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
  </p:notesMasterIdLst>
  <p:handoutMasterIdLst>
    <p:handoutMasterId r:id="rId8"/>
  </p:handoutMasterIdLst>
  <p:sldIdLst>
    <p:sldId id="579" r:id="rId2"/>
    <p:sldId id="613" r:id="rId3"/>
    <p:sldId id="581" r:id="rId4"/>
    <p:sldId id="611" r:id="rId5"/>
    <p:sldId id="61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 id="2" name="Steve Chan" initials="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28"/>
    <p:restoredTop sz="94646"/>
  </p:normalViewPr>
  <p:slideViewPr>
    <p:cSldViewPr snapToGrid="0" snapToObjects="1">
      <p:cViewPr varScale="1">
        <p:scale>
          <a:sx n="74" d="100"/>
          <a:sy n="74" d="100"/>
        </p:scale>
        <p:origin x="54" y="84"/>
      </p:cViewPr>
      <p:guideLst>
        <p:guide orient="horz" pos="1416"/>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7/18/2019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7/18/2019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11" name="Group 10"/>
          <p:cNvGrpSpPr/>
          <p:nvPr userDrawn="1"/>
        </p:nvGrpSpPr>
        <p:grpSpPr>
          <a:xfrm>
            <a:off x="0" y="2110371"/>
            <a:ext cx="9198524" cy="4759071"/>
            <a:chOff x="0" y="2110371"/>
            <a:chExt cx="9198524" cy="4759071"/>
          </a:xfrm>
        </p:grpSpPr>
        <p:sp>
          <p:nvSpPr>
            <p:cNvPr id="3" name="Freeform 2"/>
            <p:cNvSpPr/>
            <p:nvPr userDrawn="1"/>
          </p:nvSpPr>
          <p:spPr>
            <a:xfrm>
              <a:off x="0" y="2110371"/>
              <a:ext cx="9198524" cy="4759071"/>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rgbClr val="1768B1">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reeform 3"/>
            <p:cNvSpPr/>
            <p:nvPr userDrawn="1"/>
          </p:nvSpPr>
          <p:spPr>
            <a:xfrm>
              <a:off x="1" y="3174865"/>
              <a:ext cx="9144000" cy="3694577"/>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rgbClr val="1768B1">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34"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
        <p:nvSpPr>
          <p:cNvPr id="35" name="Title 19"/>
          <p:cNvSpPr>
            <a:spLocks noGrp="1"/>
          </p:cNvSpPr>
          <p:nvPr userDrawn="1">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spTree>
    <p:extLst>
      <p:ext uri="{BB962C8B-B14F-4D97-AF65-F5344CB8AC3E}">
        <p14:creationId xmlns:p14="http://schemas.microsoft.com/office/powerpoint/2010/main" val="203311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9"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pic>
        <p:nvPicPr>
          <p:cNvPr id="4" name="Picture 3"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2896981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273246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Drag picture to placeholder or click icon to add</a:t>
            </a: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Drag picture to placeholder or click icon to add</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3"/>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60" r:id="rId50"/>
    <p:sldLayoutId id="2147483761" r:id="rId51"/>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769C-3893-0949-80DB-44633630A768}"/>
              </a:ext>
            </a:extLst>
          </p:cNvPr>
          <p:cNvSpPr>
            <a:spLocks noGrp="1"/>
          </p:cNvSpPr>
          <p:nvPr>
            <p:ph type="title"/>
          </p:nvPr>
        </p:nvSpPr>
        <p:spPr/>
        <p:txBody>
          <a:bodyPr/>
          <a:lstStyle/>
          <a:p>
            <a:r>
              <a:rPr lang="en-US" dirty="0"/>
              <a:t>New gTLD Subsequent Procedures PDP Working Group</a:t>
            </a:r>
          </a:p>
        </p:txBody>
      </p:sp>
    </p:spTree>
    <p:extLst>
      <p:ext uri="{BB962C8B-B14F-4D97-AF65-F5344CB8AC3E}">
        <p14:creationId xmlns:p14="http://schemas.microsoft.com/office/powerpoint/2010/main" val="412280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took place at ICANN65?</a:t>
            </a:r>
          </a:p>
        </p:txBody>
      </p:sp>
      <p:sp>
        <p:nvSpPr>
          <p:cNvPr id="3" name="Content Placeholder 2"/>
          <p:cNvSpPr>
            <a:spLocks noGrp="1"/>
          </p:cNvSpPr>
          <p:nvPr>
            <p:ph sz="quarter" idx="10"/>
          </p:nvPr>
        </p:nvSpPr>
        <p:spPr>
          <a:xfrm>
            <a:off x="427710" y="811844"/>
            <a:ext cx="7907338" cy="4571813"/>
          </a:xfrm>
        </p:spPr>
        <p:txBody>
          <a:bodyPr/>
          <a:lstStyle/>
          <a:p>
            <a:pPr marL="0" indent="0">
              <a:buNone/>
            </a:pPr>
            <a:r>
              <a:rPr lang="en-US" dirty="0">
                <a:solidFill>
                  <a:srgbClr val="0C1F24"/>
                </a:solidFill>
                <a:cs typeface="Arial"/>
              </a:rPr>
              <a:t>Full WG</a:t>
            </a:r>
          </a:p>
          <a:p>
            <a:pPr marL="285750" indent="-285750">
              <a:buFont typeface="Wingdings" charset="2"/>
              <a:buChar char=""/>
            </a:pPr>
            <a:r>
              <a:rPr lang="en-US" dirty="0">
                <a:solidFill>
                  <a:srgbClr val="0C1F24"/>
                </a:solidFill>
                <a:cs typeface="Arial"/>
              </a:rPr>
              <a:t>Met with GDD and had a productive and lively discussion about GDD’s set of assumptions that are intended to serve as the basis for pre-planning activities.</a:t>
            </a:r>
          </a:p>
          <a:p>
            <a:pPr marL="285750" indent="-285750">
              <a:buFont typeface="Wingdings" charset="2"/>
              <a:buChar char=""/>
            </a:pPr>
            <a:r>
              <a:rPr lang="en-US" dirty="0">
                <a:solidFill>
                  <a:srgbClr val="0C1F24"/>
                </a:solidFill>
                <a:cs typeface="Arial"/>
              </a:rPr>
              <a:t>No Plan to further discuss assumptions document.</a:t>
            </a:r>
          </a:p>
          <a:p>
            <a:pPr marL="285750" indent="-285750">
              <a:buFont typeface="Wingdings" charset="2"/>
              <a:buChar char=""/>
            </a:pPr>
            <a:r>
              <a:rPr lang="en-US" dirty="0">
                <a:solidFill>
                  <a:srgbClr val="0C1F24"/>
                </a:solidFill>
                <a:cs typeface="Arial"/>
              </a:rPr>
              <a:t>Discussed application prioritization</a:t>
            </a:r>
          </a:p>
          <a:p>
            <a:pPr marL="0" indent="0">
              <a:buNone/>
            </a:pPr>
            <a:r>
              <a:rPr lang="en-US" dirty="0">
                <a:solidFill>
                  <a:srgbClr val="0C1F24"/>
                </a:solidFill>
                <a:cs typeface="Arial"/>
              </a:rPr>
              <a:t>Work Track 5</a:t>
            </a:r>
          </a:p>
          <a:p>
            <a:pPr marL="285750" indent="-285750">
              <a:buFont typeface="Wingdings" charset="2"/>
              <a:buChar char=""/>
            </a:pPr>
            <a:r>
              <a:rPr lang="en-US" dirty="0">
                <a:solidFill>
                  <a:srgbClr val="0C1F24"/>
                </a:solidFill>
                <a:cs typeface="Arial"/>
              </a:rPr>
              <a:t>Reviewed the status of preliminary recommendations and identified the set of open issues that remain to be resolved.</a:t>
            </a:r>
          </a:p>
          <a:p>
            <a:pPr marL="285750" indent="-285750">
              <a:buFont typeface="Wingdings" charset="2"/>
              <a:buChar char=""/>
            </a:pPr>
            <a:r>
              <a:rPr lang="en-US" dirty="0">
                <a:solidFill>
                  <a:srgbClr val="0C1F24"/>
                </a:solidFill>
                <a:cs typeface="Arial"/>
              </a:rPr>
              <a:t>Discussed operational improvements, additional geo terms that are not protected in the 2012 AGB, and modified proposals to treat translations of certain geographic terms. </a:t>
            </a:r>
          </a:p>
        </p:txBody>
      </p:sp>
    </p:spTree>
    <p:extLst>
      <p:ext uri="{BB962C8B-B14F-4D97-AF65-F5344CB8AC3E}">
        <p14:creationId xmlns:p14="http://schemas.microsoft.com/office/powerpoint/2010/main" val="3482020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D66D3C0-D556-884D-9F87-5A5E32AE5FF9}"/>
              </a:ext>
            </a:extLst>
          </p:cNvPr>
          <p:cNvSpPr>
            <a:spLocks noGrp="1"/>
          </p:cNvSpPr>
          <p:nvPr>
            <p:ph type="title"/>
          </p:nvPr>
        </p:nvSpPr>
        <p:spPr/>
        <p:txBody>
          <a:bodyPr/>
          <a:lstStyle/>
          <a:p>
            <a:r>
              <a:rPr lang="en-US" dirty="0"/>
              <a:t>Select slides from Pre-ICANN65 Webinar</a:t>
            </a:r>
          </a:p>
        </p:txBody>
      </p:sp>
    </p:spTree>
    <p:extLst>
      <p:ext uri="{BB962C8B-B14F-4D97-AF65-F5344CB8AC3E}">
        <p14:creationId xmlns:p14="http://schemas.microsoft.com/office/powerpoint/2010/main" val="386131564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are the current challenges and issues?</a:t>
            </a:r>
          </a:p>
        </p:txBody>
      </p:sp>
      <p:sp>
        <p:nvSpPr>
          <p:cNvPr id="3" name="Content Placeholder 2"/>
          <p:cNvSpPr>
            <a:spLocks noGrp="1"/>
          </p:cNvSpPr>
          <p:nvPr>
            <p:ph sz="quarter" idx="10"/>
          </p:nvPr>
        </p:nvSpPr>
        <p:spPr>
          <a:xfrm>
            <a:off x="427710" y="811844"/>
            <a:ext cx="7907338" cy="4571813"/>
          </a:xfrm>
        </p:spPr>
        <p:txBody>
          <a:bodyPr/>
          <a:lstStyle/>
          <a:p>
            <a:pPr marL="285750" indent="-285750">
              <a:buFont typeface="Wingdings" charset="2"/>
              <a:buChar char=""/>
            </a:pPr>
            <a:r>
              <a:rPr lang="en-US" dirty="0">
                <a:solidFill>
                  <a:srgbClr val="0C1F24"/>
                </a:solidFill>
                <a:cs typeface="Arial"/>
              </a:rPr>
              <a:t>The WG is reviewing the 40+ subjects in detail and each subject has taken up an entire meeting or more. This will lead to challenges with the work plan and inability to cover everything multiple times on call (vs. email).</a:t>
            </a:r>
          </a:p>
          <a:p>
            <a:pPr marL="285750" indent="-285750">
              <a:buFont typeface="Wingdings" charset="2"/>
              <a:buChar char=""/>
            </a:pPr>
            <a:r>
              <a:rPr lang="en-US" dirty="0">
                <a:solidFill>
                  <a:srgbClr val="0C1F24"/>
                </a:solidFill>
                <a:cs typeface="Arial"/>
              </a:rPr>
              <a:t>Some WG members are showing up to meetings without an understanding or appreciation of conversations that have already taken place.</a:t>
            </a:r>
          </a:p>
          <a:p>
            <a:pPr marL="285750" indent="-285750">
              <a:buFont typeface="Wingdings" charset="2"/>
              <a:buChar char=""/>
            </a:pPr>
            <a:r>
              <a:rPr lang="en-US" dirty="0">
                <a:solidFill>
                  <a:srgbClr val="0C1F24"/>
                </a:solidFill>
                <a:cs typeface="Arial"/>
              </a:rPr>
              <a:t>Some WG members are asserting that their strongly held opinion must be upheld, losing sight of how the MSM model works and consensus is reached.</a:t>
            </a:r>
          </a:p>
          <a:p>
            <a:pPr marL="285750" indent="-285750">
              <a:buFont typeface="Wingdings" charset="2"/>
              <a:buChar char=""/>
            </a:pPr>
            <a:r>
              <a:rPr lang="en-US" dirty="0">
                <a:solidFill>
                  <a:srgbClr val="0C1F24"/>
                </a:solidFill>
                <a:cs typeface="Arial"/>
              </a:rPr>
              <a:t>Some WG members seem to lack the authority and incentive to reach compromise.</a:t>
            </a:r>
          </a:p>
          <a:p>
            <a:pPr marL="285750" indent="-285750">
              <a:buFont typeface="Wingdings" charset="2"/>
              <a:buChar char=""/>
            </a:pPr>
            <a:r>
              <a:rPr lang="en-US" dirty="0">
                <a:solidFill>
                  <a:srgbClr val="0C1F24"/>
                </a:solidFill>
                <a:cs typeface="Arial"/>
              </a:rPr>
              <a:t>Despite a large number of WG members, participation continues to come from a limited sub-set of participants, who sometimes dominate the conversation. </a:t>
            </a:r>
          </a:p>
        </p:txBody>
      </p:sp>
    </p:spTree>
    <p:extLst>
      <p:ext uri="{BB962C8B-B14F-4D97-AF65-F5344CB8AC3E}">
        <p14:creationId xmlns:p14="http://schemas.microsoft.com/office/powerpoint/2010/main" val="4166955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can the Council and community assist?</a:t>
            </a:r>
          </a:p>
        </p:txBody>
      </p:sp>
      <p:sp>
        <p:nvSpPr>
          <p:cNvPr id="3" name="Content Placeholder 2"/>
          <p:cNvSpPr>
            <a:spLocks noGrp="1"/>
          </p:cNvSpPr>
          <p:nvPr>
            <p:ph sz="quarter" idx="10"/>
          </p:nvPr>
        </p:nvSpPr>
        <p:spPr>
          <a:xfrm>
            <a:off x="248696" y="736677"/>
            <a:ext cx="8714999" cy="5200484"/>
          </a:xfrm>
        </p:spPr>
        <p:txBody>
          <a:bodyPr/>
          <a:lstStyle/>
          <a:p>
            <a:pPr marL="285750" indent="-285750">
              <a:buFont typeface="Wingdings" charset="2"/>
              <a:buChar char=""/>
            </a:pPr>
            <a:r>
              <a:rPr lang="en-US" sz="1800" dirty="0">
                <a:solidFill>
                  <a:srgbClr val="0C1F24"/>
                </a:solidFill>
                <a:cs typeface="Arial"/>
              </a:rPr>
              <a:t>Remain available as a resource for consultation/escalation in respect of the issues identified.</a:t>
            </a:r>
          </a:p>
          <a:p>
            <a:pPr marL="285750" indent="-285750">
              <a:buFont typeface="Wingdings" charset="2"/>
              <a:buChar char=""/>
            </a:pPr>
            <a:r>
              <a:rPr lang="en-US" sz="1800" dirty="0">
                <a:solidFill>
                  <a:srgbClr val="0C1F24"/>
                </a:solidFill>
                <a:cs typeface="Arial"/>
              </a:rPr>
              <a:t>Support the co-chairs if any remedial actions are necessary from WG member disruption.</a:t>
            </a:r>
          </a:p>
          <a:p>
            <a:pPr marL="285750" indent="-285750">
              <a:buFont typeface="Wingdings" charset="2"/>
              <a:buChar char=""/>
            </a:pPr>
            <a:r>
              <a:rPr lang="en-US" sz="1800" dirty="0">
                <a:solidFill>
                  <a:srgbClr val="0C1F24"/>
                </a:solidFill>
                <a:cs typeface="Arial"/>
              </a:rPr>
              <a:t>Help navigate some of the interdependent topics (Assumptions Document, Name Collisions Analysis Project, string similarity, IDN variants).</a:t>
            </a:r>
          </a:p>
          <a:p>
            <a:pPr marL="285750" indent="-285750">
              <a:buFont typeface="Wingdings" charset="2"/>
              <a:buChar char=""/>
            </a:pPr>
            <a:r>
              <a:rPr lang="en-US" sz="1800" dirty="0">
                <a:solidFill>
                  <a:srgbClr val="0C1F24"/>
                </a:solidFill>
                <a:cs typeface="Arial"/>
              </a:rPr>
              <a:t>Support efforts to coordinate with GDD on interim operational readiness activities for the New gTLD Program.</a:t>
            </a:r>
          </a:p>
          <a:p>
            <a:pPr marL="285750" indent="-285750">
              <a:buFont typeface="Wingdings" charset="2"/>
              <a:buChar char=""/>
            </a:pPr>
            <a:r>
              <a:rPr lang="en-US" sz="1800" dirty="0">
                <a:solidFill>
                  <a:srgbClr val="0C1F24"/>
                </a:solidFill>
                <a:cs typeface="Arial"/>
              </a:rPr>
              <a:t>Reinforce notion that all substantive discussions will take place at Working Group level.</a:t>
            </a:r>
          </a:p>
          <a:p>
            <a:pPr marL="285750" indent="-285750">
              <a:buFont typeface="Wingdings" charset="2"/>
              <a:buChar char=""/>
            </a:pPr>
            <a:r>
              <a:rPr lang="en-US" sz="1800" dirty="0">
                <a:solidFill>
                  <a:srgbClr val="0C1F24"/>
                </a:solidFill>
                <a:cs typeface="Arial"/>
              </a:rPr>
              <a:t>Reinforce notion that absent consensus on changes, recommendations will be that which happened in 2012. </a:t>
            </a:r>
          </a:p>
          <a:p>
            <a:pPr marL="285750" indent="-285750">
              <a:buFont typeface="Wingdings" charset="2"/>
              <a:buChar char=""/>
            </a:pPr>
            <a:r>
              <a:rPr lang="en-US" sz="1800" dirty="0">
                <a:solidFill>
                  <a:srgbClr val="0C1F24"/>
                </a:solidFill>
                <a:cs typeface="Arial"/>
              </a:rPr>
              <a:t>Clarify dependencies for next round (Relationship between different PDPs).</a:t>
            </a:r>
          </a:p>
        </p:txBody>
      </p:sp>
    </p:spTree>
    <p:extLst>
      <p:ext uri="{BB962C8B-B14F-4D97-AF65-F5344CB8AC3E}">
        <p14:creationId xmlns:p14="http://schemas.microsoft.com/office/powerpoint/2010/main" val="830580487"/>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10969</TotalTime>
  <Words>366</Words>
  <Application>Microsoft Office PowerPoint</Application>
  <PresentationFormat>On-screen Show (4:3)</PresentationFormat>
  <Paragraphs>24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Source Sans Pro</vt:lpstr>
      <vt:lpstr>Source Sans Pro Light</vt:lpstr>
      <vt:lpstr>Wingdings</vt:lpstr>
      <vt:lpstr>ICANNPPT_Arial_4x3_June 2017_potx</vt:lpstr>
      <vt:lpstr>New gTLD Subsequent Procedures PDP Working Group</vt:lpstr>
      <vt:lpstr>What took place at ICANN65?</vt:lpstr>
      <vt:lpstr>Select slides from Pre-ICANN65 Webinar</vt:lpstr>
      <vt:lpstr>What are the current challenges and issues?</vt:lpstr>
      <vt:lpstr>How can the Council and community assist?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Pre-ICANN62 GNSO Policy Webinar</dc:title>
  <dc:creator>Jeff Neuman</dc:creator>
  <cp:lastModifiedBy>Jeff Neuman</cp:lastModifiedBy>
  <cp:revision>56</cp:revision>
  <cp:lastPrinted>2019-06-13T15:12:23Z</cp:lastPrinted>
  <dcterms:modified xsi:type="dcterms:W3CDTF">2019-07-18T13:35:38Z</dcterms:modified>
</cp:coreProperties>
</file>