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57" r:id="rId2"/>
    <p:sldId id="358" r:id="rId3"/>
    <p:sldId id="256" r:id="rId4"/>
    <p:sldId id="345" r:id="rId5"/>
    <p:sldId id="323" r:id="rId6"/>
    <p:sldId id="324" r:id="rId7"/>
    <p:sldId id="348" r:id="rId8"/>
    <p:sldId id="361" r:id="rId9"/>
    <p:sldId id="359" r:id="rId10"/>
    <p:sldId id="360" r:id="rId11"/>
    <p:sldId id="362" r:id="rId12"/>
    <p:sldId id="363" r:id="rId13"/>
    <p:sldId id="350" r:id="rId14"/>
    <p:sldId id="351" r:id="rId15"/>
    <p:sldId id="353" r:id="rId16"/>
    <p:sldId id="354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Aitchison" initials="" lastIdx="3" clrIdx="0"/>
  <p:cmAuthor id="1" name="Karen Lentz" initials="KL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C240F"/>
    <a:srgbClr val="CB460F"/>
    <a:srgbClr val="FA5B36"/>
    <a:srgbClr val="0E4B91"/>
    <a:srgbClr val="18548A"/>
    <a:srgbClr val="15538C"/>
    <a:srgbClr val="0B2F49"/>
    <a:srgbClr val="092F4B"/>
    <a:srgbClr val="A1472D"/>
    <a:srgbClr val="A347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4" autoAdjust="0"/>
    <p:restoredTop sz="79627" autoAdjust="0"/>
  </p:normalViewPr>
  <p:slideViewPr>
    <p:cSldViewPr snapToGrid="0" snapToObjects="1">
      <p:cViewPr varScale="1">
        <p:scale>
          <a:sx n="99" d="100"/>
          <a:sy n="99" d="100"/>
        </p:scale>
        <p:origin x="1984" y="176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10/16/15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54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can be used for text, graphics or any other elements.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669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022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608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19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6201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can</a:t>
            </a:r>
            <a:r>
              <a:rPr lang="en-US" baseline="0" dirty="0" smtClean="0"/>
              <a:t> adjust the email/web address to whichever email or web address is best suited to your presentation.  This should be your final slide.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22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Took out TMCH review – note</a:t>
            </a:r>
            <a:r>
              <a:rPr lang="en-US" baseline="0" dirty="0" smtClean="0"/>
              <a:t> this </a:t>
            </a:r>
            <a:r>
              <a:rPr lang="en-US" dirty="0" smtClean="0"/>
              <a:t>is a separate</a:t>
            </a:r>
            <a:r>
              <a:rPr lang="en-US" baseline="0" dirty="0" smtClean="0"/>
              <a:t> effort from </a:t>
            </a:r>
            <a:r>
              <a:rPr lang="en-US" baseline="0" smtClean="0"/>
              <a:t>CCT review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EE6DB4-2015-4224-B9C7-AC5DB7239FA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954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Source Sans Pro"/>
                <a:cs typeface="Source Sans Pro"/>
              </a:rPr>
              <a:t>Edited to use</a:t>
            </a:r>
            <a:r>
              <a:rPr lang="en-US" baseline="0" dirty="0" smtClean="0">
                <a:latin typeface="Source Sans Pro"/>
                <a:cs typeface="Source Sans Pro"/>
              </a:rPr>
              <a:t> fewer words</a:t>
            </a:r>
            <a:endParaRPr lang="en-US" dirty="0" smtClean="0">
              <a:latin typeface="Source Sans Pro"/>
              <a:cs typeface="Source Sans Pro"/>
            </a:endParaRPr>
          </a:p>
          <a:p>
            <a:endParaRPr lang="en-US" dirty="0" smtClean="0">
              <a:latin typeface="Source Sans Pro"/>
              <a:cs typeface="Source Sans Pr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62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  <a:r>
              <a:rPr lang="en-US" baseline="0" dirty="0" smtClean="0"/>
              <a:t> this slide for diagrams or other graphic elements.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424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Source Sans Pro"/>
                <a:cs typeface="Source Sans Pro"/>
              </a:rPr>
              <a:t>Add links for these sessions</a:t>
            </a:r>
          </a:p>
          <a:p>
            <a:endParaRPr lang="en-US" dirty="0" smtClean="0">
              <a:latin typeface="Source Sans Pro"/>
              <a:cs typeface="Source Sans Pr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1555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Breakup</a:t>
            </a:r>
            <a:r>
              <a:rPr lang="en-US" baseline="0" dirty="0" smtClean="0"/>
              <a:t> your presentation, divide it into sections.  This is especially useful if most of your presentation is text.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764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</a:t>
            </a:r>
            <a:r>
              <a:rPr lang="en-US" baseline="0" dirty="0" smtClean="0"/>
              <a:t> everyone introduce themselves and which project or aspect of the CPIF they’re involved with (Caitlin and Fabien been following)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87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Put</a:t>
            </a:r>
            <a:r>
              <a:rPr lang="en-US" baseline="0" dirty="0" smtClean="0"/>
              <a:t> these in order of closest to completion—done 10/12/15 BA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94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slide can be used for text, graphics or any other elements.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9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715185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919680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735624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942191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5535766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9184233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news/announcement-2-2015-09-24-en" TargetMode="External"/><Relationship Id="rId4" Type="http://schemas.openxmlformats.org/officeDocument/2006/relationships/hyperlink" Target="https://www.icann.org/resources/board-material/resolutions-2015-09-28-en#1.b" TargetMode="External"/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www.icann.org/en/groups/board/documents/resolutions-07feb14-en.htm#2.c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www.icann.org/resources/board-material/resolutions-2014-04-30-en#2.a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3.png"/><Relationship Id="rId12" Type="http://schemas.openxmlformats.org/officeDocument/2006/relationships/hyperlink" Target="twitter.com/icann" TargetMode="External"/><Relationship Id="rId13" Type="http://schemas.openxmlformats.org/officeDocument/2006/relationships/image" Target="../media/image14.png"/><Relationship Id="rId14" Type="http://schemas.openxmlformats.org/officeDocument/2006/relationships/hyperlink" Target="gplus.to/icann" TargetMode="External"/><Relationship Id="rId15" Type="http://schemas.openxmlformats.org/officeDocument/2006/relationships/image" Target="../media/image15.png"/><Relationship Id="rId16" Type="http://schemas.openxmlformats.org/officeDocument/2006/relationships/hyperlink" Target="weibo.com/ICANNorg" TargetMode="External"/><Relationship Id="rId17" Type="http://schemas.openxmlformats.org/officeDocument/2006/relationships/image" Target="../media/image16.png"/><Relationship Id="rId18" Type="http://schemas.openxmlformats.org/officeDocument/2006/relationships/hyperlink" Target="slideshare.net/icannpresentations" TargetMode="External"/><Relationship Id="rId19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emf"/><Relationship Id="rId4" Type="http://schemas.openxmlformats.org/officeDocument/2006/relationships/hyperlink" Target="flickr.com/photos/icann" TargetMode="External"/><Relationship Id="rId5" Type="http://schemas.openxmlformats.org/officeDocument/2006/relationships/image" Target="../media/image10.png"/><Relationship Id="rId6" Type="http://schemas.openxmlformats.org/officeDocument/2006/relationships/hyperlink" Target="facebook.com/icannorg" TargetMode="External"/><Relationship Id="rId7" Type="http://schemas.openxmlformats.org/officeDocument/2006/relationships/image" Target="../media/image11.png"/><Relationship Id="rId8" Type="http://schemas.openxmlformats.org/officeDocument/2006/relationships/hyperlink" Target="youtube.com/user/ICANNnews" TargetMode="External"/><Relationship Id="rId9" Type="http://schemas.openxmlformats.org/officeDocument/2006/relationships/image" Target="../media/image12.png"/><Relationship Id="rId10" Type="http://schemas.openxmlformats.org/officeDocument/2006/relationships/hyperlink" Target="linkedin.com/company/ican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public-comments/rpm-review-2015-02-02-en" TargetMode="External"/><Relationship Id="rId4" Type="http://schemas.openxmlformats.org/officeDocument/2006/relationships/hyperlink" Target="https://www.icann.org/news/announcement-2-2015-09-23-en" TargetMode="External"/><Relationship Id="rId5" Type="http://schemas.openxmlformats.org/officeDocument/2006/relationships/hyperlink" Target="https://www.icann.org/news/announcement-2015-09-25-en" TargetMode="External"/><Relationship Id="rId6" Type="http://schemas.openxmlformats.org/officeDocument/2006/relationships/hyperlink" Target="https://www.icann.org/news/announcement-2-2015-09-28-en" TargetMode="External"/><Relationship Id="rId7" Type="http://schemas.openxmlformats.org/officeDocument/2006/relationships/hyperlink" Target="https://www.icann.org/news/announcement-2-2015-10-01-en" TargetMode="External"/><Relationship Id="rId8" Type="http://schemas.openxmlformats.org/officeDocument/2006/relationships/hyperlink" Target="https://www.icann.org/news/announcement-2015-08-07-en" TargetMode="External"/><Relationship Id="rId9" Type="http://schemas.openxmlformats.org/officeDocument/2006/relationships/hyperlink" Target="https://www.icann.org/news/announcement-2-2015-06-05-en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eetings.icann.org/en/dublin54/schedule/mon-new-gtld-reviews" TargetMode="External"/><Relationship Id="rId4" Type="http://schemas.openxmlformats.org/officeDocument/2006/relationships/hyperlink" Target="https://meetings.icann.org/en/dublin54/schedule/mon-new-gtld-implementation-review" TargetMode="External"/><Relationship Id="rId5" Type="http://schemas.openxmlformats.org/officeDocument/2006/relationships/hyperlink" Target="https://meetings.icann.org/en/dublin54/schedule/tue-root-stability" TargetMode="External"/><Relationship Id="rId6" Type="http://schemas.openxmlformats.org/officeDocument/2006/relationships/hyperlink" Target="https://meetings.icann.org/en/dublin54/schedule/wed-cct-review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policy/implementation" TargetMode="External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6225" y="4417453"/>
            <a:ext cx="695459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Source Sans Pro"/>
                <a:cs typeface="Source Sans Pro"/>
              </a:rPr>
              <a:t>GDD Update to GNSO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Source Sans Pro"/>
                <a:cs typeface="Source Sans Pro"/>
              </a:rPr>
              <a:t>ICANN 54 – Dublin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Source Sans Pro"/>
                <a:cs typeface="Source Sans Pro"/>
              </a:rPr>
              <a:t>18 October 2015</a:t>
            </a:r>
            <a:endParaRPr lang="en-US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128974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2140" y="744750"/>
            <a:ext cx="8452883" cy="6355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Inter-Registrar Transfer Policy (IRTP) C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24 September 2015: Move to “Implement” phase </a:t>
            </a: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  <a:hlinkClick r:id="rId3"/>
              </a:rPr>
              <a:t>announced</a:t>
            </a:r>
            <a:endParaRPr lang="en-US" sz="15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Projected effective date: 1 August </a:t>
            </a: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2016</a:t>
            </a:r>
            <a:b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</a:br>
            <a:endParaRPr lang="en-US" sz="15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IRTP D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Analysis and Design phase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Projected effective date: January 2017</a:t>
            </a:r>
          </a:p>
          <a:p>
            <a:pPr lvl="1">
              <a:buSzPct val="75000"/>
            </a:pPr>
            <a:endParaRPr lang="en-US" sz="15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IGO/INGO Protections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Planning phase, moving into Analysis and Design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Projected effective date: July 2016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15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Thick </a:t>
            </a:r>
            <a:r>
              <a:rPr lang="en-US" sz="1500" dirty="0" err="1">
                <a:solidFill>
                  <a:srgbClr val="0C1F24"/>
                </a:solidFill>
                <a:latin typeface="Source Sans Pro"/>
                <a:cs typeface="Source Sans Pro"/>
              </a:rPr>
              <a:t>Whois</a:t>
            </a: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Analysis and Design phase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Projected effective dates: </a:t>
            </a:r>
          </a:p>
          <a:p>
            <a:pPr marL="1200150" lvl="2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July 2016: Consistent Labeling and Display</a:t>
            </a:r>
          </a:p>
          <a:p>
            <a:pPr marL="1200150" lvl="2" indent="-285750">
              <a:buSzPct val="75000"/>
              <a:buFont typeface="Wingdings" charset="2"/>
              <a:buChar char=""/>
            </a:pPr>
            <a:r>
              <a:rPr lang="en-US" sz="1500" dirty="0">
                <a:solidFill>
                  <a:srgbClr val="0C1F24"/>
                </a:solidFill>
                <a:latin typeface="Source Sans Pro"/>
                <a:cs typeface="Source Sans Pro"/>
              </a:rPr>
              <a:t>December 2016 – July 2017: Transition from Thin to </a:t>
            </a: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Thick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5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Translation </a:t>
            </a: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and Transliteration of Contact Information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28 September 2015: Board </a:t>
            </a: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  <a:hlinkClick r:id="rId4"/>
              </a:rPr>
              <a:t>approved</a:t>
            </a: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GNSO Council recommendations to develop implementation plan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latin typeface="Source Sans Pro"/>
                <a:cs typeface="Source Sans Pro"/>
              </a:rPr>
              <a:t>“Prepare” to “Planning” transition underway (currently determining project lead)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15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Projected effective date: January 2017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5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1600" dirty="0">
              <a:solidFill>
                <a:srgbClr val="FF0000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Policy Implementation Pipeline: Project Status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71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IRTP C Implementation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1052" y="818147"/>
            <a:ext cx="8422105" cy="5245769"/>
          </a:xfrm>
          <a:prstGeom prst="rect">
            <a:avLst/>
          </a:prstGeom>
        </p:spPr>
        <p:txBody>
          <a:bodyPr wrap="square">
            <a:normAutofit/>
          </a:bodyPr>
          <a:lstStyle/>
          <a:p>
            <a:pPr>
              <a:buSzPct val="75000"/>
            </a:pPr>
            <a:r>
              <a:rPr lang="en-US" sz="2600" b="1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IRTP</a:t>
            </a:r>
            <a:r>
              <a:rPr lang="en-US" sz="2600" b="1" dirty="0" smtClean="0">
                <a:solidFill>
                  <a:srgbClr val="0C1F24"/>
                </a:solidFill>
                <a:latin typeface="Source Sans Pro"/>
                <a:cs typeface="Source Sans Pro"/>
              </a:rPr>
              <a:t> C </a:t>
            </a:r>
          </a:p>
          <a:p>
            <a:pPr>
              <a:buSzPct val="75000"/>
            </a:pPr>
            <a:r>
              <a:rPr lang="en-US" sz="2600" b="1" i="1" dirty="0" smtClean="0">
                <a:solidFill>
                  <a:srgbClr val="0C1F24"/>
                </a:solidFill>
                <a:latin typeface="Source Sans Pro"/>
                <a:cs typeface="Source Sans Pro"/>
              </a:rPr>
              <a:t>Change of Registrant Policy + </a:t>
            </a:r>
            <a:r>
              <a:rPr lang="en-US" sz="2600" b="1" i="1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FOA</a:t>
            </a:r>
            <a:r>
              <a:rPr lang="en-US" sz="2600" b="1" i="1" dirty="0" smtClean="0">
                <a:solidFill>
                  <a:srgbClr val="0C1F24"/>
                </a:solidFill>
                <a:latin typeface="Source Sans Pro"/>
                <a:cs typeface="Source Sans Pro"/>
              </a:rPr>
              <a:t> Expiration</a:t>
            </a:r>
            <a:endParaRPr lang="en-US" sz="2600" i="1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endParaRPr lang="en-US" sz="26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Key policy changes:</a:t>
            </a:r>
            <a:endParaRPr lang="en-US" sz="2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Registrars obtain consent from New and Prior Registrants during Change of Registrant process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Inter-registrar transfers blocked for 60 days following change to Registrant </a:t>
            </a:r>
            <a:b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</a:b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(unless Registrant opted out of the lock)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Form of Authorization to expire after 60 days</a:t>
            </a:r>
          </a:p>
          <a:p>
            <a:pPr>
              <a:buSzPct val="75000"/>
            </a:pPr>
            <a:endParaRPr lang="en-US" sz="26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Announced </a:t>
            </a:r>
            <a:r>
              <a:rPr lang="en-US" sz="2600" dirty="0">
                <a:solidFill>
                  <a:srgbClr val="0C1F24"/>
                </a:solidFill>
                <a:latin typeface="Source Sans Pro"/>
                <a:cs typeface="Source Sans Pro"/>
              </a:rPr>
              <a:t>24 September 2015 </a:t>
            </a: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Effective </a:t>
            </a:r>
            <a:r>
              <a:rPr lang="en-US" sz="2600" dirty="0">
                <a:solidFill>
                  <a:srgbClr val="0C1F24"/>
                </a:solidFill>
                <a:latin typeface="Source Sans Pro"/>
                <a:cs typeface="Source Sans Pro"/>
              </a:rPr>
              <a:t>1 August 2016</a:t>
            </a:r>
          </a:p>
          <a:p>
            <a:pPr marL="342900" indent="-342900">
              <a:buSzPct val="75000"/>
              <a:buFont typeface="Arial" panose="020B0604020202020204" pitchFamily="34" charset="0"/>
              <a:buChar char="•"/>
            </a:pPr>
            <a:endParaRPr lang="en-US" sz="2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endParaRPr lang="en-US" sz="2400" b="1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463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IRTP D Implementation </a:t>
            </a:r>
            <a:r>
              <a:rPr lang="en-US" dirty="0" smtClean="0"/>
              <a:t>Update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01052" y="818147"/>
            <a:ext cx="8422105" cy="5486399"/>
          </a:xfrm>
          <a:prstGeom prst="rect">
            <a:avLst/>
          </a:prstGeom>
        </p:spPr>
        <p:txBody>
          <a:bodyPr wrap="square">
            <a:normAutofit lnSpcReduction="10000"/>
          </a:bodyPr>
          <a:lstStyle/>
          <a:p>
            <a:pPr>
              <a:buSzPct val="75000"/>
            </a:pPr>
            <a:r>
              <a:rPr lang="en-US" sz="2600" b="1" dirty="0" smtClean="0">
                <a:solidFill>
                  <a:srgbClr val="0C1F24"/>
                </a:solidFill>
                <a:latin typeface="Source Sans Pro"/>
                <a:cs typeface="Source Sans Pro"/>
              </a:rPr>
              <a:t>IRTP D </a:t>
            </a:r>
            <a:endParaRPr lang="en-US" sz="26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r>
              <a:rPr lang="en-US" sz="2600" b="1" i="1" dirty="0" smtClean="0">
                <a:solidFill>
                  <a:srgbClr val="0C1F24"/>
                </a:solidFill>
                <a:latin typeface="Source Sans Pro"/>
                <a:cs typeface="Source Sans Pro"/>
              </a:rPr>
              <a:t>Amendments to Transfer Dispute Resolution Policy</a:t>
            </a:r>
          </a:p>
          <a:p>
            <a:pPr>
              <a:buSzPct val="75000"/>
            </a:pPr>
            <a:endParaRPr lang="en-US" sz="26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Key policy changes: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enhance reporting by providers &amp; ICANN 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extend the </a:t>
            </a: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TDRP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statute of limitations to 12 mos.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eliminate registry-level </a:t>
            </a: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TDRP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dispute resolution</a:t>
            </a: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Additionally:</a:t>
            </a:r>
            <a:endParaRPr lang="en-US" sz="2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GNSO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Council-convened panel to review efficacy </a:t>
            </a: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IRTP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amendments</a:t>
            </a:r>
          </a:p>
          <a:p>
            <a:pPr>
              <a:buSzPct val="75000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Current Status: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IRT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has met and discussed all policy changes</a:t>
            </a:r>
          </a:p>
          <a:p>
            <a:pPr marL="800100" lvl="1" indent="-342900"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Proposed </a:t>
            </a: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TDRP</a:t>
            </a:r>
            <a:r>
              <a:rPr lang="en-US" sz="26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 and Transfer Policy amendments submitted for public comment shortly after </a:t>
            </a:r>
            <a:r>
              <a:rPr lang="en-US" sz="2600" dirty="0" err="1" smtClean="0">
                <a:solidFill>
                  <a:srgbClr val="0C1F24"/>
                </a:solidFill>
                <a:latin typeface="Source Sans Pro"/>
                <a:cs typeface="Source Sans Pro"/>
              </a:rPr>
              <a:t>ICANN54</a:t>
            </a:r>
            <a:endParaRPr lang="en-US" sz="26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342900" indent="-342900">
              <a:buSzPct val="75000"/>
              <a:buFont typeface="Arial" panose="020B0604020202020204" pitchFamily="34" charset="0"/>
              <a:buChar char="•"/>
            </a:pPr>
            <a:endParaRPr lang="en-US" sz="22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906892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934197"/>
            <a:ext cx="81030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Background</a:t>
            </a: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Policy Recommendations adopted by the ICANN Board on 7 February 2014</a:t>
            </a:r>
            <a:b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</a:b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  <a:hlinkClick r:id="rId3"/>
              </a:rPr>
              <a:t>http://www.icann.org/en/groups/board/documents/resolutions-07feb14-en.htm#2.c</a:t>
            </a:r>
            <a:endParaRPr lang="en-US" sz="2000" dirty="0" smtClean="0">
              <a:solidFill>
                <a:srgbClr val="1A87C9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Two expected outcomes (policy recommendation #1)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Transition from thin to thick WHOIS for .COM, .NET and .JOBS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Consistent labeling and display for all gTLDs per Spec 3 RAA 2013</a:t>
            </a:r>
          </a:p>
          <a:p>
            <a:pPr>
              <a:buSzPct val="75000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Decoupling of implementation of the two outcomes in line with Implementation Considerations (Final Report of Thick WHOIS PDP)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Thick Whois Policy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4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934197"/>
            <a:ext cx="8103072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Status of Consistent Labeling &amp; Display for all gTLDs (CL&amp;D)</a:t>
            </a: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Staff completed an Impact Assessment, reviewed by the IRT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Staff and IRT agreed on synchronization of Implementation with RDAP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Staff will discuss Consensus Policy Language with IRT during ICANN 54</a:t>
            </a:r>
          </a:p>
          <a:p>
            <a:pPr>
              <a:buSzPct val="75000"/>
            </a:pPr>
            <a:endParaRPr lang="en-US" sz="1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Policy Effective date (current assumption): 1 February 2017</a:t>
            </a:r>
          </a:p>
          <a:p>
            <a:pPr>
              <a:buSzPct val="75000"/>
            </a:pPr>
            <a:endParaRPr lang="en-US" sz="2000" dirty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Status of Transition from thin to thick for .COM, .NET &amp; .JOBS</a:t>
            </a: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Staff released the Legal Review Memo on 8 June 2015 (Review of Law Applicable to the Transition of Data from a Thin to Thick Model)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Staff has started consulting with the IRT and Experts from Affected Parties on implementation details</a:t>
            </a:r>
          </a:p>
          <a:p>
            <a:pPr>
              <a:buSzPct val="75000"/>
            </a:pPr>
            <a:endParaRPr lang="en-US" sz="1000" dirty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Staff is currently drafting implementation proposals for further discussion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Thick Whois Policy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02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934197"/>
            <a:ext cx="81030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Background</a:t>
            </a: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Recommendations adopted in part by the ICANN Board on 30 April 2014</a:t>
            </a:r>
            <a:b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</a:b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  <a:hlinkClick r:id="rId3"/>
              </a:rPr>
              <a:t>https://www.icann.org/resources/board-material/resolutions-2014-04-30-en#2.a</a:t>
            </a: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Current effort focusing on implementation of protections at top and second level for: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Red Cross Red Crescent Movement Scope 1 identifiers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IOC Identifiers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IGOs Scope 1 Identifiers (Full Names)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INGOs Identifiers (ECOSOC General and Consultative Lists)</a:t>
            </a:r>
          </a:p>
          <a:p>
            <a:pPr>
              <a:buSzPct val="75000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Other GNSO Recommendation are part of the reconciliation effort underway between the Board, the GAC and the GNSO.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 smtClean="0"/>
              <a:t>IGO/INGO Identifiers Protection Policy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3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934197"/>
            <a:ext cx="810307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Current Status</a:t>
            </a:r>
          </a:p>
          <a:p>
            <a:pPr>
              <a:buSzPct val="75000"/>
            </a:pPr>
            <a:endParaRPr lang="en-US" sz="2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>
                <a:latin typeface="Source Sans Pro Light"/>
                <a:cs typeface="Source Sans Pro Light"/>
              </a:rPr>
              <a:t>Staff has gathered and started working with a GNSO Implementation Review Team (IRT)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>
                <a:latin typeface="Source Sans Pro Light"/>
                <a:cs typeface="Source Sans Pro Light"/>
              </a:rPr>
              <a:t>Staff will be seeking additional participants form relevant GNSO constituencies (in particular Registries, Registrars and NCSG)</a:t>
            </a:r>
          </a:p>
          <a:p>
            <a:pPr>
              <a:buSzPct val="75000"/>
            </a:pPr>
            <a:endParaRPr lang="en-US" sz="1000"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>
                <a:latin typeface="Source Sans Pro Light"/>
                <a:cs typeface="Source Sans Pro Light"/>
              </a:rPr>
              <a:t>Work is currently focusing on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>
                <a:latin typeface="Source Sans Pro Light"/>
                <a:cs typeface="Source Sans Pro Light"/>
              </a:rPr>
              <a:t>Drafting Procedures for protections at the top and 2nd levels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>
                <a:latin typeface="Source Sans Pro Light"/>
                <a:cs typeface="Source Sans Pro Light"/>
              </a:rPr>
              <a:t>Gathering IGO Identifiers data (translations as afforded by Policy)</a:t>
            </a:r>
          </a:p>
          <a:p>
            <a:pPr marL="800100" lvl="1" indent="-342900">
              <a:buSzPct val="75000"/>
              <a:buFont typeface="Lucida Grande"/>
              <a:buChar char="-"/>
            </a:pPr>
            <a:r>
              <a:rPr lang="en-US" sz="2000">
                <a:latin typeface="Source Sans Pro Light"/>
                <a:cs typeface="Source Sans Pro Light"/>
              </a:rPr>
              <a:t>Gathering INGO Identifiers and contact data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000" dirty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>
                <a:solidFill>
                  <a:srgbClr val="0C1F24"/>
                </a:solidFill>
                <a:latin typeface="Source Sans Pro Light"/>
                <a:cs typeface="Source Sans Pro Light"/>
              </a:rPr>
              <a:t>Staff will meet with the IRT during ICANN 54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000" dirty="0" smtClean="0">
              <a:solidFill>
                <a:srgbClr val="0C1F24"/>
              </a:solidFill>
              <a:latin typeface="Source Sans Pro Light"/>
              <a:cs typeface="Source Sans Pro Light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 Light"/>
                <a:cs typeface="Source Sans Pro Light"/>
              </a:rPr>
              <a:t>Policy Effective date (current assumption): 1 February 2017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 smtClean="0"/>
              <a:t>IGO/INGO Identifiers Protection Policy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28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93115" y="736024"/>
            <a:ext cx="6450885" cy="224925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 dirty="0">
              <a:solidFill>
                <a:prstClr val="white"/>
              </a:solidFill>
            </a:endParaRPr>
          </a:p>
        </p:txBody>
      </p:sp>
      <p:sp>
        <p:nvSpPr>
          <p:cNvPr id="7" name="Text Placeholder 32"/>
          <p:cNvSpPr txBox="1">
            <a:spLocks/>
          </p:cNvSpPr>
          <p:nvPr/>
        </p:nvSpPr>
        <p:spPr bwMode="auto">
          <a:xfrm>
            <a:off x="2693115" y="1082803"/>
            <a:ext cx="6494302" cy="1381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1pPr>
            <a:lvl2pPr marL="5143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8572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2001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1543050" indent="-171450" defTabSz="685800"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0002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4574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29146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371850" indent="-171450" defTabSz="685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chemeClr val="bg1"/>
                </a:solidFill>
                <a:latin typeface="Source Sans Pro"/>
                <a:cs typeface="Source Sans Pro"/>
              </a:rPr>
              <a:t>Please contact Brian Aitchison or Karen Lentz with questions:</a:t>
            </a:r>
          </a:p>
          <a:p>
            <a:pPr algn="ctr"/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brian.aitchison@icann.org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  <a:p>
            <a:pPr algn="ctr"/>
            <a:r>
              <a:rPr lang="en-US" sz="2000" dirty="0" err="1" smtClean="0">
                <a:solidFill>
                  <a:schemeClr val="bg1"/>
                </a:solidFill>
                <a:latin typeface="Source Sans Pro"/>
                <a:cs typeface="Source Sans Pro"/>
              </a:rPr>
              <a:t>karen.lentz@icann.org</a:t>
            </a:r>
            <a:endParaRPr lang="en-US" sz="2000" dirty="0" smtClean="0">
              <a:solidFill>
                <a:schemeClr val="bg1"/>
              </a:solidFill>
              <a:latin typeface="Source Sans Pro"/>
              <a:cs typeface="Source Sans Pro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" y="736024"/>
            <a:ext cx="2693114" cy="22492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>
              <a:solidFill>
                <a:prstClr val="white"/>
              </a:solidFill>
            </a:endParaRPr>
          </a:p>
        </p:txBody>
      </p:sp>
      <p:sp>
        <p:nvSpPr>
          <p:cNvPr id="22" name="Text Placeholder 32"/>
          <p:cNvSpPr txBox="1">
            <a:spLocks/>
          </p:cNvSpPr>
          <p:nvPr/>
        </p:nvSpPr>
        <p:spPr>
          <a:xfrm>
            <a:off x="5396046" y="3343899"/>
            <a:ext cx="21188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gplus.to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3" name="Text Placeholder 32"/>
          <p:cNvSpPr txBox="1">
            <a:spLocks/>
          </p:cNvSpPr>
          <p:nvPr/>
        </p:nvSpPr>
        <p:spPr>
          <a:xfrm>
            <a:off x="5364494" y="4119353"/>
            <a:ext cx="267323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weibo.com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4" name="Text Placeholder 32"/>
          <p:cNvSpPr txBox="1">
            <a:spLocks/>
          </p:cNvSpPr>
          <p:nvPr/>
        </p:nvSpPr>
        <p:spPr>
          <a:xfrm>
            <a:off x="5364494" y="4884341"/>
            <a:ext cx="2949307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flickr.com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/photos/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25" name="Text Placeholder 32"/>
          <p:cNvSpPr txBox="1">
            <a:spLocks/>
          </p:cNvSpPr>
          <p:nvPr/>
        </p:nvSpPr>
        <p:spPr>
          <a:xfrm>
            <a:off x="5364494" y="5554438"/>
            <a:ext cx="3700626" cy="425654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slideshare.net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icannpresentations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2" name="Text Placeholder 32"/>
          <p:cNvSpPr txBox="1">
            <a:spLocks/>
          </p:cNvSpPr>
          <p:nvPr/>
        </p:nvSpPr>
        <p:spPr>
          <a:xfrm>
            <a:off x="1105839" y="3351787"/>
            <a:ext cx="234222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twitter.com</a:t>
            </a:r>
            <a:r>
              <a:rPr lang="en-US" sz="1800" dirty="0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3" name="Text Placeholder 32"/>
          <p:cNvSpPr txBox="1">
            <a:spLocks/>
          </p:cNvSpPr>
          <p:nvPr/>
        </p:nvSpPr>
        <p:spPr>
          <a:xfrm>
            <a:off x="1105838" y="4119353"/>
            <a:ext cx="3262961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facebook.com</a:t>
            </a:r>
            <a:r>
              <a:rPr lang="en-US" sz="1800" dirty="0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/</a:t>
            </a:r>
            <a:r>
              <a:rPr lang="en-US" sz="1800" dirty="0" err="1">
                <a:solidFill>
                  <a:srgbClr val="0A304B"/>
                </a:solidFill>
                <a:latin typeface="Source Sans Pro"/>
                <a:ea typeface="Segoe UI" panose="020B0502040204020203" pitchFamily="34" charset="0"/>
                <a:cs typeface="Source Sans Pro"/>
              </a:rPr>
              <a:t>icannorg</a:t>
            </a:r>
            <a:endParaRPr lang="en-US" sz="1800" dirty="0">
              <a:solidFill>
                <a:srgbClr val="0A304B"/>
              </a:solidFill>
              <a:latin typeface="Source Sans Pro"/>
              <a:ea typeface="Segoe UI" panose="020B0502040204020203" pitchFamily="34" charset="0"/>
              <a:cs typeface="Source Sans Pro"/>
            </a:endParaRPr>
          </a:p>
        </p:txBody>
      </p:sp>
      <p:sp>
        <p:nvSpPr>
          <p:cNvPr id="34" name="Text Placeholder 32"/>
          <p:cNvSpPr txBox="1">
            <a:spLocks/>
          </p:cNvSpPr>
          <p:nvPr/>
        </p:nvSpPr>
        <p:spPr>
          <a:xfrm>
            <a:off x="1105838" y="4884341"/>
            <a:ext cx="3169242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linkedin.com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/company/</a:t>
            </a: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</a:t>
            </a:r>
            <a:endParaRPr lang="en-US" sz="1800" dirty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5" name="Text Placeholder 32"/>
          <p:cNvSpPr txBox="1">
            <a:spLocks/>
          </p:cNvSpPr>
          <p:nvPr/>
        </p:nvSpPr>
        <p:spPr>
          <a:xfrm>
            <a:off x="1105839" y="5597403"/>
            <a:ext cx="3145416" cy="339725"/>
          </a:xfrm>
          <a:prstGeom prst="rect">
            <a:avLst/>
          </a:prstGeom>
        </p:spPr>
        <p:txBody>
          <a:bodyPr lIns="0" tIns="0" rIns="0" bIns="0" anchor="ctr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Neris Thin" panose="00000300000000000000" pitchFamily="50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082">
              <a:spcBef>
                <a:spcPct val="20000"/>
              </a:spcBef>
              <a:buNone/>
              <a:defRPr/>
            </a:pPr>
            <a:r>
              <a:rPr lang="en-US" sz="1800" dirty="0" err="1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youtube.com</a:t>
            </a:r>
            <a:r>
              <a:rPr lang="en-US" sz="1800" dirty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/user</a:t>
            </a:r>
            <a:r>
              <a:rPr lang="en-US" sz="1800" dirty="0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/</a:t>
            </a:r>
            <a:r>
              <a:rPr lang="en-US" sz="1800" dirty="0" err="1" smtClean="0">
                <a:solidFill>
                  <a:srgbClr val="0A304B"/>
                </a:solidFill>
                <a:latin typeface="Source Sans Pro" panose="020B0503030403020204" pitchFamily="34" charset="0"/>
                <a:ea typeface="Segoe UI" panose="020B0502040204020203" pitchFamily="34" charset="0"/>
                <a:cs typeface="Segoe UI Semilight" panose="020B0402040204020203" pitchFamily="34" charset="0"/>
              </a:rPr>
              <a:t>icannnews</a:t>
            </a:r>
            <a:endParaRPr lang="en-US" sz="1800" dirty="0" smtClean="0">
              <a:solidFill>
                <a:srgbClr val="0A304B"/>
              </a:solidFill>
              <a:latin typeface="Source Sans Pro" panose="020B0503030403020204" pitchFamily="34" charset="0"/>
              <a:ea typeface="Segoe UI" panose="020B05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39" name="Titl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0" name="Picture 39" descr="ICANN_Logo_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82" y="921876"/>
            <a:ext cx="2366915" cy="1837061"/>
          </a:xfrm>
          <a:prstGeom prst="rect">
            <a:avLst/>
          </a:prstGeom>
        </p:spPr>
      </p:pic>
      <p:pic>
        <p:nvPicPr>
          <p:cNvPr id="41" name="Picture 40" descr="1420947842_social_style_3_flikr-128.png">
            <a:hlinkClick r:id="rId4" action="ppaction://hlinkfil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4775809"/>
            <a:ext cx="537406" cy="537406"/>
          </a:xfrm>
          <a:prstGeom prst="rect">
            <a:avLst/>
          </a:prstGeom>
        </p:spPr>
      </p:pic>
      <p:pic>
        <p:nvPicPr>
          <p:cNvPr id="42" name="Picture 41" descr="1420948141_social_style_3_facebook-128.png">
            <a:hlinkClick r:id="rId6" action="ppaction://hlinkfile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44" y="4008507"/>
            <a:ext cx="545448" cy="545448"/>
          </a:xfrm>
          <a:prstGeom prst="rect">
            <a:avLst/>
          </a:prstGeom>
        </p:spPr>
      </p:pic>
      <p:pic>
        <p:nvPicPr>
          <p:cNvPr id="43" name="Picture 42" descr="1420948149_social_style_3_youtube-128.png">
            <a:hlinkClick r:id="rId8" action="ppaction://hlinkfile"/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095" y="5526794"/>
            <a:ext cx="528999" cy="528999"/>
          </a:xfrm>
          <a:prstGeom prst="rect">
            <a:avLst/>
          </a:prstGeom>
        </p:spPr>
      </p:pic>
      <p:pic>
        <p:nvPicPr>
          <p:cNvPr id="45" name="Picture 44" descr="1420948164_social_style_3_in-128.png">
            <a:hlinkClick r:id="rId10" action="ppaction://hlinkfile"/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349" y="4783089"/>
            <a:ext cx="522847" cy="522847"/>
          </a:xfrm>
          <a:prstGeom prst="rect">
            <a:avLst/>
          </a:prstGeom>
        </p:spPr>
      </p:pic>
      <p:pic>
        <p:nvPicPr>
          <p:cNvPr id="46" name="Picture 45" descr="1420948433_social_style_3_twiter-128.png">
            <a:hlinkClick r:id="rId12" action="ppaction://hlinkfile"/>
          </p:cNvPr>
          <p:cNvPicPr>
            <a:picLocks noChangeAspect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7114" y="3242143"/>
            <a:ext cx="568165" cy="568165"/>
          </a:xfrm>
          <a:prstGeom prst="rect">
            <a:avLst/>
          </a:prstGeom>
        </p:spPr>
      </p:pic>
      <p:pic>
        <p:nvPicPr>
          <p:cNvPr id="47" name="Picture 46" descr="1420948423_social_style_3_googleplus-128.png">
            <a:hlinkClick r:id="rId14" action="ppaction://hlinkfile"/>
          </p:cNvPr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6383" y="3257522"/>
            <a:ext cx="537406" cy="537406"/>
          </a:xfrm>
          <a:prstGeom prst="rect">
            <a:avLst/>
          </a:prstGeom>
        </p:spPr>
      </p:pic>
      <p:pic>
        <p:nvPicPr>
          <p:cNvPr id="48" name="Picture 47" descr="1420948525_cssi_sina_weibo-128.png">
            <a:hlinkClick r:id="rId16" action="ppaction://hlinkfile"/>
          </p:cNvPr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69434" y="3992952"/>
            <a:ext cx="576561" cy="576558"/>
          </a:xfrm>
          <a:prstGeom prst="rect">
            <a:avLst/>
          </a:prstGeom>
        </p:spPr>
      </p:pic>
      <p:pic>
        <p:nvPicPr>
          <p:cNvPr id="2" name="Picture 1" descr="1421037698_slideshare-128.png">
            <a:hlinkClick r:id="rId18" action="ppaction://hlinkfile"/>
          </p:cNvPr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3259" y="5514925"/>
            <a:ext cx="552736" cy="5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6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Topics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37882" y="1227861"/>
            <a:ext cx="758565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charset="2"/>
              <a:buChar char="q"/>
            </a:pPr>
            <a:endParaRPr lang="sk-SK" sz="2800" dirty="0">
              <a:solidFill>
                <a:prstClr val="black"/>
              </a:solidFill>
              <a:latin typeface="Calibri" charset="0"/>
            </a:endParaRPr>
          </a:p>
          <a:p>
            <a:pPr marL="285750" indent="-285750">
              <a:buFont typeface="Wingdings" charset="2"/>
              <a:buChar char="q"/>
            </a:pPr>
            <a:r>
              <a:rPr lang="sk-SK" sz="2400" b="1" dirty="0" smtClean="0">
                <a:solidFill>
                  <a:prstClr val="black"/>
                </a:solidFill>
                <a:latin typeface="Arial-BoldMT" charset="0"/>
              </a:rPr>
              <a:t> Program </a:t>
            </a:r>
            <a:r>
              <a:rPr lang="sk-SK" sz="2400" b="1" dirty="0" err="1">
                <a:solidFill>
                  <a:prstClr val="black"/>
                </a:solidFill>
                <a:latin typeface="Arial-BoldMT" charset="0"/>
              </a:rPr>
              <a:t>Reviews</a:t>
            </a:r>
            <a:r>
              <a:rPr lang="sk-SK" sz="2400" b="1" dirty="0">
                <a:solidFill>
                  <a:prstClr val="black"/>
                </a:solidFill>
                <a:latin typeface="Arial-BoldMT" charset="0"/>
              </a:rPr>
              <a:t> Status</a:t>
            </a:r>
            <a:endParaRPr lang="sk-SK" sz="2800" dirty="0">
              <a:solidFill>
                <a:prstClr val="black"/>
              </a:solidFill>
              <a:latin typeface="Calibri" charset="0"/>
            </a:endParaRPr>
          </a:p>
          <a:p>
            <a:pPr marL="285750" indent="-285750">
              <a:buFont typeface="Wingdings" charset="2"/>
              <a:buChar char="q"/>
            </a:pPr>
            <a:endParaRPr lang="sk-SK" sz="2400" b="1" dirty="0" smtClean="0">
              <a:solidFill>
                <a:prstClr val="black"/>
              </a:solidFill>
              <a:latin typeface="Arial-BoldMT" charset="0"/>
            </a:endParaRPr>
          </a:p>
          <a:p>
            <a:pPr marL="285750" indent="-285750">
              <a:buFont typeface="Wingdings" charset="2"/>
              <a:buChar char="q"/>
            </a:pPr>
            <a:r>
              <a:rPr lang="sk-SK" sz="2400" b="1" dirty="0" smtClean="0">
                <a:solidFill>
                  <a:prstClr val="black"/>
                </a:solidFill>
                <a:latin typeface="Arial-BoldMT" charset="0"/>
              </a:rPr>
              <a:t> </a:t>
            </a:r>
            <a:r>
              <a:rPr lang="sk-SK" sz="2400" b="1" dirty="0" err="1" smtClean="0">
                <a:solidFill>
                  <a:prstClr val="black"/>
                </a:solidFill>
                <a:latin typeface="Arial-BoldMT" charset="0"/>
              </a:rPr>
              <a:t>Policy</a:t>
            </a:r>
            <a:r>
              <a:rPr lang="sk-SK" sz="2400" b="1" dirty="0" smtClean="0">
                <a:solidFill>
                  <a:prstClr val="black"/>
                </a:solidFill>
                <a:latin typeface="Arial-BoldMT" charset="0"/>
              </a:rPr>
              <a:t> </a:t>
            </a:r>
            <a:r>
              <a:rPr lang="sk-SK" sz="2400" b="1" dirty="0" err="1">
                <a:solidFill>
                  <a:prstClr val="black"/>
                </a:solidFill>
                <a:latin typeface="Arial-BoldMT" charset="0"/>
              </a:rPr>
              <a:t>Implementation</a:t>
            </a:r>
            <a:r>
              <a:rPr lang="sk-SK" sz="2400" b="1" dirty="0">
                <a:solidFill>
                  <a:prstClr val="black"/>
                </a:solidFill>
                <a:latin typeface="Arial-BoldMT" charset="0"/>
              </a:rPr>
              <a:t> </a:t>
            </a:r>
            <a:r>
              <a:rPr lang="sk-SK" sz="2400" b="1" dirty="0" err="1" smtClean="0">
                <a:solidFill>
                  <a:prstClr val="black"/>
                </a:solidFill>
                <a:latin typeface="Arial-BoldMT" charset="0"/>
              </a:rPr>
              <a:t>Pipeline</a:t>
            </a:r>
            <a:r>
              <a:rPr lang="sk-SK" sz="2400" b="1" dirty="0" smtClean="0">
                <a:solidFill>
                  <a:prstClr val="black"/>
                </a:solidFill>
                <a:latin typeface="Arial-BoldMT" charset="0"/>
              </a:rPr>
              <a:t> &amp; Status Update</a:t>
            </a:r>
            <a:endParaRPr lang="sk-SK" sz="2800" dirty="0">
              <a:solidFill>
                <a:prstClr val="black"/>
              </a:solidFill>
              <a:latin typeface="Calibri" charset="0"/>
            </a:endParaRPr>
          </a:p>
          <a:p>
            <a:pPr marL="285750" indent="-285750">
              <a:buFont typeface="Wingdings" charset="2"/>
              <a:buChar char="q"/>
            </a:pPr>
            <a:endParaRPr lang="sk-SK" sz="2400" b="1" dirty="0" smtClean="0">
              <a:solidFill>
                <a:prstClr val="black"/>
              </a:solidFill>
              <a:latin typeface="Arial-BoldMT" charset="0"/>
            </a:endParaRPr>
          </a:p>
          <a:p>
            <a:pPr marL="285750" indent="-285750">
              <a:buFont typeface="Wingdings" charset="2"/>
              <a:buChar char="q"/>
            </a:pPr>
            <a:r>
              <a:rPr lang="sk-SK" sz="2400" b="1" dirty="0" smtClean="0">
                <a:solidFill>
                  <a:prstClr val="black"/>
                </a:solidFill>
                <a:latin typeface="Arial-BoldMT" charset="0"/>
              </a:rPr>
              <a:t> Feedback &amp; </a:t>
            </a:r>
            <a:r>
              <a:rPr lang="sk-SK" sz="2400" b="1" dirty="0" err="1">
                <a:solidFill>
                  <a:prstClr val="black"/>
                </a:solidFill>
                <a:latin typeface="Arial-BoldMT" charset="0"/>
              </a:rPr>
              <a:t>D</a:t>
            </a:r>
            <a:r>
              <a:rPr lang="sk-SK" sz="2400" b="1" dirty="0" err="1" smtClean="0">
                <a:solidFill>
                  <a:prstClr val="black"/>
                </a:solidFill>
                <a:latin typeface="Arial-BoldMT" charset="0"/>
              </a:rPr>
              <a:t>iscussions</a:t>
            </a:r>
            <a:endParaRPr lang="sk-SK" sz="2400" b="1" dirty="0" smtClean="0">
              <a:solidFill>
                <a:prstClr val="black"/>
              </a:solidFill>
              <a:latin typeface="Arial-BoldM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5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868135" y="4471954"/>
            <a:ext cx="6582251" cy="6261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700"/>
              </a:lnSpc>
            </a:pPr>
            <a:r>
              <a:rPr lang="en-US" sz="28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Update on New gTLD Program Reviews</a:t>
            </a:r>
            <a:endParaRPr lang="en-US" sz="28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49287" y="5168151"/>
            <a:ext cx="46538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GNSO </a:t>
            </a:r>
            <a:r>
              <a:rPr lang="en-US" sz="2000" dirty="0" smtClean="0">
                <a:solidFill>
                  <a:srgbClr val="FFFFFF"/>
                </a:solidFill>
                <a:latin typeface="Source Sans Pro"/>
                <a:ea typeface="Wingdings"/>
                <a:cs typeface="Source Sans Pro"/>
                <a:sym typeface="Wingdings"/>
              </a:rPr>
              <a:t>Working Session | 18 October 2015</a:t>
            </a:r>
            <a:endParaRPr lang="en-US" sz="20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1367408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CCT Review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303202" y="3468550"/>
            <a:ext cx="2539800" cy="2175252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303202" y="3468550"/>
            <a:ext cx="2539800" cy="87588"/>
          </a:xfrm>
          <a:prstGeom prst="rect">
            <a:avLst/>
          </a:prstGeom>
          <a:solidFill>
            <a:srgbClr val="145357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178" y="3436520"/>
            <a:ext cx="2539800" cy="2175252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32862" y="3876081"/>
            <a:ext cx="2539800" cy="2175252"/>
          </a:xfrm>
          <a:prstGeom prst="rect">
            <a:avLst/>
          </a:prstGeom>
          <a:solidFill>
            <a:schemeClr val="accent2">
              <a:alpha val="86000"/>
            </a:scheme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8178" y="3445948"/>
            <a:ext cx="2539800" cy="87588"/>
          </a:xfrm>
          <a:prstGeom prst="rect">
            <a:avLst/>
          </a:prstGeom>
          <a:solidFill>
            <a:srgbClr val="AC4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332862" y="3847216"/>
            <a:ext cx="2539800" cy="8758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350124" y="886870"/>
            <a:ext cx="2539800" cy="2175252"/>
          </a:xfrm>
          <a:prstGeom prst="rect">
            <a:avLst/>
          </a:prstGeom>
          <a:solidFill>
            <a:schemeClr val="accent1">
              <a:alpha val="72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3350124" y="886870"/>
            <a:ext cx="2539800" cy="875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585372" y="983226"/>
            <a:ext cx="20800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latin typeface="Source Sans Pro"/>
                <a:cs typeface="Source Sans Pro"/>
              </a:rPr>
              <a:t>Competition, Consumer Choice </a:t>
            </a:r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&amp; </a:t>
            </a:r>
            <a:r>
              <a:rPr lang="en-US" sz="2000" b="1" dirty="0">
                <a:solidFill>
                  <a:srgbClr val="FFFFFF"/>
                </a:solidFill>
                <a:latin typeface="Source Sans Pro"/>
                <a:cs typeface="Source Sans Pro"/>
              </a:rPr>
              <a:t>Consumer Trust </a:t>
            </a:r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(CCT)</a:t>
            </a:r>
          </a:p>
          <a:p>
            <a:pPr algn="ctr"/>
            <a:r>
              <a:rPr lang="en-US" sz="2000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Review</a:t>
            </a:r>
            <a:endParaRPr lang="en-US" sz="2000" b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1404" y="3712985"/>
            <a:ext cx="237159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Program Implementation Reviews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Operations team’s perspective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Published, open for public comment</a:t>
            </a:r>
            <a:endParaRPr lang="en-US" sz="1600" b="1" i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178" y="3466764"/>
            <a:ext cx="2539800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GNSO &amp; ALAC-Recommended </a:t>
            </a:r>
            <a:r>
              <a:rPr lang="en-US" b="1" dirty="0">
                <a:solidFill>
                  <a:srgbClr val="FFFFFF"/>
                </a:solidFill>
                <a:latin typeface="Source Sans Pro"/>
                <a:cs typeface="Source Sans Pro"/>
              </a:rPr>
              <a:t>M</a:t>
            </a:r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etrics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Consumer and registrant surveys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Economic study open for public comment</a:t>
            </a:r>
            <a:endParaRPr lang="en-US" sz="1600" b="1" i="1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32862" y="4070459"/>
            <a:ext cx="25484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Rights Protection Mechanisms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i="1" dirty="0" smtClean="0">
                <a:solidFill>
                  <a:srgbClr val="FFFFFF"/>
                </a:solidFill>
                <a:latin typeface="Source Sans Pro"/>
                <a:cs typeface="Source Sans Pro"/>
              </a:rPr>
              <a:t>Review published incl. public comments</a:t>
            </a:r>
          </a:p>
        </p:txBody>
      </p:sp>
      <p:pic>
        <p:nvPicPr>
          <p:cNvPr id="28" name="Picture 27" descr="0107-reply.eps"/>
          <p:cNvPicPr>
            <a:picLocks noChangeAspect="1"/>
          </p:cNvPicPr>
          <p:nvPr/>
        </p:nvPicPr>
        <p:blipFill>
          <a:blip r:embed="rId3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  <a:lum brigh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2063515" y="2409588"/>
            <a:ext cx="1222158" cy="1025260"/>
          </a:xfrm>
          <a:prstGeom prst="rect">
            <a:avLst/>
          </a:prstGeom>
        </p:spPr>
      </p:pic>
      <p:pic>
        <p:nvPicPr>
          <p:cNvPr id="40" name="Picture 39" descr="0106-forward.eps"/>
          <p:cNvPicPr>
            <a:picLocks noChangeAspect="1"/>
          </p:cNvPicPr>
          <p:nvPr/>
        </p:nvPicPr>
        <p:blipFill>
          <a:blip r:embed="rId4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  <a:lum brigh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5889924" y="2411254"/>
            <a:ext cx="1197114" cy="1025261"/>
          </a:xfrm>
          <a:prstGeom prst="rect">
            <a:avLst/>
          </a:prstGeom>
        </p:spPr>
      </p:pic>
      <p:pic>
        <p:nvPicPr>
          <p:cNvPr id="23" name="Picture 22" descr="0313-arrow-left.eps"/>
          <p:cNvPicPr>
            <a:picLocks noChangeAspect="1"/>
          </p:cNvPicPr>
          <p:nvPr/>
        </p:nvPicPr>
        <p:blipFill>
          <a:blip r:embed="rId5">
            <a:alphaModFix/>
            <a:duotone>
              <a:schemeClr val="accent5">
                <a:shade val="45000"/>
                <a:satMod val="135000"/>
              </a:schemeClr>
              <a:prstClr val="white"/>
            </a:duotone>
            <a:lum brigh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4342394" y="3130684"/>
            <a:ext cx="555008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5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5666" y="1016451"/>
            <a:ext cx="8678333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Updated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  <a:hlinkClick r:id="rId3"/>
              </a:rPr>
              <a:t>Rights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  <a:hlinkClick r:id="rId3"/>
              </a:rPr>
              <a:t>Protection Mechanisms Review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 (incorporating public comments)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published 11 Sep 15</a:t>
            </a:r>
          </a:p>
          <a:p>
            <a:pPr>
              <a:buSzPct val="75000"/>
            </a:pP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D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raft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  <a:hlinkClick r:id="rId4"/>
              </a:rPr>
              <a:t>Program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  <a:hlinkClick r:id="rId4"/>
              </a:rPr>
              <a:t>Implementation Review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 published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23 Sep 15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Open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for public comment until 7 Dec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2015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  <a:hlinkClick r:id="rId5"/>
              </a:rPr>
              <a:t>Phase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  <a:hlinkClick r:id="rId5"/>
              </a:rPr>
              <a:t>1 of Registrant Survey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published 25 Sep 15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lvl="1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  <a:hlinkClick r:id="rId6"/>
              </a:rPr>
              <a:t>Phase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  <a:hlinkClick r:id="rId6"/>
              </a:rPr>
              <a:t>1 of economic study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 on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competition in DNS published 28 Sep 15</a:t>
            </a:r>
          </a:p>
          <a:p>
            <a:pPr marL="742950" lvl="2" indent="-285750">
              <a:buSzPct val="75000"/>
              <a:buFont typeface="Wingdings" charset="2"/>
              <a:buChar char=""/>
            </a:pP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Open for public comment until 7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Nov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1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5</a:t>
            </a: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742950" lvl="2" indent="-285750">
              <a:buSzPct val="75000"/>
              <a:buFont typeface="Wingdings" charset="2"/>
              <a:buChar char=""/>
            </a:pP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  <a:hlinkClick r:id="rId7"/>
              </a:rPr>
              <a:t>Call 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  <a:hlinkClick r:id="rId7"/>
              </a:rPr>
              <a:t>for Volunteers</a:t>
            </a:r>
            <a:r>
              <a:rPr lang="en-US" dirty="0">
                <a:solidFill>
                  <a:srgbClr val="0C1F24"/>
                </a:solidFill>
                <a:latin typeface="Source Sans Pro"/>
                <a:cs typeface="Source Sans Pro"/>
              </a:rPr>
              <a:t> for CCT Review Team </a:t>
            </a: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published 1 Oct 15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C1F24"/>
                </a:solidFill>
                <a:latin typeface="Source Sans Pro"/>
                <a:cs typeface="Source Sans Pro"/>
              </a:rPr>
              <a:t>Open for submissions until 30 Oct 15</a:t>
            </a: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>
              <a:buSzPct val="75000"/>
            </a:pPr>
            <a:endParaRPr lang="en-US" dirty="0" smtClean="0">
              <a:solidFill>
                <a:srgbClr val="0A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dirty="0" smtClean="0">
                <a:solidFill>
                  <a:srgbClr val="0A1F24"/>
                </a:solidFill>
                <a:latin typeface="Source Sans Pro"/>
                <a:cs typeface="Source Sans Pro"/>
              </a:rPr>
              <a:t>Currently completing RFP processes to retain qualified providers to conduct </a:t>
            </a:r>
            <a:r>
              <a:rPr lang="en-US" dirty="0" smtClean="0">
                <a:solidFill>
                  <a:srgbClr val="0A1F24"/>
                </a:solidFill>
                <a:latin typeface="Source Sans Pro"/>
                <a:cs typeface="Source Sans Pro"/>
                <a:hlinkClick r:id="rId8"/>
              </a:rPr>
              <a:t>Trademark Clearinghouse Independent Review</a:t>
            </a:r>
            <a:r>
              <a:rPr lang="en-US" dirty="0" smtClean="0">
                <a:solidFill>
                  <a:srgbClr val="0A1F24"/>
                </a:solidFill>
                <a:latin typeface="Source Sans Pro"/>
                <a:cs typeface="Source Sans Pro"/>
              </a:rPr>
              <a:t> and </a:t>
            </a:r>
            <a:r>
              <a:rPr lang="en-US" dirty="0" smtClean="0">
                <a:solidFill>
                  <a:srgbClr val="0A1F24"/>
                </a:solidFill>
                <a:latin typeface="Source Sans Pro"/>
                <a:cs typeface="Source Sans Pro"/>
                <a:hlinkClick r:id="rId9"/>
              </a:rPr>
              <a:t>Root Stability Study</a:t>
            </a:r>
            <a:endParaRPr lang="en-US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New since ICANN53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1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Estimated Review Timeline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20"/>
          <a:stretch/>
        </p:blipFill>
        <p:spPr bwMode="auto">
          <a:xfrm>
            <a:off x="0" y="703177"/>
            <a:ext cx="9715500" cy="52531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58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Sessions at ICANN54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697779"/>
              </p:ext>
            </p:extLst>
          </p:nvPr>
        </p:nvGraphicFramePr>
        <p:xfrm>
          <a:off x="206680" y="1139346"/>
          <a:ext cx="873064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16"/>
                <a:gridCol w="2793304"/>
                <a:gridCol w="1494973"/>
                <a:gridCol w="2870347"/>
              </a:tblGrid>
              <a:tr h="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Day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Session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Time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Location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Monday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hlinkClick r:id="rId3"/>
                        </a:rPr>
                        <a:t>New gTLD Program:</a:t>
                      </a:r>
                      <a:r>
                        <a:rPr lang="en-US" sz="2200" baseline="0" dirty="0" smtClean="0">
                          <a:hlinkClick r:id="rId3"/>
                        </a:rPr>
                        <a:t> Reviews &amp; Related Activities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14:00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Liffey</a:t>
                      </a:r>
                      <a:r>
                        <a:rPr lang="en-US" sz="2200" dirty="0" smtClean="0"/>
                        <a:t> A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Monday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hlinkClick r:id="rId4"/>
                        </a:rPr>
                        <a:t>New</a:t>
                      </a:r>
                      <a:r>
                        <a:rPr lang="en-US" sz="2200" baseline="0" dirty="0" smtClean="0">
                          <a:hlinkClick r:id="rId4"/>
                        </a:rPr>
                        <a:t> gTLD Program:  Program Implementation Review Report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17:00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Liffey</a:t>
                      </a:r>
                      <a:r>
                        <a:rPr lang="en-US" sz="2200" dirty="0" smtClean="0"/>
                        <a:t> A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Tuesday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hlinkClick r:id="rId5"/>
                        </a:rPr>
                        <a:t>Root</a:t>
                      </a:r>
                      <a:r>
                        <a:rPr lang="en-US" sz="2200" baseline="0" dirty="0" smtClean="0">
                          <a:hlinkClick r:id="rId5"/>
                        </a:rPr>
                        <a:t> Stability Study Workshop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13:00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Ecocem</a:t>
                      </a:r>
                      <a:endParaRPr lang="en-US" sz="2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Wednesday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hlinkClick r:id="rId6"/>
                        </a:rPr>
                        <a:t>CCT Review:  Survey</a:t>
                      </a:r>
                      <a:r>
                        <a:rPr lang="en-US" sz="2200" baseline="0" dirty="0" smtClean="0">
                          <a:hlinkClick r:id="rId6"/>
                        </a:rPr>
                        <a:t> &amp; Data Workshop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08:00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Wicklow</a:t>
                      </a:r>
                      <a:r>
                        <a:rPr lang="en-US" sz="2200" baseline="0" dirty="0" smtClean="0"/>
                        <a:t> MR3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37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0"/>
            <a:ext cx="7981659" cy="1728788"/>
          </a:xfrm>
        </p:spPr>
        <p:txBody>
          <a:bodyPr/>
          <a:lstStyle/>
          <a:p>
            <a:r>
              <a:rPr lang="en-US" b="1" dirty="0" smtClean="0">
                <a:latin typeface="Source Sans Pro"/>
                <a:cs typeface="Source Sans Pro"/>
              </a:rPr>
              <a:t>Policy Implementation Pipeline &amp; Framework</a:t>
            </a:r>
            <a:endParaRPr lang="en-US" b="1" dirty="0" smtClean="0">
              <a:latin typeface="Source Sans Pro"/>
              <a:cs typeface="Source Sans Pro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13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44750"/>
            <a:ext cx="9144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</a:rPr>
              <a:t>Implementation status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</a:rPr>
              <a:t>page available: </a:t>
            </a:r>
            <a:r>
              <a:rPr lang="en-US" sz="2000" dirty="0">
                <a:solidFill>
                  <a:srgbClr val="0C1F24"/>
                </a:solidFill>
                <a:latin typeface="Source Sans Pro"/>
                <a:cs typeface="Source Sans Pro"/>
                <a:hlinkClick r:id="rId3"/>
              </a:rPr>
              <a:t>https://www.icann.org/policy/</a:t>
            </a:r>
            <a:r>
              <a:rPr lang="en-US" sz="2000" dirty="0" smtClean="0">
                <a:solidFill>
                  <a:srgbClr val="0C1F24"/>
                </a:solidFill>
                <a:latin typeface="Source Sans Pro"/>
                <a:cs typeface="Source Sans Pro"/>
                <a:hlinkClick r:id="rId3"/>
              </a:rPr>
              <a:t>implementation</a:t>
            </a:r>
            <a:endParaRPr lang="en-US" sz="2000" dirty="0" smtClean="0">
              <a:solidFill>
                <a:srgbClr val="0C1F24"/>
              </a:solidFill>
              <a:latin typeface="Source Sans Pro"/>
              <a:cs typeface="Source Sans Pr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Policy Implementation Pipeline: Framework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72268"/>
            <a:ext cx="4279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Source Sans Pro"/>
                <a:cs typeface="Source Sans Pro"/>
              </a:rPr>
              <a:t>Policy Implementation Framework: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781300"/>
            <a:ext cx="9144000" cy="3475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33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7659</TotalTime>
  <Words>775</Words>
  <Application>Microsoft Macintosh PowerPoint</Application>
  <PresentationFormat>On-screen Show (4:3)</PresentationFormat>
  <Paragraphs>206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Arial-BoldMT</vt:lpstr>
      <vt:lpstr>Calibri</vt:lpstr>
      <vt:lpstr>Lucida Grande</vt:lpstr>
      <vt:lpstr>ＭＳ Ｐゴシック</vt:lpstr>
      <vt:lpstr>Segoe UI</vt:lpstr>
      <vt:lpstr>Segoe UI Semilight</vt:lpstr>
      <vt:lpstr>Source Sans Pro</vt:lpstr>
      <vt:lpstr>Source Sans Pro Light</vt:lpstr>
      <vt:lpstr>Wingdings</vt:lpstr>
      <vt:lpstr>Arial</vt:lpstr>
      <vt:lpstr>Office Theme</vt:lpstr>
      <vt:lpstr>PowerPoint Presentation</vt:lpstr>
      <vt:lpstr>Discussion Topics</vt:lpstr>
      <vt:lpstr>PowerPoint Presentation</vt:lpstr>
      <vt:lpstr>CCT Review</vt:lpstr>
      <vt:lpstr>New since ICANN53</vt:lpstr>
      <vt:lpstr>Estimated Review Timeline</vt:lpstr>
      <vt:lpstr>Sessions at ICANN54</vt:lpstr>
      <vt:lpstr>PowerPoint Presentation</vt:lpstr>
      <vt:lpstr>Policy Implementation Pipeline: Framework</vt:lpstr>
      <vt:lpstr>Policy Implementation Pipeline: Project Status</vt:lpstr>
      <vt:lpstr>IRTP C Implementation Update</vt:lpstr>
      <vt:lpstr>IRTP D Implementation Update</vt:lpstr>
      <vt:lpstr>Thick Whois Policy Implementation</vt:lpstr>
      <vt:lpstr>Thick Whois Policy Implementation</vt:lpstr>
      <vt:lpstr>IGO/INGO Identifiers Protection Policy Implementation</vt:lpstr>
      <vt:lpstr>IGO/INGO Identifiers Protection Policy Implementation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cyrus@namazi.net</cp:lastModifiedBy>
  <cp:revision>272</cp:revision>
  <cp:lastPrinted>2015-10-12T18:02:06Z</cp:lastPrinted>
  <dcterms:created xsi:type="dcterms:W3CDTF">2015-01-07T16:11:05Z</dcterms:created>
  <dcterms:modified xsi:type="dcterms:W3CDTF">2015-10-16T16:11:48Z</dcterms:modified>
</cp:coreProperties>
</file>