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40" r:id="rId2"/>
    <p:sldId id="256" r:id="rId3"/>
    <p:sldId id="322" r:id="rId4"/>
    <p:sldId id="289" r:id="rId5"/>
    <p:sldId id="290" r:id="rId6"/>
    <p:sldId id="347" r:id="rId7"/>
    <p:sldId id="359" r:id="rId8"/>
    <p:sldId id="365" r:id="rId9"/>
    <p:sldId id="360" r:id="rId10"/>
    <p:sldId id="366" r:id="rId11"/>
    <p:sldId id="362" r:id="rId12"/>
    <p:sldId id="363" r:id="rId13"/>
    <p:sldId id="364" r:id="rId14"/>
    <p:sldId id="292" r:id="rId15"/>
    <p:sldId id="377" r:id="rId16"/>
    <p:sldId id="378" r:id="rId17"/>
    <p:sldId id="367" r:id="rId18"/>
    <p:sldId id="369" r:id="rId19"/>
    <p:sldId id="370" r:id="rId20"/>
    <p:sldId id="375" r:id="rId21"/>
    <p:sldId id="374" r:id="rId22"/>
    <p:sldId id="291" r:id="rId23"/>
    <p:sldId id="293" r:id="rId24"/>
    <p:sldId id="3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22">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ka Konings" initials="M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40F"/>
    <a:srgbClr val="CB460F"/>
    <a:srgbClr val="FA5B36"/>
    <a:srgbClr val="0E4B91"/>
    <a:srgbClr val="18548A"/>
    <a:srgbClr val="15538C"/>
    <a:srgbClr val="0B2F49"/>
    <a:srgbClr val="092F4B"/>
    <a:srgbClr val="A1472D"/>
    <a:srgbClr val="A34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6" autoAdjust="0"/>
    <p:restoredTop sz="95801" autoAdjust="0"/>
  </p:normalViewPr>
  <p:slideViewPr>
    <p:cSldViewPr snapToGrid="0" snapToObjects="1">
      <p:cViewPr>
        <p:scale>
          <a:sx n="90" d="100"/>
          <a:sy n="90" d="100"/>
        </p:scale>
        <p:origin x="-1144" y="-296"/>
      </p:cViewPr>
      <p:guideLst>
        <p:guide orient="horz" pos="14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31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6/27/16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6/27/16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166165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139944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Subjects:</a:t>
            </a:r>
          </a:p>
          <a:p>
            <a:pPr marL="228600" indent="-228600">
              <a:buFont typeface="+mj-lt"/>
              <a:buAutoNum type="arabicPeriod"/>
            </a:pPr>
            <a:r>
              <a:rPr lang="en-US" dirty="0" smtClean="0"/>
              <a:t>Whether</a:t>
            </a:r>
            <a:r>
              <a:rPr lang="en-US" baseline="0" dirty="0" smtClean="0"/>
              <a:t> there should be New </a:t>
            </a:r>
            <a:r>
              <a:rPr lang="en-US" baseline="0" dirty="0" err="1" smtClean="0"/>
              <a:t>gTLDs</a:t>
            </a:r>
            <a:r>
              <a:rPr lang="en-US" baseline="0" dirty="0" smtClean="0"/>
              <a:t> in the future</a:t>
            </a:r>
          </a:p>
          <a:p>
            <a:pPr marL="228600" indent="-228600">
              <a:buFont typeface="+mj-lt"/>
              <a:buAutoNum type="arabicPeriod"/>
            </a:pPr>
            <a:r>
              <a:rPr lang="en-US" baseline="0" dirty="0" smtClean="0"/>
              <a:t>Assessed in Rounds</a:t>
            </a:r>
          </a:p>
          <a:p>
            <a:pPr marL="228600" indent="-228600">
              <a:buFont typeface="+mj-lt"/>
              <a:buAutoNum type="arabicPeriod"/>
            </a:pPr>
            <a:r>
              <a:rPr lang="en-US" baseline="0" dirty="0" smtClean="0"/>
              <a:t>Differentiation or categories</a:t>
            </a:r>
          </a:p>
          <a:p>
            <a:pPr marL="228600" indent="-228600">
              <a:buFont typeface="+mj-lt"/>
              <a:buAutoNum type="arabicPeriod"/>
            </a:pPr>
            <a:r>
              <a:rPr lang="en-US" baseline="0" dirty="0" smtClean="0"/>
              <a:t>Predictability</a:t>
            </a:r>
          </a:p>
          <a:p>
            <a:pPr marL="228600" indent="-228600">
              <a:buFont typeface="+mj-lt"/>
              <a:buAutoNum type="arabicPeriod"/>
            </a:pPr>
            <a:r>
              <a:rPr lang="en-US" baseline="0" dirty="0" smtClean="0"/>
              <a:t>Community Engagement</a:t>
            </a:r>
          </a:p>
          <a:p>
            <a:pPr marL="228600" indent="-228600">
              <a:buFont typeface="+mj-lt"/>
              <a:buAutoNum type="arabicPeriod"/>
            </a:pPr>
            <a:r>
              <a:rPr lang="en-US" baseline="0" dirty="0" smtClean="0"/>
              <a:t>Application limits</a:t>
            </a:r>
          </a:p>
          <a:p>
            <a:pPr marL="228600" indent="-228600">
              <a:buFont typeface="+mj-lt"/>
              <a:buAutoNum type="arabicPeriod"/>
            </a:pPr>
            <a:endParaRPr lang="en-US" baseline="0" dirty="0" smtClean="0"/>
          </a:p>
          <a:p>
            <a:pPr marL="0" indent="0">
              <a:buFont typeface="+mj-lt"/>
              <a:buNone/>
            </a:pPr>
            <a:r>
              <a:rPr lang="en-US" baseline="0" dirty="0" smtClean="0"/>
              <a:t>Input already sought on Statements/Advice directed at 2007 PDP and implementation of policy recs</a:t>
            </a:r>
          </a:p>
          <a:p>
            <a:pPr marL="0" indent="0">
              <a:buFont typeface="+mj-lt"/>
              <a:buNone/>
            </a:pPr>
            <a:endParaRPr lang="en-US" baseline="0" dirty="0" smtClean="0"/>
          </a:p>
          <a:p>
            <a:pPr marL="0" indent="0">
              <a:buFont typeface="+mj-lt"/>
              <a:buNone/>
            </a:pPr>
            <a:r>
              <a:rPr lang="en-US" baseline="0" dirty="0" smtClean="0"/>
              <a:t>2. Move faster, allows members to target topics of particular interest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200404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dirty="0"/>
          </a:p>
        </p:txBody>
      </p:sp>
    </p:spTree>
    <p:extLst>
      <p:ext uri="{BB962C8B-B14F-4D97-AF65-F5344CB8AC3E}">
        <p14:creationId xmlns:p14="http://schemas.microsoft.com/office/powerpoint/2010/main" val="203198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Icons or text are editable, change/add</a:t>
            </a:r>
            <a:r>
              <a:rPr lang="en-US" baseline="0" dirty="0" smtClean="0"/>
              <a:t> to your preference.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41332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a:p>
        </p:txBody>
      </p:sp>
    </p:spTree>
    <p:extLst>
      <p:ext uri="{BB962C8B-B14F-4D97-AF65-F5344CB8AC3E}">
        <p14:creationId xmlns:p14="http://schemas.microsoft.com/office/powerpoint/2010/main" val="49390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a:p>
        </p:txBody>
      </p:sp>
    </p:spTree>
    <p:extLst>
      <p:ext uri="{BB962C8B-B14F-4D97-AF65-F5344CB8AC3E}">
        <p14:creationId xmlns:p14="http://schemas.microsoft.com/office/powerpoint/2010/main" val="156877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for different ways to display your data or text by using alternatives to simple bullets.  </a:t>
            </a:r>
          </a:p>
          <a:p>
            <a:endParaRPr lang="en-US" baseline="0" dirty="0" smtClean="0"/>
          </a:p>
          <a:p>
            <a:r>
              <a:rPr lang="en-US" baseline="0" dirty="0" smtClean="0"/>
              <a:t>To adjust the number in the arrow to text or another number, click on the text box around the number, revise.</a:t>
            </a:r>
          </a:p>
          <a:p>
            <a:endParaRPr lang="en-US" baseline="0" dirty="0" smtClean="0"/>
          </a:p>
          <a:p>
            <a:r>
              <a:rPr lang="en-US" baseline="0" dirty="0" smtClean="0"/>
              <a:t>To add an arrow, click on the arrow, ensure the arrow is highlighted, COPY and PASTE and move to the desired placement, or DELETE if there are too many arrows.</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a:p>
        </p:txBody>
      </p:sp>
    </p:spTree>
    <p:extLst>
      <p:ext uri="{BB962C8B-B14F-4D97-AF65-F5344CB8AC3E}">
        <p14:creationId xmlns:p14="http://schemas.microsoft.com/office/powerpoint/2010/main" val="890515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dirty="0"/>
          </a:p>
        </p:txBody>
      </p:sp>
    </p:spTree>
    <p:extLst>
      <p:ext uri="{BB962C8B-B14F-4D97-AF65-F5344CB8AC3E}">
        <p14:creationId xmlns:p14="http://schemas.microsoft.com/office/powerpoint/2010/main" val="2407714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23</a:t>
            </a:fld>
            <a:endParaRPr lang="en-US" dirty="0"/>
          </a:p>
        </p:txBody>
      </p:sp>
    </p:spTree>
    <p:extLst>
      <p:ext uri="{BB962C8B-B14F-4D97-AF65-F5344CB8AC3E}">
        <p14:creationId xmlns:p14="http://schemas.microsoft.com/office/powerpoint/2010/main" val="171130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stylized agenda slide</a:t>
            </a:r>
            <a:r>
              <a:rPr lang="en-US" baseline="0" dirty="0" smtClean="0"/>
              <a:t> for your presentation.</a:t>
            </a:r>
          </a:p>
          <a:p>
            <a:endParaRPr lang="en-US" baseline="0" dirty="0" smtClean="0"/>
          </a:p>
          <a:p>
            <a:r>
              <a:rPr lang="en-US" dirty="0" smtClean="0"/>
              <a:t>To</a:t>
            </a:r>
            <a:r>
              <a:rPr lang="en-US" baseline="0" dirty="0" smtClean="0"/>
              <a:t> </a:t>
            </a:r>
            <a:r>
              <a:rPr lang="en-US" dirty="0" smtClean="0"/>
              <a:t>delete a box,</a:t>
            </a:r>
            <a:r>
              <a:rPr lang="en-US" baseline="0" dirty="0" smtClean="0"/>
              <a:t> </a:t>
            </a:r>
            <a:r>
              <a:rPr lang="en-US" dirty="0" smtClean="0"/>
              <a:t>if there are too many boxes,</a:t>
            </a:r>
            <a:r>
              <a:rPr lang="en-US" baseline="0" dirty="0" smtClean="0"/>
              <a:t> click the edge of the box, ensure the entire box is highlighted, then DELETE.  </a:t>
            </a:r>
          </a:p>
          <a:p>
            <a:endParaRPr lang="en-US" baseline="0" dirty="0" smtClean="0"/>
          </a:p>
          <a:p>
            <a:r>
              <a:rPr lang="en-US" baseline="0" dirty="0" smtClean="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dirty="0"/>
          </a:p>
        </p:txBody>
      </p:sp>
    </p:spTree>
    <p:extLst>
      <p:ext uri="{BB962C8B-B14F-4D97-AF65-F5344CB8AC3E}">
        <p14:creationId xmlns:p14="http://schemas.microsoft.com/office/powerpoint/2010/main" val="58010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dirty="0"/>
          </a:p>
        </p:txBody>
      </p:sp>
    </p:spTree>
    <p:extLst>
      <p:ext uri="{BB962C8B-B14F-4D97-AF65-F5344CB8AC3E}">
        <p14:creationId xmlns:p14="http://schemas.microsoft.com/office/powerpoint/2010/main" val="211524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dirty="0"/>
          </a:p>
        </p:txBody>
      </p:sp>
    </p:spTree>
    <p:extLst>
      <p:ext uri="{BB962C8B-B14F-4D97-AF65-F5344CB8AC3E}">
        <p14:creationId xmlns:p14="http://schemas.microsoft.com/office/powerpoint/2010/main" val="295916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2295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dirty="0"/>
          </a:p>
        </p:txBody>
      </p:sp>
    </p:spTree>
    <p:extLst>
      <p:ext uri="{BB962C8B-B14F-4D97-AF65-F5344CB8AC3E}">
        <p14:creationId xmlns:p14="http://schemas.microsoft.com/office/powerpoint/2010/main" val="30303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and width of the arrow, click on the arrow, grab a corner, and lengthen or shorten, depending on your preference.  </a:t>
            </a:r>
          </a:p>
          <a:p>
            <a:endParaRPr lang="en-US" baseline="0" dirty="0" smtClean="0"/>
          </a:p>
          <a:p>
            <a:r>
              <a:rPr lang="en-US" baseline="0" dirty="0" smtClean="0"/>
              <a:t>To add a bubble, click on the bubble, ensure it is fully highlighted, COPY and PASTE.  Then drag the bubble to your preferred placement.  </a:t>
            </a:r>
          </a:p>
          <a:p>
            <a:endParaRPr lang="en-US" baseline="0" dirty="0" smtClean="0"/>
          </a:p>
          <a:p>
            <a:r>
              <a:rPr lang="en-US" baseline="0" dirty="0" smtClean="0"/>
              <a:t>To delete a bubble, click on the bubble, ensuring it is highlighted and click DELETE.  If you make a mistake, go to your top bar on PP and click EDIT, UNDO</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45442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75163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Subjects:</a:t>
            </a:r>
          </a:p>
          <a:p>
            <a:pPr marL="228600" indent="-228600">
              <a:buFont typeface="+mj-lt"/>
              <a:buAutoNum type="arabicPeriod"/>
            </a:pPr>
            <a:r>
              <a:rPr lang="en-US" dirty="0" smtClean="0"/>
              <a:t>Whether</a:t>
            </a:r>
            <a:r>
              <a:rPr lang="en-US" baseline="0" dirty="0" smtClean="0"/>
              <a:t> there should be New </a:t>
            </a:r>
            <a:r>
              <a:rPr lang="en-US" baseline="0" dirty="0" err="1" smtClean="0"/>
              <a:t>gTLDs</a:t>
            </a:r>
            <a:r>
              <a:rPr lang="en-US" baseline="0" dirty="0" smtClean="0"/>
              <a:t> in the future</a:t>
            </a:r>
          </a:p>
          <a:p>
            <a:pPr marL="228600" indent="-228600">
              <a:buFont typeface="+mj-lt"/>
              <a:buAutoNum type="arabicPeriod"/>
            </a:pPr>
            <a:r>
              <a:rPr lang="en-US" baseline="0" dirty="0" smtClean="0"/>
              <a:t>Assessed in Rounds</a:t>
            </a:r>
          </a:p>
          <a:p>
            <a:pPr marL="228600" indent="-228600">
              <a:buFont typeface="+mj-lt"/>
              <a:buAutoNum type="arabicPeriod"/>
            </a:pPr>
            <a:r>
              <a:rPr lang="en-US" baseline="0" dirty="0" smtClean="0"/>
              <a:t>Differentiation or categories</a:t>
            </a:r>
          </a:p>
          <a:p>
            <a:pPr marL="228600" indent="-228600">
              <a:buFont typeface="+mj-lt"/>
              <a:buAutoNum type="arabicPeriod"/>
            </a:pPr>
            <a:r>
              <a:rPr lang="en-US" baseline="0" dirty="0" smtClean="0"/>
              <a:t>Predictability</a:t>
            </a:r>
          </a:p>
          <a:p>
            <a:pPr marL="228600" indent="-228600">
              <a:buFont typeface="+mj-lt"/>
              <a:buAutoNum type="arabicPeriod"/>
            </a:pPr>
            <a:r>
              <a:rPr lang="en-US" baseline="0" dirty="0" smtClean="0"/>
              <a:t>Community Engagement</a:t>
            </a:r>
          </a:p>
          <a:p>
            <a:pPr marL="228600" indent="-228600">
              <a:buFont typeface="+mj-lt"/>
              <a:buAutoNum type="arabicPeriod"/>
            </a:pPr>
            <a:r>
              <a:rPr lang="en-US" baseline="0" dirty="0" smtClean="0"/>
              <a:t>Application limits</a:t>
            </a:r>
          </a:p>
          <a:p>
            <a:pPr marL="228600" indent="-228600">
              <a:buFont typeface="+mj-lt"/>
              <a:buAutoNum type="arabicPeriod"/>
            </a:pPr>
            <a:endParaRPr lang="en-US" baseline="0" dirty="0" smtClean="0"/>
          </a:p>
          <a:p>
            <a:pPr marL="0" indent="0">
              <a:buFont typeface="+mj-lt"/>
              <a:buNone/>
            </a:pPr>
            <a:r>
              <a:rPr lang="en-US" baseline="0" dirty="0" smtClean="0"/>
              <a:t>Input already sought on Statements/Advice directed at 2007 PDP and implementation of policy recs</a:t>
            </a:r>
          </a:p>
          <a:p>
            <a:pPr marL="0" indent="0">
              <a:buFont typeface="+mj-lt"/>
              <a:buNone/>
            </a:pPr>
            <a:endParaRPr lang="en-US" baseline="0" dirty="0" smtClean="0"/>
          </a:p>
          <a:p>
            <a:pPr marL="0" indent="0">
              <a:buFont typeface="+mj-lt"/>
              <a:buNone/>
            </a:pPr>
            <a:r>
              <a:rPr lang="en-US" baseline="0" dirty="0" smtClean="0"/>
              <a:t>2. Move faster, allows members to target topics of particular interest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107673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Rectangle 6"/>
          <p:cNvSpPr/>
          <p:nvPr userDrawn="1"/>
        </p:nvSpPr>
        <p:spPr>
          <a:xfrm>
            <a:off x="0" y="4130514"/>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130514"/>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413051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034044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F02A38-9571-8943-B1EC-5DD787849B1C}" type="datetimeFigureOut">
              <a:rPr lang="en-US" smtClean="0"/>
              <a:t>6/27/16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3F4635-328A-4942-B933-9316327A6A92}" type="slidenum">
              <a:rPr lang="en-US" smtClean="0"/>
              <a:t>‹#›</a:t>
            </a:fld>
            <a:endParaRPr lang="en-US" dirty="0"/>
          </a:p>
        </p:txBody>
      </p:sp>
    </p:spTree>
    <p:extLst>
      <p:ext uri="{BB962C8B-B14F-4D97-AF65-F5344CB8AC3E}">
        <p14:creationId xmlns:p14="http://schemas.microsoft.com/office/powerpoint/2010/main" val="162676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19075" algn="l">
              <a:lnSpc>
                <a:spcPts val="2985"/>
              </a:lnSpc>
              <a:defRPr sz="225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18497"/>
            <a:ext cx="9152141" cy="547644"/>
          </a:xfrm>
          <a:prstGeom prst="rect">
            <a:avLst/>
          </a:prstGeom>
        </p:spPr>
      </p:pic>
      <p:sp>
        <p:nvSpPr>
          <p:cNvPr id="16" name="Slide Number Placeholder 5"/>
          <p:cNvSpPr txBox="1">
            <a:spLocks/>
          </p:cNvSpPr>
          <p:nvPr userDrawn="1"/>
        </p:nvSpPr>
        <p:spPr>
          <a:xfrm>
            <a:off x="6826732" y="64149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75" dirty="0" smtClean="0">
                <a:solidFill>
                  <a:srgbClr val="FFFFFF"/>
                </a:solidFill>
                <a:latin typeface="Arial"/>
                <a:cs typeface="Arial"/>
              </a:rPr>
              <a:t>   |   </a:t>
            </a:r>
            <a:fld id="{D43A6F16-D3CF-4F46-B6D9-B3CAB1B87938}" type="slidenum">
              <a:rPr lang="en-US" sz="975" smtClean="0">
                <a:solidFill>
                  <a:srgbClr val="FFFFFF"/>
                </a:solidFill>
                <a:latin typeface="Arial"/>
                <a:cs typeface="Arial"/>
              </a:rPr>
              <a:pPr algn="r"/>
              <a:t>‹#›</a:t>
            </a:fld>
            <a:endParaRPr lang="en-US" sz="975" dirty="0">
              <a:solidFill>
                <a:srgbClr val="FFFFFF"/>
              </a:solidFill>
              <a:latin typeface="Arial"/>
              <a:cs typeface="Arial"/>
            </a:endParaRPr>
          </a:p>
        </p:txBody>
      </p:sp>
    </p:spTree>
    <p:extLst>
      <p:ext uri="{BB962C8B-B14F-4D97-AF65-F5344CB8AC3E}">
        <p14:creationId xmlns:p14="http://schemas.microsoft.com/office/powerpoint/2010/main" val="53656253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19075" algn="l">
              <a:lnSpc>
                <a:spcPts val="2985"/>
              </a:lnSpc>
              <a:defRPr sz="225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6318497"/>
            <a:ext cx="9152141" cy="547644"/>
          </a:xfrm>
          <a:prstGeom prst="rect">
            <a:avLst/>
          </a:prstGeom>
        </p:spPr>
      </p:pic>
      <p:sp>
        <p:nvSpPr>
          <p:cNvPr id="16" name="Slide Number Placeholder 5"/>
          <p:cNvSpPr txBox="1">
            <a:spLocks/>
          </p:cNvSpPr>
          <p:nvPr userDrawn="1"/>
        </p:nvSpPr>
        <p:spPr>
          <a:xfrm>
            <a:off x="6826732" y="641497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75" dirty="0" smtClean="0">
                <a:solidFill>
                  <a:srgbClr val="FFFFFF"/>
                </a:solidFill>
                <a:latin typeface="Arial"/>
                <a:cs typeface="Arial"/>
              </a:rPr>
              <a:t>   |   </a:t>
            </a:r>
            <a:fld id="{D43A6F16-D3CF-4F46-B6D9-B3CAB1B87938}" type="slidenum">
              <a:rPr lang="en-US" sz="975" smtClean="0">
                <a:solidFill>
                  <a:srgbClr val="FFFFFF"/>
                </a:solidFill>
                <a:latin typeface="Arial"/>
                <a:cs typeface="Arial"/>
              </a:rPr>
              <a:pPr algn="r"/>
              <a:t>‹#›</a:t>
            </a:fld>
            <a:endParaRPr lang="en-US" sz="975" dirty="0">
              <a:solidFill>
                <a:srgbClr val="FFFFFF"/>
              </a:solidFill>
              <a:latin typeface="Arial"/>
              <a:cs typeface="Arial"/>
            </a:endParaRPr>
          </a:p>
        </p:txBody>
      </p:sp>
    </p:spTree>
    <p:extLst>
      <p:ext uri="{BB962C8B-B14F-4D97-AF65-F5344CB8AC3E}">
        <p14:creationId xmlns:p14="http://schemas.microsoft.com/office/powerpoint/2010/main" val="76972724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19075" algn="l">
              <a:lnSpc>
                <a:spcPts val="2985"/>
              </a:lnSpc>
              <a:defRPr sz="225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18497"/>
            <a:ext cx="9152141" cy="547644"/>
          </a:xfrm>
          <a:prstGeom prst="rect">
            <a:avLst/>
          </a:prstGeom>
        </p:spPr>
      </p:pic>
      <p:sp>
        <p:nvSpPr>
          <p:cNvPr id="16" name="Slide Number Placeholder 5"/>
          <p:cNvSpPr txBox="1">
            <a:spLocks/>
          </p:cNvSpPr>
          <p:nvPr userDrawn="1"/>
        </p:nvSpPr>
        <p:spPr>
          <a:xfrm>
            <a:off x="6826732" y="64149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75" dirty="0" smtClean="0">
                <a:solidFill>
                  <a:srgbClr val="FFFFFF"/>
                </a:solidFill>
                <a:latin typeface="Arial"/>
                <a:cs typeface="Arial"/>
              </a:rPr>
              <a:t>   |   </a:t>
            </a:r>
            <a:fld id="{D43A6F16-D3CF-4F46-B6D9-B3CAB1B87938}" type="slidenum">
              <a:rPr lang="en-US" sz="975" smtClean="0">
                <a:solidFill>
                  <a:srgbClr val="FFFFFF"/>
                </a:solidFill>
                <a:latin typeface="Arial"/>
                <a:cs typeface="Arial"/>
              </a:rPr>
              <a:pPr algn="r"/>
              <a:t>‹#›</a:t>
            </a:fld>
            <a:endParaRPr lang="en-US" sz="975" dirty="0">
              <a:solidFill>
                <a:srgbClr val="FFFFFF"/>
              </a:solidFill>
              <a:latin typeface="Arial"/>
              <a:cs typeface="Arial"/>
            </a:endParaRPr>
          </a:p>
        </p:txBody>
      </p:sp>
    </p:spTree>
    <p:extLst>
      <p:ext uri="{BB962C8B-B14F-4D97-AF65-F5344CB8AC3E}">
        <p14:creationId xmlns:p14="http://schemas.microsoft.com/office/powerpoint/2010/main" val="211085094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19075" algn="l">
              <a:lnSpc>
                <a:spcPts val="2985"/>
              </a:lnSpc>
              <a:defRPr sz="225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18497"/>
            <a:ext cx="9152141" cy="547644"/>
          </a:xfrm>
          <a:prstGeom prst="rect">
            <a:avLst/>
          </a:prstGeom>
        </p:spPr>
      </p:pic>
      <p:sp>
        <p:nvSpPr>
          <p:cNvPr id="16" name="Slide Number Placeholder 5"/>
          <p:cNvSpPr txBox="1">
            <a:spLocks/>
          </p:cNvSpPr>
          <p:nvPr userDrawn="1"/>
        </p:nvSpPr>
        <p:spPr>
          <a:xfrm>
            <a:off x="6826732" y="64149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75" dirty="0" smtClean="0">
                <a:solidFill>
                  <a:srgbClr val="FFFFFF"/>
                </a:solidFill>
                <a:latin typeface="Arial"/>
                <a:cs typeface="Arial"/>
              </a:rPr>
              <a:t>   |   </a:t>
            </a:r>
            <a:fld id="{D43A6F16-D3CF-4F46-B6D9-B3CAB1B87938}" type="slidenum">
              <a:rPr lang="en-US" sz="975" smtClean="0">
                <a:solidFill>
                  <a:srgbClr val="FFFFFF"/>
                </a:solidFill>
                <a:latin typeface="Arial"/>
                <a:cs typeface="Arial"/>
              </a:rPr>
              <a:pPr algn="r"/>
              <a:t>‹#›</a:t>
            </a:fld>
            <a:endParaRPr lang="en-US" sz="975" dirty="0">
              <a:solidFill>
                <a:srgbClr val="FFFFFF"/>
              </a:solidFill>
              <a:latin typeface="Arial"/>
              <a:cs typeface="Arial"/>
            </a:endParaRPr>
          </a:p>
        </p:txBody>
      </p:sp>
    </p:spTree>
    <p:extLst>
      <p:ext uri="{BB962C8B-B14F-4D97-AF65-F5344CB8AC3E}">
        <p14:creationId xmlns:p14="http://schemas.microsoft.com/office/powerpoint/2010/main" val="29119748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7"/>
            <a:ext cx="9144000" cy="710655"/>
          </a:xfrm>
          <a:prstGeom prst="rect">
            <a:avLst/>
          </a:prstGeom>
          <a:solidFill>
            <a:srgbClr val="1768B1"/>
          </a:solidFill>
        </p:spPr>
        <p:txBody>
          <a:bodyPr vert="horz"/>
          <a:lstStyle>
            <a:lvl1pPr marL="292093" algn="l">
              <a:lnSpc>
                <a:spcPts val="3980"/>
              </a:lnSpc>
              <a:defRPr sz="3000" b="0" i="0" baseline="0">
                <a:solidFill>
                  <a:schemeClr val="bg1"/>
                </a:solidFill>
                <a:latin typeface="Arial"/>
                <a:cs typeface="Arial"/>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318498"/>
            <a:ext cx="9152141" cy="547644"/>
          </a:xfrm>
          <a:prstGeom prst="rect">
            <a:avLst/>
          </a:prstGeom>
        </p:spPr>
      </p:pic>
      <p:sp>
        <p:nvSpPr>
          <p:cNvPr id="16" name="Slide Number Placeholder 5"/>
          <p:cNvSpPr txBox="1">
            <a:spLocks/>
          </p:cNvSpPr>
          <p:nvPr userDrawn="1"/>
        </p:nvSpPr>
        <p:spPr>
          <a:xfrm>
            <a:off x="6826732" y="64149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FFFFFF"/>
                </a:solidFill>
                <a:latin typeface="Arial"/>
                <a:cs typeface="Arial"/>
              </a:rPr>
              <a:t>   |   </a:t>
            </a:r>
            <a:fld id="{D43A6F16-D3CF-4F46-B6D9-B3CAB1B87938}" type="slidenum">
              <a:rPr lang="en-US" sz="1300" smtClean="0">
                <a:solidFill>
                  <a:srgbClr val="FFFFFF"/>
                </a:solidFill>
                <a:latin typeface="Arial"/>
                <a:cs typeface="Arial"/>
              </a:rPr>
              <a:pPr algn="r"/>
              <a:t>‹#›</a:t>
            </a:fld>
            <a:endParaRPr lang="en-US" sz="1300" dirty="0">
              <a:solidFill>
                <a:srgbClr val="FFFFFF"/>
              </a:solidFill>
              <a:latin typeface="Arial"/>
              <a:cs typeface="Arial"/>
            </a:endParaRPr>
          </a:p>
        </p:txBody>
      </p:sp>
    </p:spTree>
    <p:extLst>
      <p:ext uri="{BB962C8B-B14F-4D97-AF65-F5344CB8AC3E}">
        <p14:creationId xmlns:p14="http://schemas.microsoft.com/office/powerpoint/2010/main" val="28644481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b="0" i="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40803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5" name="Picture 4"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54060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b="0" i="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36436849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gnso.icann.org/en/group-activities/active/igo-ingo-crp-access" TargetMode="External"/><Relationship Id="rId4" Type="http://schemas.openxmlformats.org/officeDocument/2006/relationships/hyperlink" Target="https://community.icann.org/x/37rhAg" TargetMode="External"/><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jp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tiff"/><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gnso.icann.org/en/issues/background-briefing-20jun16-en.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368" y="754690"/>
            <a:ext cx="3420765" cy="832757"/>
          </a:xfrm>
          <a:prstGeom prst="rect">
            <a:avLst/>
          </a:prstGeom>
        </p:spPr>
      </p:pic>
    </p:spTree>
    <p:extLst>
      <p:ext uri="{BB962C8B-B14F-4D97-AF65-F5344CB8AC3E}">
        <p14:creationId xmlns:p14="http://schemas.microsoft.com/office/powerpoint/2010/main" val="15088197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144000" cy="793291"/>
          </a:xfrm>
        </p:spPr>
        <p:txBody>
          <a:bodyPr>
            <a:noAutofit/>
          </a:bodyPr>
          <a:lstStyle/>
          <a:p>
            <a:r>
              <a:rPr lang="en-US" sz="3200" dirty="0"/>
              <a:t>What is the Purpose of the New </a:t>
            </a:r>
            <a:r>
              <a:rPr lang="en-US" sz="3200" dirty="0" err="1" smtClean="0"/>
              <a:t>gTLD</a:t>
            </a:r>
            <a:r>
              <a:rPr lang="en-US" sz="3200" dirty="0" smtClean="0"/>
              <a:t> </a:t>
            </a:r>
            <a:r>
              <a:rPr lang="en-US" sz="3200" dirty="0"/>
              <a:t>Subsequent Procedures PDP?</a:t>
            </a:r>
          </a:p>
        </p:txBody>
      </p:sp>
      <p:sp>
        <p:nvSpPr>
          <p:cNvPr id="3" name="TextBox 2"/>
          <p:cNvSpPr txBox="1"/>
          <p:nvPr/>
        </p:nvSpPr>
        <p:spPr>
          <a:xfrm>
            <a:off x="2723862" y="1880630"/>
            <a:ext cx="184731" cy="300082"/>
          </a:xfrm>
          <a:prstGeom prst="rect">
            <a:avLst/>
          </a:prstGeom>
          <a:noFill/>
        </p:spPr>
        <p:txBody>
          <a:bodyPr wrap="none" rtlCol="0">
            <a:spAutoFit/>
          </a:bodyPr>
          <a:lstStyle/>
          <a:p>
            <a:endParaRPr lang="en-US" sz="1350" dirty="0">
              <a:latin typeface="Source Sans Pro"/>
              <a:cs typeface="Source Sans Pro"/>
            </a:endParaRPr>
          </a:p>
        </p:txBody>
      </p:sp>
      <p:sp>
        <p:nvSpPr>
          <p:cNvPr id="4" name="Rectangle 3"/>
          <p:cNvSpPr/>
          <p:nvPr/>
        </p:nvSpPr>
        <p:spPr>
          <a:xfrm>
            <a:off x="257175" y="949226"/>
            <a:ext cx="8286750" cy="5184753"/>
          </a:xfrm>
          <a:prstGeom prst="rect">
            <a:avLst/>
          </a:prstGeom>
        </p:spPr>
        <p:txBody>
          <a:bodyPr wrap="square">
            <a:spAutoFit/>
          </a:bodyPr>
          <a:lstStyle/>
          <a:p>
            <a:pPr marL="214313" indent="-214313">
              <a:buSzPct val="75000"/>
              <a:buFont typeface="Wingdings" charset="2"/>
              <a:buChar char=""/>
            </a:pPr>
            <a:r>
              <a:rPr lang="en-US" sz="2000" dirty="0">
                <a:solidFill>
                  <a:srgbClr val="0C1F24"/>
                </a:solidFill>
                <a:latin typeface="Arial"/>
                <a:cs typeface="Arial"/>
              </a:rPr>
              <a:t>PDP will determine what, if any, changes may need to be made to the existing </a:t>
            </a:r>
            <a:r>
              <a:rPr lang="en-US" sz="2000" i="1" dirty="0">
                <a:solidFill>
                  <a:srgbClr val="0C1F24"/>
                </a:solidFill>
                <a:latin typeface="Arial"/>
                <a:cs typeface="Arial"/>
              </a:rPr>
              <a:t>Introduction of New Generic Top-Level Domains </a:t>
            </a:r>
            <a:r>
              <a:rPr lang="en-US" sz="2000" dirty="0">
                <a:solidFill>
                  <a:srgbClr val="0C1F24"/>
                </a:solidFill>
                <a:latin typeface="Arial"/>
                <a:cs typeface="Arial"/>
              </a:rPr>
              <a:t>policy recommendations from 2007 </a:t>
            </a:r>
          </a:p>
          <a:p>
            <a:pPr marL="557213" lvl="1" indent="-214313">
              <a:spcBef>
                <a:spcPts val="225"/>
              </a:spcBef>
              <a:spcAft>
                <a:spcPts val="225"/>
              </a:spcAft>
              <a:buSzPct val="75000"/>
              <a:buFont typeface="Wingdings" charset="2"/>
              <a:buChar char=""/>
            </a:pPr>
            <a:r>
              <a:rPr lang="en-US" sz="2000" i="1" dirty="0">
                <a:solidFill>
                  <a:srgbClr val="0C1F24"/>
                </a:solidFill>
                <a:latin typeface="Arial"/>
                <a:cs typeface="Arial"/>
              </a:rPr>
              <a:t>Original policy recommendations as adopted by the GNSO Council and ICANN Board were “designed to produce a systemized and ongoing mechanisms for applicants to propose new top-level domains” </a:t>
            </a:r>
          </a:p>
          <a:p>
            <a:pPr marL="557213" lvl="1" indent="-214313">
              <a:spcBef>
                <a:spcPts val="225"/>
              </a:spcBef>
              <a:spcAft>
                <a:spcPts val="225"/>
              </a:spcAft>
              <a:buSzPct val="75000"/>
              <a:buFont typeface="Wingdings" charset="2"/>
              <a:buChar char=""/>
            </a:pPr>
            <a:r>
              <a:rPr lang="en-US" sz="2000" i="1" dirty="0">
                <a:solidFill>
                  <a:srgbClr val="0C1F24"/>
                </a:solidFill>
                <a:latin typeface="Arial"/>
                <a:cs typeface="Arial"/>
              </a:rPr>
              <a:t>They will remain in place for subsequent application processes unless the GNSO Council adopts changes as a result of this PDP</a:t>
            </a:r>
          </a:p>
          <a:p>
            <a:pPr marL="557213" lvl="1" indent="-214313">
              <a:buSzPct val="75000"/>
              <a:buFont typeface="Wingdings" charset="2"/>
              <a:buChar char=""/>
            </a:pPr>
            <a:endParaRPr lang="en-US" sz="2000" dirty="0">
              <a:solidFill>
                <a:srgbClr val="0C1F24"/>
              </a:solidFill>
              <a:latin typeface="Arial"/>
              <a:cs typeface="Arial"/>
            </a:endParaRPr>
          </a:p>
          <a:p>
            <a:pPr marL="214313" indent="-214313">
              <a:buSzPct val="75000"/>
              <a:buFont typeface="Wingdings" charset="2"/>
              <a:buChar char=""/>
            </a:pPr>
            <a:r>
              <a:rPr lang="en-US" sz="2000" dirty="0">
                <a:solidFill>
                  <a:srgbClr val="0C1F24"/>
                </a:solidFill>
                <a:latin typeface="Arial"/>
                <a:cs typeface="Arial"/>
              </a:rPr>
              <a:t>Potential changes may include:</a:t>
            </a:r>
          </a:p>
          <a:p>
            <a:pPr marL="557213" lvl="1" indent="-214313">
              <a:spcBef>
                <a:spcPts val="225"/>
              </a:spcBef>
              <a:spcAft>
                <a:spcPts val="225"/>
              </a:spcAft>
              <a:buSzPct val="75000"/>
              <a:buFont typeface="Wingdings" charset="2"/>
              <a:buChar char=""/>
            </a:pPr>
            <a:r>
              <a:rPr lang="en-US" sz="2000" i="1" dirty="0">
                <a:solidFill>
                  <a:srgbClr val="0C1F24"/>
                </a:solidFill>
                <a:latin typeface="Arial"/>
                <a:cs typeface="Arial"/>
              </a:rPr>
              <a:t>Clarifying, amending or overriding existing policy principles, recommendations, and implementation guidance;</a:t>
            </a:r>
          </a:p>
          <a:p>
            <a:pPr marL="557213" lvl="1" indent="-214313">
              <a:spcBef>
                <a:spcPts val="225"/>
              </a:spcBef>
              <a:spcAft>
                <a:spcPts val="225"/>
              </a:spcAft>
              <a:buSzPct val="75000"/>
              <a:buFont typeface="Wingdings" charset="2"/>
              <a:buChar char=""/>
            </a:pPr>
            <a:r>
              <a:rPr lang="en-US" sz="2000" i="1" dirty="0">
                <a:solidFill>
                  <a:srgbClr val="0C1F24"/>
                </a:solidFill>
                <a:latin typeface="Arial"/>
                <a:cs typeface="Arial"/>
              </a:rPr>
              <a:t>Developing new policy recommendations;</a:t>
            </a:r>
          </a:p>
          <a:p>
            <a:pPr marL="557213" lvl="1" indent="-214313">
              <a:spcBef>
                <a:spcPts val="225"/>
              </a:spcBef>
              <a:spcAft>
                <a:spcPts val="225"/>
              </a:spcAft>
              <a:buSzPct val="75000"/>
              <a:buFont typeface="Wingdings" charset="2"/>
              <a:buChar char=""/>
            </a:pPr>
            <a:r>
              <a:rPr lang="en-US" sz="2000" i="1" dirty="0">
                <a:solidFill>
                  <a:srgbClr val="0C1F24"/>
                </a:solidFill>
                <a:latin typeface="Arial"/>
                <a:cs typeface="Arial"/>
              </a:rPr>
              <a:t>Supplementing or developing new implementation guidance</a:t>
            </a:r>
          </a:p>
          <a:p>
            <a:pPr marL="214313" indent="-214313">
              <a:buSzPct val="75000"/>
              <a:buFont typeface="Wingdings" charset="2"/>
              <a:buChar char=""/>
            </a:pPr>
            <a:endParaRPr lang="en-US" sz="1425" dirty="0">
              <a:solidFill>
                <a:srgbClr val="0C1F24"/>
              </a:solidFill>
              <a:latin typeface="Arial"/>
              <a:cs typeface="Arial"/>
            </a:endParaRPr>
          </a:p>
        </p:txBody>
      </p:sp>
    </p:spTree>
    <p:extLst>
      <p:ext uri="{BB962C8B-B14F-4D97-AF65-F5344CB8AC3E}">
        <p14:creationId xmlns:p14="http://schemas.microsoft.com/office/powerpoint/2010/main" val="268770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144000" cy="789792"/>
          </a:xfrm>
          <a:prstGeom prst="rect">
            <a:avLst/>
          </a:prstGeom>
        </p:spPr>
        <p:txBody>
          <a:bodyPr>
            <a:noAutofit/>
          </a:bodyPr>
          <a:lstStyle/>
          <a:p>
            <a:r>
              <a:rPr lang="en-US" sz="3200" dirty="0"/>
              <a:t>Status of work and the methodology adopted by the PDP Working Group</a:t>
            </a:r>
          </a:p>
        </p:txBody>
      </p:sp>
      <p:grpSp>
        <p:nvGrpSpPr>
          <p:cNvPr id="6" name="Group 5"/>
          <p:cNvGrpSpPr/>
          <p:nvPr/>
        </p:nvGrpSpPr>
        <p:grpSpPr>
          <a:xfrm>
            <a:off x="500063" y="1201934"/>
            <a:ext cx="7543800" cy="1539716"/>
            <a:chOff x="366700" y="1188257"/>
            <a:chExt cx="8382188" cy="986023"/>
          </a:xfrm>
        </p:grpSpPr>
        <p:grpSp>
          <p:nvGrpSpPr>
            <p:cNvPr id="5" name="Group 4"/>
            <p:cNvGrpSpPr/>
            <p:nvPr/>
          </p:nvGrpSpPr>
          <p:grpSpPr>
            <a:xfrm>
              <a:off x="1772542" y="1188257"/>
              <a:ext cx="6976346" cy="986023"/>
              <a:chOff x="3238331" y="1224110"/>
              <a:chExt cx="7947848" cy="986023"/>
            </a:xfrm>
          </p:grpSpPr>
          <p:sp>
            <p:nvSpPr>
              <p:cNvPr id="33" name="TextBox 32"/>
              <p:cNvSpPr txBox="1"/>
              <p:nvPr/>
            </p:nvSpPr>
            <p:spPr>
              <a:xfrm>
                <a:off x="3238331" y="1224110"/>
                <a:ext cx="5650912" cy="218779"/>
              </a:xfrm>
              <a:prstGeom prst="rect">
                <a:avLst/>
              </a:prstGeom>
              <a:noFill/>
            </p:spPr>
            <p:txBody>
              <a:bodyPr wrap="square" lIns="20250" rIns="20250" anchor="ctr">
                <a:spAutoFit/>
              </a:bodyPr>
              <a:lstStyle/>
              <a:p>
                <a:pPr defTabSz="342812">
                  <a:lnSpc>
                    <a:spcPct val="90000"/>
                  </a:lnSpc>
                  <a:spcBef>
                    <a:spcPct val="20000"/>
                  </a:spcBef>
                  <a:defRPr/>
                </a:pPr>
                <a:r>
                  <a:rPr lang="en-AU" b="1" dirty="0">
                    <a:solidFill>
                      <a:srgbClr val="1A87C9"/>
                    </a:solidFill>
                    <a:latin typeface="Arial"/>
                    <a:ea typeface="Segoe UI" panose="020B0502040204020203" pitchFamily="34" charset="0"/>
                    <a:cs typeface="Arial"/>
                  </a:rPr>
                  <a:t>What is the WG currently working on?</a:t>
                </a:r>
              </a:p>
            </p:txBody>
          </p:sp>
          <p:sp>
            <p:nvSpPr>
              <p:cNvPr id="34" name="TextBox 33"/>
              <p:cNvSpPr txBox="1">
                <a:spLocks noChangeArrowheads="1"/>
              </p:cNvSpPr>
              <p:nvPr/>
            </p:nvSpPr>
            <p:spPr bwMode="auto">
              <a:xfrm>
                <a:off x="3244681" y="1441451"/>
                <a:ext cx="7941498" cy="7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dirty="0">
                    <a:solidFill>
                      <a:srgbClr val="0A304B"/>
                    </a:solidFill>
                    <a:latin typeface="Arial"/>
                    <a:cs typeface="Arial"/>
                  </a:rPr>
                  <a:t>A total of 38 subjects in the WG’s charter and 6 have been identified as high-level, overarching subjects. Preliminary discussions have taken place and community input has been sought on these subjects   </a:t>
                </a:r>
                <a:endParaRPr lang="id-ID" dirty="0">
                  <a:solidFill>
                    <a:srgbClr val="0A304B"/>
                  </a:solidFill>
                  <a:latin typeface="Arial"/>
                  <a:cs typeface="Arial"/>
                </a:endParaRPr>
              </a:p>
            </p:txBody>
          </p:sp>
        </p:grpSp>
        <p:sp>
          <p:nvSpPr>
            <p:cNvPr id="50" name="Chevron 49"/>
            <p:cNvSpPr/>
            <p:nvPr/>
          </p:nvSpPr>
          <p:spPr>
            <a:xfrm>
              <a:off x="366700" y="1267488"/>
              <a:ext cx="1268168" cy="404557"/>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r>
                <a:rPr lang="en-AU" sz="1725" dirty="0">
                  <a:solidFill>
                    <a:prstClr val="white"/>
                  </a:solidFill>
                  <a:latin typeface="Arial"/>
                  <a:cs typeface="Arial"/>
                </a:rPr>
                <a:t>1</a:t>
              </a:r>
              <a:endParaRPr lang="en-US" sz="1725" dirty="0">
                <a:solidFill>
                  <a:prstClr val="white"/>
                </a:solidFill>
                <a:latin typeface="Arial"/>
                <a:cs typeface="Arial"/>
              </a:endParaRPr>
            </a:p>
          </p:txBody>
        </p:sp>
      </p:grpSp>
      <p:grpSp>
        <p:nvGrpSpPr>
          <p:cNvPr id="10" name="Group 9"/>
          <p:cNvGrpSpPr/>
          <p:nvPr/>
        </p:nvGrpSpPr>
        <p:grpSpPr>
          <a:xfrm>
            <a:off x="500063" y="2720451"/>
            <a:ext cx="7772400" cy="1476673"/>
            <a:chOff x="364730" y="2484265"/>
            <a:chExt cx="8384157" cy="1755017"/>
          </a:xfrm>
        </p:grpSpPr>
        <p:sp>
          <p:nvSpPr>
            <p:cNvPr id="51" name="Chevron 50"/>
            <p:cNvSpPr/>
            <p:nvPr/>
          </p:nvSpPr>
          <p:spPr>
            <a:xfrm>
              <a:off x="364730" y="2883730"/>
              <a:ext cx="1268168" cy="661499"/>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r>
                <a:rPr lang="en-US" dirty="0">
                  <a:solidFill>
                    <a:prstClr val="white"/>
                  </a:solidFill>
                  <a:latin typeface="Arial"/>
                  <a:cs typeface="Arial"/>
                </a:rPr>
                <a:t>2</a:t>
              </a:r>
            </a:p>
          </p:txBody>
        </p:sp>
        <p:grpSp>
          <p:nvGrpSpPr>
            <p:cNvPr id="54" name="Group 53"/>
            <p:cNvGrpSpPr/>
            <p:nvPr/>
          </p:nvGrpSpPr>
          <p:grpSpPr>
            <a:xfrm>
              <a:off x="1772542" y="2484265"/>
              <a:ext cx="6976345" cy="1755017"/>
              <a:chOff x="3238331" y="917540"/>
              <a:chExt cx="7947847" cy="1755017"/>
            </a:xfrm>
          </p:grpSpPr>
          <p:sp>
            <p:nvSpPr>
              <p:cNvPr id="55" name="TextBox 54"/>
              <p:cNvSpPr txBox="1"/>
              <p:nvPr/>
            </p:nvSpPr>
            <p:spPr>
              <a:xfrm>
                <a:off x="3238331" y="917540"/>
                <a:ext cx="6488131" cy="787908"/>
              </a:xfrm>
              <a:prstGeom prst="rect">
                <a:avLst/>
              </a:prstGeom>
              <a:noFill/>
            </p:spPr>
            <p:txBody>
              <a:bodyPr wrap="square" lIns="20250" rIns="20250" anchor="ctr">
                <a:spAutoFit/>
              </a:bodyPr>
              <a:lstStyle/>
              <a:p>
                <a:pPr defTabSz="342812">
                  <a:lnSpc>
                    <a:spcPct val="90000"/>
                  </a:lnSpc>
                  <a:spcBef>
                    <a:spcPct val="20000"/>
                  </a:spcBef>
                  <a:defRPr/>
                </a:pPr>
                <a:r>
                  <a:rPr lang="en-AU" b="1" dirty="0">
                    <a:solidFill>
                      <a:schemeClr val="accent3"/>
                    </a:solidFill>
                    <a:latin typeface="Arial"/>
                    <a:ea typeface="Segoe UI" panose="020B0502040204020203" pitchFamily="34" charset="0"/>
                    <a:cs typeface="Arial"/>
                  </a:rPr>
                  <a:t>When will the other 32 subjects be addressed?</a:t>
                </a:r>
              </a:p>
            </p:txBody>
          </p:sp>
          <p:sp>
            <p:nvSpPr>
              <p:cNvPr id="56" name="TextBox 55"/>
              <p:cNvSpPr txBox="1">
                <a:spLocks noChangeArrowheads="1"/>
              </p:cNvSpPr>
              <p:nvPr/>
            </p:nvSpPr>
            <p:spPr bwMode="auto">
              <a:xfrm>
                <a:off x="3244680" y="1441451"/>
                <a:ext cx="794149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dirty="0">
                    <a:solidFill>
                      <a:srgbClr val="0A304B"/>
                    </a:solidFill>
                    <a:latin typeface="Arial"/>
                    <a:cs typeface="Arial"/>
                  </a:rPr>
                  <a:t>WG expects to divide into a series of sub teams to conduct preliminary discussions and again, seek community input on the remaining subjects</a:t>
                </a:r>
                <a:endParaRPr lang="id-ID" dirty="0">
                  <a:solidFill>
                    <a:srgbClr val="0A304B"/>
                  </a:solidFill>
                  <a:latin typeface="Arial"/>
                  <a:cs typeface="Arial"/>
                </a:endParaRPr>
              </a:p>
            </p:txBody>
          </p:sp>
        </p:grpSp>
      </p:grpSp>
      <p:grpSp>
        <p:nvGrpSpPr>
          <p:cNvPr id="11" name="Group 10"/>
          <p:cNvGrpSpPr/>
          <p:nvPr/>
        </p:nvGrpSpPr>
        <p:grpSpPr>
          <a:xfrm>
            <a:off x="515312" y="4388887"/>
            <a:ext cx="7371388" cy="1175110"/>
            <a:chOff x="364730" y="4249857"/>
            <a:chExt cx="8384156" cy="1566812"/>
          </a:xfrm>
        </p:grpSpPr>
        <p:sp>
          <p:nvSpPr>
            <p:cNvPr id="52" name="Chevron 51"/>
            <p:cNvSpPr/>
            <p:nvPr/>
          </p:nvSpPr>
          <p:spPr>
            <a:xfrm>
              <a:off x="364730" y="4453163"/>
              <a:ext cx="1268168"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r>
                <a:rPr lang="en-AU" sz="1725" dirty="0">
                  <a:solidFill>
                    <a:prstClr val="white"/>
                  </a:solidFill>
                  <a:latin typeface="Arial"/>
                  <a:cs typeface="Arial"/>
                </a:rPr>
                <a:t>3</a:t>
              </a:r>
              <a:endParaRPr lang="en-US" sz="1725" dirty="0">
                <a:solidFill>
                  <a:prstClr val="white"/>
                </a:solidFill>
                <a:latin typeface="Arial"/>
                <a:cs typeface="Arial"/>
              </a:endParaRPr>
            </a:p>
          </p:txBody>
        </p:sp>
        <p:grpSp>
          <p:nvGrpSpPr>
            <p:cNvPr id="57" name="Group 56"/>
            <p:cNvGrpSpPr/>
            <p:nvPr/>
          </p:nvGrpSpPr>
          <p:grpSpPr>
            <a:xfrm>
              <a:off x="1772541" y="4249857"/>
              <a:ext cx="6976345" cy="1566812"/>
              <a:chOff x="3238330" y="1105744"/>
              <a:chExt cx="7947846" cy="1566812"/>
            </a:xfrm>
          </p:grpSpPr>
          <p:sp>
            <p:nvSpPr>
              <p:cNvPr id="58" name="TextBox 57"/>
              <p:cNvSpPr txBox="1"/>
              <p:nvPr/>
            </p:nvSpPr>
            <p:spPr>
              <a:xfrm>
                <a:off x="3238330" y="1105744"/>
                <a:ext cx="5207852" cy="455509"/>
              </a:xfrm>
              <a:prstGeom prst="rect">
                <a:avLst/>
              </a:prstGeom>
              <a:noFill/>
            </p:spPr>
            <p:txBody>
              <a:bodyPr wrap="square" lIns="20250" rIns="20250" anchor="ctr">
                <a:spAutoFit/>
              </a:bodyPr>
              <a:lstStyle/>
              <a:p>
                <a:pPr defTabSz="342812">
                  <a:lnSpc>
                    <a:spcPct val="90000"/>
                  </a:lnSpc>
                  <a:spcBef>
                    <a:spcPct val="20000"/>
                  </a:spcBef>
                  <a:defRPr/>
                </a:pPr>
                <a:r>
                  <a:rPr lang="en-AU" b="1" dirty="0">
                    <a:solidFill>
                      <a:schemeClr val="accent4"/>
                    </a:solidFill>
                    <a:latin typeface="Arial"/>
                    <a:ea typeface="Segoe UI" panose="020B0502040204020203" pitchFamily="34" charset="0"/>
                    <a:cs typeface="Arial"/>
                  </a:rPr>
                  <a:t>How will the WG </a:t>
                </a:r>
                <a:r>
                  <a:rPr lang="en-AU" b="1">
                    <a:solidFill>
                      <a:schemeClr val="accent4"/>
                    </a:solidFill>
                    <a:latin typeface="Arial"/>
                    <a:ea typeface="Segoe UI" panose="020B0502040204020203" pitchFamily="34" charset="0"/>
                    <a:cs typeface="Arial"/>
                  </a:rPr>
                  <a:t>conduct its work?</a:t>
                </a:r>
                <a:endParaRPr lang="en-AU" b="1" dirty="0">
                  <a:solidFill>
                    <a:schemeClr val="accent4"/>
                  </a:solidFill>
                  <a:latin typeface="Arial"/>
                  <a:ea typeface="Segoe UI" panose="020B0502040204020203" pitchFamily="34" charset="0"/>
                  <a:cs typeface="Arial"/>
                </a:endParaRPr>
              </a:p>
            </p:txBody>
          </p:sp>
          <p:sp>
            <p:nvSpPr>
              <p:cNvPr id="59" name="TextBox 58"/>
              <p:cNvSpPr txBox="1">
                <a:spLocks noChangeArrowheads="1"/>
              </p:cNvSpPr>
              <p:nvPr/>
            </p:nvSpPr>
            <p:spPr bwMode="auto">
              <a:xfrm>
                <a:off x="3244679" y="1441451"/>
                <a:ext cx="7941497" cy="123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dirty="0">
                    <a:solidFill>
                      <a:srgbClr val="0A304B"/>
                    </a:solidFill>
                    <a:latin typeface="Arial"/>
                    <a:cs typeface="Arial"/>
                  </a:rPr>
                  <a:t>WG will conduct preliminary discussions, seek input from community, integrate work from other efforts, and only then will it reach conclusions</a:t>
                </a:r>
                <a:endParaRPr lang="id-ID" dirty="0">
                  <a:solidFill>
                    <a:srgbClr val="0A304B"/>
                  </a:solidFill>
                  <a:latin typeface="Arial"/>
                  <a:cs typeface="Arial"/>
                </a:endParaRPr>
              </a:p>
            </p:txBody>
          </p:sp>
        </p:grpSp>
      </p:grpSp>
    </p:spTree>
    <p:extLst>
      <p:ext uri="{BB962C8B-B14F-4D97-AF65-F5344CB8AC3E}">
        <p14:creationId xmlns:p14="http://schemas.microsoft.com/office/powerpoint/2010/main" val="16470602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7478"/>
            <a:ext cx="9144000" cy="894473"/>
          </a:xfrm>
          <a:prstGeom prst="rect">
            <a:avLst/>
          </a:prstGeom>
        </p:spPr>
        <p:txBody>
          <a:bodyPr/>
          <a:lstStyle/>
          <a:p>
            <a:r>
              <a:rPr lang="en-US" sz="3200" dirty="0" smtClean="0"/>
              <a:t>What </a:t>
            </a:r>
            <a:r>
              <a:rPr lang="en-US" sz="3200" dirty="0"/>
              <a:t>are the other concurrent efforts that may impact this PDP?</a:t>
            </a:r>
          </a:p>
        </p:txBody>
      </p:sp>
      <p:grpSp>
        <p:nvGrpSpPr>
          <p:cNvPr id="74" name="Group 73"/>
          <p:cNvGrpSpPr/>
          <p:nvPr/>
        </p:nvGrpSpPr>
        <p:grpSpPr>
          <a:xfrm>
            <a:off x="1030877" y="1523672"/>
            <a:ext cx="2181018" cy="1583190"/>
            <a:chOff x="323562" y="1213404"/>
            <a:chExt cx="2168771" cy="1394847"/>
          </a:xfrm>
        </p:grpSpPr>
        <p:sp>
          <p:nvSpPr>
            <p:cNvPr id="53" name="Rectangle 52"/>
            <p:cNvSpPr/>
            <p:nvPr/>
          </p:nvSpPr>
          <p:spPr>
            <a:xfrm>
              <a:off x="408227" y="1213404"/>
              <a:ext cx="1955927" cy="1394847"/>
            </a:xfrm>
            <a:prstGeom prst="rect">
              <a:avLst/>
            </a:prstGeom>
            <a:solidFill>
              <a:schemeClr val="accent1">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57" name="TextBox 56"/>
            <p:cNvSpPr txBox="1"/>
            <p:nvPr/>
          </p:nvSpPr>
          <p:spPr>
            <a:xfrm>
              <a:off x="323562" y="1340460"/>
              <a:ext cx="2168771" cy="1057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rgbClr val="FFFFFF"/>
                  </a:solidFill>
                  <a:latin typeface="Arial" charset="0"/>
                  <a:ea typeface="Arial" charset="0"/>
                  <a:cs typeface="Arial" charset="0"/>
                </a:rPr>
                <a:t>Competition, Consumer Trust &amp; Consumer Choice Review Team</a:t>
              </a:r>
            </a:p>
          </p:txBody>
        </p:sp>
      </p:grpSp>
      <p:grpSp>
        <p:nvGrpSpPr>
          <p:cNvPr id="73" name="Group 72"/>
          <p:cNvGrpSpPr/>
          <p:nvPr/>
        </p:nvGrpSpPr>
        <p:grpSpPr>
          <a:xfrm>
            <a:off x="3471863" y="1523672"/>
            <a:ext cx="1833237" cy="1499859"/>
            <a:chOff x="3289519" y="1213404"/>
            <a:chExt cx="2103642" cy="1394847"/>
          </a:xfrm>
        </p:grpSpPr>
        <p:sp>
          <p:nvSpPr>
            <p:cNvPr id="66" name="Rectangle 65"/>
            <p:cNvSpPr/>
            <p:nvPr/>
          </p:nvSpPr>
          <p:spPr>
            <a:xfrm>
              <a:off x="3348765" y="1213404"/>
              <a:ext cx="1955927" cy="1394847"/>
            </a:xfrm>
            <a:prstGeom prst="rect">
              <a:avLst/>
            </a:prstGeom>
            <a:solidFill>
              <a:schemeClr val="accent3">
                <a:alpha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67" name="TextBox 66"/>
            <p:cNvSpPr txBox="1"/>
            <p:nvPr/>
          </p:nvSpPr>
          <p:spPr>
            <a:xfrm>
              <a:off x="3289519" y="1372527"/>
              <a:ext cx="2103642" cy="858683"/>
            </a:xfrm>
            <a:prstGeom prst="rect">
              <a:avLst/>
            </a:prstGeom>
            <a:noFill/>
          </p:spPr>
          <p:txBody>
            <a:bodyPr wrap="square" rtlCol="0">
              <a:spAutoFit/>
            </a:bodyPr>
            <a:lstStyle/>
            <a:p>
              <a:pPr algn="ctr"/>
              <a:r>
                <a:rPr lang="en-US" dirty="0">
                  <a:solidFill>
                    <a:srgbClr val="FFFFFF"/>
                  </a:solidFill>
                  <a:latin typeface="Arial" charset="0"/>
                  <a:ea typeface="Arial" charset="0"/>
                  <a:cs typeface="Arial" charset="0"/>
                </a:rPr>
                <a:t>CWG on Use of Country and Territory Names</a:t>
              </a:r>
            </a:p>
          </p:txBody>
        </p:sp>
      </p:grpSp>
      <p:grpSp>
        <p:nvGrpSpPr>
          <p:cNvPr id="72" name="Group 71"/>
          <p:cNvGrpSpPr/>
          <p:nvPr/>
        </p:nvGrpSpPr>
        <p:grpSpPr>
          <a:xfrm>
            <a:off x="5632749" y="1523672"/>
            <a:ext cx="1848955" cy="1499859"/>
            <a:chOff x="6243535" y="1213404"/>
            <a:chExt cx="2071303" cy="1394847"/>
          </a:xfrm>
        </p:grpSpPr>
        <p:sp>
          <p:nvSpPr>
            <p:cNvPr id="69" name="Rectangle 68"/>
            <p:cNvSpPr/>
            <p:nvPr/>
          </p:nvSpPr>
          <p:spPr>
            <a:xfrm>
              <a:off x="6328381" y="1213404"/>
              <a:ext cx="1955927" cy="1394847"/>
            </a:xfrm>
            <a:prstGeom prst="rect">
              <a:avLst/>
            </a:prstGeom>
            <a:solidFill>
              <a:schemeClr val="accent4">
                <a:alpha val="7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70" name="TextBox 69"/>
            <p:cNvSpPr txBox="1"/>
            <p:nvPr/>
          </p:nvSpPr>
          <p:spPr>
            <a:xfrm>
              <a:off x="6243535" y="1379691"/>
              <a:ext cx="2071303" cy="1116288"/>
            </a:xfrm>
            <a:prstGeom prst="rect">
              <a:avLst/>
            </a:prstGeom>
            <a:noFill/>
          </p:spPr>
          <p:txBody>
            <a:bodyPr wrap="square" rtlCol="0">
              <a:spAutoFit/>
            </a:bodyPr>
            <a:lstStyle/>
            <a:p>
              <a:pPr algn="ctr"/>
              <a:r>
                <a:rPr lang="en-US" dirty="0">
                  <a:solidFill>
                    <a:srgbClr val="FFFFFF"/>
                  </a:solidFill>
                  <a:latin typeface="Arial" charset="0"/>
                  <a:ea typeface="Arial" charset="0"/>
                  <a:cs typeface="Arial" charset="0"/>
                </a:rPr>
                <a:t>GNSO PDP on Review of All RPMs in all </a:t>
              </a:r>
              <a:r>
                <a:rPr lang="en-US" dirty="0" err="1">
                  <a:solidFill>
                    <a:srgbClr val="FFFFFF"/>
                  </a:solidFill>
                  <a:latin typeface="Arial" charset="0"/>
                  <a:ea typeface="Arial" charset="0"/>
                  <a:cs typeface="Arial" charset="0"/>
                </a:rPr>
                <a:t>gTLDs</a:t>
              </a:r>
              <a:endParaRPr lang="en-US" dirty="0">
                <a:solidFill>
                  <a:srgbClr val="FFFFFF"/>
                </a:solidFill>
                <a:latin typeface="Arial" charset="0"/>
                <a:ea typeface="Arial" charset="0"/>
                <a:cs typeface="Arial" charset="0"/>
              </a:endParaRPr>
            </a:p>
          </p:txBody>
        </p:sp>
      </p:grpSp>
      <p:grpSp>
        <p:nvGrpSpPr>
          <p:cNvPr id="75" name="Group 74"/>
          <p:cNvGrpSpPr/>
          <p:nvPr/>
        </p:nvGrpSpPr>
        <p:grpSpPr>
          <a:xfrm>
            <a:off x="2185988" y="3355036"/>
            <a:ext cx="1953349" cy="1505354"/>
            <a:chOff x="364893" y="1213404"/>
            <a:chExt cx="2084106" cy="1394847"/>
          </a:xfrm>
        </p:grpSpPr>
        <p:sp>
          <p:nvSpPr>
            <p:cNvPr id="76" name="Rectangle 75"/>
            <p:cNvSpPr/>
            <p:nvPr/>
          </p:nvSpPr>
          <p:spPr>
            <a:xfrm>
              <a:off x="408227" y="1213404"/>
              <a:ext cx="1955927" cy="1394847"/>
            </a:xfrm>
            <a:prstGeom prst="rect">
              <a:avLst/>
            </a:prstGeom>
            <a:solidFill>
              <a:schemeClr val="accent5">
                <a:alpha val="81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77" name="TextBox 76"/>
            <p:cNvSpPr txBox="1"/>
            <p:nvPr/>
          </p:nvSpPr>
          <p:spPr>
            <a:xfrm>
              <a:off x="364893" y="1446482"/>
              <a:ext cx="2084106" cy="855549"/>
            </a:xfrm>
            <a:prstGeom prst="rect">
              <a:avLst/>
            </a:prstGeom>
            <a:noFill/>
          </p:spPr>
          <p:txBody>
            <a:bodyPr wrap="square" rtlCol="0">
              <a:spAutoFit/>
            </a:bodyPr>
            <a:lstStyle/>
            <a:p>
              <a:pPr algn="ctr"/>
              <a:r>
                <a:rPr lang="en-US" dirty="0">
                  <a:solidFill>
                    <a:srgbClr val="FFFFFF"/>
                  </a:solidFill>
                  <a:latin typeface="Arial" charset="0"/>
                  <a:ea typeface="Arial" charset="0"/>
                  <a:cs typeface="Arial" charset="0"/>
                </a:rPr>
                <a:t>Work in the GAC, ALAC, SSAC, etc.</a:t>
              </a:r>
            </a:p>
          </p:txBody>
        </p:sp>
      </p:grpSp>
      <p:grpSp>
        <p:nvGrpSpPr>
          <p:cNvPr id="79" name="Group 78"/>
          <p:cNvGrpSpPr/>
          <p:nvPr/>
        </p:nvGrpSpPr>
        <p:grpSpPr>
          <a:xfrm>
            <a:off x="4586289" y="3398994"/>
            <a:ext cx="2028824" cy="1450347"/>
            <a:chOff x="3191101" y="1213404"/>
            <a:chExt cx="2238826" cy="1394847"/>
          </a:xfrm>
        </p:grpSpPr>
        <p:sp>
          <p:nvSpPr>
            <p:cNvPr id="80" name="Rectangle 79"/>
            <p:cNvSpPr/>
            <p:nvPr/>
          </p:nvSpPr>
          <p:spPr>
            <a:xfrm>
              <a:off x="3348765" y="1213404"/>
              <a:ext cx="1955927" cy="1394847"/>
            </a:xfrm>
            <a:prstGeom prst="rect">
              <a:avLst/>
            </a:prstGeom>
            <a:solidFill>
              <a:schemeClr val="accent2">
                <a:alpha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81" name="TextBox 80"/>
            <p:cNvSpPr txBox="1"/>
            <p:nvPr/>
          </p:nvSpPr>
          <p:spPr>
            <a:xfrm>
              <a:off x="3191101" y="1336024"/>
              <a:ext cx="2238826" cy="1035997"/>
            </a:xfrm>
            <a:prstGeom prst="rect">
              <a:avLst/>
            </a:prstGeom>
            <a:noFill/>
          </p:spPr>
          <p:txBody>
            <a:bodyPr wrap="square" rtlCol="0">
              <a:spAutoFit/>
            </a:bodyPr>
            <a:lstStyle/>
            <a:p>
              <a:pPr algn="ctr"/>
              <a:r>
                <a:rPr lang="en-US" sz="1600" dirty="0">
                  <a:solidFill>
                    <a:srgbClr val="FFFFFF"/>
                  </a:solidFill>
                  <a:latin typeface="Arial" charset="0"/>
                  <a:ea typeface="Arial" charset="0"/>
                  <a:cs typeface="Arial" charset="0"/>
                </a:rPr>
                <a:t>Completion of work on protection for IGO-INGO names and acronyms</a:t>
              </a:r>
            </a:p>
          </p:txBody>
        </p:sp>
      </p:grpSp>
      <p:sp>
        <p:nvSpPr>
          <p:cNvPr id="3" name="Rectangle 2"/>
          <p:cNvSpPr/>
          <p:nvPr/>
        </p:nvSpPr>
        <p:spPr>
          <a:xfrm>
            <a:off x="1133345" y="1523672"/>
            <a:ext cx="1976082" cy="166661"/>
          </a:xfrm>
          <a:prstGeom prst="rect">
            <a:avLst/>
          </a:prstGeom>
          <a:solidFill>
            <a:srgbClr val="156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3514174" y="1531171"/>
            <a:ext cx="1713828" cy="181387"/>
          </a:xfrm>
          <a:prstGeom prst="rect">
            <a:avLst/>
          </a:prstGeom>
          <a:solidFill>
            <a:srgbClr val="145052"/>
          </a:solidFill>
          <a:ln w="19050" cmpd="sng">
            <a:solidFill>
              <a:srgbClr val="1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5748552" y="1564097"/>
            <a:ext cx="1705899" cy="133876"/>
          </a:xfrm>
          <a:prstGeom prst="rect">
            <a:avLst/>
          </a:prstGeom>
          <a:solidFill>
            <a:srgbClr val="BA7132"/>
          </a:solidFill>
          <a:ln>
            <a:solidFill>
              <a:srgbClr val="B87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2226603" y="3376504"/>
            <a:ext cx="1833212" cy="140110"/>
          </a:xfrm>
          <a:prstGeom prst="rect">
            <a:avLst/>
          </a:prstGeom>
          <a:solidFill>
            <a:srgbClr val="A34729"/>
          </a:solidFill>
          <a:ln>
            <a:solidFill>
              <a:srgbClr val="A14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4729163" y="3422216"/>
            <a:ext cx="1772461" cy="184363"/>
          </a:xfrm>
          <a:prstGeom prst="rect">
            <a:avLst/>
          </a:prstGeom>
          <a:solidFill>
            <a:srgbClr val="092F4B"/>
          </a:solidFill>
          <a:ln>
            <a:solidFill>
              <a:srgbClr val="0B2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659198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nSpc>
                <a:spcPct val="100000"/>
              </a:lnSpc>
            </a:pPr>
            <a:r>
              <a:rPr lang="en-US" sz="3200" dirty="0" smtClean="0"/>
              <a:t>How </a:t>
            </a:r>
            <a:r>
              <a:rPr lang="en-US" sz="3200" dirty="0"/>
              <a:t>will concurrent efforts affect the PDP?   </a:t>
            </a:r>
          </a:p>
        </p:txBody>
      </p:sp>
      <p:grpSp>
        <p:nvGrpSpPr>
          <p:cNvPr id="6" name="Group 5"/>
          <p:cNvGrpSpPr/>
          <p:nvPr/>
        </p:nvGrpSpPr>
        <p:grpSpPr>
          <a:xfrm>
            <a:off x="380500" y="1407248"/>
            <a:ext cx="7649075" cy="1589068"/>
            <a:chOff x="366700" y="1051426"/>
            <a:chExt cx="8382188" cy="2118757"/>
          </a:xfrm>
        </p:grpSpPr>
        <p:grpSp>
          <p:nvGrpSpPr>
            <p:cNvPr id="5" name="Group 4"/>
            <p:cNvGrpSpPr/>
            <p:nvPr/>
          </p:nvGrpSpPr>
          <p:grpSpPr>
            <a:xfrm>
              <a:off x="1772542" y="1051426"/>
              <a:ext cx="6976346" cy="2118757"/>
              <a:chOff x="3238331" y="1087279"/>
              <a:chExt cx="7947848" cy="2118757"/>
            </a:xfrm>
          </p:grpSpPr>
          <p:sp>
            <p:nvSpPr>
              <p:cNvPr id="33" name="TextBox 32"/>
              <p:cNvSpPr txBox="1"/>
              <p:nvPr/>
            </p:nvSpPr>
            <p:spPr>
              <a:xfrm>
                <a:off x="3238331" y="1087279"/>
                <a:ext cx="4795311" cy="492442"/>
              </a:xfrm>
              <a:prstGeom prst="rect">
                <a:avLst/>
              </a:prstGeom>
              <a:noFill/>
            </p:spPr>
            <p:txBody>
              <a:bodyPr wrap="square" lIns="20250" rIns="20250" anchor="ctr">
                <a:spAutoFit/>
              </a:bodyPr>
              <a:lstStyle/>
              <a:p>
                <a:pPr defTabSz="342812">
                  <a:lnSpc>
                    <a:spcPct val="90000"/>
                  </a:lnSpc>
                  <a:spcBef>
                    <a:spcPct val="20000"/>
                  </a:spcBef>
                  <a:defRPr/>
                </a:pPr>
                <a:r>
                  <a:rPr lang="en-AU" sz="2000" b="1" dirty="0">
                    <a:solidFill>
                      <a:srgbClr val="1A87C9"/>
                    </a:solidFill>
                    <a:latin typeface="Arial"/>
                    <a:ea typeface="Segoe UI" panose="020B0502040204020203" pitchFamily="34" charset="0"/>
                    <a:cs typeface="Arial"/>
                  </a:rPr>
                  <a:t>CCT-RT</a:t>
                </a:r>
              </a:p>
            </p:txBody>
          </p:sp>
          <p:sp>
            <p:nvSpPr>
              <p:cNvPr id="34" name="TextBox 33"/>
              <p:cNvSpPr txBox="1">
                <a:spLocks noChangeArrowheads="1"/>
              </p:cNvSpPr>
              <p:nvPr/>
            </p:nvSpPr>
            <p:spPr bwMode="auto">
              <a:xfrm>
                <a:off x="3244680" y="1441451"/>
                <a:ext cx="7941499" cy="17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000" dirty="0">
                    <a:solidFill>
                      <a:srgbClr val="0A304B"/>
                    </a:solidFill>
                    <a:latin typeface="Arial"/>
                    <a:cs typeface="Arial"/>
                  </a:rPr>
                  <a:t>The PDP WG may delay consideration and development of policy recommendations until data, analysis, and recommendations on topics of high interest to the RT are complete</a:t>
                </a:r>
                <a:endParaRPr lang="id-ID" sz="2000" dirty="0">
                  <a:solidFill>
                    <a:srgbClr val="0A304B"/>
                  </a:solidFill>
                  <a:latin typeface="Arial"/>
                  <a:cs typeface="Arial"/>
                </a:endParaRPr>
              </a:p>
            </p:txBody>
          </p:sp>
        </p:grpSp>
        <p:sp>
          <p:nvSpPr>
            <p:cNvPr id="50" name="Chevron 49"/>
            <p:cNvSpPr/>
            <p:nvPr/>
          </p:nvSpPr>
          <p:spPr>
            <a:xfrm>
              <a:off x="366700" y="1267488"/>
              <a:ext cx="1268168"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r>
                <a:rPr lang="en-AU" sz="2000" dirty="0">
                  <a:solidFill>
                    <a:prstClr val="white"/>
                  </a:solidFill>
                  <a:latin typeface="Arial"/>
                  <a:cs typeface="Arial"/>
                </a:rPr>
                <a:t>1</a:t>
              </a:r>
              <a:endParaRPr lang="en-US" sz="2000" dirty="0">
                <a:solidFill>
                  <a:prstClr val="white"/>
                </a:solidFill>
                <a:latin typeface="Arial"/>
                <a:cs typeface="Arial"/>
              </a:endParaRPr>
            </a:p>
          </p:txBody>
        </p:sp>
      </p:grpSp>
      <p:grpSp>
        <p:nvGrpSpPr>
          <p:cNvPr id="10" name="Group 9"/>
          <p:cNvGrpSpPr/>
          <p:nvPr/>
        </p:nvGrpSpPr>
        <p:grpSpPr>
          <a:xfrm>
            <a:off x="380499" y="3272938"/>
            <a:ext cx="7962214" cy="1297797"/>
            <a:chOff x="364730" y="2631997"/>
            <a:chExt cx="8727389" cy="1730395"/>
          </a:xfrm>
        </p:grpSpPr>
        <p:sp>
          <p:nvSpPr>
            <p:cNvPr id="51" name="Chevron 50"/>
            <p:cNvSpPr/>
            <p:nvPr/>
          </p:nvSpPr>
          <p:spPr>
            <a:xfrm>
              <a:off x="364730" y="2883730"/>
              <a:ext cx="1268168" cy="661499"/>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r>
                <a:rPr lang="en-US" sz="2000" dirty="0">
                  <a:solidFill>
                    <a:prstClr val="white"/>
                  </a:solidFill>
                  <a:latin typeface="Arial"/>
                  <a:cs typeface="Arial"/>
                </a:rPr>
                <a:t>2</a:t>
              </a:r>
            </a:p>
          </p:txBody>
        </p:sp>
        <p:grpSp>
          <p:nvGrpSpPr>
            <p:cNvPr id="54" name="Group 53"/>
            <p:cNvGrpSpPr/>
            <p:nvPr/>
          </p:nvGrpSpPr>
          <p:grpSpPr>
            <a:xfrm>
              <a:off x="1772542" y="2631997"/>
              <a:ext cx="7319577" cy="1730395"/>
              <a:chOff x="3238331" y="1065272"/>
              <a:chExt cx="8338876" cy="1730395"/>
            </a:xfrm>
          </p:grpSpPr>
          <p:sp>
            <p:nvSpPr>
              <p:cNvPr id="55" name="TextBox 54"/>
              <p:cNvSpPr txBox="1"/>
              <p:nvPr/>
            </p:nvSpPr>
            <p:spPr>
              <a:xfrm>
                <a:off x="3238331" y="1065272"/>
                <a:ext cx="8179787" cy="492442"/>
              </a:xfrm>
              <a:prstGeom prst="rect">
                <a:avLst/>
              </a:prstGeom>
              <a:noFill/>
            </p:spPr>
            <p:txBody>
              <a:bodyPr wrap="square" lIns="20250" rIns="20250" anchor="ctr">
                <a:spAutoFit/>
              </a:bodyPr>
              <a:lstStyle/>
              <a:p>
                <a:pPr defTabSz="342812">
                  <a:lnSpc>
                    <a:spcPct val="90000"/>
                  </a:lnSpc>
                  <a:spcBef>
                    <a:spcPct val="20000"/>
                  </a:spcBef>
                  <a:defRPr/>
                </a:pPr>
                <a:r>
                  <a:rPr lang="en-AU" sz="2000" b="1" dirty="0">
                    <a:solidFill>
                      <a:schemeClr val="accent3"/>
                    </a:solidFill>
                    <a:latin typeface="Arial"/>
                    <a:ea typeface="Segoe UI" panose="020B0502040204020203" pitchFamily="34" charset="0"/>
                    <a:cs typeface="Arial"/>
                  </a:rPr>
                  <a:t>Geographic Names and Culturally Significant Names</a:t>
                </a:r>
              </a:p>
            </p:txBody>
          </p:sp>
          <p:sp>
            <p:nvSpPr>
              <p:cNvPr id="56" name="TextBox 55"/>
              <p:cNvSpPr txBox="1">
                <a:spLocks noChangeArrowheads="1"/>
              </p:cNvSpPr>
              <p:nvPr/>
            </p:nvSpPr>
            <p:spPr bwMode="auto">
              <a:xfrm>
                <a:off x="3244678" y="1441450"/>
                <a:ext cx="8332529"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000" dirty="0">
                    <a:solidFill>
                      <a:srgbClr val="0A304B"/>
                    </a:solidFill>
                    <a:latin typeface="Arial"/>
                    <a:cs typeface="Arial"/>
                  </a:rPr>
                  <a:t>Receiving feedback from CWG-UCTN, for instance, could lead to policy development, possibly as part of New </a:t>
                </a:r>
                <a:r>
                  <a:rPr lang="en-US" sz="2000" dirty="0" err="1">
                    <a:solidFill>
                      <a:srgbClr val="0A304B"/>
                    </a:solidFill>
                    <a:latin typeface="Arial"/>
                    <a:cs typeface="Arial"/>
                  </a:rPr>
                  <a:t>gTLD</a:t>
                </a:r>
                <a:r>
                  <a:rPr lang="en-US" sz="2000" dirty="0">
                    <a:solidFill>
                      <a:srgbClr val="0A304B"/>
                    </a:solidFill>
                    <a:latin typeface="Arial"/>
                    <a:cs typeface="Arial"/>
                  </a:rPr>
                  <a:t> Subsequent Procedures </a:t>
                </a:r>
                <a:endParaRPr lang="id-ID" sz="2000" dirty="0">
                  <a:solidFill>
                    <a:srgbClr val="0A304B"/>
                  </a:solidFill>
                  <a:latin typeface="Arial"/>
                  <a:cs typeface="Arial"/>
                </a:endParaRPr>
              </a:p>
            </p:txBody>
          </p:sp>
        </p:grpSp>
      </p:grpSp>
      <p:grpSp>
        <p:nvGrpSpPr>
          <p:cNvPr id="11" name="Group 10"/>
          <p:cNvGrpSpPr/>
          <p:nvPr/>
        </p:nvGrpSpPr>
        <p:grpSpPr>
          <a:xfrm>
            <a:off x="439838" y="4963730"/>
            <a:ext cx="7589736" cy="1589067"/>
            <a:chOff x="364730" y="4231392"/>
            <a:chExt cx="8384156" cy="2118755"/>
          </a:xfrm>
        </p:grpSpPr>
        <p:sp>
          <p:nvSpPr>
            <p:cNvPr id="52" name="Chevron 51"/>
            <p:cNvSpPr/>
            <p:nvPr/>
          </p:nvSpPr>
          <p:spPr>
            <a:xfrm>
              <a:off x="364730" y="4453163"/>
              <a:ext cx="1268168"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r>
                <a:rPr lang="en-AU" sz="2000" dirty="0">
                  <a:solidFill>
                    <a:prstClr val="white"/>
                  </a:solidFill>
                  <a:latin typeface="Arial"/>
                  <a:cs typeface="Arial"/>
                </a:rPr>
                <a:t>3</a:t>
              </a:r>
              <a:endParaRPr lang="en-US" sz="2000" dirty="0">
                <a:solidFill>
                  <a:prstClr val="white"/>
                </a:solidFill>
                <a:latin typeface="Arial"/>
                <a:cs typeface="Arial"/>
              </a:endParaRPr>
            </a:p>
          </p:txBody>
        </p:sp>
        <p:grpSp>
          <p:nvGrpSpPr>
            <p:cNvPr id="57" name="Group 56"/>
            <p:cNvGrpSpPr/>
            <p:nvPr/>
          </p:nvGrpSpPr>
          <p:grpSpPr>
            <a:xfrm>
              <a:off x="1772541" y="4231392"/>
              <a:ext cx="6976345" cy="2118755"/>
              <a:chOff x="3238330" y="1087279"/>
              <a:chExt cx="7947846" cy="2118755"/>
            </a:xfrm>
          </p:grpSpPr>
          <p:sp>
            <p:nvSpPr>
              <p:cNvPr id="58" name="TextBox 57"/>
              <p:cNvSpPr txBox="1"/>
              <p:nvPr/>
            </p:nvSpPr>
            <p:spPr>
              <a:xfrm>
                <a:off x="3238330" y="1087279"/>
                <a:ext cx="3714404" cy="492442"/>
              </a:xfrm>
              <a:prstGeom prst="rect">
                <a:avLst/>
              </a:prstGeom>
              <a:noFill/>
            </p:spPr>
            <p:txBody>
              <a:bodyPr wrap="square" lIns="20250" rIns="20250" anchor="ctr">
                <a:spAutoFit/>
              </a:bodyPr>
              <a:lstStyle/>
              <a:p>
                <a:pPr defTabSz="342812">
                  <a:lnSpc>
                    <a:spcPct val="90000"/>
                  </a:lnSpc>
                  <a:spcBef>
                    <a:spcPct val="20000"/>
                  </a:spcBef>
                  <a:defRPr/>
                </a:pPr>
                <a:r>
                  <a:rPr lang="en-AU" sz="2000" b="1" dirty="0">
                    <a:solidFill>
                      <a:schemeClr val="accent4"/>
                    </a:solidFill>
                    <a:latin typeface="Arial"/>
                    <a:ea typeface="Segoe UI" panose="020B0502040204020203" pitchFamily="34" charset="0"/>
                    <a:cs typeface="Arial"/>
                  </a:rPr>
                  <a:t>IGO/INGO</a:t>
                </a:r>
              </a:p>
            </p:txBody>
          </p:sp>
          <p:sp>
            <p:nvSpPr>
              <p:cNvPr id="59" name="TextBox 58"/>
              <p:cNvSpPr txBox="1">
                <a:spLocks noChangeArrowheads="1"/>
              </p:cNvSpPr>
              <p:nvPr/>
            </p:nvSpPr>
            <p:spPr bwMode="auto">
              <a:xfrm>
                <a:off x="3244679" y="1441451"/>
                <a:ext cx="7941497" cy="176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000" dirty="0">
                    <a:solidFill>
                      <a:srgbClr val="0A304B"/>
                    </a:solidFill>
                    <a:latin typeface="Arial"/>
                    <a:cs typeface="Arial"/>
                  </a:rPr>
                  <a:t>Will need to account and integrate Board approved recommendations/implementation related to Reserved Names and TLD startup (claims notifications) </a:t>
                </a:r>
                <a:endParaRPr lang="id-ID" sz="2000" dirty="0">
                  <a:solidFill>
                    <a:srgbClr val="0A304B"/>
                  </a:solidFill>
                  <a:latin typeface="Arial"/>
                  <a:cs typeface="Arial"/>
                </a:endParaRPr>
              </a:p>
            </p:txBody>
          </p:sp>
        </p:grpSp>
      </p:grpSp>
      <p:sp>
        <p:nvSpPr>
          <p:cNvPr id="18" name="TextBox 17"/>
          <p:cNvSpPr txBox="1">
            <a:spLocks noChangeArrowheads="1"/>
          </p:cNvSpPr>
          <p:nvPr/>
        </p:nvSpPr>
        <p:spPr bwMode="auto">
          <a:xfrm>
            <a:off x="369725" y="933863"/>
            <a:ext cx="5228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i="1" dirty="0">
                <a:solidFill>
                  <a:srgbClr val="0A304B"/>
                </a:solidFill>
                <a:latin typeface="Arial"/>
                <a:cs typeface="Arial"/>
              </a:rPr>
              <a:t>For example</a:t>
            </a:r>
            <a:r>
              <a:rPr lang="is-IS" sz="1600" i="1" dirty="0">
                <a:solidFill>
                  <a:srgbClr val="0A304B"/>
                </a:solidFill>
                <a:latin typeface="Arial"/>
                <a:cs typeface="Arial"/>
              </a:rPr>
              <a:t>…</a:t>
            </a:r>
            <a:endParaRPr lang="id-ID" sz="1600" i="1" dirty="0">
              <a:solidFill>
                <a:srgbClr val="0A304B"/>
              </a:solidFill>
              <a:latin typeface="Arial"/>
              <a:cs typeface="Arial"/>
            </a:endParaRPr>
          </a:p>
        </p:txBody>
      </p:sp>
    </p:spTree>
    <p:extLst>
      <p:ext uri="{BB962C8B-B14F-4D97-AF65-F5344CB8AC3E}">
        <p14:creationId xmlns:p14="http://schemas.microsoft.com/office/powerpoint/2010/main" val="12935670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p:txBody>
          <a:bodyPr/>
          <a:lstStyle/>
          <a:p>
            <a:r>
              <a:rPr lang="en-US" b="1" dirty="0" smtClean="0"/>
              <a:t>IGO-INGO Curative Rights</a:t>
            </a:r>
            <a:endParaRPr lang="en-US" dirty="0">
              <a:latin typeface="Source Sans Pro Light"/>
              <a:cs typeface="Source Sans Pro Light"/>
            </a:endParaRPr>
          </a:p>
        </p:txBody>
      </p:sp>
    </p:spTree>
    <p:extLst>
      <p:ext uri="{BB962C8B-B14F-4D97-AF65-F5344CB8AC3E}">
        <p14:creationId xmlns:p14="http://schemas.microsoft.com/office/powerpoint/2010/main" val="40141668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the status of this PDP?</a:t>
            </a:r>
          </a:p>
        </p:txBody>
      </p:sp>
      <p:sp>
        <p:nvSpPr>
          <p:cNvPr id="3" name="Rectangle 2"/>
          <p:cNvSpPr/>
          <p:nvPr/>
        </p:nvSpPr>
        <p:spPr>
          <a:xfrm flipH="1">
            <a:off x="2569216" y="3430278"/>
            <a:ext cx="2327377" cy="200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0" dirty="0">
              <a:solidFill>
                <a:prstClr val="white"/>
              </a:solidFill>
              <a:latin typeface="Arial"/>
              <a:cs typeface="Arial"/>
            </a:endParaRPr>
          </a:p>
        </p:txBody>
      </p:sp>
      <p:sp>
        <p:nvSpPr>
          <p:cNvPr id="4" name="Rectangle 3"/>
          <p:cNvSpPr/>
          <p:nvPr/>
        </p:nvSpPr>
        <p:spPr>
          <a:xfrm>
            <a:off x="6816625" y="1372329"/>
            <a:ext cx="2327377" cy="2002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latin typeface="Arial"/>
              <a:cs typeface="Arial"/>
            </a:endParaRPr>
          </a:p>
        </p:txBody>
      </p:sp>
      <p:sp>
        <p:nvSpPr>
          <p:cNvPr id="6" name="Rectangle 5"/>
          <p:cNvSpPr/>
          <p:nvPr/>
        </p:nvSpPr>
        <p:spPr>
          <a:xfrm>
            <a:off x="-18169" y="1372326"/>
            <a:ext cx="2522432" cy="4060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prstClr val="white"/>
              </a:solidFill>
              <a:latin typeface="Arial"/>
              <a:cs typeface="Arial"/>
            </a:endParaRPr>
          </a:p>
        </p:txBody>
      </p:sp>
      <p:sp>
        <p:nvSpPr>
          <p:cNvPr id="8" name="Text Placeholder 32"/>
          <p:cNvSpPr txBox="1">
            <a:spLocks/>
          </p:cNvSpPr>
          <p:nvPr/>
        </p:nvSpPr>
        <p:spPr>
          <a:xfrm>
            <a:off x="224955" y="1821233"/>
            <a:ext cx="2110323" cy="25579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dirty="0">
                <a:solidFill>
                  <a:schemeClr val="bg1"/>
                </a:solidFill>
                <a:latin typeface="Arial"/>
                <a:cs typeface="Arial"/>
              </a:rPr>
              <a:t>WG chartered by GNSO Council to examine: </a:t>
            </a:r>
          </a:p>
          <a:p>
            <a:pPr>
              <a:lnSpc>
                <a:spcPct val="100000"/>
              </a:lnSpc>
              <a:spcBef>
                <a:spcPts val="0"/>
              </a:spcBef>
            </a:pPr>
            <a:r>
              <a:rPr lang="en-US" sz="1200" dirty="0">
                <a:solidFill>
                  <a:schemeClr val="bg1"/>
                </a:solidFill>
                <a:latin typeface="Arial"/>
                <a:cs typeface="Arial"/>
              </a:rPr>
              <a:t>Whether existing curative rights processes – the </a:t>
            </a:r>
            <a:r>
              <a:rPr lang="en-US" sz="1200" b="1" dirty="0">
                <a:solidFill>
                  <a:schemeClr val="bg1"/>
                </a:solidFill>
                <a:latin typeface="Arial"/>
                <a:cs typeface="Arial"/>
              </a:rPr>
              <a:t>Uniform Dispute Resolution Policy </a:t>
            </a:r>
            <a:r>
              <a:rPr lang="en-US" sz="1200" dirty="0">
                <a:solidFill>
                  <a:schemeClr val="bg1"/>
                </a:solidFill>
                <a:latin typeface="Arial"/>
                <a:cs typeface="Arial"/>
              </a:rPr>
              <a:t>and the </a:t>
            </a:r>
            <a:r>
              <a:rPr lang="en-US" sz="1200" b="1" dirty="0">
                <a:solidFill>
                  <a:schemeClr val="bg1"/>
                </a:solidFill>
                <a:latin typeface="Arial"/>
                <a:cs typeface="Arial"/>
              </a:rPr>
              <a:t>Uniform Rapid Suspension </a:t>
            </a:r>
            <a:r>
              <a:rPr lang="en-US" sz="1200" dirty="0">
                <a:solidFill>
                  <a:schemeClr val="bg1"/>
                </a:solidFill>
                <a:latin typeface="Arial"/>
                <a:cs typeface="Arial"/>
              </a:rPr>
              <a:t>dispute resolution procedure – should be modified to address the specific needs of International Governmental Organizations (IGOs) and International Non-Governmental Organizations (INGOs), and if so, how; or</a:t>
            </a:r>
          </a:p>
          <a:p>
            <a:pPr>
              <a:lnSpc>
                <a:spcPct val="100000"/>
              </a:lnSpc>
              <a:spcBef>
                <a:spcPts val="0"/>
              </a:spcBef>
            </a:pPr>
            <a:r>
              <a:rPr lang="en-US" sz="1200" dirty="0">
                <a:solidFill>
                  <a:schemeClr val="bg1"/>
                </a:solidFill>
                <a:latin typeface="Arial"/>
                <a:cs typeface="Arial"/>
              </a:rPr>
              <a:t>Whether a new, narrow procedure is needed</a:t>
            </a:r>
          </a:p>
        </p:txBody>
      </p:sp>
      <p:sp>
        <p:nvSpPr>
          <p:cNvPr id="9" name="Text Placeholder 33"/>
          <p:cNvSpPr txBox="1">
            <a:spLocks/>
          </p:cNvSpPr>
          <p:nvPr/>
        </p:nvSpPr>
        <p:spPr>
          <a:xfrm>
            <a:off x="205427" y="1497056"/>
            <a:ext cx="2298836"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71">
              <a:spcBef>
                <a:spcPct val="20000"/>
              </a:spcBef>
              <a:buNone/>
            </a:pPr>
            <a:r>
              <a:rPr lang="en-AU" sz="1500" b="1" dirty="0">
                <a:solidFill>
                  <a:schemeClr val="bg1"/>
                </a:solidFill>
                <a:latin typeface="Arial"/>
                <a:ea typeface="Segoe UI" panose="020B0502040204020203" pitchFamily="34" charset="0"/>
                <a:cs typeface="Arial"/>
              </a:rPr>
              <a:t>About this PDP</a:t>
            </a:r>
          </a:p>
        </p:txBody>
      </p:sp>
      <p:sp>
        <p:nvSpPr>
          <p:cNvPr id="11" name="Rectangle 10"/>
          <p:cNvSpPr/>
          <p:nvPr/>
        </p:nvSpPr>
        <p:spPr>
          <a:xfrm>
            <a:off x="2569214" y="1372329"/>
            <a:ext cx="4200631" cy="2002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prstClr val="white"/>
              </a:solidFill>
              <a:latin typeface="Arial"/>
              <a:cs typeface="Arial"/>
            </a:endParaRPr>
          </a:p>
        </p:txBody>
      </p:sp>
      <p:sp>
        <p:nvSpPr>
          <p:cNvPr id="12" name="Text Placeholder 32"/>
          <p:cNvSpPr txBox="1">
            <a:spLocks/>
          </p:cNvSpPr>
          <p:nvPr/>
        </p:nvSpPr>
        <p:spPr>
          <a:xfrm>
            <a:off x="2855979" y="1815053"/>
            <a:ext cx="3558432" cy="1165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200" dirty="0">
                <a:solidFill>
                  <a:prstClr val="white"/>
                </a:solidFill>
                <a:latin typeface="Arial"/>
                <a:cs typeface="Arial"/>
              </a:rPr>
              <a:t>Preliminary conclusions will focus on IGOs (not INGOs)</a:t>
            </a:r>
          </a:p>
          <a:p>
            <a:pPr>
              <a:lnSpc>
                <a:spcPct val="100000"/>
              </a:lnSpc>
              <a:spcBef>
                <a:spcPts val="0"/>
              </a:spcBef>
            </a:pPr>
            <a:r>
              <a:rPr lang="en-US" sz="1200" dirty="0">
                <a:solidFill>
                  <a:prstClr val="white"/>
                </a:solidFill>
                <a:latin typeface="Arial"/>
                <a:cs typeface="Arial"/>
              </a:rPr>
              <a:t>Possible standing to file may be based on Article 6ter of the Paris Convention (note that this should not create additional legal rights)</a:t>
            </a:r>
          </a:p>
          <a:p>
            <a:pPr>
              <a:lnSpc>
                <a:spcPct val="100000"/>
              </a:lnSpc>
              <a:spcBef>
                <a:spcPts val="0"/>
              </a:spcBef>
            </a:pPr>
            <a:r>
              <a:rPr lang="en-US" sz="1200" dirty="0">
                <a:solidFill>
                  <a:prstClr val="white"/>
                </a:solidFill>
                <a:latin typeface="Arial"/>
                <a:cs typeface="Arial"/>
              </a:rPr>
              <a:t>External legal expert has provided opinion on state of international law on IGO jurisdictional immunity</a:t>
            </a:r>
          </a:p>
          <a:p>
            <a:pPr marL="0" indent="0">
              <a:lnSpc>
                <a:spcPct val="100000"/>
              </a:lnSpc>
              <a:spcBef>
                <a:spcPts val="0"/>
              </a:spcBef>
              <a:buNone/>
            </a:pPr>
            <a:endParaRPr lang="en-US" sz="1151" dirty="0">
              <a:solidFill>
                <a:prstClr val="white"/>
              </a:solidFill>
              <a:latin typeface="Arial"/>
              <a:cs typeface="Arial"/>
            </a:endParaRPr>
          </a:p>
        </p:txBody>
      </p:sp>
      <p:sp>
        <p:nvSpPr>
          <p:cNvPr id="13" name="Text Placeholder 33"/>
          <p:cNvSpPr txBox="1">
            <a:spLocks/>
          </p:cNvSpPr>
          <p:nvPr/>
        </p:nvSpPr>
        <p:spPr>
          <a:xfrm>
            <a:off x="2855979" y="1497057"/>
            <a:ext cx="3004749"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71">
              <a:spcBef>
                <a:spcPct val="20000"/>
              </a:spcBef>
              <a:buNone/>
            </a:pPr>
            <a:r>
              <a:rPr lang="en-AU" sz="1500" b="1" dirty="0">
                <a:solidFill>
                  <a:schemeClr val="bg1"/>
                </a:solidFill>
                <a:latin typeface="Arial"/>
                <a:ea typeface="Segoe UI" panose="020B0502040204020203" pitchFamily="34" charset="0"/>
                <a:cs typeface="Arial"/>
              </a:rPr>
              <a:t>Status of work</a:t>
            </a:r>
          </a:p>
        </p:txBody>
      </p:sp>
      <p:sp>
        <p:nvSpPr>
          <p:cNvPr id="15" name="Rectangle 14"/>
          <p:cNvSpPr/>
          <p:nvPr/>
        </p:nvSpPr>
        <p:spPr>
          <a:xfrm flipH="1">
            <a:off x="4961543" y="3430278"/>
            <a:ext cx="4200631" cy="200258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solidFill>
                <a:prstClr val="white"/>
              </a:solidFill>
              <a:latin typeface="Arial"/>
              <a:cs typeface="Arial"/>
            </a:endParaRPr>
          </a:p>
        </p:txBody>
      </p:sp>
      <p:sp>
        <p:nvSpPr>
          <p:cNvPr id="16" name="Text Placeholder 32"/>
          <p:cNvSpPr txBox="1">
            <a:spLocks/>
          </p:cNvSpPr>
          <p:nvPr/>
        </p:nvSpPr>
        <p:spPr>
          <a:xfrm>
            <a:off x="5289843" y="3892447"/>
            <a:ext cx="3558432" cy="1165032"/>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200" dirty="0">
                <a:solidFill>
                  <a:prstClr val="white"/>
                </a:solidFill>
                <a:latin typeface="Arial"/>
                <a:cs typeface="Arial"/>
              </a:rPr>
              <a:t>GNSO webpage with Issue Report, WG Charter &amp; Council resolutions: </a:t>
            </a:r>
            <a:r>
              <a:rPr lang="en-US" sz="1200" dirty="0">
                <a:solidFill>
                  <a:prstClr val="white"/>
                </a:solidFill>
                <a:latin typeface="Arial"/>
                <a:cs typeface="Arial"/>
                <a:hlinkClick r:id="rId3"/>
              </a:rPr>
              <a:t>http://gnso.icann.org/en/group-activities/active/igo-ingo-crp-access</a:t>
            </a:r>
            <a:r>
              <a:rPr lang="en-US" sz="1200" dirty="0">
                <a:solidFill>
                  <a:prstClr val="white"/>
                </a:solidFill>
                <a:latin typeface="Arial"/>
                <a:cs typeface="Arial"/>
              </a:rPr>
              <a:t> </a:t>
            </a:r>
          </a:p>
          <a:p>
            <a:pPr>
              <a:lnSpc>
                <a:spcPct val="100000"/>
              </a:lnSpc>
              <a:spcBef>
                <a:spcPts val="0"/>
              </a:spcBef>
            </a:pPr>
            <a:r>
              <a:rPr lang="en-US" sz="1200" dirty="0">
                <a:solidFill>
                  <a:prstClr val="white"/>
                </a:solidFill>
                <a:latin typeface="Arial"/>
                <a:cs typeface="Arial"/>
              </a:rPr>
              <a:t>WG online collaborative wiki with recordings and transcripts of all meetings and draft documents: </a:t>
            </a:r>
            <a:r>
              <a:rPr lang="en-US" sz="1200" dirty="0">
                <a:solidFill>
                  <a:prstClr val="white"/>
                </a:solidFill>
                <a:latin typeface="Arial"/>
                <a:cs typeface="Arial"/>
                <a:hlinkClick r:id="rId4"/>
              </a:rPr>
              <a:t>https://community.icann.org/x/37rhAg</a:t>
            </a:r>
            <a:r>
              <a:rPr lang="en-US" sz="1200" dirty="0">
                <a:solidFill>
                  <a:prstClr val="white"/>
                </a:solidFill>
                <a:latin typeface="Arial"/>
                <a:cs typeface="Arial"/>
              </a:rPr>
              <a:t> </a:t>
            </a:r>
            <a:endParaRPr lang="id-ID" sz="1200" dirty="0">
              <a:solidFill>
                <a:prstClr val="white"/>
              </a:solidFill>
              <a:latin typeface="Arial"/>
              <a:cs typeface="Arial"/>
            </a:endParaRPr>
          </a:p>
        </p:txBody>
      </p:sp>
      <p:sp>
        <p:nvSpPr>
          <p:cNvPr id="17" name="Text Placeholder 33"/>
          <p:cNvSpPr txBox="1">
            <a:spLocks/>
          </p:cNvSpPr>
          <p:nvPr/>
        </p:nvSpPr>
        <p:spPr>
          <a:xfrm>
            <a:off x="5289844" y="3537659"/>
            <a:ext cx="3004749" cy="442051"/>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71">
              <a:spcBef>
                <a:spcPct val="20000"/>
              </a:spcBef>
              <a:buNone/>
            </a:pPr>
            <a:r>
              <a:rPr lang="en-AU" sz="1500" b="1" dirty="0">
                <a:solidFill>
                  <a:schemeClr val="bg1"/>
                </a:solidFill>
                <a:latin typeface="Arial"/>
                <a:ea typeface="Segoe UI" panose="020B0502040204020203" pitchFamily="34" charset="0"/>
                <a:cs typeface="Arial"/>
              </a:rPr>
              <a:t>Background information</a:t>
            </a:r>
          </a:p>
        </p:txBody>
      </p:sp>
      <p:pic>
        <p:nvPicPr>
          <p:cNvPr id="21" name="Picture 20" descr="0001-home.eps"/>
          <p:cNvPicPr>
            <a:picLocks noChangeAspect="1"/>
          </p:cNvPicPr>
          <p:nvPr/>
        </p:nvPicPr>
        <p:blipFill>
          <a:blip r:embed="rId5">
            <a:clrChange>
              <a:clrFrom>
                <a:srgbClr val="A8B6C9"/>
              </a:clrFrom>
              <a:clrTo>
                <a:srgbClr val="A8B6C9">
                  <a:alpha val="0"/>
                </a:srgbClr>
              </a:clrTo>
            </a:clrChange>
            <a:duotone>
              <a:schemeClr val="accent4">
                <a:shade val="45000"/>
                <a:satMod val="135000"/>
              </a:schemeClr>
              <a:prstClr val="white"/>
            </a:duotone>
            <a:lum bright="40000" contrast="-40000"/>
            <a:alphaModFix/>
            <a:extLst>
              <a:ext uri="{28A0092B-C50C-407E-A947-70E740481C1C}">
                <a14:useLocalDpi xmlns:a14="http://schemas.microsoft.com/office/drawing/2010/main"/>
              </a:ext>
            </a:extLst>
          </a:blip>
          <a:stretch>
            <a:fillRect/>
          </a:stretch>
        </p:blipFill>
        <p:spPr>
          <a:xfrm>
            <a:off x="3038873" y="3700901"/>
            <a:ext cx="1469627" cy="1356579"/>
          </a:xfrm>
          <a:prstGeom prst="rect">
            <a:avLst/>
          </a:prstGeom>
        </p:spPr>
      </p:pic>
      <p:pic>
        <p:nvPicPr>
          <p:cNvPr id="19" name="Picture 18" descr="0004-office.eps"/>
          <p:cNvPicPr>
            <a:picLocks noChangeAspect="1"/>
          </p:cNvPicPr>
          <p:nvPr/>
        </p:nvPicPr>
        <p:blipFill>
          <a:blip r:embed="rId6">
            <a:duotone>
              <a:schemeClr val="accent3">
                <a:shade val="45000"/>
                <a:satMod val="135000"/>
              </a:schemeClr>
              <a:prstClr val="white"/>
            </a:duotone>
            <a:alphaModFix amt="68000"/>
            <a:extLst>
              <a:ext uri="{28A0092B-C50C-407E-A947-70E740481C1C}">
                <a14:useLocalDpi xmlns:a14="http://schemas.microsoft.com/office/drawing/2010/main"/>
              </a:ext>
            </a:extLst>
          </a:blip>
          <a:stretch>
            <a:fillRect/>
          </a:stretch>
        </p:blipFill>
        <p:spPr>
          <a:xfrm>
            <a:off x="7430993" y="1753770"/>
            <a:ext cx="1192308" cy="1215237"/>
          </a:xfrm>
          <a:prstGeom prst="rect">
            <a:avLst/>
          </a:prstGeom>
        </p:spPr>
      </p:pic>
    </p:spTree>
    <p:extLst>
      <p:ext uri="{BB962C8B-B14F-4D97-AF65-F5344CB8AC3E}">
        <p14:creationId xmlns:p14="http://schemas.microsoft.com/office/powerpoint/2010/main" val="12451741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8" y="4129084"/>
            <a:ext cx="8629650" cy="204590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20"/>
          <p:cNvSpPr>
            <a:spLocks noGrp="1"/>
          </p:cNvSpPr>
          <p:nvPr>
            <p:ph type="title"/>
          </p:nvPr>
        </p:nvSpPr>
        <p:spPr>
          <a:xfrm>
            <a:off x="0" y="-7478"/>
            <a:ext cx="9144000" cy="1150478"/>
          </a:xfrm>
          <a:prstGeom prst="rect">
            <a:avLst/>
          </a:prstGeom>
        </p:spPr>
        <p:txBody>
          <a:bodyPr>
            <a:noAutofit/>
          </a:bodyPr>
          <a:lstStyle/>
          <a:p>
            <a:pPr>
              <a:lnSpc>
                <a:spcPct val="100000"/>
              </a:lnSpc>
            </a:pPr>
            <a:r>
              <a:rPr lang="en-US" sz="2400" dirty="0"/>
              <a:t>2. Does agreement to Mutual Jurisdiction mean the IGO has waived any immunity to which it may be entitled? If so, what are </a:t>
            </a:r>
            <a:r>
              <a:rPr lang="en-US" sz="2400" dirty="0" smtClean="0"/>
              <a:t/>
            </a:r>
            <a:br>
              <a:rPr lang="en-US" sz="2400" dirty="0" smtClean="0"/>
            </a:br>
            <a:r>
              <a:rPr lang="en-US" sz="2400" dirty="0" smtClean="0"/>
              <a:t>the </a:t>
            </a:r>
            <a:r>
              <a:rPr lang="en-US" sz="2400" dirty="0"/>
              <a:t>policy options?</a:t>
            </a:r>
          </a:p>
        </p:txBody>
      </p:sp>
      <p:sp>
        <p:nvSpPr>
          <p:cNvPr id="4" name="Rectangle 3"/>
          <p:cNvSpPr/>
          <p:nvPr/>
        </p:nvSpPr>
        <p:spPr>
          <a:xfrm>
            <a:off x="164306" y="1276707"/>
            <a:ext cx="8815388" cy="4822089"/>
          </a:xfrm>
          <a:prstGeom prst="rect">
            <a:avLst/>
          </a:prstGeom>
        </p:spPr>
        <p:txBody>
          <a:bodyPr wrap="square">
            <a:spAutoFit/>
          </a:bodyPr>
          <a:lstStyle/>
          <a:p>
            <a:pPr>
              <a:spcBef>
                <a:spcPts val="300"/>
              </a:spcBef>
              <a:spcAft>
                <a:spcPts val="300"/>
              </a:spcAft>
            </a:pPr>
            <a:r>
              <a:rPr lang="en-US" sz="1200" b="1" dirty="0">
                <a:latin typeface="Arial" charset="0"/>
                <a:ea typeface="Arial" charset="0"/>
                <a:cs typeface="Arial" charset="0"/>
              </a:rPr>
              <a:t>Legal expert conclusion: </a:t>
            </a:r>
          </a:p>
          <a:p>
            <a:pPr>
              <a:spcBef>
                <a:spcPts val="300"/>
              </a:spcBef>
              <a:spcAft>
                <a:spcPts val="300"/>
              </a:spcAft>
            </a:pPr>
            <a:r>
              <a:rPr lang="en-US" sz="1200" dirty="0">
                <a:latin typeface="Arial" charset="0"/>
                <a:ea typeface="Arial" charset="0"/>
                <a:cs typeface="Arial" charset="0"/>
              </a:rPr>
              <a:t>IGOs generally enjoy immunity under international law, but different jurisdictions apply the law differently, and even within the same jurisdiction different IGOs may be treated differently:</a:t>
            </a:r>
          </a:p>
          <a:p>
            <a:pPr marL="742932" lvl="1" indent="-320032">
              <a:spcBef>
                <a:spcPts val="300"/>
              </a:spcBef>
              <a:spcAft>
                <a:spcPts val="300"/>
              </a:spcAft>
              <a:buFont typeface="Arial" charset="0"/>
              <a:buChar char="•"/>
            </a:pPr>
            <a:r>
              <a:rPr lang="en-US" sz="1200" dirty="0">
                <a:latin typeface="Arial" charset="0"/>
                <a:ea typeface="Arial" charset="0"/>
                <a:cs typeface="Arial" charset="0"/>
              </a:rPr>
              <a:t>Immunity obligations vary by state and by IGO concerned</a:t>
            </a:r>
          </a:p>
          <a:p>
            <a:pPr marL="742932" lvl="1" indent="-320032">
              <a:spcBef>
                <a:spcPts val="300"/>
              </a:spcBef>
              <a:spcAft>
                <a:spcPts val="300"/>
              </a:spcAft>
              <a:buFont typeface="Arial" charset="0"/>
              <a:buChar char="•"/>
            </a:pPr>
            <a:r>
              <a:rPr lang="en-US" sz="1200" dirty="0">
                <a:latin typeface="Arial" charset="0"/>
                <a:ea typeface="Arial" charset="0"/>
                <a:cs typeface="Arial" charset="0"/>
              </a:rPr>
              <a:t>Immunity decisions are often based on organization-specific treaties to which not all states are party</a:t>
            </a:r>
          </a:p>
          <a:p>
            <a:pPr marL="742932" lvl="1" indent="-320032">
              <a:spcBef>
                <a:spcPts val="300"/>
              </a:spcBef>
              <a:spcAft>
                <a:spcPts val="300"/>
              </a:spcAft>
              <a:buFont typeface="Arial" charset="0"/>
              <a:buChar char="•"/>
            </a:pPr>
            <a:r>
              <a:rPr lang="en-US" sz="1200" dirty="0">
                <a:latin typeface="Arial" charset="0"/>
                <a:ea typeface="Arial" charset="0"/>
                <a:cs typeface="Arial" charset="0"/>
              </a:rPr>
              <a:t>States subject to the same international obligations may implement them in varying ways</a:t>
            </a:r>
          </a:p>
          <a:p>
            <a:pPr marL="742932" lvl="1" indent="-320032">
              <a:spcBef>
                <a:spcPts val="300"/>
              </a:spcBef>
              <a:spcAft>
                <a:spcPts val="300"/>
              </a:spcAft>
              <a:buFont typeface="Arial" charset="0"/>
              <a:buChar char="•"/>
            </a:pPr>
            <a:r>
              <a:rPr lang="en-US" sz="1200" dirty="0">
                <a:latin typeface="Arial" charset="0"/>
                <a:ea typeface="Arial" charset="0"/>
                <a:cs typeface="Arial" charset="0"/>
              </a:rPr>
              <a:t>Every jurisdiction resolves immunity questions according to its own law (the “law of the forum”, as informed by international law)</a:t>
            </a:r>
          </a:p>
          <a:p>
            <a:pPr lvl="1">
              <a:spcBef>
                <a:spcPts val="300"/>
              </a:spcBef>
              <a:spcAft>
                <a:spcPts val="300"/>
              </a:spcAft>
            </a:pPr>
            <a:r>
              <a:rPr lang="en-US" sz="1200" i="1" dirty="0">
                <a:latin typeface="Arial" charset="0"/>
                <a:ea typeface="Arial" charset="0"/>
                <a:cs typeface="Arial" charset="0"/>
              </a:rPr>
              <a:t>“Allowing an IGO that prevailed in the UDRP process to avoid its waiver and rest on the UDRP result by invoking immunity, while allowing it to waive that immunity by initiating judicial proceedings if it loses to a domain-name registrant, will likely seem asymmetrical and unfair.”</a:t>
            </a:r>
          </a:p>
          <a:p>
            <a:pPr marL="640064" lvl="2">
              <a:spcBef>
                <a:spcPts val="800"/>
              </a:spcBef>
              <a:spcAft>
                <a:spcPts val="300"/>
              </a:spcAft>
            </a:pPr>
            <a:endParaRPr lang="en-US" sz="1351" u="sng" dirty="0" smtClean="0">
              <a:latin typeface="Arial" charset="0"/>
              <a:ea typeface="Arial" charset="0"/>
              <a:cs typeface="Arial" charset="0"/>
            </a:endParaRPr>
          </a:p>
          <a:p>
            <a:pPr marL="640064" lvl="2">
              <a:spcBef>
                <a:spcPts val="800"/>
              </a:spcBef>
              <a:spcAft>
                <a:spcPts val="300"/>
              </a:spcAft>
            </a:pPr>
            <a:r>
              <a:rPr lang="en-US" sz="1351" u="sng" dirty="0" smtClean="0">
                <a:latin typeface="Arial" charset="0"/>
                <a:ea typeface="Arial" charset="0"/>
                <a:cs typeface="Arial" charset="0"/>
              </a:rPr>
              <a:t>Policy </a:t>
            </a:r>
            <a:r>
              <a:rPr lang="en-US" sz="1351" u="sng" dirty="0">
                <a:latin typeface="Arial" charset="0"/>
                <a:ea typeface="Arial" charset="0"/>
                <a:cs typeface="Arial" charset="0"/>
              </a:rPr>
              <a:t>options under discussion:</a:t>
            </a:r>
          </a:p>
          <a:p>
            <a:pPr marL="925808" lvl="2" indent="-285744">
              <a:spcBef>
                <a:spcPts val="300"/>
              </a:spcBef>
              <a:spcAft>
                <a:spcPts val="300"/>
              </a:spcAft>
              <a:buFont typeface="Arial" charset="0"/>
              <a:buChar char="•"/>
            </a:pPr>
            <a:r>
              <a:rPr lang="en-US" sz="1600" i="1" dirty="0">
                <a:latin typeface="Arial" charset="0"/>
                <a:ea typeface="Arial" charset="0"/>
                <a:cs typeface="Arial" charset="0"/>
              </a:rPr>
              <a:t>Retain status quo (no change)</a:t>
            </a:r>
          </a:p>
          <a:p>
            <a:pPr marL="925808" lvl="2" indent="-285744">
              <a:spcBef>
                <a:spcPts val="300"/>
              </a:spcBef>
              <a:spcAft>
                <a:spcPts val="300"/>
              </a:spcAft>
              <a:buFont typeface="Arial" charset="0"/>
              <a:buChar char="•"/>
            </a:pPr>
            <a:r>
              <a:rPr lang="en-US" sz="1600" i="1" dirty="0">
                <a:latin typeface="Arial" charset="0"/>
                <a:ea typeface="Arial" charset="0"/>
                <a:cs typeface="Arial" charset="0"/>
              </a:rPr>
              <a:t>Consider non-judicial process (arbitration?), possibly with safeguards to </a:t>
            </a:r>
            <a:r>
              <a:rPr lang="en-US" sz="1600" i="1" dirty="0" smtClean="0">
                <a:latin typeface="Arial" charset="0"/>
                <a:ea typeface="Arial" charset="0"/>
                <a:cs typeface="Arial" charset="0"/>
              </a:rPr>
              <a:t>alleviate </a:t>
            </a:r>
            <a:r>
              <a:rPr lang="en-US" sz="1600" i="1" dirty="0">
                <a:latin typeface="Arial" charset="0"/>
                <a:ea typeface="Arial" charset="0"/>
                <a:cs typeface="Arial" charset="0"/>
              </a:rPr>
              <a:t>possible hardship on legitimate registrants</a:t>
            </a:r>
          </a:p>
          <a:p>
            <a:pPr marL="925808" lvl="2" indent="-285744">
              <a:spcBef>
                <a:spcPts val="300"/>
              </a:spcBef>
              <a:spcAft>
                <a:spcPts val="300"/>
              </a:spcAft>
              <a:buFont typeface="Arial" charset="0"/>
              <a:buChar char="•"/>
            </a:pPr>
            <a:r>
              <a:rPr lang="en-US" sz="1600" i="1" dirty="0">
                <a:latin typeface="Arial" charset="0"/>
                <a:ea typeface="Arial" charset="0"/>
                <a:cs typeface="Arial" charset="0"/>
              </a:rPr>
              <a:t>Rewrite Mutual Jurisdiction clause without prejudging immunity</a:t>
            </a:r>
          </a:p>
          <a:p>
            <a:pPr marL="925808" lvl="2" indent="-285744">
              <a:spcBef>
                <a:spcPts val="300"/>
              </a:spcBef>
              <a:spcAft>
                <a:spcPts val="300"/>
              </a:spcAft>
              <a:buFont typeface="Arial" charset="0"/>
              <a:buChar char="•"/>
            </a:pPr>
            <a:r>
              <a:rPr lang="en-US" sz="1600" i="1" dirty="0">
                <a:latin typeface="Arial" charset="0"/>
                <a:ea typeface="Arial" charset="0"/>
                <a:cs typeface="Arial" charset="0"/>
              </a:rPr>
              <a:t>Make distinction between different types of IGOs</a:t>
            </a:r>
          </a:p>
        </p:txBody>
      </p:sp>
    </p:spTree>
    <p:extLst>
      <p:ext uri="{BB962C8B-B14F-4D97-AF65-F5344CB8AC3E}">
        <p14:creationId xmlns:p14="http://schemas.microsoft.com/office/powerpoint/2010/main" val="1804451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69913" y="2377590"/>
            <a:ext cx="7359650" cy="1728788"/>
          </a:xfrm>
        </p:spPr>
        <p:txBody>
          <a:bodyPr/>
          <a:lstStyle/>
          <a:p>
            <a:r>
              <a:rPr lang="en-US" dirty="0" smtClean="0">
                <a:solidFill>
                  <a:srgbClr val="FFFFFF"/>
                </a:solidFill>
                <a:latin typeface="Arial" charset="0"/>
                <a:ea typeface="Arial" charset="0"/>
                <a:cs typeface="Arial" charset="0"/>
              </a:rPr>
              <a:t>3. Exchange </a:t>
            </a:r>
            <a:r>
              <a:rPr lang="en-US" dirty="0">
                <a:solidFill>
                  <a:srgbClr val="FFFFFF"/>
                </a:solidFill>
                <a:latin typeface="Arial" charset="0"/>
                <a:ea typeface="Arial" charset="0"/>
                <a:cs typeface="Arial" charset="0"/>
              </a:rPr>
              <a:t>of views on next steps in relation to outstanding Red Cross / IGO recommendations</a:t>
            </a:r>
          </a:p>
          <a:p>
            <a:endParaRPr lang="en-US" dirty="0"/>
          </a:p>
        </p:txBody>
      </p:sp>
    </p:spTree>
    <p:extLst>
      <p:ext uri="{BB962C8B-B14F-4D97-AF65-F5344CB8AC3E}">
        <p14:creationId xmlns:p14="http://schemas.microsoft.com/office/powerpoint/2010/main" val="19526769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rgbClr val="FFFFFF"/>
                </a:solidFill>
                <a:latin typeface="Arial" charset="0"/>
                <a:ea typeface="Arial" charset="0"/>
                <a:cs typeface="Arial" charset="0"/>
              </a:rPr>
              <a:t>4. Status </a:t>
            </a:r>
            <a:r>
              <a:rPr lang="en-US" dirty="0">
                <a:solidFill>
                  <a:srgbClr val="FFFFFF"/>
                </a:solidFill>
                <a:latin typeface="Arial" charset="0"/>
                <a:ea typeface="Arial" charset="0"/>
                <a:cs typeface="Arial" charset="0"/>
              </a:rPr>
              <a:t>update on activities of GAC-GNSO Consultation Group and expected next steps</a:t>
            </a:r>
          </a:p>
          <a:p>
            <a:endParaRPr lang="en-US" dirty="0"/>
          </a:p>
        </p:txBody>
      </p:sp>
    </p:spTree>
    <p:extLst>
      <p:ext uri="{BB962C8B-B14F-4D97-AF65-F5344CB8AC3E}">
        <p14:creationId xmlns:p14="http://schemas.microsoft.com/office/powerpoint/2010/main" val="2884026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955973"/>
            <a:ext cx="8307473" cy="5632311"/>
          </a:xfrm>
          <a:prstGeom prst="rect">
            <a:avLst/>
          </a:prstGeom>
        </p:spPr>
        <p:txBody>
          <a:bodyPr wrap="square">
            <a:spAutoFit/>
          </a:bodyPr>
          <a:lstStyle/>
          <a:p>
            <a:pPr marL="285750" indent="-285750">
              <a:buSzPct val="75000"/>
              <a:buFont typeface="Wingdings" charset="2"/>
              <a:buChar char=""/>
            </a:pPr>
            <a:r>
              <a:rPr lang="en-US" sz="2000" dirty="0" smtClean="0">
                <a:latin typeface="Arial" charset="0"/>
                <a:ea typeface="Arial" charset="0"/>
                <a:cs typeface="Arial" charset="0"/>
              </a:rPr>
              <a:t>Joint </a:t>
            </a:r>
            <a:r>
              <a:rPr lang="en-US" sz="2000" dirty="0">
                <a:latin typeface="Arial" charset="0"/>
                <a:ea typeface="Arial" charset="0"/>
                <a:cs typeface="Arial" charset="0"/>
              </a:rPr>
              <a:t>GNSO – GAC </a:t>
            </a:r>
            <a:r>
              <a:rPr lang="en-US" sz="2000" dirty="0" smtClean="0">
                <a:latin typeface="Arial" charset="0"/>
                <a:ea typeface="Arial" charset="0"/>
                <a:cs typeface="Arial" charset="0"/>
              </a:rPr>
              <a:t>initiative - Explore </a:t>
            </a:r>
            <a:r>
              <a:rPr lang="en-US" sz="2000" dirty="0">
                <a:latin typeface="Arial" charset="0"/>
                <a:ea typeface="Arial" charset="0"/>
                <a:cs typeface="Arial" charset="0"/>
              </a:rPr>
              <a:t>and enhance ways of early engagement of the GAC in relation to GNSO policy development activities. </a:t>
            </a:r>
            <a:endParaRPr lang="en-US" sz="2000" dirty="0" smtClean="0">
              <a:latin typeface="Arial" charset="0"/>
              <a:ea typeface="Arial" charset="0"/>
              <a:cs typeface="Arial" charset="0"/>
            </a:endParaRPr>
          </a:p>
          <a:p>
            <a:pPr marL="285750" indent="-285750">
              <a:buSzPct val="75000"/>
              <a:buFont typeface="Wingdings" charset="2"/>
              <a:buChar char=""/>
            </a:pPr>
            <a:endParaRPr lang="en-US" sz="2000" dirty="0">
              <a:solidFill>
                <a:srgbClr val="0C1F24"/>
              </a:solidFill>
              <a:latin typeface="Arial" charset="0"/>
              <a:ea typeface="Arial" charset="0"/>
              <a:cs typeface="Arial" charset="0"/>
            </a:endParaRPr>
          </a:p>
          <a:p>
            <a:pPr marL="285750" indent="-285750">
              <a:buSzPct val="75000"/>
              <a:buFont typeface="Wingdings" charset="2"/>
              <a:buChar char=""/>
            </a:pPr>
            <a:r>
              <a:rPr lang="en-US" sz="2000" dirty="0" smtClean="0">
                <a:solidFill>
                  <a:srgbClr val="0C1F24"/>
                </a:solidFill>
                <a:latin typeface="Arial" charset="0"/>
                <a:ea typeface="Arial" charset="0"/>
                <a:cs typeface="Arial" charset="0"/>
              </a:rPr>
              <a:t>Work divided into two tracks:</a:t>
            </a:r>
          </a:p>
          <a:p>
            <a:pPr marL="800100" lvl="1" indent="-342900">
              <a:buSzPct val="75000"/>
              <a:buFont typeface="Arial"/>
              <a:buChar char="•"/>
            </a:pPr>
            <a:r>
              <a:rPr lang="en-US" sz="2000" dirty="0" smtClean="0">
                <a:solidFill>
                  <a:srgbClr val="0C1F24"/>
                </a:solidFill>
                <a:latin typeface="Arial" charset="0"/>
                <a:ea typeface="Arial" charset="0"/>
                <a:cs typeface="Arial" charset="0"/>
              </a:rPr>
              <a:t>Day-to-day ongoing co-ordination</a:t>
            </a:r>
          </a:p>
          <a:p>
            <a:pPr marL="800100" lvl="1" indent="-342900">
              <a:buSzPct val="75000"/>
              <a:buFont typeface="Arial"/>
              <a:buChar char="•"/>
            </a:pPr>
            <a:r>
              <a:rPr lang="en-US" sz="2000" dirty="0" smtClean="0">
                <a:solidFill>
                  <a:srgbClr val="0C1F24"/>
                </a:solidFill>
                <a:latin typeface="Arial" charset="0"/>
                <a:ea typeface="Arial" charset="0"/>
                <a:cs typeface="Arial" charset="0"/>
              </a:rPr>
              <a:t>GAC </a:t>
            </a:r>
            <a:r>
              <a:rPr lang="en-US" sz="2000" dirty="0">
                <a:solidFill>
                  <a:srgbClr val="0C1F24"/>
                </a:solidFill>
                <a:latin typeface="Arial" charset="0"/>
                <a:ea typeface="Arial" charset="0"/>
                <a:cs typeface="Arial" charset="0"/>
              </a:rPr>
              <a:t>Early engagement in GNSO </a:t>
            </a:r>
            <a:r>
              <a:rPr lang="en-US" sz="2000" dirty="0" smtClean="0">
                <a:solidFill>
                  <a:srgbClr val="0C1F24"/>
                </a:solidFill>
                <a:latin typeface="Arial" charset="0"/>
                <a:ea typeface="Arial" charset="0"/>
                <a:cs typeface="Arial" charset="0"/>
              </a:rPr>
              <a:t>PDP</a:t>
            </a:r>
          </a:p>
          <a:p>
            <a:pPr marL="742950" lvl="1" indent="-285750">
              <a:buSzPct val="75000"/>
              <a:buFont typeface="Wingdings" charset="2"/>
              <a:buChar char=""/>
            </a:pPr>
            <a:endParaRPr lang="en-US" sz="2000" dirty="0">
              <a:solidFill>
                <a:srgbClr val="0C1F24"/>
              </a:solidFill>
              <a:latin typeface="Arial" charset="0"/>
              <a:ea typeface="Arial" charset="0"/>
              <a:cs typeface="Arial" charset="0"/>
            </a:endParaRPr>
          </a:p>
          <a:p>
            <a:pPr marL="285750" indent="-285750">
              <a:buSzPct val="75000"/>
              <a:buFont typeface="Wingdings" charset="2"/>
              <a:buChar char=""/>
            </a:pPr>
            <a:r>
              <a:rPr lang="en-US" sz="2000" dirty="0" smtClean="0">
                <a:solidFill>
                  <a:srgbClr val="0C1F24"/>
                </a:solidFill>
                <a:latin typeface="Arial" charset="0"/>
                <a:ea typeface="Arial" charset="0"/>
                <a:cs typeface="Arial" charset="0"/>
              </a:rPr>
              <a:t>Deliverables to date:</a:t>
            </a:r>
          </a:p>
          <a:p>
            <a:pPr marL="800100" lvl="1" indent="-342900">
              <a:buSzPct val="75000"/>
              <a:buFont typeface="Arial"/>
              <a:buChar char="•"/>
            </a:pPr>
            <a:r>
              <a:rPr lang="en-US" sz="2000" dirty="0" smtClean="0">
                <a:solidFill>
                  <a:srgbClr val="0C1F24"/>
                </a:solidFill>
                <a:latin typeface="Arial" charset="0"/>
                <a:ea typeface="Arial" charset="0"/>
                <a:cs typeface="Arial" charset="0"/>
              </a:rPr>
              <a:t>GNSO Liaison to the GAC – Permanent role</a:t>
            </a:r>
          </a:p>
          <a:p>
            <a:pPr marL="800100" lvl="1" indent="-342900">
              <a:buSzPct val="75000"/>
              <a:buFont typeface="Arial"/>
              <a:buChar char="•"/>
            </a:pPr>
            <a:r>
              <a:rPr lang="en-US" sz="2000" dirty="0" smtClean="0">
                <a:solidFill>
                  <a:srgbClr val="0C1F24"/>
                </a:solidFill>
                <a:latin typeface="Arial" charset="0"/>
                <a:ea typeface="Arial" charset="0"/>
                <a:cs typeface="Arial" charset="0"/>
              </a:rPr>
              <a:t>Implementation of PDP Issue Scoping recommendations as a pilot (‘Quick Look Mechanism’)</a:t>
            </a:r>
          </a:p>
          <a:p>
            <a:pPr marL="800100" lvl="1" indent="-342900">
              <a:buSzPct val="75000"/>
              <a:buFont typeface="Arial"/>
              <a:buChar char="•"/>
            </a:pPr>
            <a:r>
              <a:rPr lang="en-US" sz="2000" dirty="0" smtClean="0">
                <a:solidFill>
                  <a:srgbClr val="0C1F24"/>
                </a:solidFill>
                <a:latin typeface="Arial" charset="0"/>
                <a:ea typeface="Arial" charset="0"/>
                <a:cs typeface="Arial" charset="0"/>
              </a:rPr>
              <a:t>Monthly PDP “one-pagers” highlighting next engagement opportunity</a:t>
            </a:r>
          </a:p>
          <a:p>
            <a:pPr marL="800100" lvl="1" indent="-342900">
              <a:buSzPct val="75000"/>
              <a:buFont typeface="Arial"/>
              <a:buChar char="•"/>
            </a:pPr>
            <a:r>
              <a:rPr lang="en-US" sz="2000" dirty="0" smtClean="0">
                <a:solidFill>
                  <a:srgbClr val="0C1F24"/>
                </a:solidFill>
                <a:latin typeface="Arial" charset="0"/>
                <a:ea typeface="Arial" charset="0"/>
                <a:cs typeface="Arial" charset="0"/>
              </a:rPr>
              <a:t>Joint GAC-GNSO Leadership calls prior to ICANN meetings to prepare (this) joint session and discuss any items of common interest</a:t>
            </a:r>
          </a:p>
          <a:p>
            <a:pPr marL="285750" indent="-285750">
              <a:buSzPct val="75000"/>
              <a:buFont typeface="Wingdings" charset="2"/>
              <a:buChar char=""/>
            </a:pPr>
            <a:endParaRPr lang="en-US" sz="2000" dirty="0">
              <a:solidFill>
                <a:srgbClr val="0C1F24"/>
              </a:solidFill>
              <a:latin typeface="Arial" charset="0"/>
              <a:ea typeface="Arial" charset="0"/>
              <a:cs typeface="Arial" charset="0"/>
            </a:endParaRPr>
          </a:p>
        </p:txBody>
      </p:sp>
      <p:sp>
        <p:nvSpPr>
          <p:cNvPr id="6" name="Title 5"/>
          <p:cNvSpPr>
            <a:spLocks noGrp="1"/>
          </p:cNvSpPr>
          <p:nvPr>
            <p:ph type="title"/>
          </p:nvPr>
        </p:nvSpPr>
        <p:spPr>
          <a:prstGeom prst="rect">
            <a:avLst/>
          </a:prstGeom>
        </p:spPr>
        <p:txBody>
          <a:bodyPr/>
          <a:lstStyle/>
          <a:p>
            <a:r>
              <a:rPr lang="en-US" dirty="0" smtClean="0">
                <a:latin typeface="Arial" charset="0"/>
                <a:ea typeface="Arial" charset="0"/>
                <a:cs typeface="Arial" charset="0"/>
              </a:rPr>
              <a:t>Current Status</a:t>
            </a:r>
            <a:endParaRPr lang="en-US" dirty="0">
              <a:latin typeface="Arial" charset="0"/>
              <a:ea typeface="Arial" charset="0"/>
              <a:cs typeface="Arial" charset="0"/>
            </a:endParaRPr>
          </a:p>
        </p:txBody>
      </p:sp>
    </p:spTree>
    <p:extLst>
      <p:ext uri="{BB962C8B-B14F-4D97-AF65-F5344CB8AC3E}">
        <p14:creationId xmlns:p14="http://schemas.microsoft.com/office/powerpoint/2010/main" val="584783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7975" y="4146199"/>
            <a:ext cx="7212665" cy="1228863"/>
          </a:xfrm>
          <a:prstGeom prst="rect">
            <a:avLst/>
          </a:prstGeom>
          <a:noFill/>
        </p:spPr>
        <p:txBody>
          <a:bodyPr wrap="square" rtlCol="0">
            <a:spAutoFit/>
          </a:bodyPr>
          <a:lstStyle/>
          <a:p>
            <a:pPr>
              <a:lnSpc>
                <a:spcPts val="4700"/>
              </a:lnSpc>
            </a:pPr>
            <a:r>
              <a:rPr lang="en-US" sz="2800" dirty="0" smtClean="0">
                <a:solidFill>
                  <a:srgbClr val="FFFFFF"/>
                </a:solidFill>
                <a:latin typeface="Arial" charset="0"/>
                <a:ea typeface="Arial" charset="0"/>
                <a:cs typeface="Arial" charset="0"/>
              </a:rPr>
              <a:t>Joint GAC – GNSO Meeting</a:t>
            </a:r>
          </a:p>
          <a:p>
            <a:pPr>
              <a:lnSpc>
                <a:spcPts val="4700"/>
              </a:lnSpc>
            </a:pPr>
            <a:r>
              <a:rPr lang="en-US" sz="2800" dirty="0" smtClean="0">
                <a:solidFill>
                  <a:srgbClr val="FFFFFF"/>
                </a:solidFill>
                <a:latin typeface="Arial" charset="0"/>
                <a:ea typeface="Arial" charset="0"/>
                <a:cs typeface="Arial" charset="0"/>
              </a:rPr>
              <a:t>Wednesday 29 June – 9.30 – 10.30</a:t>
            </a:r>
            <a:endParaRPr lang="en-US" sz="2800"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13674083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000" dirty="0" smtClean="0">
                <a:latin typeface="Arial"/>
                <a:cs typeface="Arial"/>
              </a:rPr>
              <a:t>GAC-GNSO CG Survey</a:t>
            </a:r>
            <a:endParaRPr lang="en-US" sz="3000" dirty="0">
              <a:latin typeface="Arial"/>
              <a:cs typeface="Arial"/>
            </a:endParaRPr>
          </a:p>
        </p:txBody>
      </p:sp>
      <p:grpSp>
        <p:nvGrpSpPr>
          <p:cNvPr id="6" name="Group 5"/>
          <p:cNvGrpSpPr/>
          <p:nvPr/>
        </p:nvGrpSpPr>
        <p:grpSpPr>
          <a:xfrm>
            <a:off x="366700" y="1145683"/>
            <a:ext cx="7991487" cy="998579"/>
            <a:chOff x="366700" y="1145683"/>
            <a:chExt cx="6189310" cy="998579"/>
          </a:xfrm>
        </p:grpSpPr>
        <p:grpSp>
          <p:nvGrpSpPr>
            <p:cNvPr id="5" name="Group 4"/>
            <p:cNvGrpSpPr/>
            <p:nvPr/>
          </p:nvGrpSpPr>
          <p:grpSpPr>
            <a:xfrm>
              <a:off x="1772542" y="1145683"/>
              <a:ext cx="4783468" cy="998579"/>
              <a:chOff x="3238331" y="1181536"/>
              <a:chExt cx="5449597" cy="998579"/>
            </a:xfrm>
          </p:grpSpPr>
          <p:sp>
            <p:nvSpPr>
              <p:cNvPr id="33" name="TextBox 32"/>
              <p:cNvSpPr txBox="1"/>
              <p:nvPr/>
            </p:nvSpPr>
            <p:spPr>
              <a:xfrm>
                <a:off x="3238331" y="1181536"/>
                <a:ext cx="2697370" cy="303929"/>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500" b="1" dirty="0" smtClean="0">
                    <a:solidFill>
                      <a:srgbClr val="1A87C9"/>
                    </a:solidFill>
                    <a:latin typeface="Arial"/>
                    <a:ea typeface="Segoe UI" panose="020B0502040204020203" pitchFamily="34" charset="0"/>
                    <a:cs typeface="Arial"/>
                  </a:rPr>
                  <a:t>Objective</a:t>
                </a:r>
                <a:endParaRPr lang="en-AU" sz="1500" b="1" dirty="0">
                  <a:solidFill>
                    <a:srgbClr val="1A87C9"/>
                  </a:solidFill>
                  <a:latin typeface="Arial"/>
                  <a:ea typeface="Segoe UI" panose="020B0502040204020203" pitchFamily="34" charset="0"/>
                  <a:cs typeface="Arial"/>
                </a:endParaRPr>
              </a:p>
            </p:txBody>
          </p:sp>
          <p:sp>
            <p:nvSpPr>
              <p:cNvPr id="34" name="TextBox 33"/>
              <p:cNvSpPr txBox="1">
                <a:spLocks noChangeArrowheads="1"/>
              </p:cNvSpPr>
              <p:nvPr/>
            </p:nvSpPr>
            <p:spPr bwMode="auto">
              <a:xfrm>
                <a:off x="3244681" y="1441451"/>
                <a:ext cx="54432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dirty="0">
                    <a:latin typeface="Arial" charset="0"/>
                    <a:ea typeface="Arial" charset="0"/>
                    <a:cs typeface="Arial" charset="0"/>
                  </a:rPr>
                  <a:t>O</a:t>
                </a:r>
                <a:r>
                  <a:rPr lang="en-US" sz="1400" dirty="0" smtClean="0">
                    <a:latin typeface="Arial" charset="0"/>
                    <a:ea typeface="Arial" charset="0"/>
                    <a:cs typeface="Arial" charset="0"/>
                  </a:rPr>
                  <a:t>btain input </a:t>
                </a:r>
                <a:r>
                  <a:rPr lang="en-US" sz="1400" dirty="0">
                    <a:latin typeface="Arial" charset="0"/>
                    <a:ea typeface="Arial" charset="0"/>
                    <a:cs typeface="Arial" charset="0"/>
                  </a:rPr>
                  <a:t>on the experiences to date with the Quick Look Mechanism as well as additional suggestions and ideas for opportunities for early engagement in the other phases of the PDP</a:t>
                </a:r>
                <a:endParaRPr lang="id-ID" sz="1300" dirty="0">
                  <a:solidFill>
                    <a:srgbClr val="0A304B"/>
                  </a:solidFill>
                  <a:latin typeface="Arial" charset="0"/>
                  <a:ea typeface="Arial" charset="0"/>
                  <a:cs typeface="Arial" charset="0"/>
                </a:endParaRPr>
              </a:p>
            </p:txBody>
          </p:sp>
        </p:grpSp>
        <p:sp>
          <p:nvSpPr>
            <p:cNvPr id="50" name="Chevron 49"/>
            <p:cNvSpPr/>
            <p:nvPr/>
          </p:nvSpPr>
          <p:spPr>
            <a:xfrm>
              <a:off x="366700" y="1267488"/>
              <a:ext cx="1268168"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r>
                <a:rPr lang="en-AU" sz="2300" dirty="0" smtClean="0">
                  <a:solidFill>
                    <a:prstClr val="white"/>
                  </a:solidFill>
                  <a:latin typeface="Arial"/>
                  <a:cs typeface="Arial"/>
                </a:rPr>
                <a:t>1</a:t>
              </a:r>
              <a:endParaRPr lang="en-US" sz="2300" dirty="0">
                <a:solidFill>
                  <a:prstClr val="white"/>
                </a:solidFill>
                <a:latin typeface="Arial"/>
                <a:cs typeface="Arial"/>
              </a:endParaRPr>
            </a:p>
          </p:txBody>
        </p:sp>
      </p:grpSp>
      <p:grpSp>
        <p:nvGrpSpPr>
          <p:cNvPr id="10" name="Group 9"/>
          <p:cNvGrpSpPr/>
          <p:nvPr/>
        </p:nvGrpSpPr>
        <p:grpSpPr>
          <a:xfrm>
            <a:off x="336154" y="2236070"/>
            <a:ext cx="7107634" cy="796968"/>
            <a:chOff x="364730" y="2748261"/>
            <a:chExt cx="5359117" cy="796968"/>
          </a:xfrm>
        </p:grpSpPr>
        <p:sp>
          <p:nvSpPr>
            <p:cNvPr id="51" name="Chevron 50"/>
            <p:cNvSpPr/>
            <p:nvPr/>
          </p:nvSpPr>
          <p:spPr>
            <a:xfrm>
              <a:off x="364730" y="2883730"/>
              <a:ext cx="1268168" cy="661499"/>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US" sz="2300" dirty="0" smtClean="0">
                  <a:solidFill>
                    <a:prstClr val="white"/>
                  </a:solidFill>
                  <a:latin typeface="Arial"/>
                  <a:cs typeface="Arial"/>
                </a:rPr>
                <a:t>2</a:t>
              </a:r>
              <a:endParaRPr lang="en-US" sz="2300" dirty="0">
                <a:solidFill>
                  <a:prstClr val="white"/>
                </a:solidFill>
                <a:latin typeface="Arial"/>
                <a:cs typeface="Arial"/>
              </a:endParaRPr>
            </a:p>
          </p:txBody>
        </p:sp>
        <p:grpSp>
          <p:nvGrpSpPr>
            <p:cNvPr id="54" name="Group 53"/>
            <p:cNvGrpSpPr/>
            <p:nvPr/>
          </p:nvGrpSpPr>
          <p:grpSpPr>
            <a:xfrm>
              <a:off x="1772542" y="2748261"/>
              <a:ext cx="3951305" cy="752358"/>
              <a:chOff x="3238331" y="1181536"/>
              <a:chExt cx="4501550" cy="752358"/>
            </a:xfrm>
          </p:grpSpPr>
          <p:sp>
            <p:nvSpPr>
              <p:cNvPr id="55" name="TextBox 54"/>
              <p:cNvSpPr txBox="1"/>
              <p:nvPr/>
            </p:nvSpPr>
            <p:spPr>
              <a:xfrm>
                <a:off x="3238331" y="1181536"/>
                <a:ext cx="1764732" cy="303929"/>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500" b="1" dirty="0" smtClean="0">
                    <a:solidFill>
                      <a:schemeClr val="accent3"/>
                    </a:solidFill>
                    <a:latin typeface="Arial"/>
                    <a:ea typeface="Segoe UI" panose="020B0502040204020203" pitchFamily="34" charset="0"/>
                    <a:cs typeface="Arial"/>
                  </a:rPr>
                  <a:t>Participation</a:t>
                </a:r>
                <a:endParaRPr lang="en-AU" sz="1500" b="1" dirty="0">
                  <a:solidFill>
                    <a:schemeClr val="accent3"/>
                  </a:solidFill>
                  <a:latin typeface="Arial"/>
                  <a:ea typeface="Segoe UI" panose="020B0502040204020203" pitchFamily="34" charset="0"/>
                  <a:cs typeface="Arial"/>
                </a:endParaRPr>
              </a:p>
            </p:txBody>
          </p:sp>
          <p:sp>
            <p:nvSpPr>
              <p:cNvPr id="56" name="TextBox 55"/>
              <p:cNvSpPr txBox="1">
                <a:spLocks noChangeArrowheads="1"/>
              </p:cNvSpPr>
              <p:nvPr/>
            </p:nvSpPr>
            <p:spPr bwMode="auto">
              <a:xfrm>
                <a:off x="3244681" y="1441451"/>
                <a:ext cx="4495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300" dirty="0" smtClean="0">
                    <a:solidFill>
                      <a:srgbClr val="0A304B"/>
                    </a:solidFill>
                    <a:latin typeface="Arial"/>
                    <a:cs typeface="Arial"/>
                  </a:rPr>
                  <a:t>30 responses; 13 GAC &amp; 17 GNSO</a:t>
                </a:r>
              </a:p>
              <a:p>
                <a:pPr eaLnBrk="1" hangingPunct="1"/>
                <a:r>
                  <a:rPr lang="en-US" sz="1300" dirty="0" smtClean="0">
                    <a:solidFill>
                      <a:srgbClr val="0A304B"/>
                    </a:solidFill>
                    <a:latin typeface="Arial"/>
                    <a:cs typeface="Arial"/>
                  </a:rPr>
                  <a:t>However, many questions skipped by majority of respondents</a:t>
                </a:r>
                <a:endParaRPr lang="id-ID" sz="1300" dirty="0">
                  <a:solidFill>
                    <a:srgbClr val="0A304B"/>
                  </a:solidFill>
                  <a:latin typeface="Arial"/>
                  <a:cs typeface="Arial"/>
                </a:endParaRPr>
              </a:p>
            </p:txBody>
          </p:sp>
        </p:grpSp>
      </p:grpSp>
      <p:grpSp>
        <p:nvGrpSpPr>
          <p:cNvPr id="11" name="Group 10"/>
          <p:cNvGrpSpPr/>
          <p:nvPr/>
        </p:nvGrpSpPr>
        <p:grpSpPr>
          <a:xfrm>
            <a:off x="305252" y="3215854"/>
            <a:ext cx="7533657" cy="952412"/>
            <a:chOff x="364730" y="4325649"/>
            <a:chExt cx="5320951" cy="952412"/>
          </a:xfrm>
        </p:grpSpPr>
        <p:sp>
          <p:nvSpPr>
            <p:cNvPr id="52" name="Chevron 51"/>
            <p:cNvSpPr/>
            <p:nvPr/>
          </p:nvSpPr>
          <p:spPr>
            <a:xfrm>
              <a:off x="364730" y="4453163"/>
              <a:ext cx="1268168"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300" dirty="0" smtClean="0">
                  <a:solidFill>
                    <a:prstClr val="white"/>
                  </a:solidFill>
                  <a:latin typeface="Arial"/>
                  <a:cs typeface="Arial"/>
                </a:rPr>
                <a:t>3</a:t>
              </a:r>
              <a:endParaRPr lang="en-US" sz="2300" dirty="0">
                <a:solidFill>
                  <a:prstClr val="white"/>
                </a:solidFill>
                <a:latin typeface="Arial"/>
                <a:cs typeface="Arial"/>
              </a:endParaRPr>
            </a:p>
          </p:txBody>
        </p:sp>
        <p:grpSp>
          <p:nvGrpSpPr>
            <p:cNvPr id="57" name="Group 56"/>
            <p:cNvGrpSpPr/>
            <p:nvPr/>
          </p:nvGrpSpPr>
          <p:grpSpPr>
            <a:xfrm>
              <a:off x="1772541" y="4325649"/>
              <a:ext cx="3913140" cy="952412"/>
              <a:chOff x="3238330" y="1181536"/>
              <a:chExt cx="4458071" cy="952412"/>
            </a:xfrm>
          </p:grpSpPr>
          <p:sp>
            <p:nvSpPr>
              <p:cNvPr id="58" name="TextBox 57"/>
              <p:cNvSpPr txBox="1"/>
              <p:nvPr/>
            </p:nvSpPr>
            <p:spPr>
              <a:xfrm>
                <a:off x="3238330" y="1181536"/>
                <a:ext cx="2405759" cy="303929"/>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500" b="1" dirty="0" smtClean="0">
                    <a:solidFill>
                      <a:schemeClr val="accent4"/>
                    </a:solidFill>
                    <a:latin typeface="Arial"/>
                    <a:ea typeface="Segoe UI" panose="020B0502040204020203" pitchFamily="34" charset="0"/>
                    <a:cs typeface="Arial"/>
                  </a:rPr>
                  <a:t>QLM</a:t>
                </a:r>
                <a:endParaRPr lang="en-AU" sz="1500" b="1" dirty="0">
                  <a:solidFill>
                    <a:schemeClr val="accent4"/>
                  </a:solidFill>
                  <a:latin typeface="Arial"/>
                  <a:ea typeface="Segoe UI" panose="020B0502040204020203" pitchFamily="34" charset="0"/>
                  <a:cs typeface="Arial"/>
                </a:endParaRPr>
              </a:p>
            </p:txBody>
          </p:sp>
          <p:sp>
            <p:nvSpPr>
              <p:cNvPr id="59" name="TextBox 58"/>
              <p:cNvSpPr txBox="1">
                <a:spLocks noChangeArrowheads="1"/>
              </p:cNvSpPr>
              <p:nvPr/>
            </p:nvSpPr>
            <p:spPr bwMode="auto">
              <a:xfrm>
                <a:off x="3244681" y="1441451"/>
                <a:ext cx="44517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300" dirty="0" smtClean="0">
                    <a:solidFill>
                      <a:srgbClr val="0A304B"/>
                    </a:solidFill>
                    <a:latin typeface="Arial"/>
                    <a:cs typeface="Arial"/>
                  </a:rPr>
                  <a:t>Over </a:t>
                </a:r>
                <a:r>
                  <a:rPr lang="en-US" sz="1300" dirty="0">
                    <a:solidFill>
                      <a:srgbClr val="0A304B"/>
                    </a:solidFill>
                    <a:latin typeface="Arial"/>
                    <a:cs typeface="Arial"/>
                  </a:rPr>
                  <a:t>60% </a:t>
                </a:r>
                <a:r>
                  <a:rPr lang="en-US" sz="1300" dirty="0" smtClean="0">
                    <a:solidFill>
                      <a:srgbClr val="0A304B"/>
                    </a:solidFill>
                    <a:latin typeface="Arial"/>
                    <a:cs typeface="Arial"/>
                  </a:rPr>
                  <a:t>of respondents to that </a:t>
                </a:r>
                <a:r>
                  <a:rPr lang="en-US" sz="1300" smtClean="0">
                    <a:solidFill>
                      <a:srgbClr val="0A304B"/>
                    </a:solidFill>
                    <a:latin typeface="Arial"/>
                    <a:cs typeface="Arial"/>
                  </a:rPr>
                  <a:t>answered that question </a:t>
                </a:r>
                <a:r>
                  <a:rPr lang="en-US" sz="1300" dirty="0" smtClean="0">
                    <a:solidFill>
                      <a:srgbClr val="0A304B"/>
                    </a:solidFill>
                    <a:latin typeface="Arial"/>
                    <a:cs typeface="Arial"/>
                  </a:rPr>
                  <a:t>agree </a:t>
                </a:r>
                <a:r>
                  <a:rPr lang="en-US" sz="1300" dirty="0">
                    <a:solidFill>
                      <a:srgbClr val="0A304B"/>
                    </a:solidFill>
                    <a:latin typeface="Arial"/>
                    <a:cs typeface="Arial"/>
                  </a:rPr>
                  <a:t>that the QLM has positively contributed to the early engagement of the GAC in the GNSO Policy Development Process?</a:t>
                </a:r>
                <a:endParaRPr lang="id-ID" sz="1300" dirty="0">
                  <a:solidFill>
                    <a:srgbClr val="0A304B"/>
                  </a:solidFill>
                  <a:latin typeface="Arial"/>
                  <a:cs typeface="Arial"/>
                </a:endParaRPr>
              </a:p>
            </p:txBody>
          </p:sp>
        </p:grpSp>
      </p:grpSp>
      <p:grpSp>
        <p:nvGrpSpPr>
          <p:cNvPr id="4" name="Group 3"/>
          <p:cNvGrpSpPr/>
          <p:nvPr/>
        </p:nvGrpSpPr>
        <p:grpSpPr>
          <a:xfrm>
            <a:off x="271016" y="4315197"/>
            <a:ext cx="6186934" cy="796004"/>
            <a:chOff x="4592318" y="1132983"/>
            <a:chExt cx="4246882" cy="796004"/>
          </a:xfrm>
        </p:grpSpPr>
        <p:sp>
          <p:nvSpPr>
            <p:cNvPr id="53" name="Chevron 52"/>
            <p:cNvSpPr/>
            <p:nvPr/>
          </p:nvSpPr>
          <p:spPr>
            <a:xfrm>
              <a:off x="4592318" y="1267488"/>
              <a:ext cx="1268168"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300" dirty="0" smtClean="0">
                  <a:solidFill>
                    <a:prstClr val="white"/>
                  </a:solidFill>
                  <a:latin typeface="Arial"/>
                  <a:cs typeface="Arial"/>
                </a:rPr>
                <a:t>4</a:t>
              </a:r>
              <a:endParaRPr lang="en-US" sz="2300" dirty="0">
                <a:solidFill>
                  <a:prstClr val="white"/>
                </a:solidFill>
                <a:latin typeface="Arial"/>
                <a:cs typeface="Arial"/>
              </a:endParaRPr>
            </a:p>
          </p:txBody>
        </p:sp>
        <p:grpSp>
          <p:nvGrpSpPr>
            <p:cNvPr id="60" name="Group 59"/>
            <p:cNvGrpSpPr/>
            <p:nvPr/>
          </p:nvGrpSpPr>
          <p:grpSpPr>
            <a:xfrm>
              <a:off x="6006480" y="1132983"/>
              <a:ext cx="2832720" cy="783135"/>
              <a:chOff x="3238331" y="1181536"/>
              <a:chExt cx="2832720" cy="783135"/>
            </a:xfrm>
          </p:grpSpPr>
          <p:sp>
            <p:nvSpPr>
              <p:cNvPr id="61" name="TextBox 60"/>
              <p:cNvSpPr txBox="1"/>
              <p:nvPr/>
            </p:nvSpPr>
            <p:spPr>
              <a:xfrm>
                <a:off x="3238331" y="1181536"/>
                <a:ext cx="1764732" cy="303929"/>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500" b="1" dirty="0" smtClean="0">
                    <a:solidFill>
                      <a:schemeClr val="accent5"/>
                    </a:solidFill>
                    <a:latin typeface="Arial"/>
                    <a:ea typeface="Segoe UI" panose="020B0502040204020203" pitchFamily="34" charset="0"/>
                    <a:cs typeface="Arial"/>
                  </a:rPr>
                  <a:t>Additional Stages of PDP</a:t>
                </a:r>
                <a:endParaRPr lang="en-AU" sz="1500" b="1" dirty="0">
                  <a:solidFill>
                    <a:schemeClr val="accent5"/>
                  </a:solidFill>
                  <a:latin typeface="Arial"/>
                  <a:ea typeface="Segoe UI" panose="020B0502040204020203" pitchFamily="34" charset="0"/>
                  <a:cs typeface="Arial"/>
                </a:endParaRPr>
              </a:p>
            </p:txBody>
          </p:sp>
          <p:sp>
            <p:nvSpPr>
              <p:cNvPr id="62" name="TextBox 61"/>
              <p:cNvSpPr txBox="1">
                <a:spLocks noChangeArrowheads="1"/>
              </p:cNvSpPr>
              <p:nvPr/>
            </p:nvSpPr>
            <p:spPr bwMode="auto">
              <a:xfrm>
                <a:off x="3244681" y="1441451"/>
                <a:ext cx="28263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400" dirty="0" smtClean="0">
                    <a:solidFill>
                      <a:srgbClr val="0A304B"/>
                    </a:solidFill>
                    <a:latin typeface="Arial"/>
                    <a:cs typeface="Arial"/>
                  </a:rPr>
                  <a:t>Some support to explore additional engagement opportunities in other phases of PDP</a:t>
                </a:r>
                <a:endParaRPr lang="id-ID" sz="1400" dirty="0">
                  <a:solidFill>
                    <a:srgbClr val="0A304B"/>
                  </a:solidFill>
                  <a:latin typeface="Arial"/>
                  <a:cs typeface="Arial"/>
                </a:endParaRPr>
              </a:p>
            </p:txBody>
          </p:sp>
        </p:grpSp>
      </p:grpSp>
      <p:grpSp>
        <p:nvGrpSpPr>
          <p:cNvPr id="3" name="Group 2"/>
          <p:cNvGrpSpPr/>
          <p:nvPr/>
        </p:nvGrpSpPr>
        <p:grpSpPr>
          <a:xfrm>
            <a:off x="286396" y="5292536"/>
            <a:ext cx="8071791" cy="952412"/>
            <a:chOff x="4592318" y="2710161"/>
            <a:chExt cx="5659321" cy="952412"/>
          </a:xfrm>
        </p:grpSpPr>
        <p:sp>
          <p:nvSpPr>
            <p:cNvPr id="20" name="Chevron 19"/>
            <p:cNvSpPr/>
            <p:nvPr/>
          </p:nvSpPr>
          <p:spPr>
            <a:xfrm>
              <a:off x="4592318" y="2883730"/>
              <a:ext cx="1268168" cy="661499"/>
            </a:xfrm>
            <a:prstGeom prst="chevron">
              <a:avLst>
                <a:gd name="adj" fmla="val 27026"/>
              </a:avLst>
            </a:prstGeom>
            <a:solidFill>
              <a:srgbClr val="0D436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300" dirty="0" smtClean="0">
                  <a:solidFill>
                    <a:prstClr val="white"/>
                  </a:solidFill>
                  <a:latin typeface="Arial"/>
                  <a:cs typeface="Arial"/>
                </a:rPr>
                <a:t>5</a:t>
              </a:r>
              <a:endParaRPr lang="en-US" sz="2300" dirty="0">
                <a:solidFill>
                  <a:prstClr val="white"/>
                </a:solidFill>
                <a:latin typeface="Arial"/>
                <a:cs typeface="Arial"/>
              </a:endParaRPr>
            </a:p>
          </p:txBody>
        </p:sp>
        <p:sp>
          <p:nvSpPr>
            <p:cNvPr id="22" name="TextBox 21"/>
            <p:cNvSpPr txBox="1"/>
            <p:nvPr/>
          </p:nvSpPr>
          <p:spPr>
            <a:xfrm>
              <a:off x="6006480" y="2710161"/>
              <a:ext cx="1764732" cy="303929"/>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500" b="1" dirty="0" smtClean="0">
                  <a:solidFill>
                    <a:srgbClr val="0D436C"/>
                  </a:solidFill>
                  <a:latin typeface="Arial"/>
                  <a:ea typeface="Segoe UI" panose="020B0502040204020203" pitchFamily="34" charset="0"/>
                  <a:cs typeface="Arial"/>
                </a:rPr>
                <a:t>Next Steps</a:t>
              </a:r>
              <a:endParaRPr lang="en-AU" sz="1500" b="1" dirty="0">
                <a:solidFill>
                  <a:srgbClr val="0D436C"/>
                </a:solidFill>
                <a:latin typeface="Arial"/>
                <a:ea typeface="Segoe UI" panose="020B0502040204020203" pitchFamily="34" charset="0"/>
                <a:cs typeface="Arial"/>
              </a:endParaRPr>
            </a:p>
          </p:txBody>
        </p:sp>
        <p:sp>
          <p:nvSpPr>
            <p:cNvPr id="23" name="TextBox 22"/>
            <p:cNvSpPr txBox="1">
              <a:spLocks noChangeArrowheads="1"/>
            </p:cNvSpPr>
            <p:nvPr/>
          </p:nvSpPr>
          <p:spPr bwMode="auto">
            <a:xfrm>
              <a:off x="6009327" y="2970076"/>
              <a:ext cx="424231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300" dirty="0" smtClean="0">
                  <a:solidFill>
                    <a:srgbClr val="0A304B"/>
                  </a:solidFill>
                  <a:latin typeface="Arial"/>
                  <a:cs typeface="Arial"/>
                </a:rPr>
                <a:t>CG to review </a:t>
              </a:r>
              <a:r>
                <a:rPr lang="en-US" sz="1300" dirty="0">
                  <a:solidFill>
                    <a:srgbClr val="0A304B"/>
                  </a:solidFill>
                  <a:latin typeface="Arial"/>
                  <a:cs typeface="Arial"/>
                </a:rPr>
                <a:t>survey results (see https://</a:t>
              </a:r>
              <a:r>
                <a:rPr lang="en-US" sz="1300" dirty="0" err="1">
                  <a:solidFill>
                    <a:srgbClr val="0A304B"/>
                  </a:solidFill>
                  <a:latin typeface="Arial"/>
                  <a:cs typeface="Arial"/>
                </a:rPr>
                <a:t>www.surveymonkey.com</a:t>
              </a:r>
              <a:r>
                <a:rPr lang="en-US" sz="1300" dirty="0">
                  <a:solidFill>
                    <a:srgbClr val="0A304B"/>
                  </a:solidFill>
                  <a:latin typeface="Arial"/>
                  <a:cs typeface="Arial"/>
                </a:rPr>
                <a:t>/results/SM-6ZLVM39T</a:t>
              </a:r>
              <a:r>
                <a:rPr lang="en-US" sz="1300" dirty="0" smtClean="0">
                  <a:solidFill>
                    <a:srgbClr val="0A304B"/>
                  </a:solidFill>
                  <a:latin typeface="Arial"/>
                  <a:cs typeface="Arial"/>
                </a:rPr>
                <a:t>/) </a:t>
              </a:r>
              <a:r>
                <a:rPr lang="en-US" sz="1300" dirty="0">
                  <a:solidFill>
                    <a:srgbClr val="0A304B"/>
                  </a:solidFill>
                  <a:latin typeface="Arial"/>
                  <a:cs typeface="Arial"/>
                </a:rPr>
                <a:t>and determine next steps. </a:t>
              </a:r>
              <a:endParaRPr lang="en-US" sz="1300" dirty="0" smtClean="0">
                <a:solidFill>
                  <a:srgbClr val="0A304B"/>
                </a:solidFill>
                <a:latin typeface="Arial"/>
                <a:cs typeface="Arial"/>
              </a:endParaRPr>
            </a:p>
            <a:p>
              <a:endParaRPr lang="id-ID" sz="1300" dirty="0">
                <a:solidFill>
                  <a:srgbClr val="0A304B"/>
                </a:solidFill>
                <a:latin typeface="Arial"/>
                <a:cs typeface="Arial"/>
              </a:endParaRPr>
            </a:p>
          </p:txBody>
        </p:sp>
      </p:grpSp>
    </p:spTree>
    <p:extLst>
      <p:ext uri="{BB962C8B-B14F-4D97-AF65-F5344CB8AC3E}">
        <p14:creationId xmlns:p14="http://schemas.microsoft.com/office/powerpoint/2010/main" val="15139094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Box 2"/>
          <p:cNvSpPr txBox="1"/>
          <p:nvPr/>
        </p:nvSpPr>
        <p:spPr>
          <a:xfrm>
            <a:off x="414338" y="1014413"/>
            <a:ext cx="8272462" cy="1938992"/>
          </a:xfrm>
          <a:prstGeom prst="rect">
            <a:avLst/>
          </a:prstGeom>
          <a:noFill/>
        </p:spPr>
        <p:txBody>
          <a:bodyPr wrap="square" rtlCol="0">
            <a:spAutoFit/>
          </a:bodyPr>
          <a:lstStyle/>
          <a:p>
            <a:pPr marL="285750" indent="-285750">
              <a:buFont typeface="Arial" charset="0"/>
              <a:buChar char="•"/>
            </a:pPr>
            <a:r>
              <a:rPr lang="en-US" sz="2400" dirty="0" smtClean="0">
                <a:latin typeface="Arial" charset="0"/>
                <a:ea typeface="Arial" charset="0"/>
                <a:cs typeface="Arial" charset="0"/>
              </a:rPr>
              <a:t>CG to reconvene post Helsinki to discuss next steps</a:t>
            </a:r>
          </a:p>
          <a:p>
            <a:pPr marL="285750" indent="-285750">
              <a:buFont typeface="Arial" charset="0"/>
              <a:buChar char="•"/>
            </a:pPr>
            <a:r>
              <a:rPr lang="en-US" sz="2400" dirty="0" smtClean="0">
                <a:latin typeface="Arial" charset="0"/>
                <a:ea typeface="Arial" charset="0"/>
                <a:cs typeface="Arial" charset="0"/>
              </a:rPr>
              <a:t>Objective to complete work by ICANN57 and present final results to GNSO and GAC</a:t>
            </a:r>
          </a:p>
          <a:p>
            <a:pPr marL="285750" indent="-285750">
              <a:buFont typeface="Arial" charset="0"/>
              <a:buChar char="•"/>
            </a:pPr>
            <a:r>
              <a:rPr lang="en-US" sz="2400" dirty="0" smtClean="0">
                <a:latin typeface="Arial" charset="0"/>
                <a:ea typeface="Arial" charset="0"/>
                <a:cs typeface="Arial" charset="0"/>
              </a:rPr>
              <a:t>Expectation that ATRT3 will review improvements and assess effectiveness</a:t>
            </a:r>
          </a:p>
        </p:txBody>
      </p:sp>
    </p:spTree>
    <p:extLst>
      <p:ext uri="{BB962C8B-B14F-4D97-AF65-F5344CB8AC3E}">
        <p14:creationId xmlns:p14="http://schemas.microsoft.com/office/powerpoint/2010/main" val="1687382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569913" y="2377590"/>
            <a:ext cx="8259762" cy="1728788"/>
          </a:xfrm>
        </p:spPr>
        <p:txBody>
          <a:bodyPr/>
          <a:lstStyle/>
          <a:p>
            <a:r>
              <a:rPr lang="en-US" b="1" dirty="0">
                <a:latin typeface="Arial" charset="0"/>
                <a:ea typeface="Arial" charset="0"/>
                <a:cs typeface="Arial" charset="0"/>
              </a:rPr>
              <a:t>5. Operation of the Empowered Community – discussion of </a:t>
            </a:r>
            <a:r>
              <a:rPr lang="en-US" b="1" dirty="0" smtClean="0">
                <a:latin typeface="Arial" charset="0"/>
                <a:ea typeface="Arial" charset="0"/>
                <a:cs typeface="Arial" charset="0"/>
              </a:rPr>
              <a:t>preparations</a:t>
            </a:r>
            <a:endParaRPr lang="en-US" b="1" dirty="0">
              <a:latin typeface="Arial" charset="0"/>
              <a:ea typeface="Arial" charset="0"/>
              <a:cs typeface="Arial" charset="0"/>
            </a:endParaRPr>
          </a:p>
        </p:txBody>
      </p:sp>
    </p:spTree>
    <p:extLst>
      <p:ext uri="{BB962C8B-B14F-4D97-AF65-F5344CB8AC3E}">
        <p14:creationId xmlns:p14="http://schemas.microsoft.com/office/powerpoint/2010/main" val="35991388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latin typeface="Source Sans Pro"/>
                <a:cs typeface="Source Sans Pro"/>
              </a:rPr>
              <a:t>6. AOB</a:t>
            </a:r>
            <a:endParaRPr lang="en-US" dirty="0"/>
          </a:p>
        </p:txBody>
      </p:sp>
    </p:spTree>
    <p:extLst>
      <p:ext uri="{BB962C8B-B14F-4D97-AF65-F5344CB8AC3E}">
        <p14:creationId xmlns:p14="http://schemas.microsoft.com/office/powerpoint/2010/main" val="39568970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76252" y="2932603"/>
            <a:ext cx="4989776" cy="1569660"/>
          </a:xfrm>
          <a:prstGeom prst="rect">
            <a:avLst/>
          </a:prstGeom>
          <a:noFill/>
        </p:spPr>
        <p:txBody>
          <a:bodyPr wrap="square" rtlCol="0">
            <a:spAutoFit/>
          </a:bodyPr>
          <a:lstStyle/>
          <a:p>
            <a:r>
              <a:rPr lang="en-US" sz="1600" b="1" dirty="0">
                <a:solidFill>
                  <a:schemeClr val="accent1">
                    <a:lumMod val="75000"/>
                  </a:schemeClr>
                </a:solidFill>
                <a:latin typeface="Source Sans Pro"/>
                <a:cs typeface="Source Sans Pro"/>
              </a:rPr>
              <a:t>Tell us what you think of the Policy Meeting Format</a:t>
            </a:r>
            <a:r>
              <a:rPr lang="en-US" sz="1600" b="1" dirty="0" smtClean="0">
                <a:solidFill>
                  <a:schemeClr val="accent1">
                    <a:lumMod val="75000"/>
                  </a:schemeClr>
                </a:solidFill>
                <a:latin typeface="Source Sans Pro"/>
                <a:cs typeface="Source Sans Pro"/>
              </a:rPr>
              <a:t>.</a:t>
            </a:r>
          </a:p>
          <a:p>
            <a:r>
              <a:rPr lang="en-US" sz="1600" b="1" dirty="0" smtClean="0">
                <a:solidFill>
                  <a:schemeClr val="accent1">
                    <a:lumMod val="75000"/>
                  </a:schemeClr>
                </a:solidFill>
                <a:latin typeface="Source Sans Pro"/>
                <a:cs typeface="Source Sans Pro"/>
              </a:rPr>
              <a:t>Download </a:t>
            </a:r>
            <a:r>
              <a:rPr lang="en-US" sz="1600" b="1" dirty="0">
                <a:solidFill>
                  <a:schemeClr val="accent1">
                    <a:lumMod val="75000"/>
                  </a:schemeClr>
                </a:solidFill>
                <a:latin typeface="Source Sans Pro"/>
                <a:cs typeface="Source Sans Pro"/>
              </a:rPr>
              <a:t>the ICANN56 Mobile App and complete a short survey</a:t>
            </a:r>
            <a:r>
              <a:rPr lang="en-US" sz="1600" b="1" dirty="0" smtClean="0">
                <a:solidFill>
                  <a:schemeClr val="accent1">
                    <a:lumMod val="75000"/>
                  </a:schemeClr>
                </a:solidFill>
                <a:latin typeface="Source Sans Pro"/>
                <a:cs typeface="Source Sans Pro"/>
              </a:rPr>
              <a:t>.</a:t>
            </a:r>
          </a:p>
          <a:p>
            <a:endParaRPr lang="en-US" sz="1400" b="1" dirty="0" smtClean="0">
              <a:solidFill>
                <a:schemeClr val="accent1">
                  <a:lumMod val="75000"/>
                </a:schemeClr>
              </a:solidFill>
              <a:latin typeface="Source Sans Pro"/>
              <a:cs typeface="Source Sans Pro"/>
            </a:endParaRPr>
          </a:p>
          <a:p>
            <a:endParaRPr lang="en-US" sz="1400" b="1" dirty="0" smtClean="0">
              <a:solidFill>
                <a:schemeClr val="accent1">
                  <a:lumMod val="75000"/>
                </a:schemeClr>
              </a:solidFill>
              <a:latin typeface="Source Sans Pro"/>
              <a:cs typeface="Source Sans Pro"/>
            </a:endParaRPr>
          </a:p>
          <a:p>
            <a:r>
              <a:rPr lang="en-US" sz="2000" b="1" dirty="0" err="1" smtClean="0">
                <a:solidFill>
                  <a:schemeClr val="accent1">
                    <a:lumMod val="75000"/>
                  </a:schemeClr>
                </a:solidFill>
                <a:latin typeface="Source Sans Pro"/>
                <a:cs typeface="Source Sans Pro"/>
              </a:rPr>
              <a:t>meetingapp.icann.org</a:t>
            </a:r>
            <a:endParaRPr lang="en-US" sz="2000" b="1" dirty="0">
              <a:solidFill>
                <a:schemeClr val="accent1">
                  <a:lumMod val="75000"/>
                </a:schemeClr>
              </a:solidFill>
              <a:latin typeface="Source Sans Pro"/>
              <a:cs typeface="Source Sans Pro"/>
            </a:endParaRPr>
          </a:p>
        </p:txBody>
      </p:sp>
      <p:grpSp>
        <p:nvGrpSpPr>
          <p:cNvPr id="8" name="Group 7"/>
          <p:cNvGrpSpPr/>
          <p:nvPr/>
        </p:nvGrpSpPr>
        <p:grpSpPr>
          <a:xfrm>
            <a:off x="4159986" y="946952"/>
            <a:ext cx="4733925" cy="1155700"/>
            <a:chOff x="2205038" y="1519238"/>
            <a:chExt cx="4733925" cy="1155700"/>
          </a:xfrm>
        </p:grpSpPr>
        <p:sp>
          <p:nvSpPr>
            <p:cNvPr id="9" name="Freeform 92"/>
            <p:cNvSpPr>
              <a:spLocks noChangeArrowheads="1"/>
            </p:cNvSpPr>
            <p:nvPr/>
          </p:nvSpPr>
          <p:spPr bwMode="auto">
            <a:xfrm>
              <a:off x="2205038" y="1617663"/>
              <a:ext cx="139700" cy="260350"/>
            </a:xfrm>
            <a:custGeom>
              <a:avLst/>
              <a:gdLst>
                <a:gd name="T0" fmla="*/ 388 w 389"/>
                <a:gd name="T1" fmla="*/ 723 h 724"/>
                <a:gd name="T2" fmla="*/ 0 w 389"/>
                <a:gd name="T3" fmla="*/ 723 h 724"/>
                <a:gd name="T4" fmla="*/ 0 w 389"/>
                <a:gd name="T5" fmla="*/ 600 h 724"/>
                <a:gd name="T6" fmla="*/ 106 w 389"/>
                <a:gd name="T7" fmla="*/ 600 h 724"/>
                <a:gd name="T8" fmla="*/ 106 w 389"/>
                <a:gd name="T9" fmla="*/ 132 h 724"/>
                <a:gd name="T10" fmla="*/ 0 w 389"/>
                <a:gd name="T11" fmla="*/ 132 h 724"/>
                <a:gd name="T12" fmla="*/ 0 w 389"/>
                <a:gd name="T13" fmla="*/ 0 h 724"/>
                <a:gd name="T14" fmla="*/ 388 w 389"/>
                <a:gd name="T15" fmla="*/ 0 h 724"/>
                <a:gd name="T16" fmla="*/ 388 w 389"/>
                <a:gd name="T17" fmla="*/ 132 h 724"/>
                <a:gd name="T18" fmla="*/ 291 w 389"/>
                <a:gd name="T19" fmla="*/ 132 h 724"/>
                <a:gd name="T20" fmla="*/ 291 w 389"/>
                <a:gd name="T21" fmla="*/ 600 h 724"/>
                <a:gd name="T22" fmla="*/ 388 w 389"/>
                <a:gd name="T23" fmla="*/ 600 h 724"/>
                <a:gd name="T24" fmla="*/ 388 w 389"/>
                <a:gd name="T25" fmla="*/ 72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724">
                  <a:moveTo>
                    <a:pt x="388" y="723"/>
                  </a:moveTo>
                  <a:lnTo>
                    <a:pt x="0" y="723"/>
                  </a:lnTo>
                  <a:lnTo>
                    <a:pt x="0" y="600"/>
                  </a:lnTo>
                  <a:lnTo>
                    <a:pt x="106" y="600"/>
                  </a:lnTo>
                  <a:lnTo>
                    <a:pt x="106" y="132"/>
                  </a:lnTo>
                  <a:lnTo>
                    <a:pt x="0" y="132"/>
                  </a:lnTo>
                  <a:lnTo>
                    <a:pt x="0" y="0"/>
                  </a:lnTo>
                  <a:lnTo>
                    <a:pt x="388" y="0"/>
                  </a:lnTo>
                  <a:lnTo>
                    <a:pt x="388" y="132"/>
                  </a:lnTo>
                  <a:lnTo>
                    <a:pt x="291" y="132"/>
                  </a:lnTo>
                  <a:lnTo>
                    <a:pt x="291" y="600"/>
                  </a:lnTo>
                  <a:lnTo>
                    <a:pt x="388" y="600"/>
                  </a:lnTo>
                  <a:lnTo>
                    <a:pt x="388" y="723"/>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93"/>
            <p:cNvSpPr>
              <a:spLocks noChangeArrowheads="1"/>
            </p:cNvSpPr>
            <p:nvPr/>
          </p:nvSpPr>
          <p:spPr bwMode="auto">
            <a:xfrm>
              <a:off x="2490788" y="1614488"/>
              <a:ext cx="212725" cy="269875"/>
            </a:xfrm>
            <a:custGeom>
              <a:avLst/>
              <a:gdLst>
                <a:gd name="T0" fmla="*/ 353 w 593"/>
                <a:gd name="T1" fmla="*/ 750 h 751"/>
                <a:gd name="T2" fmla="*/ 203 w 593"/>
                <a:gd name="T3" fmla="*/ 724 h 751"/>
                <a:gd name="T4" fmla="*/ 97 w 593"/>
                <a:gd name="T5" fmla="*/ 644 h 751"/>
                <a:gd name="T6" fmla="*/ 53 w 593"/>
                <a:gd name="T7" fmla="*/ 591 h 751"/>
                <a:gd name="T8" fmla="*/ 0 w 593"/>
                <a:gd name="T9" fmla="*/ 459 h 751"/>
                <a:gd name="T10" fmla="*/ 0 w 593"/>
                <a:gd name="T11" fmla="*/ 371 h 751"/>
                <a:gd name="T12" fmla="*/ 18 w 593"/>
                <a:gd name="T13" fmla="*/ 220 h 751"/>
                <a:gd name="T14" fmla="*/ 97 w 593"/>
                <a:gd name="T15" fmla="*/ 97 h 751"/>
                <a:gd name="T16" fmla="*/ 142 w 593"/>
                <a:gd name="T17" fmla="*/ 53 h 751"/>
                <a:gd name="T18" fmla="*/ 274 w 593"/>
                <a:gd name="T19" fmla="*/ 0 h 751"/>
                <a:gd name="T20" fmla="*/ 353 w 593"/>
                <a:gd name="T21" fmla="*/ 0 h 751"/>
                <a:gd name="T22" fmla="*/ 433 w 593"/>
                <a:gd name="T23" fmla="*/ 0 h 751"/>
                <a:gd name="T24" fmla="*/ 495 w 593"/>
                <a:gd name="T25" fmla="*/ 17 h 751"/>
                <a:gd name="T26" fmla="*/ 547 w 593"/>
                <a:gd name="T27" fmla="*/ 35 h 751"/>
                <a:gd name="T28" fmla="*/ 592 w 593"/>
                <a:gd name="T29" fmla="*/ 229 h 751"/>
                <a:gd name="T30" fmla="*/ 574 w 593"/>
                <a:gd name="T31" fmla="*/ 229 h 751"/>
                <a:gd name="T32" fmla="*/ 547 w 593"/>
                <a:gd name="T33" fmla="*/ 203 h 751"/>
                <a:gd name="T34" fmla="*/ 503 w 593"/>
                <a:gd name="T35" fmla="*/ 168 h 751"/>
                <a:gd name="T36" fmla="*/ 442 w 593"/>
                <a:gd name="T37" fmla="*/ 141 h 751"/>
                <a:gd name="T38" fmla="*/ 380 w 593"/>
                <a:gd name="T39" fmla="*/ 132 h 751"/>
                <a:gd name="T40" fmla="*/ 344 w 593"/>
                <a:gd name="T41" fmla="*/ 132 h 751"/>
                <a:gd name="T42" fmla="*/ 309 w 593"/>
                <a:gd name="T43" fmla="*/ 141 h 751"/>
                <a:gd name="T44" fmla="*/ 247 w 593"/>
                <a:gd name="T45" fmla="*/ 185 h 751"/>
                <a:gd name="T46" fmla="*/ 221 w 593"/>
                <a:gd name="T47" fmla="*/ 220 h 751"/>
                <a:gd name="T48" fmla="*/ 203 w 593"/>
                <a:gd name="T49" fmla="*/ 265 h 751"/>
                <a:gd name="T50" fmla="*/ 186 w 593"/>
                <a:gd name="T51" fmla="*/ 371 h 751"/>
                <a:gd name="T52" fmla="*/ 186 w 593"/>
                <a:gd name="T53" fmla="*/ 432 h 751"/>
                <a:gd name="T54" fmla="*/ 203 w 593"/>
                <a:gd name="T55" fmla="*/ 485 h 751"/>
                <a:gd name="T56" fmla="*/ 247 w 593"/>
                <a:gd name="T57" fmla="*/ 556 h 751"/>
                <a:gd name="T58" fmla="*/ 283 w 593"/>
                <a:gd name="T59" fmla="*/ 582 h 751"/>
                <a:gd name="T60" fmla="*/ 309 w 593"/>
                <a:gd name="T61" fmla="*/ 600 h 751"/>
                <a:gd name="T62" fmla="*/ 380 w 593"/>
                <a:gd name="T63" fmla="*/ 609 h 751"/>
                <a:gd name="T64" fmla="*/ 415 w 593"/>
                <a:gd name="T65" fmla="*/ 609 h 751"/>
                <a:gd name="T66" fmla="*/ 450 w 593"/>
                <a:gd name="T67" fmla="*/ 600 h 751"/>
                <a:gd name="T68" fmla="*/ 503 w 593"/>
                <a:gd name="T69" fmla="*/ 574 h 751"/>
                <a:gd name="T70" fmla="*/ 547 w 593"/>
                <a:gd name="T71" fmla="*/ 538 h 751"/>
                <a:gd name="T72" fmla="*/ 592 w 593"/>
                <a:gd name="T73" fmla="*/ 512 h 751"/>
                <a:gd name="T74" fmla="*/ 592 w 593"/>
                <a:gd name="T75" fmla="*/ 688 h 751"/>
                <a:gd name="T76" fmla="*/ 547 w 593"/>
                <a:gd name="T77" fmla="*/ 706 h 751"/>
                <a:gd name="T78" fmla="*/ 495 w 593"/>
                <a:gd name="T79" fmla="*/ 724 h 751"/>
                <a:gd name="T80" fmla="*/ 433 w 593"/>
                <a:gd name="T81" fmla="*/ 7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3" h="751">
                  <a:moveTo>
                    <a:pt x="353" y="750"/>
                  </a:moveTo>
                  <a:lnTo>
                    <a:pt x="353" y="750"/>
                  </a:lnTo>
                  <a:lnTo>
                    <a:pt x="274" y="741"/>
                  </a:lnTo>
                  <a:lnTo>
                    <a:pt x="203" y="724"/>
                  </a:lnTo>
                  <a:lnTo>
                    <a:pt x="142" y="688"/>
                  </a:lnTo>
                  <a:lnTo>
                    <a:pt x="97" y="644"/>
                  </a:lnTo>
                  <a:lnTo>
                    <a:pt x="97" y="644"/>
                  </a:lnTo>
                  <a:lnTo>
                    <a:pt x="53" y="591"/>
                  </a:lnTo>
                  <a:lnTo>
                    <a:pt x="18" y="529"/>
                  </a:lnTo>
                  <a:lnTo>
                    <a:pt x="0" y="459"/>
                  </a:lnTo>
                  <a:lnTo>
                    <a:pt x="0" y="371"/>
                  </a:lnTo>
                  <a:lnTo>
                    <a:pt x="0" y="371"/>
                  </a:lnTo>
                  <a:lnTo>
                    <a:pt x="0" y="291"/>
                  </a:lnTo>
                  <a:lnTo>
                    <a:pt x="18" y="220"/>
                  </a:lnTo>
                  <a:lnTo>
                    <a:pt x="53" y="159"/>
                  </a:lnTo>
                  <a:lnTo>
                    <a:pt x="97" y="97"/>
                  </a:lnTo>
                  <a:lnTo>
                    <a:pt x="97" y="97"/>
                  </a:lnTo>
                  <a:lnTo>
                    <a:pt x="142" y="53"/>
                  </a:lnTo>
                  <a:lnTo>
                    <a:pt x="203" y="26"/>
                  </a:lnTo>
                  <a:lnTo>
                    <a:pt x="274" y="0"/>
                  </a:lnTo>
                  <a:lnTo>
                    <a:pt x="353" y="0"/>
                  </a:lnTo>
                  <a:lnTo>
                    <a:pt x="353" y="0"/>
                  </a:lnTo>
                  <a:lnTo>
                    <a:pt x="433" y="0"/>
                  </a:lnTo>
                  <a:lnTo>
                    <a:pt x="433" y="0"/>
                  </a:lnTo>
                  <a:lnTo>
                    <a:pt x="495" y="17"/>
                  </a:lnTo>
                  <a:lnTo>
                    <a:pt x="495" y="17"/>
                  </a:lnTo>
                  <a:lnTo>
                    <a:pt x="547" y="35"/>
                  </a:lnTo>
                  <a:lnTo>
                    <a:pt x="547" y="35"/>
                  </a:lnTo>
                  <a:lnTo>
                    <a:pt x="592" y="62"/>
                  </a:lnTo>
                  <a:lnTo>
                    <a:pt x="592" y="229"/>
                  </a:lnTo>
                  <a:lnTo>
                    <a:pt x="574" y="229"/>
                  </a:lnTo>
                  <a:lnTo>
                    <a:pt x="574" y="229"/>
                  </a:lnTo>
                  <a:lnTo>
                    <a:pt x="547" y="203"/>
                  </a:lnTo>
                  <a:lnTo>
                    <a:pt x="547" y="203"/>
                  </a:lnTo>
                  <a:lnTo>
                    <a:pt x="503" y="168"/>
                  </a:lnTo>
                  <a:lnTo>
                    <a:pt x="503" y="168"/>
                  </a:lnTo>
                  <a:lnTo>
                    <a:pt x="442" y="141"/>
                  </a:lnTo>
                  <a:lnTo>
                    <a:pt x="442" y="141"/>
                  </a:lnTo>
                  <a:lnTo>
                    <a:pt x="415" y="132"/>
                  </a:lnTo>
                  <a:lnTo>
                    <a:pt x="380" y="132"/>
                  </a:lnTo>
                  <a:lnTo>
                    <a:pt x="380" y="132"/>
                  </a:lnTo>
                  <a:lnTo>
                    <a:pt x="344" y="132"/>
                  </a:lnTo>
                  <a:lnTo>
                    <a:pt x="309" y="141"/>
                  </a:lnTo>
                  <a:lnTo>
                    <a:pt x="309" y="141"/>
                  </a:lnTo>
                  <a:lnTo>
                    <a:pt x="274" y="159"/>
                  </a:lnTo>
                  <a:lnTo>
                    <a:pt x="247" y="185"/>
                  </a:lnTo>
                  <a:lnTo>
                    <a:pt x="247" y="185"/>
                  </a:lnTo>
                  <a:lnTo>
                    <a:pt x="221" y="220"/>
                  </a:lnTo>
                  <a:lnTo>
                    <a:pt x="203" y="265"/>
                  </a:lnTo>
                  <a:lnTo>
                    <a:pt x="203" y="265"/>
                  </a:lnTo>
                  <a:lnTo>
                    <a:pt x="186" y="318"/>
                  </a:lnTo>
                  <a:lnTo>
                    <a:pt x="186" y="371"/>
                  </a:lnTo>
                  <a:lnTo>
                    <a:pt x="186" y="371"/>
                  </a:lnTo>
                  <a:lnTo>
                    <a:pt x="186" y="432"/>
                  </a:lnTo>
                  <a:lnTo>
                    <a:pt x="203" y="485"/>
                  </a:lnTo>
                  <a:lnTo>
                    <a:pt x="203" y="485"/>
                  </a:lnTo>
                  <a:lnTo>
                    <a:pt x="221" y="529"/>
                  </a:lnTo>
                  <a:lnTo>
                    <a:pt x="247" y="556"/>
                  </a:lnTo>
                  <a:lnTo>
                    <a:pt x="247" y="556"/>
                  </a:lnTo>
                  <a:lnTo>
                    <a:pt x="283" y="582"/>
                  </a:lnTo>
                  <a:lnTo>
                    <a:pt x="309" y="600"/>
                  </a:lnTo>
                  <a:lnTo>
                    <a:pt x="309" y="600"/>
                  </a:lnTo>
                  <a:lnTo>
                    <a:pt x="344" y="609"/>
                  </a:lnTo>
                  <a:lnTo>
                    <a:pt x="380" y="609"/>
                  </a:lnTo>
                  <a:lnTo>
                    <a:pt x="380" y="609"/>
                  </a:lnTo>
                  <a:lnTo>
                    <a:pt x="415" y="609"/>
                  </a:lnTo>
                  <a:lnTo>
                    <a:pt x="450" y="600"/>
                  </a:lnTo>
                  <a:lnTo>
                    <a:pt x="450" y="600"/>
                  </a:lnTo>
                  <a:lnTo>
                    <a:pt x="503" y="574"/>
                  </a:lnTo>
                  <a:lnTo>
                    <a:pt x="503" y="574"/>
                  </a:lnTo>
                  <a:lnTo>
                    <a:pt x="547" y="538"/>
                  </a:lnTo>
                  <a:lnTo>
                    <a:pt x="547" y="538"/>
                  </a:lnTo>
                  <a:lnTo>
                    <a:pt x="583" y="512"/>
                  </a:lnTo>
                  <a:lnTo>
                    <a:pt x="592" y="512"/>
                  </a:lnTo>
                  <a:lnTo>
                    <a:pt x="592" y="688"/>
                  </a:lnTo>
                  <a:lnTo>
                    <a:pt x="592" y="688"/>
                  </a:lnTo>
                  <a:lnTo>
                    <a:pt x="547" y="706"/>
                  </a:lnTo>
                  <a:lnTo>
                    <a:pt x="547" y="706"/>
                  </a:lnTo>
                  <a:lnTo>
                    <a:pt x="495" y="724"/>
                  </a:lnTo>
                  <a:lnTo>
                    <a:pt x="495" y="724"/>
                  </a:lnTo>
                  <a:lnTo>
                    <a:pt x="433" y="741"/>
                  </a:lnTo>
                  <a:lnTo>
                    <a:pt x="433" y="741"/>
                  </a:lnTo>
                  <a:lnTo>
                    <a:pt x="353" y="75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94"/>
            <p:cNvSpPr>
              <a:spLocks noChangeArrowheads="1"/>
            </p:cNvSpPr>
            <p:nvPr/>
          </p:nvSpPr>
          <p:spPr bwMode="auto">
            <a:xfrm>
              <a:off x="2830513" y="1617663"/>
              <a:ext cx="247650" cy="260350"/>
            </a:xfrm>
            <a:custGeom>
              <a:avLst/>
              <a:gdLst>
                <a:gd name="T0" fmla="*/ 0 w 689"/>
                <a:gd name="T1" fmla="*/ 723 h 724"/>
                <a:gd name="T2" fmla="*/ 247 w 689"/>
                <a:gd name="T3" fmla="*/ 0 h 724"/>
                <a:gd name="T4" fmla="*/ 441 w 689"/>
                <a:gd name="T5" fmla="*/ 0 h 724"/>
                <a:gd name="T6" fmla="*/ 688 w 689"/>
                <a:gd name="T7" fmla="*/ 723 h 724"/>
                <a:gd name="T8" fmla="*/ 503 w 689"/>
                <a:gd name="T9" fmla="*/ 723 h 724"/>
                <a:gd name="T10" fmla="*/ 459 w 689"/>
                <a:gd name="T11" fmla="*/ 573 h 724"/>
                <a:gd name="T12" fmla="*/ 229 w 689"/>
                <a:gd name="T13" fmla="*/ 573 h 724"/>
                <a:gd name="T14" fmla="*/ 185 w 689"/>
                <a:gd name="T15" fmla="*/ 723 h 724"/>
                <a:gd name="T16" fmla="*/ 0 w 689"/>
                <a:gd name="T17" fmla="*/ 723 h 724"/>
                <a:gd name="T18" fmla="*/ 414 w 689"/>
                <a:gd name="T19" fmla="*/ 441 h 724"/>
                <a:gd name="T20" fmla="*/ 344 w 689"/>
                <a:gd name="T21" fmla="*/ 211 h 724"/>
                <a:gd name="T22" fmla="*/ 264 w 689"/>
                <a:gd name="T23" fmla="*/ 441 h 724"/>
                <a:gd name="T24" fmla="*/ 414 w 689"/>
                <a:gd name="T25" fmla="*/ 44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24">
                  <a:moveTo>
                    <a:pt x="0" y="723"/>
                  </a:moveTo>
                  <a:lnTo>
                    <a:pt x="247" y="0"/>
                  </a:lnTo>
                  <a:lnTo>
                    <a:pt x="441" y="0"/>
                  </a:lnTo>
                  <a:lnTo>
                    <a:pt x="688" y="723"/>
                  </a:lnTo>
                  <a:lnTo>
                    <a:pt x="503" y="723"/>
                  </a:lnTo>
                  <a:lnTo>
                    <a:pt x="459" y="573"/>
                  </a:lnTo>
                  <a:lnTo>
                    <a:pt x="229" y="573"/>
                  </a:lnTo>
                  <a:lnTo>
                    <a:pt x="185" y="723"/>
                  </a:lnTo>
                  <a:lnTo>
                    <a:pt x="0" y="723"/>
                  </a:lnTo>
                  <a:close/>
                  <a:moveTo>
                    <a:pt x="414" y="441"/>
                  </a:moveTo>
                  <a:lnTo>
                    <a:pt x="344" y="211"/>
                  </a:lnTo>
                  <a:lnTo>
                    <a:pt x="264" y="441"/>
                  </a:lnTo>
                  <a:lnTo>
                    <a:pt x="414" y="441"/>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95"/>
            <p:cNvSpPr>
              <a:spLocks noChangeArrowheads="1"/>
            </p:cNvSpPr>
            <p:nvPr/>
          </p:nvSpPr>
          <p:spPr bwMode="auto">
            <a:xfrm>
              <a:off x="3217863" y="1617663"/>
              <a:ext cx="222250" cy="260350"/>
            </a:xfrm>
            <a:custGeom>
              <a:avLst/>
              <a:gdLst>
                <a:gd name="T0" fmla="*/ 618 w 619"/>
                <a:gd name="T1" fmla="*/ 723 h 724"/>
                <a:gd name="T2" fmla="*/ 450 w 619"/>
                <a:gd name="T3" fmla="*/ 723 h 724"/>
                <a:gd name="T4" fmla="*/ 168 w 619"/>
                <a:gd name="T5" fmla="*/ 220 h 724"/>
                <a:gd name="T6" fmla="*/ 168 w 619"/>
                <a:gd name="T7" fmla="*/ 723 h 724"/>
                <a:gd name="T8" fmla="*/ 0 w 619"/>
                <a:gd name="T9" fmla="*/ 723 h 724"/>
                <a:gd name="T10" fmla="*/ 0 w 619"/>
                <a:gd name="T11" fmla="*/ 0 h 724"/>
                <a:gd name="T12" fmla="*/ 230 w 619"/>
                <a:gd name="T13" fmla="*/ 0 h 724"/>
                <a:gd name="T14" fmla="*/ 459 w 619"/>
                <a:gd name="T15" fmla="*/ 414 h 724"/>
                <a:gd name="T16" fmla="*/ 459 w 619"/>
                <a:gd name="T17" fmla="*/ 0 h 724"/>
                <a:gd name="T18" fmla="*/ 618 w 619"/>
                <a:gd name="T19" fmla="*/ 0 h 724"/>
                <a:gd name="T20" fmla="*/ 618 w 619"/>
                <a:gd name="T21" fmla="*/ 72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724">
                  <a:moveTo>
                    <a:pt x="618" y="723"/>
                  </a:moveTo>
                  <a:lnTo>
                    <a:pt x="450" y="723"/>
                  </a:lnTo>
                  <a:lnTo>
                    <a:pt x="168" y="220"/>
                  </a:lnTo>
                  <a:lnTo>
                    <a:pt x="168" y="723"/>
                  </a:lnTo>
                  <a:lnTo>
                    <a:pt x="0" y="723"/>
                  </a:lnTo>
                  <a:lnTo>
                    <a:pt x="0" y="0"/>
                  </a:lnTo>
                  <a:lnTo>
                    <a:pt x="230" y="0"/>
                  </a:lnTo>
                  <a:lnTo>
                    <a:pt x="459" y="414"/>
                  </a:lnTo>
                  <a:lnTo>
                    <a:pt x="459" y="0"/>
                  </a:lnTo>
                  <a:lnTo>
                    <a:pt x="618" y="0"/>
                  </a:lnTo>
                  <a:lnTo>
                    <a:pt x="618" y="723"/>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96"/>
            <p:cNvSpPr>
              <a:spLocks noChangeArrowheads="1"/>
            </p:cNvSpPr>
            <p:nvPr/>
          </p:nvSpPr>
          <p:spPr bwMode="auto">
            <a:xfrm>
              <a:off x="3609975" y="1617663"/>
              <a:ext cx="222250" cy="260350"/>
            </a:xfrm>
            <a:custGeom>
              <a:avLst/>
              <a:gdLst>
                <a:gd name="T0" fmla="*/ 618 w 619"/>
                <a:gd name="T1" fmla="*/ 723 h 724"/>
                <a:gd name="T2" fmla="*/ 450 w 619"/>
                <a:gd name="T3" fmla="*/ 723 h 724"/>
                <a:gd name="T4" fmla="*/ 168 w 619"/>
                <a:gd name="T5" fmla="*/ 220 h 724"/>
                <a:gd name="T6" fmla="*/ 168 w 619"/>
                <a:gd name="T7" fmla="*/ 723 h 724"/>
                <a:gd name="T8" fmla="*/ 0 w 619"/>
                <a:gd name="T9" fmla="*/ 723 h 724"/>
                <a:gd name="T10" fmla="*/ 0 w 619"/>
                <a:gd name="T11" fmla="*/ 0 h 724"/>
                <a:gd name="T12" fmla="*/ 229 w 619"/>
                <a:gd name="T13" fmla="*/ 0 h 724"/>
                <a:gd name="T14" fmla="*/ 459 w 619"/>
                <a:gd name="T15" fmla="*/ 414 h 724"/>
                <a:gd name="T16" fmla="*/ 459 w 619"/>
                <a:gd name="T17" fmla="*/ 0 h 724"/>
                <a:gd name="T18" fmla="*/ 618 w 619"/>
                <a:gd name="T19" fmla="*/ 0 h 724"/>
                <a:gd name="T20" fmla="*/ 618 w 619"/>
                <a:gd name="T21" fmla="*/ 72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724">
                  <a:moveTo>
                    <a:pt x="618" y="723"/>
                  </a:moveTo>
                  <a:lnTo>
                    <a:pt x="450" y="723"/>
                  </a:lnTo>
                  <a:lnTo>
                    <a:pt x="168" y="220"/>
                  </a:lnTo>
                  <a:lnTo>
                    <a:pt x="168" y="723"/>
                  </a:lnTo>
                  <a:lnTo>
                    <a:pt x="0" y="723"/>
                  </a:lnTo>
                  <a:lnTo>
                    <a:pt x="0" y="0"/>
                  </a:lnTo>
                  <a:lnTo>
                    <a:pt x="229" y="0"/>
                  </a:lnTo>
                  <a:lnTo>
                    <a:pt x="459" y="414"/>
                  </a:lnTo>
                  <a:lnTo>
                    <a:pt x="459" y="0"/>
                  </a:lnTo>
                  <a:lnTo>
                    <a:pt x="618" y="0"/>
                  </a:lnTo>
                  <a:lnTo>
                    <a:pt x="618" y="723"/>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97"/>
            <p:cNvSpPr>
              <a:spLocks noChangeArrowheads="1"/>
            </p:cNvSpPr>
            <p:nvPr/>
          </p:nvSpPr>
          <p:spPr bwMode="auto">
            <a:xfrm>
              <a:off x="3946525" y="1608138"/>
              <a:ext cx="50800" cy="336550"/>
            </a:xfrm>
            <a:custGeom>
              <a:avLst/>
              <a:gdLst>
                <a:gd name="T0" fmla="*/ 142 w 143"/>
                <a:gd name="T1" fmla="*/ 936 h 937"/>
                <a:gd name="T2" fmla="*/ 0 w 143"/>
                <a:gd name="T3" fmla="*/ 936 h 937"/>
                <a:gd name="T4" fmla="*/ 0 w 143"/>
                <a:gd name="T5" fmla="*/ 0 h 937"/>
                <a:gd name="T6" fmla="*/ 142 w 143"/>
                <a:gd name="T7" fmla="*/ 0 h 937"/>
                <a:gd name="T8" fmla="*/ 142 w 143"/>
                <a:gd name="T9" fmla="*/ 936 h 937"/>
              </a:gdLst>
              <a:ahLst/>
              <a:cxnLst>
                <a:cxn ang="0">
                  <a:pos x="T0" y="T1"/>
                </a:cxn>
                <a:cxn ang="0">
                  <a:pos x="T2" y="T3"/>
                </a:cxn>
                <a:cxn ang="0">
                  <a:pos x="T4" y="T5"/>
                </a:cxn>
                <a:cxn ang="0">
                  <a:pos x="T6" y="T7"/>
                </a:cxn>
                <a:cxn ang="0">
                  <a:pos x="T8" y="T9"/>
                </a:cxn>
              </a:cxnLst>
              <a:rect l="0" t="0" r="r" b="b"/>
              <a:pathLst>
                <a:path w="143" h="937">
                  <a:moveTo>
                    <a:pt x="142" y="936"/>
                  </a:moveTo>
                  <a:lnTo>
                    <a:pt x="0" y="936"/>
                  </a:lnTo>
                  <a:lnTo>
                    <a:pt x="0" y="0"/>
                  </a:lnTo>
                  <a:lnTo>
                    <a:pt x="142" y="0"/>
                  </a:lnTo>
                  <a:lnTo>
                    <a:pt x="142" y="936"/>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98"/>
            <p:cNvSpPr>
              <a:spLocks noChangeArrowheads="1"/>
            </p:cNvSpPr>
            <p:nvPr/>
          </p:nvSpPr>
          <p:spPr bwMode="auto">
            <a:xfrm>
              <a:off x="4105275" y="1617663"/>
              <a:ext cx="190500" cy="266700"/>
            </a:xfrm>
            <a:custGeom>
              <a:avLst/>
              <a:gdLst>
                <a:gd name="T0" fmla="*/ 529 w 530"/>
                <a:gd name="T1" fmla="*/ 476 h 742"/>
                <a:gd name="T2" fmla="*/ 512 w 530"/>
                <a:gd name="T3" fmla="*/ 582 h 742"/>
                <a:gd name="T4" fmla="*/ 485 w 530"/>
                <a:gd name="T5" fmla="*/ 626 h 742"/>
                <a:gd name="T6" fmla="*/ 450 w 530"/>
                <a:gd name="T7" fmla="*/ 662 h 742"/>
                <a:gd name="T8" fmla="*/ 361 w 530"/>
                <a:gd name="T9" fmla="*/ 723 h 742"/>
                <a:gd name="T10" fmla="*/ 309 w 530"/>
                <a:gd name="T11" fmla="*/ 732 h 742"/>
                <a:gd name="T12" fmla="*/ 238 w 530"/>
                <a:gd name="T13" fmla="*/ 741 h 742"/>
                <a:gd name="T14" fmla="*/ 97 w 530"/>
                <a:gd name="T15" fmla="*/ 723 h 742"/>
                <a:gd name="T16" fmla="*/ 0 w 530"/>
                <a:gd name="T17" fmla="*/ 697 h 742"/>
                <a:gd name="T18" fmla="*/ 17 w 530"/>
                <a:gd name="T19" fmla="*/ 538 h 742"/>
                <a:gd name="T20" fmla="*/ 53 w 530"/>
                <a:gd name="T21" fmla="*/ 556 h 742"/>
                <a:gd name="T22" fmla="*/ 97 w 530"/>
                <a:gd name="T23" fmla="*/ 573 h 742"/>
                <a:gd name="T24" fmla="*/ 150 w 530"/>
                <a:gd name="T25" fmla="*/ 591 h 742"/>
                <a:gd name="T26" fmla="*/ 203 w 530"/>
                <a:gd name="T27" fmla="*/ 600 h 742"/>
                <a:gd name="T28" fmla="*/ 264 w 530"/>
                <a:gd name="T29" fmla="*/ 591 h 742"/>
                <a:gd name="T30" fmla="*/ 291 w 530"/>
                <a:gd name="T31" fmla="*/ 582 h 742"/>
                <a:gd name="T32" fmla="*/ 317 w 530"/>
                <a:gd name="T33" fmla="*/ 565 h 742"/>
                <a:gd name="T34" fmla="*/ 344 w 530"/>
                <a:gd name="T35" fmla="*/ 529 h 742"/>
                <a:gd name="T36" fmla="*/ 344 w 530"/>
                <a:gd name="T37" fmla="*/ 485 h 742"/>
                <a:gd name="T38" fmla="*/ 335 w 530"/>
                <a:gd name="T39" fmla="*/ 441 h 742"/>
                <a:gd name="T40" fmla="*/ 309 w 530"/>
                <a:gd name="T41" fmla="*/ 414 h 742"/>
                <a:gd name="T42" fmla="*/ 282 w 530"/>
                <a:gd name="T43" fmla="*/ 397 h 742"/>
                <a:gd name="T44" fmla="*/ 247 w 530"/>
                <a:gd name="T45" fmla="*/ 388 h 742"/>
                <a:gd name="T46" fmla="*/ 194 w 530"/>
                <a:gd name="T47" fmla="*/ 388 h 742"/>
                <a:gd name="T48" fmla="*/ 114 w 530"/>
                <a:gd name="T49" fmla="*/ 397 h 742"/>
                <a:gd name="T50" fmla="*/ 35 w 530"/>
                <a:gd name="T51" fmla="*/ 406 h 742"/>
                <a:gd name="T52" fmla="*/ 512 w 530"/>
                <a:gd name="T53" fmla="*/ 0 h 742"/>
                <a:gd name="T54" fmla="*/ 203 w 530"/>
                <a:gd name="T55" fmla="*/ 141 h 742"/>
                <a:gd name="T56" fmla="*/ 203 w 530"/>
                <a:gd name="T57" fmla="*/ 256 h 742"/>
                <a:gd name="T58" fmla="*/ 238 w 530"/>
                <a:gd name="T59" fmla="*/ 256 h 742"/>
                <a:gd name="T60" fmla="*/ 273 w 530"/>
                <a:gd name="T61" fmla="*/ 256 h 742"/>
                <a:gd name="T62" fmla="*/ 361 w 530"/>
                <a:gd name="T63" fmla="*/ 264 h 742"/>
                <a:gd name="T64" fmla="*/ 406 w 530"/>
                <a:gd name="T65" fmla="*/ 282 h 742"/>
                <a:gd name="T66" fmla="*/ 441 w 530"/>
                <a:gd name="T67" fmla="*/ 300 h 742"/>
                <a:gd name="T68" fmla="*/ 512 w 530"/>
                <a:gd name="T69" fmla="*/ 370 h 742"/>
                <a:gd name="T70" fmla="*/ 520 w 530"/>
                <a:gd name="T71" fmla="*/ 42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0" h="742">
                  <a:moveTo>
                    <a:pt x="529" y="476"/>
                  </a:moveTo>
                  <a:lnTo>
                    <a:pt x="529" y="476"/>
                  </a:lnTo>
                  <a:lnTo>
                    <a:pt x="529" y="529"/>
                  </a:lnTo>
                  <a:lnTo>
                    <a:pt x="512" y="582"/>
                  </a:lnTo>
                  <a:lnTo>
                    <a:pt x="512" y="582"/>
                  </a:lnTo>
                  <a:lnTo>
                    <a:pt x="485" y="626"/>
                  </a:lnTo>
                  <a:lnTo>
                    <a:pt x="450" y="662"/>
                  </a:lnTo>
                  <a:lnTo>
                    <a:pt x="450" y="662"/>
                  </a:lnTo>
                  <a:lnTo>
                    <a:pt x="414" y="697"/>
                  </a:lnTo>
                  <a:lnTo>
                    <a:pt x="361" y="723"/>
                  </a:lnTo>
                  <a:lnTo>
                    <a:pt x="361" y="723"/>
                  </a:lnTo>
                  <a:lnTo>
                    <a:pt x="309" y="732"/>
                  </a:lnTo>
                  <a:lnTo>
                    <a:pt x="238" y="741"/>
                  </a:lnTo>
                  <a:lnTo>
                    <a:pt x="238" y="741"/>
                  </a:lnTo>
                  <a:lnTo>
                    <a:pt x="159" y="732"/>
                  </a:lnTo>
                  <a:lnTo>
                    <a:pt x="97" y="723"/>
                  </a:lnTo>
                  <a:lnTo>
                    <a:pt x="97" y="723"/>
                  </a:lnTo>
                  <a:lnTo>
                    <a:pt x="0" y="697"/>
                  </a:lnTo>
                  <a:lnTo>
                    <a:pt x="0" y="538"/>
                  </a:lnTo>
                  <a:lnTo>
                    <a:pt x="17" y="538"/>
                  </a:lnTo>
                  <a:lnTo>
                    <a:pt x="17" y="538"/>
                  </a:lnTo>
                  <a:lnTo>
                    <a:pt x="53" y="556"/>
                  </a:lnTo>
                  <a:lnTo>
                    <a:pt x="53" y="556"/>
                  </a:lnTo>
                  <a:lnTo>
                    <a:pt x="97" y="573"/>
                  </a:lnTo>
                  <a:lnTo>
                    <a:pt x="97" y="573"/>
                  </a:lnTo>
                  <a:lnTo>
                    <a:pt x="150" y="591"/>
                  </a:lnTo>
                  <a:lnTo>
                    <a:pt x="150" y="591"/>
                  </a:lnTo>
                  <a:lnTo>
                    <a:pt x="203" y="600"/>
                  </a:lnTo>
                  <a:lnTo>
                    <a:pt x="203" y="600"/>
                  </a:lnTo>
                  <a:lnTo>
                    <a:pt x="264" y="591"/>
                  </a:lnTo>
                  <a:lnTo>
                    <a:pt x="264" y="591"/>
                  </a:lnTo>
                  <a:lnTo>
                    <a:pt x="291" y="582"/>
                  </a:lnTo>
                  <a:lnTo>
                    <a:pt x="317" y="565"/>
                  </a:lnTo>
                  <a:lnTo>
                    <a:pt x="317" y="565"/>
                  </a:lnTo>
                  <a:lnTo>
                    <a:pt x="344" y="529"/>
                  </a:lnTo>
                  <a:lnTo>
                    <a:pt x="344" y="529"/>
                  </a:lnTo>
                  <a:lnTo>
                    <a:pt x="344" y="485"/>
                  </a:lnTo>
                  <a:lnTo>
                    <a:pt x="344" y="485"/>
                  </a:lnTo>
                  <a:lnTo>
                    <a:pt x="344" y="459"/>
                  </a:lnTo>
                  <a:lnTo>
                    <a:pt x="335" y="441"/>
                  </a:lnTo>
                  <a:lnTo>
                    <a:pt x="335" y="441"/>
                  </a:lnTo>
                  <a:lnTo>
                    <a:pt x="309" y="414"/>
                  </a:lnTo>
                  <a:lnTo>
                    <a:pt x="309" y="414"/>
                  </a:lnTo>
                  <a:lnTo>
                    <a:pt x="282" y="397"/>
                  </a:lnTo>
                  <a:lnTo>
                    <a:pt x="247" y="388"/>
                  </a:lnTo>
                  <a:lnTo>
                    <a:pt x="247" y="388"/>
                  </a:lnTo>
                  <a:lnTo>
                    <a:pt x="194" y="388"/>
                  </a:lnTo>
                  <a:lnTo>
                    <a:pt x="194" y="388"/>
                  </a:lnTo>
                  <a:lnTo>
                    <a:pt x="114" y="397"/>
                  </a:lnTo>
                  <a:lnTo>
                    <a:pt x="114" y="397"/>
                  </a:lnTo>
                  <a:lnTo>
                    <a:pt x="53" y="406"/>
                  </a:lnTo>
                  <a:lnTo>
                    <a:pt x="35" y="406"/>
                  </a:lnTo>
                  <a:lnTo>
                    <a:pt x="35" y="0"/>
                  </a:lnTo>
                  <a:lnTo>
                    <a:pt x="512" y="0"/>
                  </a:lnTo>
                  <a:lnTo>
                    <a:pt x="512" y="141"/>
                  </a:lnTo>
                  <a:lnTo>
                    <a:pt x="203" y="141"/>
                  </a:lnTo>
                  <a:lnTo>
                    <a:pt x="203" y="256"/>
                  </a:lnTo>
                  <a:lnTo>
                    <a:pt x="203" y="256"/>
                  </a:lnTo>
                  <a:lnTo>
                    <a:pt x="238" y="256"/>
                  </a:lnTo>
                  <a:lnTo>
                    <a:pt x="238" y="256"/>
                  </a:lnTo>
                  <a:lnTo>
                    <a:pt x="273" y="256"/>
                  </a:lnTo>
                  <a:lnTo>
                    <a:pt x="273" y="256"/>
                  </a:lnTo>
                  <a:lnTo>
                    <a:pt x="317" y="256"/>
                  </a:lnTo>
                  <a:lnTo>
                    <a:pt x="361" y="264"/>
                  </a:lnTo>
                  <a:lnTo>
                    <a:pt x="361" y="264"/>
                  </a:lnTo>
                  <a:lnTo>
                    <a:pt x="406" y="282"/>
                  </a:lnTo>
                  <a:lnTo>
                    <a:pt x="441" y="300"/>
                  </a:lnTo>
                  <a:lnTo>
                    <a:pt x="441" y="300"/>
                  </a:lnTo>
                  <a:lnTo>
                    <a:pt x="476" y="326"/>
                  </a:lnTo>
                  <a:lnTo>
                    <a:pt x="512" y="370"/>
                  </a:lnTo>
                  <a:lnTo>
                    <a:pt x="512" y="370"/>
                  </a:lnTo>
                  <a:lnTo>
                    <a:pt x="520" y="423"/>
                  </a:lnTo>
                  <a:lnTo>
                    <a:pt x="529" y="476"/>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99"/>
            <p:cNvSpPr>
              <a:spLocks noChangeArrowheads="1"/>
            </p:cNvSpPr>
            <p:nvPr/>
          </p:nvSpPr>
          <p:spPr bwMode="auto">
            <a:xfrm>
              <a:off x="4422775" y="1614488"/>
              <a:ext cx="196850" cy="269875"/>
            </a:xfrm>
            <a:custGeom>
              <a:avLst/>
              <a:gdLst>
                <a:gd name="T0" fmla="*/ 546 w 547"/>
                <a:gd name="T1" fmla="*/ 485 h 751"/>
                <a:gd name="T2" fmla="*/ 529 w 547"/>
                <a:gd name="T3" fmla="*/ 591 h 751"/>
                <a:gd name="T4" fmla="*/ 476 w 547"/>
                <a:gd name="T5" fmla="*/ 671 h 751"/>
                <a:gd name="T6" fmla="*/ 440 w 547"/>
                <a:gd name="T7" fmla="*/ 706 h 751"/>
                <a:gd name="T8" fmla="*/ 336 w 547"/>
                <a:gd name="T9" fmla="*/ 741 h 751"/>
                <a:gd name="T10" fmla="*/ 283 w 547"/>
                <a:gd name="T11" fmla="*/ 750 h 751"/>
                <a:gd name="T12" fmla="*/ 168 w 547"/>
                <a:gd name="T13" fmla="*/ 732 h 751"/>
                <a:gd name="T14" fmla="*/ 124 w 547"/>
                <a:gd name="T15" fmla="*/ 706 h 751"/>
                <a:gd name="T16" fmla="*/ 80 w 547"/>
                <a:gd name="T17" fmla="*/ 679 h 751"/>
                <a:gd name="T18" fmla="*/ 18 w 547"/>
                <a:gd name="T19" fmla="*/ 565 h 751"/>
                <a:gd name="T20" fmla="*/ 0 w 547"/>
                <a:gd name="T21" fmla="*/ 494 h 751"/>
                <a:gd name="T22" fmla="*/ 0 w 547"/>
                <a:gd name="T23" fmla="*/ 415 h 751"/>
                <a:gd name="T24" fmla="*/ 18 w 547"/>
                <a:gd name="T25" fmla="*/ 238 h 751"/>
                <a:gd name="T26" fmla="*/ 44 w 547"/>
                <a:gd name="T27" fmla="*/ 176 h 751"/>
                <a:gd name="T28" fmla="*/ 88 w 547"/>
                <a:gd name="T29" fmla="*/ 115 h 751"/>
                <a:gd name="T30" fmla="*/ 203 w 547"/>
                <a:gd name="T31" fmla="*/ 26 h 751"/>
                <a:gd name="T32" fmla="*/ 274 w 547"/>
                <a:gd name="T33" fmla="*/ 9 h 751"/>
                <a:gd name="T34" fmla="*/ 371 w 547"/>
                <a:gd name="T35" fmla="*/ 0 h 751"/>
                <a:gd name="T36" fmla="*/ 440 w 547"/>
                <a:gd name="T37" fmla="*/ 0 h 751"/>
                <a:gd name="T38" fmla="*/ 485 w 547"/>
                <a:gd name="T39" fmla="*/ 150 h 751"/>
                <a:gd name="T40" fmla="*/ 476 w 547"/>
                <a:gd name="T41" fmla="*/ 150 h 751"/>
                <a:gd name="T42" fmla="*/ 432 w 547"/>
                <a:gd name="T43" fmla="*/ 141 h 751"/>
                <a:gd name="T44" fmla="*/ 371 w 547"/>
                <a:gd name="T45" fmla="*/ 132 h 751"/>
                <a:gd name="T46" fmla="*/ 291 w 547"/>
                <a:gd name="T47" fmla="*/ 141 h 751"/>
                <a:gd name="T48" fmla="*/ 238 w 547"/>
                <a:gd name="T49" fmla="*/ 176 h 751"/>
                <a:gd name="T50" fmla="*/ 212 w 547"/>
                <a:gd name="T51" fmla="*/ 203 h 751"/>
                <a:gd name="T52" fmla="*/ 186 w 547"/>
                <a:gd name="T53" fmla="*/ 265 h 751"/>
                <a:gd name="T54" fmla="*/ 177 w 547"/>
                <a:gd name="T55" fmla="*/ 300 h 751"/>
                <a:gd name="T56" fmla="*/ 247 w 547"/>
                <a:gd name="T57" fmla="*/ 265 h 751"/>
                <a:gd name="T58" fmla="*/ 336 w 547"/>
                <a:gd name="T59" fmla="*/ 256 h 751"/>
                <a:gd name="T60" fmla="*/ 371 w 547"/>
                <a:gd name="T61" fmla="*/ 256 h 751"/>
                <a:gd name="T62" fmla="*/ 406 w 547"/>
                <a:gd name="T63" fmla="*/ 265 h 751"/>
                <a:gd name="T64" fmla="*/ 467 w 547"/>
                <a:gd name="T65" fmla="*/ 291 h 751"/>
                <a:gd name="T66" fmla="*/ 502 w 547"/>
                <a:gd name="T67" fmla="*/ 326 h 751"/>
                <a:gd name="T68" fmla="*/ 529 w 547"/>
                <a:gd name="T69" fmla="*/ 371 h 751"/>
                <a:gd name="T70" fmla="*/ 546 w 547"/>
                <a:gd name="T71" fmla="*/ 485 h 751"/>
                <a:gd name="T72" fmla="*/ 336 w 547"/>
                <a:gd name="T73" fmla="*/ 591 h 751"/>
                <a:gd name="T74" fmla="*/ 362 w 547"/>
                <a:gd name="T75" fmla="*/ 556 h 751"/>
                <a:gd name="T76" fmla="*/ 371 w 547"/>
                <a:gd name="T77" fmla="*/ 494 h 751"/>
                <a:gd name="T78" fmla="*/ 362 w 547"/>
                <a:gd name="T79" fmla="*/ 441 h 751"/>
                <a:gd name="T80" fmla="*/ 336 w 547"/>
                <a:gd name="T81" fmla="*/ 397 h 751"/>
                <a:gd name="T82" fmla="*/ 300 w 547"/>
                <a:gd name="T83" fmla="*/ 379 h 751"/>
                <a:gd name="T84" fmla="*/ 256 w 547"/>
                <a:gd name="T85" fmla="*/ 379 h 751"/>
                <a:gd name="T86" fmla="*/ 212 w 547"/>
                <a:gd name="T87" fmla="*/ 379 h 751"/>
                <a:gd name="T88" fmla="*/ 177 w 547"/>
                <a:gd name="T89" fmla="*/ 397 h 751"/>
                <a:gd name="T90" fmla="*/ 177 w 547"/>
                <a:gd name="T91" fmla="*/ 415 h 751"/>
                <a:gd name="T92" fmla="*/ 177 w 547"/>
                <a:gd name="T93" fmla="*/ 441 h 751"/>
                <a:gd name="T94" fmla="*/ 177 w 547"/>
                <a:gd name="T95" fmla="*/ 494 h 751"/>
                <a:gd name="T96" fmla="*/ 186 w 547"/>
                <a:gd name="T97" fmla="*/ 538 h 751"/>
                <a:gd name="T98" fmla="*/ 212 w 547"/>
                <a:gd name="T99" fmla="*/ 591 h 751"/>
                <a:gd name="T100" fmla="*/ 247 w 547"/>
                <a:gd name="T101" fmla="*/ 618 h 751"/>
                <a:gd name="T102" fmla="*/ 283 w 547"/>
                <a:gd name="T103" fmla="*/ 627 h 751"/>
                <a:gd name="T104" fmla="*/ 309 w 547"/>
                <a:gd name="T105" fmla="*/ 618 h 751"/>
                <a:gd name="T106" fmla="*/ 336 w 547"/>
                <a:gd name="T107" fmla="*/ 59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7" h="751">
                  <a:moveTo>
                    <a:pt x="546" y="485"/>
                  </a:moveTo>
                  <a:lnTo>
                    <a:pt x="546" y="485"/>
                  </a:lnTo>
                  <a:lnTo>
                    <a:pt x="546" y="538"/>
                  </a:lnTo>
                  <a:lnTo>
                    <a:pt x="529" y="591"/>
                  </a:lnTo>
                  <a:lnTo>
                    <a:pt x="511" y="635"/>
                  </a:lnTo>
                  <a:lnTo>
                    <a:pt x="476" y="671"/>
                  </a:lnTo>
                  <a:lnTo>
                    <a:pt x="476" y="671"/>
                  </a:lnTo>
                  <a:lnTo>
                    <a:pt x="440" y="706"/>
                  </a:lnTo>
                  <a:lnTo>
                    <a:pt x="389" y="732"/>
                  </a:lnTo>
                  <a:lnTo>
                    <a:pt x="336" y="741"/>
                  </a:lnTo>
                  <a:lnTo>
                    <a:pt x="283" y="750"/>
                  </a:lnTo>
                  <a:lnTo>
                    <a:pt x="283" y="750"/>
                  </a:lnTo>
                  <a:lnTo>
                    <a:pt x="221" y="741"/>
                  </a:lnTo>
                  <a:lnTo>
                    <a:pt x="168" y="732"/>
                  </a:lnTo>
                  <a:lnTo>
                    <a:pt x="168" y="732"/>
                  </a:lnTo>
                  <a:lnTo>
                    <a:pt x="124" y="706"/>
                  </a:lnTo>
                  <a:lnTo>
                    <a:pt x="80" y="679"/>
                  </a:lnTo>
                  <a:lnTo>
                    <a:pt x="80" y="679"/>
                  </a:lnTo>
                  <a:lnTo>
                    <a:pt x="44" y="627"/>
                  </a:lnTo>
                  <a:lnTo>
                    <a:pt x="18" y="565"/>
                  </a:lnTo>
                  <a:lnTo>
                    <a:pt x="18" y="565"/>
                  </a:lnTo>
                  <a:lnTo>
                    <a:pt x="0" y="494"/>
                  </a:lnTo>
                  <a:lnTo>
                    <a:pt x="0" y="415"/>
                  </a:lnTo>
                  <a:lnTo>
                    <a:pt x="0" y="415"/>
                  </a:lnTo>
                  <a:lnTo>
                    <a:pt x="0" y="318"/>
                  </a:lnTo>
                  <a:lnTo>
                    <a:pt x="18" y="238"/>
                  </a:lnTo>
                  <a:lnTo>
                    <a:pt x="18" y="238"/>
                  </a:lnTo>
                  <a:lnTo>
                    <a:pt x="44" y="176"/>
                  </a:lnTo>
                  <a:lnTo>
                    <a:pt x="88" y="115"/>
                  </a:lnTo>
                  <a:lnTo>
                    <a:pt x="88" y="115"/>
                  </a:lnTo>
                  <a:lnTo>
                    <a:pt x="133" y="62"/>
                  </a:lnTo>
                  <a:lnTo>
                    <a:pt x="203" y="26"/>
                  </a:lnTo>
                  <a:lnTo>
                    <a:pt x="203" y="26"/>
                  </a:lnTo>
                  <a:lnTo>
                    <a:pt x="274" y="9"/>
                  </a:lnTo>
                  <a:lnTo>
                    <a:pt x="371" y="0"/>
                  </a:lnTo>
                  <a:lnTo>
                    <a:pt x="371" y="0"/>
                  </a:lnTo>
                  <a:lnTo>
                    <a:pt x="440" y="0"/>
                  </a:lnTo>
                  <a:lnTo>
                    <a:pt x="440" y="0"/>
                  </a:lnTo>
                  <a:lnTo>
                    <a:pt x="485" y="9"/>
                  </a:lnTo>
                  <a:lnTo>
                    <a:pt x="485" y="150"/>
                  </a:lnTo>
                  <a:lnTo>
                    <a:pt x="476" y="150"/>
                  </a:lnTo>
                  <a:lnTo>
                    <a:pt x="476" y="150"/>
                  </a:lnTo>
                  <a:lnTo>
                    <a:pt x="432" y="141"/>
                  </a:lnTo>
                  <a:lnTo>
                    <a:pt x="432" y="141"/>
                  </a:lnTo>
                  <a:lnTo>
                    <a:pt x="371" y="132"/>
                  </a:lnTo>
                  <a:lnTo>
                    <a:pt x="371" y="132"/>
                  </a:lnTo>
                  <a:lnTo>
                    <a:pt x="327" y="132"/>
                  </a:lnTo>
                  <a:lnTo>
                    <a:pt x="291" y="141"/>
                  </a:lnTo>
                  <a:lnTo>
                    <a:pt x="265" y="159"/>
                  </a:lnTo>
                  <a:lnTo>
                    <a:pt x="238" y="176"/>
                  </a:lnTo>
                  <a:lnTo>
                    <a:pt x="238" y="176"/>
                  </a:lnTo>
                  <a:lnTo>
                    <a:pt x="212" y="203"/>
                  </a:lnTo>
                  <a:lnTo>
                    <a:pt x="203" y="229"/>
                  </a:lnTo>
                  <a:lnTo>
                    <a:pt x="186" y="265"/>
                  </a:lnTo>
                  <a:lnTo>
                    <a:pt x="177" y="300"/>
                  </a:lnTo>
                  <a:lnTo>
                    <a:pt x="177" y="300"/>
                  </a:lnTo>
                  <a:lnTo>
                    <a:pt x="247" y="265"/>
                  </a:lnTo>
                  <a:lnTo>
                    <a:pt x="247" y="265"/>
                  </a:lnTo>
                  <a:lnTo>
                    <a:pt x="291" y="256"/>
                  </a:lnTo>
                  <a:lnTo>
                    <a:pt x="336" y="256"/>
                  </a:lnTo>
                  <a:lnTo>
                    <a:pt x="336" y="256"/>
                  </a:lnTo>
                  <a:lnTo>
                    <a:pt x="371" y="256"/>
                  </a:lnTo>
                  <a:lnTo>
                    <a:pt x="406" y="265"/>
                  </a:lnTo>
                  <a:lnTo>
                    <a:pt x="406" y="265"/>
                  </a:lnTo>
                  <a:lnTo>
                    <a:pt x="440" y="273"/>
                  </a:lnTo>
                  <a:lnTo>
                    <a:pt x="467" y="291"/>
                  </a:lnTo>
                  <a:lnTo>
                    <a:pt x="467" y="291"/>
                  </a:lnTo>
                  <a:lnTo>
                    <a:pt x="502" y="326"/>
                  </a:lnTo>
                  <a:lnTo>
                    <a:pt x="529" y="371"/>
                  </a:lnTo>
                  <a:lnTo>
                    <a:pt x="529" y="371"/>
                  </a:lnTo>
                  <a:lnTo>
                    <a:pt x="546" y="423"/>
                  </a:lnTo>
                  <a:lnTo>
                    <a:pt x="546" y="485"/>
                  </a:lnTo>
                  <a:close/>
                  <a:moveTo>
                    <a:pt x="336" y="591"/>
                  </a:moveTo>
                  <a:lnTo>
                    <a:pt x="336" y="591"/>
                  </a:lnTo>
                  <a:lnTo>
                    <a:pt x="362" y="556"/>
                  </a:lnTo>
                  <a:lnTo>
                    <a:pt x="362" y="556"/>
                  </a:lnTo>
                  <a:lnTo>
                    <a:pt x="371" y="494"/>
                  </a:lnTo>
                  <a:lnTo>
                    <a:pt x="371" y="494"/>
                  </a:lnTo>
                  <a:lnTo>
                    <a:pt x="362" y="441"/>
                  </a:lnTo>
                  <a:lnTo>
                    <a:pt x="362" y="441"/>
                  </a:lnTo>
                  <a:lnTo>
                    <a:pt x="344" y="415"/>
                  </a:lnTo>
                  <a:lnTo>
                    <a:pt x="336" y="397"/>
                  </a:lnTo>
                  <a:lnTo>
                    <a:pt x="336" y="397"/>
                  </a:lnTo>
                  <a:lnTo>
                    <a:pt x="300" y="379"/>
                  </a:lnTo>
                  <a:lnTo>
                    <a:pt x="300" y="379"/>
                  </a:lnTo>
                  <a:lnTo>
                    <a:pt x="256" y="379"/>
                  </a:lnTo>
                  <a:lnTo>
                    <a:pt x="256" y="379"/>
                  </a:lnTo>
                  <a:lnTo>
                    <a:pt x="212" y="379"/>
                  </a:lnTo>
                  <a:lnTo>
                    <a:pt x="212" y="379"/>
                  </a:lnTo>
                  <a:lnTo>
                    <a:pt x="177" y="397"/>
                  </a:lnTo>
                  <a:lnTo>
                    <a:pt x="177" y="397"/>
                  </a:lnTo>
                  <a:lnTo>
                    <a:pt x="177" y="415"/>
                  </a:lnTo>
                  <a:lnTo>
                    <a:pt x="177" y="415"/>
                  </a:lnTo>
                  <a:lnTo>
                    <a:pt x="177" y="441"/>
                  </a:lnTo>
                  <a:lnTo>
                    <a:pt x="177" y="441"/>
                  </a:lnTo>
                  <a:lnTo>
                    <a:pt x="177" y="494"/>
                  </a:lnTo>
                  <a:lnTo>
                    <a:pt x="186" y="538"/>
                  </a:lnTo>
                  <a:lnTo>
                    <a:pt x="186" y="538"/>
                  </a:lnTo>
                  <a:lnTo>
                    <a:pt x="203" y="574"/>
                  </a:lnTo>
                  <a:lnTo>
                    <a:pt x="212" y="591"/>
                  </a:lnTo>
                  <a:lnTo>
                    <a:pt x="212" y="591"/>
                  </a:lnTo>
                  <a:lnTo>
                    <a:pt x="247" y="618"/>
                  </a:lnTo>
                  <a:lnTo>
                    <a:pt x="247" y="618"/>
                  </a:lnTo>
                  <a:lnTo>
                    <a:pt x="283" y="627"/>
                  </a:lnTo>
                  <a:lnTo>
                    <a:pt x="283" y="627"/>
                  </a:lnTo>
                  <a:lnTo>
                    <a:pt x="309" y="618"/>
                  </a:lnTo>
                  <a:lnTo>
                    <a:pt x="309" y="618"/>
                  </a:lnTo>
                  <a:lnTo>
                    <a:pt x="336" y="591"/>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00"/>
            <p:cNvSpPr>
              <a:spLocks noChangeArrowheads="1"/>
            </p:cNvSpPr>
            <p:nvPr/>
          </p:nvSpPr>
          <p:spPr bwMode="auto">
            <a:xfrm>
              <a:off x="4784725" y="1519238"/>
              <a:ext cx="41275" cy="906462"/>
            </a:xfrm>
            <a:custGeom>
              <a:avLst/>
              <a:gdLst>
                <a:gd name="T0" fmla="*/ 115 w 116"/>
                <a:gd name="T1" fmla="*/ 2516 h 2517"/>
                <a:gd name="T2" fmla="*/ 0 w 116"/>
                <a:gd name="T3" fmla="*/ 2516 h 2517"/>
                <a:gd name="T4" fmla="*/ 0 w 116"/>
                <a:gd name="T5" fmla="*/ 0 h 2517"/>
                <a:gd name="T6" fmla="*/ 115 w 116"/>
                <a:gd name="T7" fmla="*/ 0 h 2517"/>
                <a:gd name="T8" fmla="*/ 115 w 116"/>
                <a:gd name="T9" fmla="*/ 2516 h 2517"/>
              </a:gdLst>
              <a:ahLst/>
              <a:cxnLst>
                <a:cxn ang="0">
                  <a:pos x="T0" y="T1"/>
                </a:cxn>
                <a:cxn ang="0">
                  <a:pos x="T2" y="T3"/>
                </a:cxn>
                <a:cxn ang="0">
                  <a:pos x="T4" y="T5"/>
                </a:cxn>
                <a:cxn ang="0">
                  <a:pos x="T6" y="T7"/>
                </a:cxn>
                <a:cxn ang="0">
                  <a:pos x="T8" y="T9"/>
                </a:cxn>
              </a:cxnLst>
              <a:rect l="0" t="0" r="r" b="b"/>
              <a:pathLst>
                <a:path w="116" h="2517">
                  <a:moveTo>
                    <a:pt x="115" y="2516"/>
                  </a:moveTo>
                  <a:lnTo>
                    <a:pt x="0" y="2516"/>
                  </a:lnTo>
                  <a:lnTo>
                    <a:pt x="0" y="0"/>
                  </a:lnTo>
                  <a:lnTo>
                    <a:pt x="115" y="0"/>
                  </a:lnTo>
                  <a:lnTo>
                    <a:pt x="115" y="2516"/>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01"/>
            <p:cNvSpPr>
              <a:spLocks noChangeArrowheads="1"/>
            </p:cNvSpPr>
            <p:nvPr/>
          </p:nvSpPr>
          <p:spPr bwMode="auto">
            <a:xfrm>
              <a:off x="5019675" y="1617663"/>
              <a:ext cx="200025" cy="260350"/>
            </a:xfrm>
            <a:custGeom>
              <a:avLst/>
              <a:gdLst>
                <a:gd name="T0" fmla="*/ 556 w 557"/>
                <a:gd name="T1" fmla="*/ 229 h 724"/>
                <a:gd name="T2" fmla="*/ 556 w 557"/>
                <a:gd name="T3" fmla="*/ 229 h 724"/>
                <a:gd name="T4" fmla="*/ 548 w 557"/>
                <a:gd name="T5" fmla="*/ 282 h 724"/>
                <a:gd name="T6" fmla="*/ 539 w 557"/>
                <a:gd name="T7" fmla="*/ 326 h 724"/>
                <a:gd name="T8" fmla="*/ 539 w 557"/>
                <a:gd name="T9" fmla="*/ 326 h 724"/>
                <a:gd name="T10" fmla="*/ 512 w 557"/>
                <a:gd name="T11" fmla="*/ 370 h 724"/>
                <a:gd name="T12" fmla="*/ 486 w 557"/>
                <a:gd name="T13" fmla="*/ 406 h 724"/>
                <a:gd name="T14" fmla="*/ 486 w 557"/>
                <a:gd name="T15" fmla="*/ 406 h 724"/>
                <a:gd name="T16" fmla="*/ 450 w 557"/>
                <a:gd name="T17" fmla="*/ 432 h 724"/>
                <a:gd name="T18" fmla="*/ 450 w 557"/>
                <a:gd name="T19" fmla="*/ 432 h 724"/>
                <a:gd name="T20" fmla="*/ 398 w 557"/>
                <a:gd name="T21" fmla="*/ 467 h 724"/>
                <a:gd name="T22" fmla="*/ 398 w 557"/>
                <a:gd name="T23" fmla="*/ 467 h 724"/>
                <a:gd name="T24" fmla="*/ 345 w 557"/>
                <a:gd name="T25" fmla="*/ 485 h 724"/>
                <a:gd name="T26" fmla="*/ 345 w 557"/>
                <a:gd name="T27" fmla="*/ 485 h 724"/>
                <a:gd name="T28" fmla="*/ 274 w 557"/>
                <a:gd name="T29" fmla="*/ 485 h 724"/>
                <a:gd name="T30" fmla="*/ 177 w 557"/>
                <a:gd name="T31" fmla="*/ 485 h 724"/>
                <a:gd name="T32" fmla="*/ 177 w 557"/>
                <a:gd name="T33" fmla="*/ 723 h 724"/>
                <a:gd name="T34" fmla="*/ 0 w 557"/>
                <a:gd name="T35" fmla="*/ 723 h 724"/>
                <a:gd name="T36" fmla="*/ 0 w 557"/>
                <a:gd name="T37" fmla="*/ 0 h 724"/>
                <a:gd name="T38" fmla="*/ 274 w 557"/>
                <a:gd name="T39" fmla="*/ 0 h 724"/>
                <a:gd name="T40" fmla="*/ 274 w 557"/>
                <a:gd name="T41" fmla="*/ 0 h 724"/>
                <a:gd name="T42" fmla="*/ 336 w 557"/>
                <a:gd name="T43" fmla="*/ 8 h 724"/>
                <a:gd name="T44" fmla="*/ 389 w 557"/>
                <a:gd name="T45" fmla="*/ 17 h 724"/>
                <a:gd name="T46" fmla="*/ 389 w 557"/>
                <a:gd name="T47" fmla="*/ 17 h 724"/>
                <a:gd name="T48" fmla="*/ 424 w 557"/>
                <a:gd name="T49" fmla="*/ 26 h 724"/>
                <a:gd name="T50" fmla="*/ 468 w 557"/>
                <a:gd name="T51" fmla="*/ 53 h 724"/>
                <a:gd name="T52" fmla="*/ 468 w 557"/>
                <a:gd name="T53" fmla="*/ 53 h 724"/>
                <a:gd name="T54" fmla="*/ 503 w 557"/>
                <a:gd name="T55" fmla="*/ 79 h 724"/>
                <a:gd name="T56" fmla="*/ 530 w 557"/>
                <a:gd name="T57" fmla="*/ 123 h 724"/>
                <a:gd name="T58" fmla="*/ 530 w 557"/>
                <a:gd name="T59" fmla="*/ 123 h 724"/>
                <a:gd name="T60" fmla="*/ 548 w 557"/>
                <a:gd name="T61" fmla="*/ 167 h 724"/>
                <a:gd name="T62" fmla="*/ 556 w 557"/>
                <a:gd name="T63" fmla="*/ 229 h 724"/>
                <a:gd name="T64" fmla="*/ 362 w 557"/>
                <a:gd name="T65" fmla="*/ 238 h 724"/>
                <a:gd name="T66" fmla="*/ 362 w 557"/>
                <a:gd name="T67" fmla="*/ 238 h 724"/>
                <a:gd name="T68" fmla="*/ 362 w 557"/>
                <a:gd name="T69" fmla="*/ 203 h 724"/>
                <a:gd name="T70" fmla="*/ 353 w 557"/>
                <a:gd name="T71" fmla="*/ 185 h 724"/>
                <a:gd name="T72" fmla="*/ 353 w 557"/>
                <a:gd name="T73" fmla="*/ 185 h 724"/>
                <a:gd name="T74" fmla="*/ 336 w 557"/>
                <a:gd name="T75" fmla="*/ 167 h 724"/>
                <a:gd name="T76" fmla="*/ 318 w 557"/>
                <a:gd name="T77" fmla="*/ 150 h 724"/>
                <a:gd name="T78" fmla="*/ 318 w 557"/>
                <a:gd name="T79" fmla="*/ 150 h 724"/>
                <a:gd name="T80" fmla="*/ 265 w 557"/>
                <a:gd name="T81" fmla="*/ 141 h 724"/>
                <a:gd name="T82" fmla="*/ 265 w 557"/>
                <a:gd name="T83" fmla="*/ 141 h 724"/>
                <a:gd name="T84" fmla="*/ 203 w 557"/>
                <a:gd name="T85" fmla="*/ 141 h 724"/>
                <a:gd name="T86" fmla="*/ 177 w 557"/>
                <a:gd name="T87" fmla="*/ 141 h 724"/>
                <a:gd name="T88" fmla="*/ 177 w 557"/>
                <a:gd name="T89" fmla="*/ 353 h 724"/>
                <a:gd name="T90" fmla="*/ 195 w 557"/>
                <a:gd name="T91" fmla="*/ 353 h 724"/>
                <a:gd name="T92" fmla="*/ 195 w 557"/>
                <a:gd name="T93" fmla="*/ 353 h 724"/>
                <a:gd name="T94" fmla="*/ 239 w 557"/>
                <a:gd name="T95" fmla="*/ 353 h 724"/>
                <a:gd name="T96" fmla="*/ 239 w 557"/>
                <a:gd name="T97" fmla="*/ 353 h 724"/>
                <a:gd name="T98" fmla="*/ 283 w 557"/>
                <a:gd name="T99" fmla="*/ 353 h 724"/>
                <a:gd name="T100" fmla="*/ 283 w 557"/>
                <a:gd name="T101" fmla="*/ 353 h 724"/>
                <a:gd name="T102" fmla="*/ 309 w 557"/>
                <a:gd name="T103" fmla="*/ 335 h 724"/>
                <a:gd name="T104" fmla="*/ 309 w 557"/>
                <a:gd name="T105" fmla="*/ 335 h 724"/>
                <a:gd name="T106" fmla="*/ 336 w 557"/>
                <a:gd name="T107" fmla="*/ 326 h 724"/>
                <a:gd name="T108" fmla="*/ 336 w 557"/>
                <a:gd name="T109" fmla="*/ 326 h 724"/>
                <a:gd name="T110" fmla="*/ 353 w 557"/>
                <a:gd name="T111" fmla="*/ 309 h 724"/>
                <a:gd name="T112" fmla="*/ 362 w 557"/>
                <a:gd name="T113" fmla="*/ 282 h 724"/>
                <a:gd name="T114" fmla="*/ 362 w 557"/>
                <a:gd name="T115" fmla="*/ 282 h 724"/>
                <a:gd name="T116" fmla="*/ 362 w 557"/>
                <a:gd name="T117" fmla="*/ 23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7" h="724">
                  <a:moveTo>
                    <a:pt x="556" y="229"/>
                  </a:moveTo>
                  <a:lnTo>
                    <a:pt x="556" y="229"/>
                  </a:lnTo>
                  <a:lnTo>
                    <a:pt x="548" y="282"/>
                  </a:lnTo>
                  <a:lnTo>
                    <a:pt x="539" y="326"/>
                  </a:lnTo>
                  <a:lnTo>
                    <a:pt x="539" y="326"/>
                  </a:lnTo>
                  <a:lnTo>
                    <a:pt x="512" y="370"/>
                  </a:lnTo>
                  <a:lnTo>
                    <a:pt x="486" y="406"/>
                  </a:lnTo>
                  <a:lnTo>
                    <a:pt x="486" y="406"/>
                  </a:lnTo>
                  <a:lnTo>
                    <a:pt x="450" y="432"/>
                  </a:lnTo>
                  <a:lnTo>
                    <a:pt x="450" y="432"/>
                  </a:lnTo>
                  <a:lnTo>
                    <a:pt x="398" y="467"/>
                  </a:lnTo>
                  <a:lnTo>
                    <a:pt x="398" y="467"/>
                  </a:lnTo>
                  <a:lnTo>
                    <a:pt x="345" y="485"/>
                  </a:lnTo>
                  <a:lnTo>
                    <a:pt x="345" y="485"/>
                  </a:lnTo>
                  <a:lnTo>
                    <a:pt x="274" y="485"/>
                  </a:lnTo>
                  <a:lnTo>
                    <a:pt x="177" y="485"/>
                  </a:lnTo>
                  <a:lnTo>
                    <a:pt x="177" y="723"/>
                  </a:lnTo>
                  <a:lnTo>
                    <a:pt x="0" y="723"/>
                  </a:lnTo>
                  <a:lnTo>
                    <a:pt x="0" y="0"/>
                  </a:lnTo>
                  <a:lnTo>
                    <a:pt x="274" y="0"/>
                  </a:lnTo>
                  <a:lnTo>
                    <a:pt x="274" y="0"/>
                  </a:lnTo>
                  <a:lnTo>
                    <a:pt x="336" y="8"/>
                  </a:lnTo>
                  <a:lnTo>
                    <a:pt x="389" y="17"/>
                  </a:lnTo>
                  <a:lnTo>
                    <a:pt x="389" y="17"/>
                  </a:lnTo>
                  <a:lnTo>
                    <a:pt x="424" y="26"/>
                  </a:lnTo>
                  <a:lnTo>
                    <a:pt x="468" y="53"/>
                  </a:lnTo>
                  <a:lnTo>
                    <a:pt x="468" y="53"/>
                  </a:lnTo>
                  <a:lnTo>
                    <a:pt x="503" y="79"/>
                  </a:lnTo>
                  <a:lnTo>
                    <a:pt x="530" y="123"/>
                  </a:lnTo>
                  <a:lnTo>
                    <a:pt x="530" y="123"/>
                  </a:lnTo>
                  <a:lnTo>
                    <a:pt x="548" y="167"/>
                  </a:lnTo>
                  <a:lnTo>
                    <a:pt x="556" y="229"/>
                  </a:lnTo>
                  <a:close/>
                  <a:moveTo>
                    <a:pt x="362" y="238"/>
                  </a:moveTo>
                  <a:lnTo>
                    <a:pt x="362" y="238"/>
                  </a:lnTo>
                  <a:lnTo>
                    <a:pt x="362" y="203"/>
                  </a:lnTo>
                  <a:lnTo>
                    <a:pt x="353" y="185"/>
                  </a:lnTo>
                  <a:lnTo>
                    <a:pt x="353" y="185"/>
                  </a:lnTo>
                  <a:lnTo>
                    <a:pt x="336" y="167"/>
                  </a:lnTo>
                  <a:lnTo>
                    <a:pt x="318" y="150"/>
                  </a:lnTo>
                  <a:lnTo>
                    <a:pt x="318" y="150"/>
                  </a:lnTo>
                  <a:lnTo>
                    <a:pt x="265" y="141"/>
                  </a:lnTo>
                  <a:lnTo>
                    <a:pt x="265" y="141"/>
                  </a:lnTo>
                  <a:lnTo>
                    <a:pt x="203" y="141"/>
                  </a:lnTo>
                  <a:lnTo>
                    <a:pt x="177" y="141"/>
                  </a:lnTo>
                  <a:lnTo>
                    <a:pt x="177" y="353"/>
                  </a:lnTo>
                  <a:lnTo>
                    <a:pt x="195" y="353"/>
                  </a:lnTo>
                  <a:lnTo>
                    <a:pt x="195" y="353"/>
                  </a:lnTo>
                  <a:lnTo>
                    <a:pt x="239" y="353"/>
                  </a:lnTo>
                  <a:lnTo>
                    <a:pt x="239" y="353"/>
                  </a:lnTo>
                  <a:lnTo>
                    <a:pt x="283" y="353"/>
                  </a:lnTo>
                  <a:lnTo>
                    <a:pt x="283" y="353"/>
                  </a:lnTo>
                  <a:lnTo>
                    <a:pt x="309" y="335"/>
                  </a:lnTo>
                  <a:lnTo>
                    <a:pt x="309" y="335"/>
                  </a:lnTo>
                  <a:lnTo>
                    <a:pt x="336" y="326"/>
                  </a:lnTo>
                  <a:lnTo>
                    <a:pt x="336" y="326"/>
                  </a:lnTo>
                  <a:lnTo>
                    <a:pt x="353" y="309"/>
                  </a:lnTo>
                  <a:lnTo>
                    <a:pt x="362" y="282"/>
                  </a:lnTo>
                  <a:lnTo>
                    <a:pt x="362" y="282"/>
                  </a:lnTo>
                  <a:lnTo>
                    <a:pt x="362" y="238"/>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02"/>
            <p:cNvSpPr>
              <a:spLocks noChangeArrowheads="1"/>
            </p:cNvSpPr>
            <p:nvPr/>
          </p:nvSpPr>
          <p:spPr bwMode="auto">
            <a:xfrm>
              <a:off x="5353050" y="1614488"/>
              <a:ext cx="250825" cy="269875"/>
            </a:xfrm>
            <a:custGeom>
              <a:avLst/>
              <a:gdLst>
                <a:gd name="T0" fmla="*/ 697 w 698"/>
                <a:gd name="T1" fmla="*/ 371 h 751"/>
                <a:gd name="T2" fmla="*/ 680 w 698"/>
                <a:gd name="T3" fmla="*/ 529 h 751"/>
                <a:gd name="T4" fmla="*/ 609 w 698"/>
                <a:gd name="T5" fmla="*/ 644 h 751"/>
                <a:gd name="T6" fmla="*/ 556 w 698"/>
                <a:gd name="T7" fmla="*/ 688 h 751"/>
                <a:gd name="T8" fmla="*/ 424 w 698"/>
                <a:gd name="T9" fmla="*/ 741 h 751"/>
                <a:gd name="T10" fmla="*/ 353 w 698"/>
                <a:gd name="T11" fmla="*/ 750 h 751"/>
                <a:gd name="T12" fmla="*/ 203 w 698"/>
                <a:gd name="T13" fmla="*/ 724 h 751"/>
                <a:gd name="T14" fmla="*/ 97 w 698"/>
                <a:gd name="T15" fmla="*/ 644 h 751"/>
                <a:gd name="T16" fmla="*/ 53 w 698"/>
                <a:gd name="T17" fmla="*/ 591 h 751"/>
                <a:gd name="T18" fmla="*/ 9 w 698"/>
                <a:gd name="T19" fmla="*/ 450 h 751"/>
                <a:gd name="T20" fmla="*/ 0 w 698"/>
                <a:gd name="T21" fmla="*/ 371 h 751"/>
                <a:gd name="T22" fmla="*/ 27 w 698"/>
                <a:gd name="T23" fmla="*/ 220 h 751"/>
                <a:gd name="T24" fmla="*/ 97 w 698"/>
                <a:gd name="T25" fmla="*/ 97 h 751"/>
                <a:gd name="T26" fmla="*/ 141 w 698"/>
                <a:gd name="T27" fmla="*/ 53 h 751"/>
                <a:gd name="T28" fmla="*/ 274 w 698"/>
                <a:gd name="T29" fmla="*/ 0 h 751"/>
                <a:gd name="T30" fmla="*/ 353 w 698"/>
                <a:gd name="T31" fmla="*/ 0 h 751"/>
                <a:gd name="T32" fmla="*/ 494 w 698"/>
                <a:gd name="T33" fmla="*/ 17 h 751"/>
                <a:gd name="T34" fmla="*/ 609 w 698"/>
                <a:gd name="T35" fmla="*/ 97 h 751"/>
                <a:gd name="T36" fmla="*/ 644 w 698"/>
                <a:gd name="T37" fmla="*/ 150 h 751"/>
                <a:gd name="T38" fmla="*/ 697 w 698"/>
                <a:gd name="T39" fmla="*/ 291 h 751"/>
                <a:gd name="T40" fmla="*/ 512 w 698"/>
                <a:gd name="T41" fmla="*/ 371 h 751"/>
                <a:gd name="T42" fmla="*/ 512 w 698"/>
                <a:gd name="T43" fmla="*/ 309 h 751"/>
                <a:gd name="T44" fmla="*/ 503 w 698"/>
                <a:gd name="T45" fmla="*/ 265 h 751"/>
                <a:gd name="T46" fmla="*/ 468 w 698"/>
                <a:gd name="T47" fmla="*/ 185 h 751"/>
                <a:gd name="T48" fmla="*/ 441 w 698"/>
                <a:gd name="T49" fmla="*/ 159 h 751"/>
                <a:gd name="T50" fmla="*/ 415 w 698"/>
                <a:gd name="T51" fmla="*/ 141 h 751"/>
                <a:gd name="T52" fmla="*/ 353 w 698"/>
                <a:gd name="T53" fmla="*/ 132 h 751"/>
                <a:gd name="T54" fmla="*/ 318 w 698"/>
                <a:gd name="T55" fmla="*/ 132 h 751"/>
                <a:gd name="T56" fmla="*/ 291 w 698"/>
                <a:gd name="T57" fmla="*/ 141 h 751"/>
                <a:gd name="T58" fmla="*/ 238 w 698"/>
                <a:gd name="T59" fmla="*/ 185 h 751"/>
                <a:gd name="T60" fmla="*/ 221 w 698"/>
                <a:gd name="T61" fmla="*/ 220 h 751"/>
                <a:gd name="T62" fmla="*/ 203 w 698"/>
                <a:gd name="T63" fmla="*/ 265 h 751"/>
                <a:gd name="T64" fmla="*/ 185 w 698"/>
                <a:gd name="T65" fmla="*/ 371 h 751"/>
                <a:gd name="T66" fmla="*/ 194 w 698"/>
                <a:gd name="T67" fmla="*/ 432 h 751"/>
                <a:gd name="T68" fmla="*/ 203 w 698"/>
                <a:gd name="T69" fmla="*/ 485 h 751"/>
                <a:gd name="T70" fmla="*/ 238 w 698"/>
                <a:gd name="T71" fmla="*/ 556 h 751"/>
                <a:gd name="T72" fmla="*/ 265 w 698"/>
                <a:gd name="T73" fmla="*/ 582 h 751"/>
                <a:gd name="T74" fmla="*/ 291 w 698"/>
                <a:gd name="T75" fmla="*/ 600 h 751"/>
                <a:gd name="T76" fmla="*/ 353 w 698"/>
                <a:gd name="T77" fmla="*/ 609 h 751"/>
                <a:gd name="T78" fmla="*/ 380 w 698"/>
                <a:gd name="T79" fmla="*/ 609 h 751"/>
                <a:gd name="T80" fmla="*/ 415 w 698"/>
                <a:gd name="T81" fmla="*/ 600 h 751"/>
                <a:gd name="T82" fmla="*/ 468 w 698"/>
                <a:gd name="T83" fmla="*/ 556 h 751"/>
                <a:gd name="T84" fmla="*/ 485 w 698"/>
                <a:gd name="T85" fmla="*/ 521 h 751"/>
                <a:gd name="T86" fmla="*/ 503 w 698"/>
                <a:gd name="T87" fmla="*/ 485 h 751"/>
                <a:gd name="T88" fmla="*/ 512 w 698"/>
                <a:gd name="T89" fmla="*/ 37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8" h="751">
                  <a:moveTo>
                    <a:pt x="697" y="371"/>
                  </a:moveTo>
                  <a:lnTo>
                    <a:pt x="697" y="371"/>
                  </a:lnTo>
                  <a:lnTo>
                    <a:pt x="697" y="459"/>
                  </a:lnTo>
                  <a:lnTo>
                    <a:pt x="680" y="529"/>
                  </a:lnTo>
                  <a:lnTo>
                    <a:pt x="644" y="591"/>
                  </a:lnTo>
                  <a:lnTo>
                    <a:pt x="609" y="644"/>
                  </a:lnTo>
                  <a:lnTo>
                    <a:pt x="609" y="644"/>
                  </a:lnTo>
                  <a:lnTo>
                    <a:pt x="556" y="688"/>
                  </a:lnTo>
                  <a:lnTo>
                    <a:pt x="494" y="724"/>
                  </a:lnTo>
                  <a:lnTo>
                    <a:pt x="424" y="741"/>
                  </a:lnTo>
                  <a:lnTo>
                    <a:pt x="353" y="750"/>
                  </a:lnTo>
                  <a:lnTo>
                    <a:pt x="353" y="750"/>
                  </a:lnTo>
                  <a:lnTo>
                    <a:pt x="274" y="741"/>
                  </a:lnTo>
                  <a:lnTo>
                    <a:pt x="203" y="724"/>
                  </a:lnTo>
                  <a:lnTo>
                    <a:pt x="141" y="688"/>
                  </a:lnTo>
                  <a:lnTo>
                    <a:pt x="97" y="644"/>
                  </a:lnTo>
                  <a:lnTo>
                    <a:pt x="97" y="644"/>
                  </a:lnTo>
                  <a:lnTo>
                    <a:pt x="53" y="591"/>
                  </a:lnTo>
                  <a:lnTo>
                    <a:pt x="27" y="529"/>
                  </a:lnTo>
                  <a:lnTo>
                    <a:pt x="9" y="450"/>
                  </a:lnTo>
                  <a:lnTo>
                    <a:pt x="0" y="371"/>
                  </a:lnTo>
                  <a:lnTo>
                    <a:pt x="0" y="371"/>
                  </a:lnTo>
                  <a:lnTo>
                    <a:pt x="9" y="291"/>
                  </a:lnTo>
                  <a:lnTo>
                    <a:pt x="27" y="220"/>
                  </a:lnTo>
                  <a:lnTo>
                    <a:pt x="53" y="150"/>
                  </a:lnTo>
                  <a:lnTo>
                    <a:pt x="97" y="97"/>
                  </a:lnTo>
                  <a:lnTo>
                    <a:pt x="97" y="97"/>
                  </a:lnTo>
                  <a:lnTo>
                    <a:pt x="141" y="53"/>
                  </a:lnTo>
                  <a:lnTo>
                    <a:pt x="203" y="17"/>
                  </a:lnTo>
                  <a:lnTo>
                    <a:pt x="274" y="0"/>
                  </a:lnTo>
                  <a:lnTo>
                    <a:pt x="353" y="0"/>
                  </a:lnTo>
                  <a:lnTo>
                    <a:pt x="353" y="0"/>
                  </a:lnTo>
                  <a:lnTo>
                    <a:pt x="424" y="0"/>
                  </a:lnTo>
                  <a:lnTo>
                    <a:pt x="494" y="17"/>
                  </a:lnTo>
                  <a:lnTo>
                    <a:pt x="556" y="53"/>
                  </a:lnTo>
                  <a:lnTo>
                    <a:pt x="609" y="97"/>
                  </a:lnTo>
                  <a:lnTo>
                    <a:pt x="609" y="97"/>
                  </a:lnTo>
                  <a:lnTo>
                    <a:pt x="644" y="150"/>
                  </a:lnTo>
                  <a:lnTo>
                    <a:pt x="680" y="212"/>
                  </a:lnTo>
                  <a:lnTo>
                    <a:pt x="697" y="291"/>
                  </a:lnTo>
                  <a:lnTo>
                    <a:pt x="697" y="371"/>
                  </a:lnTo>
                  <a:close/>
                  <a:moveTo>
                    <a:pt x="512" y="371"/>
                  </a:moveTo>
                  <a:lnTo>
                    <a:pt x="512" y="371"/>
                  </a:lnTo>
                  <a:lnTo>
                    <a:pt x="512" y="309"/>
                  </a:lnTo>
                  <a:lnTo>
                    <a:pt x="503" y="265"/>
                  </a:lnTo>
                  <a:lnTo>
                    <a:pt x="503" y="265"/>
                  </a:lnTo>
                  <a:lnTo>
                    <a:pt x="485" y="220"/>
                  </a:lnTo>
                  <a:lnTo>
                    <a:pt x="468" y="185"/>
                  </a:lnTo>
                  <a:lnTo>
                    <a:pt x="468" y="185"/>
                  </a:lnTo>
                  <a:lnTo>
                    <a:pt x="441" y="159"/>
                  </a:lnTo>
                  <a:lnTo>
                    <a:pt x="415" y="141"/>
                  </a:lnTo>
                  <a:lnTo>
                    <a:pt x="415" y="141"/>
                  </a:lnTo>
                  <a:lnTo>
                    <a:pt x="380" y="132"/>
                  </a:lnTo>
                  <a:lnTo>
                    <a:pt x="353" y="132"/>
                  </a:lnTo>
                  <a:lnTo>
                    <a:pt x="353" y="132"/>
                  </a:lnTo>
                  <a:lnTo>
                    <a:pt x="318" y="132"/>
                  </a:lnTo>
                  <a:lnTo>
                    <a:pt x="291" y="141"/>
                  </a:lnTo>
                  <a:lnTo>
                    <a:pt x="291" y="141"/>
                  </a:lnTo>
                  <a:lnTo>
                    <a:pt x="265" y="159"/>
                  </a:lnTo>
                  <a:lnTo>
                    <a:pt x="238" y="185"/>
                  </a:lnTo>
                  <a:lnTo>
                    <a:pt x="238" y="185"/>
                  </a:lnTo>
                  <a:lnTo>
                    <a:pt x="221" y="220"/>
                  </a:lnTo>
                  <a:lnTo>
                    <a:pt x="203" y="265"/>
                  </a:lnTo>
                  <a:lnTo>
                    <a:pt x="203" y="265"/>
                  </a:lnTo>
                  <a:lnTo>
                    <a:pt x="194" y="309"/>
                  </a:lnTo>
                  <a:lnTo>
                    <a:pt x="185" y="371"/>
                  </a:lnTo>
                  <a:lnTo>
                    <a:pt x="185" y="371"/>
                  </a:lnTo>
                  <a:lnTo>
                    <a:pt x="194" y="432"/>
                  </a:lnTo>
                  <a:lnTo>
                    <a:pt x="203" y="485"/>
                  </a:lnTo>
                  <a:lnTo>
                    <a:pt x="203" y="485"/>
                  </a:lnTo>
                  <a:lnTo>
                    <a:pt x="221" y="521"/>
                  </a:lnTo>
                  <a:lnTo>
                    <a:pt x="238" y="556"/>
                  </a:lnTo>
                  <a:lnTo>
                    <a:pt x="238" y="556"/>
                  </a:lnTo>
                  <a:lnTo>
                    <a:pt x="265" y="582"/>
                  </a:lnTo>
                  <a:lnTo>
                    <a:pt x="291" y="600"/>
                  </a:lnTo>
                  <a:lnTo>
                    <a:pt x="291" y="600"/>
                  </a:lnTo>
                  <a:lnTo>
                    <a:pt x="318" y="609"/>
                  </a:lnTo>
                  <a:lnTo>
                    <a:pt x="353" y="609"/>
                  </a:lnTo>
                  <a:lnTo>
                    <a:pt x="353" y="609"/>
                  </a:lnTo>
                  <a:lnTo>
                    <a:pt x="380" y="609"/>
                  </a:lnTo>
                  <a:lnTo>
                    <a:pt x="415" y="600"/>
                  </a:lnTo>
                  <a:lnTo>
                    <a:pt x="415" y="600"/>
                  </a:lnTo>
                  <a:lnTo>
                    <a:pt x="441" y="582"/>
                  </a:lnTo>
                  <a:lnTo>
                    <a:pt x="468" y="556"/>
                  </a:lnTo>
                  <a:lnTo>
                    <a:pt x="468" y="556"/>
                  </a:lnTo>
                  <a:lnTo>
                    <a:pt x="485" y="521"/>
                  </a:lnTo>
                  <a:lnTo>
                    <a:pt x="503" y="485"/>
                  </a:lnTo>
                  <a:lnTo>
                    <a:pt x="503" y="485"/>
                  </a:lnTo>
                  <a:lnTo>
                    <a:pt x="512" y="432"/>
                  </a:lnTo>
                  <a:lnTo>
                    <a:pt x="512" y="371"/>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03"/>
            <p:cNvSpPr>
              <a:spLocks noChangeArrowheads="1"/>
            </p:cNvSpPr>
            <p:nvPr/>
          </p:nvSpPr>
          <p:spPr bwMode="auto">
            <a:xfrm>
              <a:off x="5759450" y="1617663"/>
              <a:ext cx="171450" cy="260350"/>
            </a:xfrm>
            <a:custGeom>
              <a:avLst/>
              <a:gdLst>
                <a:gd name="T0" fmla="*/ 476 w 477"/>
                <a:gd name="T1" fmla="*/ 723 h 724"/>
                <a:gd name="T2" fmla="*/ 0 w 477"/>
                <a:gd name="T3" fmla="*/ 723 h 724"/>
                <a:gd name="T4" fmla="*/ 0 w 477"/>
                <a:gd name="T5" fmla="*/ 0 h 724"/>
                <a:gd name="T6" fmla="*/ 176 w 477"/>
                <a:gd name="T7" fmla="*/ 0 h 724"/>
                <a:gd name="T8" fmla="*/ 176 w 477"/>
                <a:gd name="T9" fmla="*/ 582 h 724"/>
                <a:gd name="T10" fmla="*/ 476 w 477"/>
                <a:gd name="T11" fmla="*/ 582 h 724"/>
                <a:gd name="T12" fmla="*/ 476 w 477"/>
                <a:gd name="T13" fmla="*/ 723 h 724"/>
              </a:gdLst>
              <a:ahLst/>
              <a:cxnLst>
                <a:cxn ang="0">
                  <a:pos x="T0" y="T1"/>
                </a:cxn>
                <a:cxn ang="0">
                  <a:pos x="T2" y="T3"/>
                </a:cxn>
                <a:cxn ang="0">
                  <a:pos x="T4" y="T5"/>
                </a:cxn>
                <a:cxn ang="0">
                  <a:pos x="T6" y="T7"/>
                </a:cxn>
                <a:cxn ang="0">
                  <a:pos x="T8" y="T9"/>
                </a:cxn>
                <a:cxn ang="0">
                  <a:pos x="T10" y="T11"/>
                </a:cxn>
                <a:cxn ang="0">
                  <a:pos x="T12" y="T13"/>
                </a:cxn>
              </a:cxnLst>
              <a:rect l="0" t="0" r="r" b="b"/>
              <a:pathLst>
                <a:path w="477" h="724">
                  <a:moveTo>
                    <a:pt x="476" y="723"/>
                  </a:moveTo>
                  <a:lnTo>
                    <a:pt x="0" y="723"/>
                  </a:lnTo>
                  <a:lnTo>
                    <a:pt x="0" y="0"/>
                  </a:lnTo>
                  <a:lnTo>
                    <a:pt x="176" y="0"/>
                  </a:lnTo>
                  <a:lnTo>
                    <a:pt x="176" y="582"/>
                  </a:lnTo>
                  <a:lnTo>
                    <a:pt x="476" y="582"/>
                  </a:lnTo>
                  <a:lnTo>
                    <a:pt x="476" y="723"/>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04"/>
            <p:cNvSpPr>
              <a:spLocks noChangeArrowheads="1"/>
            </p:cNvSpPr>
            <p:nvPr/>
          </p:nvSpPr>
          <p:spPr bwMode="auto">
            <a:xfrm>
              <a:off x="6067425" y="1617663"/>
              <a:ext cx="139700" cy="260350"/>
            </a:xfrm>
            <a:custGeom>
              <a:avLst/>
              <a:gdLst>
                <a:gd name="T0" fmla="*/ 388 w 389"/>
                <a:gd name="T1" fmla="*/ 723 h 724"/>
                <a:gd name="T2" fmla="*/ 0 w 389"/>
                <a:gd name="T3" fmla="*/ 723 h 724"/>
                <a:gd name="T4" fmla="*/ 0 w 389"/>
                <a:gd name="T5" fmla="*/ 600 h 724"/>
                <a:gd name="T6" fmla="*/ 106 w 389"/>
                <a:gd name="T7" fmla="*/ 600 h 724"/>
                <a:gd name="T8" fmla="*/ 106 w 389"/>
                <a:gd name="T9" fmla="*/ 132 h 724"/>
                <a:gd name="T10" fmla="*/ 0 w 389"/>
                <a:gd name="T11" fmla="*/ 132 h 724"/>
                <a:gd name="T12" fmla="*/ 0 w 389"/>
                <a:gd name="T13" fmla="*/ 0 h 724"/>
                <a:gd name="T14" fmla="*/ 388 w 389"/>
                <a:gd name="T15" fmla="*/ 0 h 724"/>
                <a:gd name="T16" fmla="*/ 388 w 389"/>
                <a:gd name="T17" fmla="*/ 132 h 724"/>
                <a:gd name="T18" fmla="*/ 291 w 389"/>
                <a:gd name="T19" fmla="*/ 132 h 724"/>
                <a:gd name="T20" fmla="*/ 291 w 389"/>
                <a:gd name="T21" fmla="*/ 600 h 724"/>
                <a:gd name="T22" fmla="*/ 388 w 389"/>
                <a:gd name="T23" fmla="*/ 600 h 724"/>
                <a:gd name="T24" fmla="*/ 388 w 389"/>
                <a:gd name="T25" fmla="*/ 72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724">
                  <a:moveTo>
                    <a:pt x="388" y="723"/>
                  </a:moveTo>
                  <a:lnTo>
                    <a:pt x="0" y="723"/>
                  </a:lnTo>
                  <a:lnTo>
                    <a:pt x="0" y="600"/>
                  </a:lnTo>
                  <a:lnTo>
                    <a:pt x="106" y="600"/>
                  </a:lnTo>
                  <a:lnTo>
                    <a:pt x="106" y="132"/>
                  </a:lnTo>
                  <a:lnTo>
                    <a:pt x="0" y="132"/>
                  </a:lnTo>
                  <a:lnTo>
                    <a:pt x="0" y="0"/>
                  </a:lnTo>
                  <a:lnTo>
                    <a:pt x="388" y="0"/>
                  </a:lnTo>
                  <a:lnTo>
                    <a:pt x="388" y="132"/>
                  </a:lnTo>
                  <a:lnTo>
                    <a:pt x="291" y="132"/>
                  </a:lnTo>
                  <a:lnTo>
                    <a:pt x="291" y="600"/>
                  </a:lnTo>
                  <a:lnTo>
                    <a:pt x="388" y="600"/>
                  </a:lnTo>
                  <a:lnTo>
                    <a:pt x="388" y="723"/>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105"/>
            <p:cNvSpPr>
              <a:spLocks noChangeArrowheads="1"/>
            </p:cNvSpPr>
            <p:nvPr/>
          </p:nvSpPr>
          <p:spPr bwMode="auto">
            <a:xfrm>
              <a:off x="6354763" y="1614488"/>
              <a:ext cx="212725" cy="269875"/>
            </a:xfrm>
            <a:custGeom>
              <a:avLst/>
              <a:gdLst>
                <a:gd name="T0" fmla="*/ 353 w 592"/>
                <a:gd name="T1" fmla="*/ 750 h 751"/>
                <a:gd name="T2" fmla="*/ 203 w 592"/>
                <a:gd name="T3" fmla="*/ 724 h 751"/>
                <a:gd name="T4" fmla="*/ 88 w 592"/>
                <a:gd name="T5" fmla="*/ 644 h 751"/>
                <a:gd name="T6" fmla="*/ 53 w 592"/>
                <a:gd name="T7" fmla="*/ 591 h 751"/>
                <a:gd name="T8" fmla="*/ 0 w 592"/>
                <a:gd name="T9" fmla="*/ 459 h 751"/>
                <a:gd name="T10" fmla="*/ 0 w 592"/>
                <a:gd name="T11" fmla="*/ 371 h 751"/>
                <a:gd name="T12" fmla="*/ 18 w 592"/>
                <a:gd name="T13" fmla="*/ 220 h 751"/>
                <a:gd name="T14" fmla="*/ 88 w 592"/>
                <a:gd name="T15" fmla="*/ 97 h 751"/>
                <a:gd name="T16" fmla="*/ 141 w 592"/>
                <a:gd name="T17" fmla="*/ 53 h 751"/>
                <a:gd name="T18" fmla="*/ 274 w 592"/>
                <a:gd name="T19" fmla="*/ 0 h 751"/>
                <a:gd name="T20" fmla="*/ 353 w 592"/>
                <a:gd name="T21" fmla="*/ 0 h 751"/>
                <a:gd name="T22" fmla="*/ 424 w 592"/>
                <a:gd name="T23" fmla="*/ 0 h 751"/>
                <a:gd name="T24" fmla="*/ 494 w 592"/>
                <a:gd name="T25" fmla="*/ 17 h 751"/>
                <a:gd name="T26" fmla="*/ 547 w 592"/>
                <a:gd name="T27" fmla="*/ 35 h 751"/>
                <a:gd name="T28" fmla="*/ 591 w 592"/>
                <a:gd name="T29" fmla="*/ 229 h 751"/>
                <a:gd name="T30" fmla="*/ 574 w 592"/>
                <a:gd name="T31" fmla="*/ 229 h 751"/>
                <a:gd name="T32" fmla="*/ 547 w 592"/>
                <a:gd name="T33" fmla="*/ 203 h 751"/>
                <a:gd name="T34" fmla="*/ 494 w 592"/>
                <a:gd name="T35" fmla="*/ 168 h 751"/>
                <a:gd name="T36" fmla="*/ 441 w 592"/>
                <a:gd name="T37" fmla="*/ 141 h 751"/>
                <a:gd name="T38" fmla="*/ 380 w 592"/>
                <a:gd name="T39" fmla="*/ 132 h 751"/>
                <a:gd name="T40" fmla="*/ 344 w 592"/>
                <a:gd name="T41" fmla="*/ 132 h 751"/>
                <a:gd name="T42" fmla="*/ 309 w 592"/>
                <a:gd name="T43" fmla="*/ 141 h 751"/>
                <a:gd name="T44" fmla="*/ 247 w 592"/>
                <a:gd name="T45" fmla="*/ 185 h 751"/>
                <a:gd name="T46" fmla="*/ 221 w 592"/>
                <a:gd name="T47" fmla="*/ 220 h 751"/>
                <a:gd name="T48" fmla="*/ 203 w 592"/>
                <a:gd name="T49" fmla="*/ 265 h 751"/>
                <a:gd name="T50" fmla="*/ 185 w 592"/>
                <a:gd name="T51" fmla="*/ 371 h 751"/>
                <a:gd name="T52" fmla="*/ 185 w 592"/>
                <a:gd name="T53" fmla="*/ 432 h 751"/>
                <a:gd name="T54" fmla="*/ 203 w 592"/>
                <a:gd name="T55" fmla="*/ 485 h 751"/>
                <a:gd name="T56" fmla="*/ 247 w 592"/>
                <a:gd name="T57" fmla="*/ 556 h 751"/>
                <a:gd name="T58" fmla="*/ 283 w 592"/>
                <a:gd name="T59" fmla="*/ 582 h 751"/>
                <a:gd name="T60" fmla="*/ 309 w 592"/>
                <a:gd name="T61" fmla="*/ 600 h 751"/>
                <a:gd name="T62" fmla="*/ 380 w 592"/>
                <a:gd name="T63" fmla="*/ 609 h 751"/>
                <a:gd name="T64" fmla="*/ 415 w 592"/>
                <a:gd name="T65" fmla="*/ 609 h 751"/>
                <a:gd name="T66" fmla="*/ 450 w 592"/>
                <a:gd name="T67" fmla="*/ 600 h 751"/>
                <a:gd name="T68" fmla="*/ 503 w 592"/>
                <a:gd name="T69" fmla="*/ 574 h 751"/>
                <a:gd name="T70" fmla="*/ 547 w 592"/>
                <a:gd name="T71" fmla="*/ 538 h 751"/>
                <a:gd name="T72" fmla="*/ 591 w 592"/>
                <a:gd name="T73" fmla="*/ 512 h 751"/>
                <a:gd name="T74" fmla="*/ 591 w 592"/>
                <a:gd name="T75" fmla="*/ 688 h 751"/>
                <a:gd name="T76" fmla="*/ 547 w 592"/>
                <a:gd name="T77" fmla="*/ 706 h 751"/>
                <a:gd name="T78" fmla="*/ 494 w 592"/>
                <a:gd name="T79" fmla="*/ 724 h 751"/>
                <a:gd name="T80" fmla="*/ 433 w 592"/>
                <a:gd name="T81" fmla="*/ 7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2" h="751">
                  <a:moveTo>
                    <a:pt x="353" y="750"/>
                  </a:moveTo>
                  <a:lnTo>
                    <a:pt x="353" y="750"/>
                  </a:lnTo>
                  <a:lnTo>
                    <a:pt x="274" y="741"/>
                  </a:lnTo>
                  <a:lnTo>
                    <a:pt x="203" y="724"/>
                  </a:lnTo>
                  <a:lnTo>
                    <a:pt x="141" y="688"/>
                  </a:lnTo>
                  <a:lnTo>
                    <a:pt x="88" y="644"/>
                  </a:lnTo>
                  <a:lnTo>
                    <a:pt x="88" y="644"/>
                  </a:lnTo>
                  <a:lnTo>
                    <a:pt x="53" y="591"/>
                  </a:lnTo>
                  <a:lnTo>
                    <a:pt x="18" y="529"/>
                  </a:lnTo>
                  <a:lnTo>
                    <a:pt x="0" y="459"/>
                  </a:lnTo>
                  <a:lnTo>
                    <a:pt x="0" y="371"/>
                  </a:lnTo>
                  <a:lnTo>
                    <a:pt x="0" y="371"/>
                  </a:lnTo>
                  <a:lnTo>
                    <a:pt x="0" y="291"/>
                  </a:lnTo>
                  <a:lnTo>
                    <a:pt x="18" y="220"/>
                  </a:lnTo>
                  <a:lnTo>
                    <a:pt x="53" y="159"/>
                  </a:lnTo>
                  <a:lnTo>
                    <a:pt x="88" y="97"/>
                  </a:lnTo>
                  <a:lnTo>
                    <a:pt x="88" y="97"/>
                  </a:lnTo>
                  <a:lnTo>
                    <a:pt x="141" y="53"/>
                  </a:lnTo>
                  <a:lnTo>
                    <a:pt x="203" y="26"/>
                  </a:lnTo>
                  <a:lnTo>
                    <a:pt x="274" y="0"/>
                  </a:lnTo>
                  <a:lnTo>
                    <a:pt x="353" y="0"/>
                  </a:lnTo>
                  <a:lnTo>
                    <a:pt x="353" y="0"/>
                  </a:lnTo>
                  <a:lnTo>
                    <a:pt x="424" y="0"/>
                  </a:lnTo>
                  <a:lnTo>
                    <a:pt x="424" y="0"/>
                  </a:lnTo>
                  <a:lnTo>
                    <a:pt x="494" y="17"/>
                  </a:lnTo>
                  <a:lnTo>
                    <a:pt x="494" y="17"/>
                  </a:lnTo>
                  <a:lnTo>
                    <a:pt x="547" y="35"/>
                  </a:lnTo>
                  <a:lnTo>
                    <a:pt x="547" y="35"/>
                  </a:lnTo>
                  <a:lnTo>
                    <a:pt x="591" y="62"/>
                  </a:lnTo>
                  <a:lnTo>
                    <a:pt x="591" y="229"/>
                  </a:lnTo>
                  <a:lnTo>
                    <a:pt x="574" y="229"/>
                  </a:lnTo>
                  <a:lnTo>
                    <a:pt x="574" y="229"/>
                  </a:lnTo>
                  <a:lnTo>
                    <a:pt x="547" y="203"/>
                  </a:lnTo>
                  <a:lnTo>
                    <a:pt x="547" y="203"/>
                  </a:lnTo>
                  <a:lnTo>
                    <a:pt x="494" y="168"/>
                  </a:lnTo>
                  <a:lnTo>
                    <a:pt x="494" y="168"/>
                  </a:lnTo>
                  <a:lnTo>
                    <a:pt x="441" y="141"/>
                  </a:lnTo>
                  <a:lnTo>
                    <a:pt x="441" y="141"/>
                  </a:lnTo>
                  <a:lnTo>
                    <a:pt x="415" y="132"/>
                  </a:lnTo>
                  <a:lnTo>
                    <a:pt x="380" y="132"/>
                  </a:lnTo>
                  <a:lnTo>
                    <a:pt x="380" y="132"/>
                  </a:lnTo>
                  <a:lnTo>
                    <a:pt x="344" y="132"/>
                  </a:lnTo>
                  <a:lnTo>
                    <a:pt x="309" y="141"/>
                  </a:lnTo>
                  <a:lnTo>
                    <a:pt x="309" y="141"/>
                  </a:lnTo>
                  <a:lnTo>
                    <a:pt x="274" y="159"/>
                  </a:lnTo>
                  <a:lnTo>
                    <a:pt x="247" y="185"/>
                  </a:lnTo>
                  <a:lnTo>
                    <a:pt x="247" y="185"/>
                  </a:lnTo>
                  <a:lnTo>
                    <a:pt x="221" y="220"/>
                  </a:lnTo>
                  <a:lnTo>
                    <a:pt x="203" y="265"/>
                  </a:lnTo>
                  <a:lnTo>
                    <a:pt x="203" y="265"/>
                  </a:lnTo>
                  <a:lnTo>
                    <a:pt x="185" y="318"/>
                  </a:lnTo>
                  <a:lnTo>
                    <a:pt x="185" y="371"/>
                  </a:lnTo>
                  <a:lnTo>
                    <a:pt x="185" y="371"/>
                  </a:lnTo>
                  <a:lnTo>
                    <a:pt x="185" y="432"/>
                  </a:lnTo>
                  <a:lnTo>
                    <a:pt x="203" y="485"/>
                  </a:lnTo>
                  <a:lnTo>
                    <a:pt x="203" y="485"/>
                  </a:lnTo>
                  <a:lnTo>
                    <a:pt x="221" y="529"/>
                  </a:lnTo>
                  <a:lnTo>
                    <a:pt x="247" y="556"/>
                  </a:lnTo>
                  <a:lnTo>
                    <a:pt x="247" y="556"/>
                  </a:lnTo>
                  <a:lnTo>
                    <a:pt x="283" y="582"/>
                  </a:lnTo>
                  <a:lnTo>
                    <a:pt x="309" y="600"/>
                  </a:lnTo>
                  <a:lnTo>
                    <a:pt x="309" y="600"/>
                  </a:lnTo>
                  <a:lnTo>
                    <a:pt x="344" y="609"/>
                  </a:lnTo>
                  <a:lnTo>
                    <a:pt x="380" y="609"/>
                  </a:lnTo>
                  <a:lnTo>
                    <a:pt x="380" y="609"/>
                  </a:lnTo>
                  <a:lnTo>
                    <a:pt x="415" y="609"/>
                  </a:lnTo>
                  <a:lnTo>
                    <a:pt x="450" y="600"/>
                  </a:lnTo>
                  <a:lnTo>
                    <a:pt x="450" y="600"/>
                  </a:lnTo>
                  <a:lnTo>
                    <a:pt x="503" y="574"/>
                  </a:lnTo>
                  <a:lnTo>
                    <a:pt x="503" y="574"/>
                  </a:lnTo>
                  <a:lnTo>
                    <a:pt x="547" y="538"/>
                  </a:lnTo>
                  <a:lnTo>
                    <a:pt x="547" y="538"/>
                  </a:lnTo>
                  <a:lnTo>
                    <a:pt x="574" y="512"/>
                  </a:lnTo>
                  <a:lnTo>
                    <a:pt x="591" y="512"/>
                  </a:lnTo>
                  <a:lnTo>
                    <a:pt x="591" y="688"/>
                  </a:lnTo>
                  <a:lnTo>
                    <a:pt x="591" y="688"/>
                  </a:lnTo>
                  <a:lnTo>
                    <a:pt x="547" y="706"/>
                  </a:lnTo>
                  <a:lnTo>
                    <a:pt x="547" y="706"/>
                  </a:lnTo>
                  <a:lnTo>
                    <a:pt x="494" y="724"/>
                  </a:lnTo>
                  <a:lnTo>
                    <a:pt x="494" y="724"/>
                  </a:lnTo>
                  <a:lnTo>
                    <a:pt x="433" y="741"/>
                  </a:lnTo>
                  <a:lnTo>
                    <a:pt x="433" y="741"/>
                  </a:lnTo>
                  <a:lnTo>
                    <a:pt x="353" y="75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106"/>
            <p:cNvSpPr>
              <a:spLocks noChangeArrowheads="1"/>
            </p:cNvSpPr>
            <p:nvPr/>
          </p:nvSpPr>
          <p:spPr bwMode="auto">
            <a:xfrm>
              <a:off x="6691313" y="1617663"/>
              <a:ext cx="247650" cy="260350"/>
            </a:xfrm>
            <a:custGeom>
              <a:avLst/>
              <a:gdLst>
                <a:gd name="T0" fmla="*/ 688 w 689"/>
                <a:gd name="T1" fmla="*/ 0 h 724"/>
                <a:gd name="T2" fmla="*/ 441 w 689"/>
                <a:gd name="T3" fmla="*/ 423 h 724"/>
                <a:gd name="T4" fmla="*/ 441 w 689"/>
                <a:gd name="T5" fmla="*/ 723 h 724"/>
                <a:gd name="T6" fmla="*/ 256 w 689"/>
                <a:gd name="T7" fmla="*/ 723 h 724"/>
                <a:gd name="T8" fmla="*/ 256 w 689"/>
                <a:gd name="T9" fmla="*/ 432 h 724"/>
                <a:gd name="T10" fmla="*/ 0 w 689"/>
                <a:gd name="T11" fmla="*/ 0 h 724"/>
                <a:gd name="T12" fmla="*/ 211 w 689"/>
                <a:gd name="T13" fmla="*/ 0 h 724"/>
                <a:gd name="T14" fmla="*/ 353 w 689"/>
                <a:gd name="T15" fmla="*/ 256 h 724"/>
                <a:gd name="T16" fmla="*/ 485 w 689"/>
                <a:gd name="T17" fmla="*/ 0 h 724"/>
                <a:gd name="T18" fmla="*/ 688 w 689"/>
                <a:gd name="T1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9" h="724">
                  <a:moveTo>
                    <a:pt x="688" y="0"/>
                  </a:moveTo>
                  <a:lnTo>
                    <a:pt x="441" y="423"/>
                  </a:lnTo>
                  <a:lnTo>
                    <a:pt x="441" y="723"/>
                  </a:lnTo>
                  <a:lnTo>
                    <a:pt x="256" y="723"/>
                  </a:lnTo>
                  <a:lnTo>
                    <a:pt x="256" y="432"/>
                  </a:lnTo>
                  <a:lnTo>
                    <a:pt x="0" y="0"/>
                  </a:lnTo>
                  <a:lnTo>
                    <a:pt x="211" y="0"/>
                  </a:lnTo>
                  <a:lnTo>
                    <a:pt x="353" y="256"/>
                  </a:lnTo>
                  <a:lnTo>
                    <a:pt x="485" y="0"/>
                  </a:lnTo>
                  <a:lnTo>
                    <a:pt x="688"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107"/>
            <p:cNvSpPr>
              <a:spLocks noChangeArrowheads="1"/>
            </p:cNvSpPr>
            <p:nvPr/>
          </p:nvSpPr>
          <p:spPr bwMode="auto">
            <a:xfrm>
              <a:off x="5019675" y="2062163"/>
              <a:ext cx="171450" cy="260350"/>
            </a:xfrm>
            <a:custGeom>
              <a:avLst/>
              <a:gdLst>
                <a:gd name="T0" fmla="*/ 477 w 478"/>
                <a:gd name="T1" fmla="*/ 142 h 725"/>
                <a:gd name="T2" fmla="*/ 177 w 478"/>
                <a:gd name="T3" fmla="*/ 142 h 725"/>
                <a:gd name="T4" fmla="*/ 177 w 478"/>
                <a:gd name="T5" fmla="*/ 274 h 725"/>
                <a:gd name="T6" fmla="*/ 459 w 478"/>
                <a:gd name="T7" fmla="*/ 274 h 725"/>
                <a:gd name="T8" fmla="*/ 459 w 478"/>
                <a:gd name="T9" fmla="*/ 415 h 725"/>
                <a:gd name="T10" fmla="*/ 177 w 478"/>
                <a:gd name="T11" fmla="*/ 415 h 725"/>
                <a:gd name="T12" fmla="*/ 177 w 478"/>
                <a:gd name="T13" fmla="*/ 724 h 725"/>
                <a:gd name="T14" fmla="*/ 0 w 478"/>
                <a:gd name="T15" fmla="*/ 724 h 725"/>
                <a:gd name="T16" fmla="*/ 0 w 478"/>
                <a:gd name="T17" fmla="*/ 0 h 725"/>
                <a:gd name="T18" fmla="*/ 477 w 478"/>
                <a:gd name="T19" fmla="*/ 0 h 725"/>
                <a:gd name="T20" fmla="*/ 477 w 478"/>
                <a:gd name="T21" fmla="*/ 142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8" h="725">
                  <a:moveTo>
                    <a:pt x="477" y="142"/>
                  </a:moveTo>
                  <a:lnTo>
                    <a:pt x="177" y="142"/>
                  </a:lnTo>
                  <a:lnTo>
                    <a:pt x="177" y="274"/>
                  </a:lnTo>
                  <a:lnTo>
                    <a:pt x="459" y="274"/>
                  </a:lnTo>
                  <a:lnTo>
                    <a:pt x="459" y="415"/>
                  </a:lnTo>
                  <a:lnTo>
                    <a:pt x="177" y="415"/>
                  </a:lnTo>
                  <a:lnTo>
                    <a:pt x="177" y="724"/>
                  </a:lnTo>
                  <a:lnTo>
                    <a:pt x="0" y="724"/>
                  </a:lnTo>
                  <a:lnTo>
                    <a:pt x="0" y="0"/>
                  </a:lnTo>
                  <a:lnTo>
                    <a:pt x="477" y="0"/>
                  </a:lnTo>
                  <a:lnTo>
                    <a:pt x="477" y="142"/>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108"/>
            <p:cNvSpPr>
              <a:spLocks noChangeArrowheads="1"/>
            </p:cNvSpPr>
            <p:nvPr/>
          </p:nvSpPr>
          <p:spPr bwMode="auto">
            <a:xfrm>
              <a:off x="5327650" y="2058988"/>
              <a:ext cx="252413" cy="269875"/>
            </a:xfrm>
            <a:custGeom>
              <a:avLst/>
              <a:gdLst>
                <a:gd name="T0" fmla="*/ 698 w 699"/>
                <a:gd name="T1" fmla="*/ 370 h 751"/>
                <a:gd name="T2" fmla="*/ 671 w 699"/>
                <a:gd name="T3" fmla="*/ 529 h 751"/>
                <a:gd name="T4" fmla="*/ 601 w 699"/>
                <a:gd name="T5" fmla="*/ 644 h 751"/>
                <a:gd name="T6" fmla="*/ 548 w 699"/>
                <a:gd name="T7" fmla="*/ 688 h 751"/>
                <a:gd name="T8" fmla="*/ 424 w 699"/>
                <a:gd name="T9" fmla="*/ 741 h 751"/>
                <a:gd name="T10" fmla="*/ 345 w 699"/>
                <a:gd name="T11" fmla="*/ 750 h 751"/>
                <a:gd name="T12" fmla="*/ 203 w 699"/>
                <a:gd name="T13" fmla="*/ 723 h 751"/>
                <a:gd name="T14" fmla="*/ 89 w 699"/>
                <a:gd name="T15" fmla="*/ 644 h 751"/>
                <a:gd name="T16" fmla="*/ 53 w 699"/>
                <a:gd name="T17" fmla="*/ 591 h 751"/>
                <a:gd name="T18" fmla="*/ 0 w 699"/>
                <a:gd name="T19" fmla="*/ 450 h 751"/>
                <a:gd name="T20" fmla="*/ 0 w 699"/>
                <a:gd name="T21" fmla="*/ 370 h 751"/>
                <a:gd name="T22" fmla="*/ 18 w 699"/>
                <a:gd name="T23" fmla="*/ 220 h 751"/>
                <a:gd name="T24" fmla="*/ 89 w 699"/>
                <a:gd name="T25" fmla="*/ 97 h 751"/>
                <a:gd name="T26" fmla="*/ 142 w 699"/>
                <a:gd name="T27" fmla="*/ 53 h 751"/>
                <a:gd name="T28" fmla="*/ 265 w 699"/>
                <a:gd name="T29" fmla="*/ 0 h 751"/>
                <a:gd name="T30" fmla="*/ 345 w 699"/>
                <a:gd name="T31" fmla="*/ 0 h 751"/>
                <a:gd name="T32" fmla="*/ 495 w 699"/>
                <a:gd name="T33" fmla="*/ 17 h 751"/>
                <a:gd name="T34" fmla="*/ 601 w 699"/>
                <a:gd name="T35" fmla="*/ 97 h 751"/>
                <a:gd name="T36" fmla="*/ 645 w 699"/>
                <a:gd name="T37" fmla="*/ 150 h 751"/>
                <a:gd name="T38" fmla="*/ 689 w 699"/>
                <a:gd name="T39" fmla="*/ 291 h 751"/>
                <a:gd name="T40" fmla="*/ 512 w 699"/>
                <a:gd name="T41" fmla="*/ 370 h 751"/>
                <a:gd name="T42" fmla="*/ 504 w 699"/>
                <a:gd name="T43" fmla="*/ 308 h 751"/>
                <a:gd name="T44" fmla="*/ 495 w 699"/>
                <a:gd name="T45" fmla="*/ 264 h 751"/>
                <a:gd name="T46" fmla="*/ 459 w 699"/>
                <a:gd name="T47" fmla="*/ 185 h 751"/>
                <a:gd name="T48" fmla="*/ 433 w 699"/>
                <a:gd name="T49" fmla="*/ 158 h 751"/>
                <a:gd name="T50" fmla="*/ 406 w 699"/>
                <a:gd name="T51" fmla="*/ 150 h 751"/>
                <a:gd name="T52" fmla="*/ 345 w 699"/>
                <a:gd name="T53" fmla="*/ 132 h 751"/>
                <a:gd name="T54" fmla="*/ 318 w 699"/>
                <a:gd name="T55" fmla="*/ 132 h 751"/>
                <a:gd name="T56" fmla="*/ 283 w 699"/>
                <a:gd name="T57" fmla="*/ 141 h 751"/>
                <a:gd name="T58" fmla="*/ 230 w 699"/>
                <a:gd name="T59" fmla="*/ 185 h 751"/>
                <a:gd name="T60" fmla="*/ 212 w 699"/>
                <a:gd name="T61" fmla="*/ 220 h 751"/>
                <a:gd name="T62" fmla="*/ 195 w 699"/>
                <a:gd name="T63" fmla="*/ 264 h 751"/>
                <a:gd name="T64" fmla="*/ 186 w 699"/>
                <a:gd name="T65" fmla="*/ 370 h 751"/>
                <a:gd name="T66" fmla="*/ 186 w 699"/>
                <a:gd name="T67" fmla="*/ 432 h 751"/>
                <a:gd name="T68" fmla="*/ 195 w 699"/>
                <a:gd name="T69" fmla="*/ 485 h 751"/>
                <a:gd name="T70" fmla="*/ 230 w 699"/>
                <a:gd name="T71" fmla="*/ 556 h 751"/>
                <a:gd name="T72" fmla="*/ 256 w 699"/>
                <a:gd name="T73" fmla="*/ 582 h 751"/>
                <a:gd name="T74" fmla="*/ 283 w 699"/>
                <a:gd name="T75" fmla="*/ 600 h 751"/>
                <a:gd name="T76" fmla="*/ 345 w 699"/>
                <a:gd name="T77" fmla="*/ 609 h 751"/>
                <a:gd name="T78" fmla="*/ 380 w 699"/>
                <a:gd name="T79" fmla="*/ 609 h 751"/>
                <a:gd name="T80" fmla="*/ 406 w 699"/>
                <a:gd name="T81" fmla="*/ 600 h 751"/>
                <a:gd name="T82" fmla="*/ 459 w 699"/>
                <a:gd name="T83" fmla="*/ 556 h 751"/>
                <a:gd name="T84" fmla="*/ 477 w 699"/>
                <a:gd name="T85" fmla="*/ 520 h 751"/>
                <a:gd name="T86" fmla="*/ 495 w 699"/>
                <a:gd name="T87" fmla="*/ 485 h 751"/>
                <a:gd name="T88" fmla="*/ 512 w 699"/>
                <a:gd name="T89" fmla="*/ 37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9" h="751">
                  <a:moveTo>
                    <a:pt x="698" y="370"/>
                  </a:moveTo>
                  <a:lnTo>
                    <a:pt x="698" y="370"/>
                  </a:lnTo>
                  <a:lnTo>
                    <a:pt x="689" y="459"/>
                  </a:lnTo>
                  <a:lnTo>
                    <a:pt x="671" y="529"/>
                  </a:lnTo>
                  <a:lnTo>
                    <a:pt x="645" y="591"/>
                  </a:lnTo>
                  <a:lnTo>
                    <a:pt x="601" y="644"/>
                  </a:lnTo>
                  <a:lnTo>
                    <a:pt x="601" y="644"/>
                  </a:lnTo>
                  <a:lnTo>
                    <a:pt x="548" y="688"/>
                  </a:lnTo>
                  <a:lnTo>
                    <a:pt x="495" y="723"/>
                  </a:lnTo>
                  <a:lnTo>
                    <a:pt x="424" y="741"/>
                  </a:lnTo>
                  <a:lnTo>
                    <a:pt x="345" y="750"/>
                  </a:lnTo>
                  <a:lnTo>
                    <a:pt x="345" y="750"/>
                  </a:lnTo>
                  <a:lnTo>
                    <a:pt x="265" y="741"/>
                  </a:lnTo>
                  <a:lnTo>
                    <a:pt x="203" y="723"/>
                  </a:lnTo>
                  <a:lnTo>
                    <a:pt x="142" y="688"/>
                  </a:lnTo>
                  <a:lnTo>
                    <a:pt x="89" y="644"/>
                  </a:lnTo>
                  <a:lnTo>
                    <a:pt x="89" y="644"/>
                  </a:lnTo>
                  <a:lnTo>
                    <a:pt x="53" y="591"/>
                  </a:lnTo>
                  <a:lnTo>
                    <a:pt x="18" y="529"/>
                  </a:lnTo>
                  <a:lnTo>
                    <a:pt x="0" y="450"/>
                  </a:lnTo>
                  <a:lnTo>
                    <a:pt x="0" y="370"/>
                  </a:lnTo>
                  <a:lnTo>
                    <a:pt x="0" y="370"/>
                  </a:lnTo>
                  <a:lnTo>
                    <a:pt x="0" y="291"/>
                  </a:lnTo>
                  <a:lnTo>
                    <a:pt x="18" y="220"/>
                  </a:lnTo>
                  <a:lnTo>
                    <a:pt x="53" y="150"/>
                  </a:lnTo>
                  <a:lnTo>
                    <a:pt x="89" y="97"/>
                  </a:lnTo>
                  <a:lnTo>
                    <a:pt x="89" y="97"/>
                  </a:lnTo>
                  <a:lnTo>
                    <a:pt x="142" y="53"/>
                  </a:lnTo>
                  <a:lnTo>
                    <a:pt x="203" y="26"/>
                  </a:lnTo>
                  <a:lnTo>
                    <a:pt x="265" y="0"/>
                  </a:lnTo>
                  <a:lnTo>
                    <a:pt x="345" y="0"/>
                  </a:lnTo>
                  <a:lnTo>
                    <a:pt x="345" y="0"/>
                  </a:lnTo>
                  <a:lnTo>
                    <a:pt x="424" y="0"/>
                  </a:lnTo>
                  <a:lnTo>
                    <a:pt x="495" y="17"/>
                  </a:lnTo>
                  <a:lnTo>
                    <a:pt x="548" y="53"/>
                  </a:lnTo>
                  <a:lnTo>
                    <a:pt x="601" y="97"/>
                  </a:lnTo>
                  <a:lnTo>
                    <a:pt x="601" y="97"/>
                  </a:lnTo>
                  <a:lnTo>
                    <a:pt x="645" y="150"/>
                  </a:lnTo>
                  <a:lnTo>
                    <a:pt x="671" y="220"/>
                  </a:lnTo>
                  <a:lnTo>
                    <a:pt x="689" y="291"/>
                  </a:lnTo>
                  <a:lnTo>
                    <a:pt x="698" y="370"/>
                  </a:lnTo>
                  <a:close/>
                  <a:moveTo>
                    <a:pt x="512" y="370"/>
                  </a:moveTo>
                  <a:lnTo>
                    <a:pt x="512" y="370"/>
                  </a:lnTo>
                  <a:lnTo>
                    <a:pt x="504" y="308"/>
                  </a:lnTo>
                  <a:lnTo>
                    <a:pt x="495" y="264"/>
                  </a:lnTo>
                  <a:lnTo>
                    <a:pt x="495" y="264"/>
                  </a:lnTo>
                  <a:lnTo>
                    <a:pt x="477" y="220"/>
                  </a:lnTo>
                  <a:lnTo>
                    <a:pt x="459" y="185"/>
                  </a:lnTo>
                  <a:lnTo>
                    <a:pt x="459" y="185"/>
                  </a:lnTo>
                  <a:lnTo>
                    <a:pt x="433" y="158"/>
                  </a:lnTo>
                  <a:lnTo>
                    <a:pt x="406" y="150"/>
                  </a:lnTo>
                  <a:lnTo>
                    <a:pt x="406" y="150"/>
                  </a:lnTo>
                  <a:lnTo>
                    <a:pt x="380" y="132"/>
                  </a:lnTo>
                  <a:lnTo>
                    <a:pt x="345" y="132"/>
                  </a:lnTo>
                  <a:lnTo>
                    <a:pt x="345" y="132"/>
                  </a:lnTo>
                  <a:lnTo>
                    <a:pt x="318" y="132"/>
                  </a:lnTo>
                  <a:lnTo>
                    <a:pt x="283" y="141"/>
                  </a:lnTo>
                  <a:lnTo>
                    <a:pt x="283" y="141"/>
                  </a:lnTo>
                  <a:lnTo>
                    <a:pt x="256" y="158"/>
                  </a:lnTo>
                  <a:lnTo>
                    <a:pt x="230" y="185"/>
                  </a:lnTo>
                  <a:lnTo>
                    <a:pt x="230" y="185"/>
                  </a:lnTo>
                  <a:lnTo>
                    <a:pt x="212" y="220"/>
                  </a:lnTo>
                  <a:lnTo>
                    <a:pt x="195" y="264"/>
                  </a:lnTo>
                  <a:lnTo>
                    <a:pt x="195" y="264"/>
                  </a:lnTo>
                  <a:lnTo>
                    <a:pt x="186" y="308"/>
                  </a:lnTo>
                  <a:lnTo>
                    <a:pt x="186" y="370"/>
                  </a:lnTo>
                  <a:lnTo>
                    <a:pt x="186" y="370"/>
                  </a:lnTo>
                  <a:lnTo>
                    <a:pt x="186" y="432"/>
                  </a:lnTo>
                  <a:lnTo>
                    <a:pt x="195" y="485"/>
                  </a:lnTo>
                  <a:lnTo>
                    <a:pt x="195" y="485"/>
                  </a:lnTo>
                  <a:lnTo>
                    <a:pt x="212" y="520"/>
                  </a:lnTo>
                  <a:lnTo>
                    <a:pt x="230" y="556"/>
                  </a:lnTo>
                  <a:lnTo>
                    <a:pt x="230" y="556"/>
                  </a:lnTo>
                  <a:lnTo>
                    <a:pt x="256" y="582"/>
                  </a:lnTo>
                  <a:lnTo>
                    <a:pt x="283" y="600"/>
                  </a:lnTo>
                  <a:lnTo>
                    <a:pt x="283" y="600"/>
                  </a:lnTo>
                  <a:lnTo>
                    <a:pt x="318" y="609"/>
                  </a:lnTo>
                  <a:lnTo>
                    <a:pt x="345" y="609"/>
                  </a:lnTo>
                  <a:lnTo>
                    <a:pt x="345" y="609"/>
                  </a:lnTo>
                  <a:lnTo>
                    <a:pt x="380" y="609"/>
                  </a:lnTo>
                  <a:lnTo>
                    <a:pt x="406" y="600"/>
                  </a:lnTo>
                  <a:lnTo>
                    <a:pt x="406" y="600"/>
                  </a:lnTo>
                  <a:lnTo>
                    <a:pt x="433" y="582"/>
                  </a:lnTo>
                  <a:lnTo>
                    <a:pt x="459" y="556"/>
                  </a:lnTo>
                  <a:lnTo>
                    <a:pt x="459" y="556"/>
                  </a:lnTo>
                  <a:lnTo>
                    <a:pt x="477" y="520"/>
                  </a:lnTo>
                  <a:lnTo>
                    <a:pt x="495" y="485"/>
                  </a:lnTo>
                  <a:lnTo>
                    <a:pt x="495" y="485"/>
                  </a:lnTo>
                  <a:lnTo>
                    <a:pt x="504" y="432"/>
                  </a:lnTo>
                  <a:lnTo>
                    <a:pt x="512" y="370"/>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109"/>
            <p:cNvSpPr>
              <a:spLocks noChangeArrowheads="1"/>
            </p:cNvSpPr>
            <p:nvPr/>
          </p:nvSpPr>
          <p:spPr bwMode="auto">
            <a:xfrm>
              <a:off x="5730875" y="2062163"/>
              <a:ext cx="241300" cy="260350"/>
            </a:xfrm>
            <a:custGeom>
              <a:avLst/>
              <a:gdLst>
                <a:gd name="T0" fmla="*/ 671 w 672"/>
                <a:gd name="T1" fmla="*/ 724 h 725"/>
                <a:gd name="T2" fmla="*/ 450 w 672"/>
                <a:gd name="T3" fmla="*/ 724 h 725"/>
                <a:gd name="T4" fmla="*/ 247 w 672"/>
                <a:gd name="T5" fmla="*/ 459 h 725"/>
                <a:gd name="T6" fmla="*/ 186 w 672"/>
                <a:gd name="T7" fmla="*/ 459 h 725"/>
                <a:gd name="T8" fmla="*/ 186 w 672"/>
                <a:gd name="T9" fmla="*/ 724 h 725"/>
                <a:gd name="T10" fmla="*/ 0 w 672"/>
                <a:gd name="T11" fmla="*/ 724 h 725"/>
                <a:gd name="T12" fmla="*/ 0 w 672"/>
                <a:gd name="T13" fmla="*/ 0 h 725"/>
                <a:gd name="T14" fmla="*/ 292 w 672"/>
                <a:gd name="T15" fmla="*/ 0 h 725"/>
                <a:gd name="T16" fmla="*/ 292 w 672"/>
                <a:gd name="T17" fmla="*/ 0 h 725"/>
                <a:gd name="T18" fmla="*/ 397 w 672"/>
                <a:gd name="T19" fmla="*/ 9 h 725"/>
                <a:gd name="T20" fmla="*/ 397 w 672"/>
                <a:gd name="T21" fmla="*/ 9 h 725"/>
                <a:gd name="T22" fmla="*/ 442 w 672"/>
                <a:gd name="T23" fmla="*/ 27 h 725"/>
                <a:gd name="T24" fmla="*/ 477 w 672"/>
                <a:gd name="T25" fmla="*/ 45 h 725"/>
                <a:gd name="T26" fmla="*/ 477 w 672"/>
                <a:gd name="T27" fmla="*/ 45 h 725"/>
                <a:gd name="T28" fmla="*/ 512 w 672"/>
                <a:gd name="T29" fmla="*/ 71 h 725"/>
                <a:gd name="T30" fmla="*/ 539 w 672"/>
                <a:gd name="T31" fmla="*/ 106 h 725"/>
                <a:gd name="T32" fmla="*/ 539 w 672"/>
                <a:gd name="T33" fmla="*/ 106 h 725"/>
                <a:gd name="T34" fmla="*/ 556 w 672"/>
                <a:gd name="T35" fmla="*/ 150 h 725"/>
                <a:gd name="T36" fmla="*/ 565 w 672"/>
                <a:gd name="T37" fmla="*/ 203 h 725"/>
                <a:gd name="T38" fmla="*/ 565 w 672"/>
                <a:gd name="T39" fmla="*/ 203 h 725"/>
                <a:gd name="T40" fmla="*/ 556 w 672"/>
                <a:gd name="T41" fmla="*/ 274 h 725"/>
                <a:gd name="T42" fmla="*/ 547 w 672"/>
                <a:gd name="T43" fmla="*/ 309 h 725"/>
                <a:gd name="T44" fmla="*/ 530 w 672"/>
                <a:gd name="T45" fmla="*/ 336 h 725"/>
                <a:gd name="T46" fmla="*/ 530 w 672"/>
                <a:gd name="T47" fmla="*/ 336 h 725"/>
                <a:gd name="T48" fmla="*/ 486 w 672"/>
                <a:gd name="T49" fmla="*/ 380 h 725"/>
                <a:gd name="T50" fmla="*/ 424 w 672"/>
                <a:gd name="T51" fmla="*/ 415 h 725"/>
                <a:gd name="T52" fmla="*/ 671 w 672"/>
                <a:gd name="T53" fmla="*/ 724 h 725"/>
                <a:gd name="T54" fmla="*/ 380 w 672"/>
                <a:gd name="T55" fmla="*/ 221 h 725"/>
                <a:gd name="T56" fmla="*/ 380 w 672"/>
                <a:gd name="T57" fmla="*/ 221 h 725"/>
                <a:gd name="T58" fmla="*/ 380 w 672"/>
                <a:gd name="T59" fmla="*/ 195 h 725"/>
                <a:gd name="T60" fmla="*/ 371 w 672"/>
                <a:gd name="T61" fmla="*/ 177 h 725"/>
                <a:gd name="T62" fmla="*/ 371 w 672"/>
                <a:gd name="T63" fmla="*/ 177 h 725"/>
                <a:gd name="T64" fmla="*/ 353 w 672"/>
                <a:gd name="T65" fmla="*/ 159 h 725"/>
                <a:gd name="T66" fmla="*/ 336 w 672"/>
                <a:gd name="T67" fmla="*/ 150 h 725"/>
                <a:gd name="T68" fmla="*/ 336 w 672"/>
                <a:gd name="T69" fmla="*/ 150 h 725"/>
                <a:gd name="T70" fmla="*/ 292 w 672"/>
                <a:gd name="T71" fmla="*/ 142 h 725"/>
                <a:gd name="T72" fmla="*/ 292 w 672"/>
                <a:gd name="T73" fmla="*/ 142 h 725"/>
                <a:gd name="T74" fmla="*/ 247 w 672"/>
                <a:gd name="T75" fmla="*/ 133 h 725"/>
                <a:gd name="T76" fmla="*/ 186 w 672"/>
                <a:gd name="T77" fmla="*/ 133 h 725"/>
                <a:gd name="T78" fmla="*/ 186 w 672"/>
                <a:gd name="T79" fmla="*/ 327 h 725"/>
                <a:gd name="T80" fmla="*/ 239 w 672"/>
                <a:gd name="T81" fmla="*/ 327 h 725"/>
                <a:gd name="T82" fmla="*/ 239 w 672"/>
                <a:gd name="T83" fmla="*/ 327 h 725"/>
                <a:gd name="T84" fmla="*/ 300 w 672"/>
                <a:gd name="T85" fmla="*/ 327 h 725"/>
                <a:gd name="T86" fmla="*/ 300 w 672"/>
                <a:gd name="T87" fmla="*/ 327 h 725"/>
                <a:gd name="T88" fmla="*/ 327 w 672"/>
                <a:gd name="T89" fmla="*/ 318 h 725"/>
                <a:gd name="T90" fmla="*/ 345 w 672"/>
                <a:gd name="T91" fmla="*/ 309 h 725"/>
                <a:gd name="T92" fmla="*/ 345 w 672"/>
                <a:gd name="T93" fmla="*/ 309 h 725"/>
                <a:gd name="T94" fmla="*/ 371 w 672"/>
                <a:gd name="T95" fmla="*/ 274 h 725"/>
                <a:gd name="T96" fmla="*/ 371 w 672"/>
                <a:gd name="T97" fmla="*/ 274 h 725"/>
                <a:gd name="T98" fmla="*/ 380 w 672"/>
                <a:gd name="T99" fmla="*/ 221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2" h="725">
                  <a:moveTo>
                    <a:pt x="671" y="724"/>
                  </a:moveTo>
                  <a:lnTo>
                    <a:pt x="450" y="724"/>
                  </a:lnTo>
                  <a:lnTo>
                    <a:pt x="247" y="459"/>
                  </a:lnTo>
                  <a:lnTo>
                    <a:pt x="186" y="459"/>
                  </a:lnTo>
                  <a:lnTo>
                    <a:pt x="186" y="724"/>
                  </a:lnTo>
                  <a:lnTo>
                    <a:pt x="0" y="724"/>
                  </a:lnTo>
                  <a:lnTo>
                    <a:pt x="0" y="0"/>
                  </a:lnTo>
                  <a:lnTo>
                    <a:pt x="292" y="0"/>
                  </a:lnTo>
                  <a:lnTo>
                    <a:pt x="292" y="0"/>
                  </a:lnTo>
                  <a:lnTo>
                    <a:pt x="397" y="9"/>
                  </a:lnTo>
                  <a:lnTo>
                    <a:pt x="397" y="9"/>
                  </a:lnTo>
                  <a:lnTo>
                    <a:pt x="442" y="27"/>
                  </a:lnTo>
                  <a:lnTo>
                    <a:pt x="477" y="45"/>
                  </a:lnTo>
                  <a:lnTo>
                    <a:pt x="477" y="45"/>
                  </a:lnTo>
                  <a:lnTo>
                    <a:pt x="512" y="71"/>
                  </a:lnTo>
                  <a:lnTo>
                    <a:pt x="539" y="106"/>
                  </a:lnTo>
                  <a:lnTo>
                    <a:pt x="539" y="106"/>
                  </a:lnTo>
                  <a:lnTo>
                    <a:pt x="556" y="150"/>
                  </a:lnTo>
                  <a:lnTo>
                    <a:pt x="565" y="203"/>
                  </a:lnTo>
                  <a:lnTo>
                    <a:pt x="565" y="203"/>
                  </a:lnTo>
                  <a:lnTo>
                    <a:pt x="556" y="274"/>
                  </a:lnTo>
                  <a:lnTo>
                    <a:pt x="547" y="309"/>
                  </a:lnTo>
                  <a:lnTo>
                    <a:pt x="530" y="336"/>
                  </a:lnTo>
                  <a:lnTo>
                    <a:pt x="530" y="336"/>
                  </a:lnTo>
                  <a:lnTo>
                    <a:pt x="486" y="380"/>
                  </a:lnTo>
                  <a:lnTo>
                    <a:pt x="424" y="415"/>
                  </a:lnTo>
                  <a:lnTo>
                    <a:pt x="671" y="724"/>
                  </a:lnTo>
                  <a:close/>
                  <a:moveTo>
                    <a:pt x="380" y="221"/>
                  </a:moveTo>
                  <a:lnTo>
                    <a:pt x="380" y="221"/>
                  </a:lnTo>
                  <a:lnTo>
                    <a:pt x="380" y="195"/>
                  </a:lnTo>
                  <a:lnTo>
                    <a:pt x="371" y="177"/>
                  </a:lnTo>
                  <a:lnTo>
                    <a:pt x="371" y="177"/>
                  </a:lnTo>
                  <a:lnTo>
                    <a:pt x="353" y="159"/>
                  </a:lnTo>
                  <a:lnTo>
                    <a:pt x="336" y="150"/>
                  </a:lnTo>
                  <a:lnTo>
                    <a:pt x="336" y="150"/>
                  </a:lnTo>
                  <a:lnTo>
                    <a:pt x="292" y="142"/>
                  </a:lnTo>
                  <a:lnTo>
                    <a:pt x="292" y="142"/>
                  </a:lnTo>
                  <a:lnTo>
                    <a:pt x="247" y="133"/>
                  </a:lnTo>
                  <a:lnTo>
                    <a:pt x="186" y="133"/>
                  </a:lnTo>
                  <a:lnTo>
                    <a:pt x="186" y="327"/>
                  </a:lnTo>
                  <a:lnTo>
                    <a:pt x="239" y="327"/>
                  </a:lnTo>
                  <a:lnTo>
                    <a:pt x="239" y="327"/>
                  </a:lnTo>
                  <a:lnTo>
                    <a:pt x="300" y="327"/>
                  </a:lnTo>
                  <a:lnTo>
                    <a:pt x="300" y="327"/>
                  </a:lnTo>
                  <a:lnTo>
                    <a:pt x="327" y="318"/>
                  </a:lnTo>
                  <a:lnTo>
                    <a:pt x="345" y="309"/>
                  </a:lnTo>
                  <a:lnTo>
                    <a:pt x="345" y="309"/>
                  </a:lnTo>
                  <a:lnTo>
                    <a:pt x="371" y="274"/>
                  </a:lnTo>
                  <a:lnTo>
                    <a:pt x="371" y="274"/>
                  </a:lnTo>
                  <a:lnTo>
                    <a:pt x="380" y="221"/>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110"/>
            <p:cNvSpPr>
              <a:spLocks noChangeArrowheads="1"/>
            </p:cNvSpPr>
            <p:nvPr/>
          </p:nvSpPr>
          <p:spPr bwMode="auto">
            <a:xfrm>
              <a:off x="6102350" y="2062163"/>
              <a:ext cx="219075" cy="266700"/>
            </a:xfrm>
            <a:custGeom>
              <a:avLst/>
              <a:gdLst>
                <a:gd name="T0" fmla="*/ 300 w 610"/>
                <a:gd name="T1" fmla="*/ 742 h 743"/>
                <a:gd name="T2" fmla="*/ 300 w 610"/>
                <a:gd name="T3" fmla="*/ 742 h 743"/>
                <a:gd name="T4" fmla="*/ 238 w 610"/>
                <a:gd name="T5" fmla="*/ 733 h 743"/>
                <a:gd name="T6" fmla="*/ 176 w 610"/>
                <a:gd name="T7" fmla="*/ 724 h 743"/>
                <a:gd name="T8" fmla="*/ 123 w 610"/>
                <a:gd name="T9" fmla="*/ 698 h 743"/>
                <a:gd name="T10" fmla="*/ 79 w 610"/>
                <a:gd name="T11" fmla="*/ 671 h 743"/>
                <a:gd name="T12" fmla="*/ 79 w 610"/>
                <a:gd name="T13" fmla="*/ 671 h 743"/>
                <a:gd name="T14" fmla="*/ 44 w 610"/>
                <a:gd name="T15" fmla="*/ 627 h 743"/>
                <a:gd name="T16" fmla="*/ 18 w 610"/>
                <a:gd name="T17" fmla="*/ 583 h 743"/>
                <a:gd name="T18" fmla="*/ 9 w 610"/>
                <a:gd name="T19" fmla="*/ 530 h 743"/>
                <a:gd name="T20" fmla="*/ 0 w 610"/>
                <a:gd name="T21" fmla="*/ 459 h 743"/>
                <a:gd name="T22" fmla="*/ 0 w 610"/>
                <a:gd name="T23" fmla="*/ 0 h 743"/>
                <a:gd name="T24" fmla="*/ 185 w 610"/>
                <a:gd name="T25" fmla="*/ 0 h 743"/>
                <a:gd name="T26" fmla="*/ 185 w 610"/>
                <a:gd name="T27" fmla="*/ 451 h 743"/>
                <a:gd name="T28" fmla="*/ 185 w 610"/>
                <a:gd name="T29" fmla="*/ 451 h 743"/>
                <a:gd name="T30" fmla="*/ 194 w 610"/>
                <a:gd name="T31" fmla="*/ 521 h 743"/>
                <a:gd name="T32" fmla="*/ 212 w 610"/>
                <a:gd name="T33" fmla="*/ 565 h 743"/>
                <a:gd name="T34" fmla="*/ 212 w 610"/>
                <a:gd name="T35" fmla="*/ 565 h 743"/>
                <a:gd name="T36" fmla="*/ 229 w 610"/>
                <a:gd name="T37" fmla="*/ 583 h 743"/>
                <a:gd name="T38" fmla="*/ 247 w 610"/>
                <a:gd name="T39" fmla="*/ 592 h 743"/>
                <a:gd name="T40" fmla="*/ 300 w 610"/>
                <a:gd name="T41" fmla="*/ 601 h 743"/>
                <a:gd name="T42" fmla="*/ 300 w 610"/>
                <a:gd name="T43" fmla="*/ 601 h 743"/>
                <a:gd name="T44" fmla="*/ 362 w 610"/>
                <a:gd name="T45" fmla="*/ 592 h 743"/>
                <a:gd name="T46" fmla="*/ 379 w 610"/>
                <a:gd name="T47" fmla="*/ 583 h 743"/>
                <a:gd name="T48" fmla="*/ 397 w 610"/>
                <a:gd name="T49" fmla="*/ 565 h 743"/>
                <a:gd name="T50" fmla="*/ 397 w 610"/>
                <a:gd name="T51" fmla="*/ 565 h 743"/>
                <a:gd name="T52" fmla="*/ 406 w 610"/>
                <a:gd name="T53" fmla="*/ 548 h 743"/>
                <a:gd name="T54" fmla="*/ 415 w 610"/>
                <a:gd name="T55" fmla="*/ 521 h 743"/>
                <a:gd name="T56" fmla="*/ 424 w 610"/>
                <a:gd name="T57" fmla="*/ 451 h 743"/>
                <a:gd name="T58" fmla="*/ 424 w 610"/>
                <a:gd name="T59" fmla="*/ 0 h 743"/>
                <a:gd name="T60" fmla="*/ 609 w 610"/>
                <a:gd name="T61" fmla="*/ 0 h 743"/>
                <a:gd name="T62" fmla="*/ 609 w 610"/>
                <a:gd name="T63" fmla="*/ 459 h 743"/>
                <a:gd name="T64" fmla="*/ 609 w 610"/>
                <a:gd name="T65" fmla="*/ 459 h 743"/>
                <a:gd name="T66" fmla="*/ 600 w 610"/>
                <a:gd name="T67" fmla="*/ 530 h 743"/>
                <a:gd name="T68" fmla="*/ 582 w 610"/>
                <a:gd name="T69" fmla="*/ 583 h 743"/>
                <a:gd name="T70" fmla="*/ 565 w 610"/>
                <a:gd name="T71" fmla="*/ 627 h 743"/>
                <a:gd name="T72" fmla="*/ 529 w 610"/>
                <a:gd name="T73" fmla="*/ 671 h 743"/>
                <a:gd name="T74" fmla="*/ 529 w 610"/>
                <a:gd name="T75" fmla="*/ 671 h 743"/>
                <a:gd name="T76" fmla="*/ 485 w 610"/>
                <a:gd name="T77" fmla="*/ 698 h 743"/>
                <a:gd name="T78" fmla="*/ 432 w 610"/>
                <a:gd name="T79" fmla="*/ 724 h 743"/>
                <a:gd name="T80" fmla="*/ 371 w 610"/>
                <a:gd name="T81" fmla="*/ 733 h 743"/>
                <a:gd name="T82" fmla="*/ 300 w 610"/>
                <a:gd name="T83" fmla="*/ 74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0" h="743">
                  <a:moveTo>
                    <a:pt x="300" y="742"/>
                  </a:moveTo>
                  <a:lnTo>
                    <a:pt x="300" y="742"/>
                  </a:lnTo>
                  <a:lnTo>
                    <a:pt x="238" y="733"/>
                  </a:lnTo>
                  <a:lnTo>
                    <a:pt x="176" y="724"/>
                  </a:lnTo>
                  <a:lnTo>
                    <a:pt x="123" y="698"/>
                  </a:lnTo>
                  <a:lnTo>
                    <a:pt x="79" y="671"/>
                  </a:lnTo>
                  <a:lnTo>
                    <a:pt x="79" y="671"/>
                  </a:lnTo>
                  <a:lnTo>
                    <a:pt x="44" y="627"/>
                  </a:lnTo>
                  <a:lnTo>
                    <a:pt x="18" y="583"/>
                  </a:lnTo>
                  <a:lnTo>
                    <a:pt x="9" y="530"/>
                  </a:lnTo>
                  <a:lnTo>
                    <a:pt x="0" y="459"/>
                  </a:lnTo>
                  <a:lnTo>
                    <a:pt x="0" y="0"/>
                  </a:lnTo>
                  <a:lnTo>
                    <a:pt x="185" y="0"/>
                  </a:lnTo>
                  <a:lnTo>
                    <a:pt x="185" y="451"/>
                  </a:lnTo>
                  <a:lnTo>
                    <a:pt x="185" y="451"/>
                  </a:lnTo>
                  <a:lnTo>
                    <a:pt x="194" y="521"/>
                  </a:lnTo>
                  <a:lnTo>
                    <a:pt x="212" y="565"/>
                  </a:lnTo>
                  <a:lnTo>
                    <a:pt x="212" y="565"/>
                  </a:lnTo>
                  <a:lnTo>
                    <a:pt x="229" y="583"/>
                  </a:lnTo>
                  <a:lnTo>
                    <a:pt x="247" y="592"/>
                  </a:lnTo>
                  <a:lnTo>
                    <a:pt x="300" y="601"/>
                  </a:lnTo>
                  <a:lnTo>
                    <a:pt x="300" y="601"/>
                  </a:lnTo>
                  <a:lnTo>
                    <a:pt x="362" y="592"/>
                  </a:lnTo>
                  <a:lnTo>
                    <a:pt x="379" y="583"/>
                  </a:lnTo>
                  <a:lnTo>
                    <a:pt x="397" y="565"/>
                  </a:lnTo>
                  <a:lnTo>
                    <a:pt x="397" y="565"/>
                  </a:lnTo>
                  <a:lnTo>
                    <a:pt x="406" y="548"/>
                  </a:lnTo>
                  <a:lnTo>
                    <a:pt x="415" y="521"/>
                  </a:lnTo>
                  <a:lnTo>
                    <a:pt x="424" y="451"/>
                  </a:lnTo>
                  <a:lnTo>
                    <a:pt x="424" y="0"/>
                  </a:lnTo>
                  <a:lnTo>
                    <a:pt x="609" y="0"/>
                  </a:lnTo>
                  <a:lnTo>
                    <a:pt x="609" y="459"/>
                  </a:lnTo>
                  <a:lnTo>
                    <a:pt x="609" y="459"/>
                  </a:lnTo>
                  <a:lnTo>
                    <a:pt x="600" y="530"/>
                  </a:lnTo>
                  <a:lnTo>
                    <a:pt x="582" y="583"/>
                  </a:lnTo>
                  <a:lnTo>
                    <a:pt x="565" y="627"/>
                  </a:lnTo>
                  <a:lnTo>
                    <a:pt x="529" y="671"/>
                  </a:lnTo>
                  <a:lnTo>
                    <a:pt x="529" y="671"/>
                  </a:lnTo>
                  <a:lnTo>
                    <a:pt x="485" y="698"/>
                  </a:lnTo>
                  <a:lnTo>
                    <a:pt x="432" y="724"/>
                  </a:lnTo>
                  <a:lnTo>
                    <a:pt x="371" y="733"/>
                  </a:lnTo>
                  <a:lnTo>
                    <a:pt x="300" y="742"/>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111"/>
            <p:cNvSpPr>
              <a:spLocks noChangeArrowheads="1"/>
            </p:cNvSpPr>
            <p:nvPr/>
          </p:nvSpPr>
          <p:spPr bwMode="auto">
            <a:xfrm>
              <a:off x="6488113" y="2062163"/>
              <a:ext cx="263525" cy="260350"/>
            </a:xfrm>
            <a:custGeom>
              <a:avLst/>
              <a:gdLst>
                <a:gd name="T0" fmla="*/ 732 w 733"/>
                <a:gd name="T1" fmla="*/ 724 h 725"/>
                <a:gd name="T2" fmla="*/ 556 w 733"/>
                <a:gd name="T3" fmla="*/ 724 h 725"/>
                <a:gd name="T4" fmla="*/ 556 w 733"/>
                <a:gd name="T5" fmla="*/ 248 h 725"/>
                <a:gd name="T6" fmla="*/ 423 w 733"/>
                <a:gd name="T7" fmla="*/ 556 h 725"/>
                <a:gd name="T8" fmla="*/ 300 w 733"/>
                <a:gd name="T9" fmla="*/ 556 h 725"/>
                <a:gd name="T10" fmla="*/ 167 w 733"/>
                <a:gd name="T11" fmla="*/ 248 h 725"/>
                <a:gd name="T12" fmla="*/ 167 w 733"/>
                <a:gd name="T13" fmla="*/ 724 h 725"/>
                <a:gd name="T14" fmla="*/ 0 w 733"/>
                <a:gd name="T15" fmla="*/ 724 h 725"/>
                <a:gd name="T16" fmla="*/ 0 w 733"/>
                <a:gd name="T17" fmla="*/ 0 h 725"/>
                <a:gd name="T18" fmla="*/ 203 w 733"/>
                <a:gd name="T19" fmla="*/ 0 h 725"/>
                <a:gd name="T20" fmla="*/ 370 w 733"/>
                <a:gd name="T21" fmla="*/ 362 h 725"/>
                <a:gd name="T22" fmla="*/ 529 w 733"/>
                <a:gd name="T23" fmla="*/ 0 h 725"/>
                <a:gd name="T24" fmla="*/ 732 w 733"/>
                <a:gd name="T25" fmla="*/ 0 h 725"/>
                <a:gd name="T26" fmla="*/ 732 w 733"/>
                <a:gd name="T27" fmla="*/ 7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3" h="725">
                  <a:moveTo>
                    <a:pt x="732" y="724"/>
                  </a:moveTo>
                  <a:lnTo>
                    <a:pt x="556" y="724"/>
                  </a:lnTo>
                  <a:lnTo>
                    <a:pt x="556" y="248"/>
                  </a:lnTo>
                  <a:lnTo>
                    <a:pt x="423" y="556"/>
                  </a:lnTo>
                  <a:lnTo>
                    <a:pt x="300" y="556"/>
                  </a:lnTo>
                  <a:lnTo>
                    <a:pt x="167" y="248"/>
                  </a:lnTo>
                  <a:lnTo>
                    <a:pt x="167" y="724"/>
                  </a:lnTo>
                  <a:lnTo>
                    <a:pt x="0" y="724"/>
                  </a:lnTo>
                  <a:lnTo>
                    <a:pt x="0" y="0"/>
                  </a:lnTo>
                  <a:lnTo>
                    <a:pt x="203" y="0"/>
                  </a:lnTo>
                  <a:lnTo>
                    <a:pt x="370" y="362"/>
                  </a:lnTo>
                  <a:lnTo>
                    <a:pt x="529" y="0"/>
                  </a:lnTo>
                  <a:lnTo>
                    <a:pt x="732" y="0"/>
                  </a:lnTo>
                  <a:lnTo>
                    <a:pt x="732" y="724"/>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112"/>
            <p:cNvSpPr>
              <a:spLocks noChangeArrowheads="1"/>
            </p:cNvSpPr>
            <p:nvPr/>
          </p:nvSpPr>
          <p:spPr bwMode="auto">
            <a:xfrm>
              <a:off x="2208213" y="2062163"/>
              <a:ext cx="206375" cy="260350"/>
            </a:xfrm>
            <a:custGeom>
              <a:avLst/>
              <a:gdLst>
                <a:gd name="T0" fmla="*/ 0 w 574"/>
                <a:gd name="T1" fmla="*/ 0 h 725"/>
                <a:gd name="T2" fmla="*/ 159 w 574"/>
                <a:gd name="T3" fmla="*/ 0 h 725"/>
                <a:gd name="T4" fmla="*/ 159 w 574"/>
                <a:gd name="T5" fmla="*/ 283 h 725"/>
                <a:gd name="T6" fmla="*/ 415 w 574"/>
                <a:gd name="T7" fmla="*/ 283 h 725"/>
                <a:gd name="T8" fmla="*/ 415 w 574"/>
                <a:gd name="T9" fmla="*/ 0 h 725"/>
                <a:gd name="T10" fmla="*/ 573 w 574"/>
                <a:gd name="T11" fmla="*/ 0 h 725"/>
                <a:gd name="T12" fmla="*/ 573 w 574"/>
                <a:gd name="T13" fmla="*/ 724 h 725"/>
                <a:gd name="T14" fmla="*/ 415 w 574"/>
                <a:gd name="T15" fmla="*/ 724 h 725"/>
                <a:gd name="T16" fmla="*/ 415 w 574"/>
                <a:gd name="T17" fmla="*/ 424 h 725"/>
                <a:gd name="T18" fmla="*/ 159 w 574"/>
                <a:gd name="T19" fmla="*/ 424 h 725"/>
                <a:gd name="T20" fmla="*/ 159 w 574"/>
                <a:gd name="T21" fmla="*/ 724 h 725"/>
                <a:gd name="T22" fmla="*/ 0 w 574"/>
                <a:gd name="T23" fmla="*/ 724 h 725"/>
                <a:gd name="T24" fmla="*/ 0 w 574"/>
                <a:gd name="T2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725">
                  <a:moveTo>
                    <a:pt x="0" y="0"/>
                  </a:moveTo>
                  <a:lnTo>
                    <a:pt x="159" y="0"/>
                  </a:lnTo>
                  <a:lnTo>
                    <a:pt x="159" y="283"/>
                  </a:lnTo>
                  <a:lnTo>
                    <a:pt x="415" y="283"/>
                  </a:lnTo>
                  <a:lnTo>
                    <a:pt x="415" y="0"/>
                  </a:lnTo>
                  <a:lnTo>
                    <a:pt x="573" y="0"/>
                  </a:lnTo>
                  <a:lnTo>
                    <a:pt x="573" y="724"/>
                  </a:lnTo>
                  <a:lnTo>
                    <a:pt x="415" y="724"/>
                  </a:lnTo>
                  <a:lnTo>
                    <a:pt x="415" y="424"/>
                  </a:lnTo>
                  <a:lnTo>
                    <a:pt x="159" y="424"/>
                  </a:lnTo>
                  <a:lnTo>
                    <a:pt x="159" y="724"/>
                  </a:lnTo>
                  <a:lnTo>
                    <a:pt x="0" y="72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113"/>
            <p:cNvSpPr>
              <a:spLocks noChangeArrowheads="1"/>
            </p:cNvSpPr>
            <p:nvPr/>
          </p:nvSpPr>
          <p:spPr bwMode="auto">
            <a:xfrm>
              <a:off x="2589213" y="2062163"/>
              <a:ext cx="165100" cy="260350"/>
            </a:xfrm>
            <a:custGeom>
              <a:avLst/>
              <a:gdLst>
                <a:gd name="T0" fmla="*/ 0 w 460"/>
                <a:gd name="T1" fmla="*/ 0 h 725"/>
                <a:gd name="T2" fmla="*/ 450 w 460"/>
                <a:gd name="T3" fmla="*/ 0 h 725"/>
                <a:gd name="T4" fmla="*/ 450 w 460"/>
                <a:gd name="T5" fmla="*/ 142 h 725"/>
                <a:gd name="T6" fmla="*/ 159 w 460"/>
                <a:gd name="T7" fmla="*/ 142 h 725"/>
                <a:gd name="T8" fmla="*/ 159 w 460"/>
                <a:gd name="T9" fmla="*/ 283 h 725"/>
                <a:gd name="T10" fmla="*/ 406 w 460"/>
                <a:gd name="T11" fmla="*/ 283 h 725"/>
                <a:gd name="T12" fmla="*/ 406 w 460"/>
                <a:gd name="T13" fmla="*/ 424 h 725"/>
                <a:gd name="T14" fmla="*/ 159 w 460"/>
                <a:gd name="T15" fmla="*/ 424 h 725"/>
                <a:gd name="T16" fmla="*/ 159 w 460"/>
                <a:gd name="T17" fmla="*/ 583 h 725"/>
                <a:gd name="T18" fmla="*/ 459 w 460"/>
                <a:gd name="T19" fmla="*/ 583 h 725"/>
                <a:gd name="T20" fmla="*/ 459 w 460"/>
                <a:gd name="T21" fmla="*/ 724 h 725"/>
                <a:gd name="T22" fmla="*/ 0 w 460"/>
                <a:gd name="T23" fmla="*/ 724 h 725"/>
                <a:gd name="T24" fmla="*/ 0 w 460"/>
                <a:gd name="T2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725">
                  <a:moveTo>
                    <a:pt x="0" y="0"/>
                  </a:moveTo>
                  <a:lnTo>
                    <a:pt x="450" y="0"/>
                  </a:lnTo>
                  <a:lnTo>
                    <a:pt x="450" y="142"/>
                  </a:lnTo>
                  <a:lnTo>
                    <a:pt x="159" y="142"/>
                  </a:lnTo>
                  <a:lnTo>
                    <a:pt x="159" y="283"/>
                  </a:lnTo>
                  <a:lnTo>
                    <a:pt x="406" y="283"/>
                  </a:lnTo>
                  <a:lnTo>
                    <a:pt x="406" y="424"/>
                  </a:lnTo>
                  <a:lnTo>
                    <a:pt x="159" y="424"/>
                  </a:lnTo>
                  <a:lnTo>
                    <a:pt x="159" y="583"/>
                  </a:lnTo>
                  <a:lnTo>
                    <a:pt x="459" y="583"/>
                  </a:lnTo>
                  <a:lnTo>
                    <a:pt x="459" y="724"/>
                  </a:lnTo>
                  <a:lnTo>
                    <a:pt x="0" y="72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114"/>
            <p:cNvSpPr>
              <a:spLocks noChangeArrowheads="1"/>
            </p:cNvSpPr>
            <p:nvPr/>
          </p:nvSpPr>
          <p:spPr bwMode="auto">
            <a:xfrm>
              <a:off x="2919413" y="2062163"/>
              <a:ext cx="161925" cy="260350"/>
            </a:xfrm>
            <a:custGeom>
              <a:avLst/>
              <a:gdLst>
                <a:gd name="T0" fmla="*/ 0 w 451"/>
                <a:gd name="T1" fmla="*/ 0 h 725"/>
                <a:gd name="T2" fmla="*/ 167 w 451"/>
                <a:gd name="T3" fmla="*/ 0 h 725"/>
                <a:gd name="T4" fmla="*/ 167 w 451"/>
                <a:gd name="T5" fmla="*/ 583 h 725"/>
                <a:gd name="T6" fmla="*/ 450 w 451"/>
                <a:gd name="T7" fmla="*/ 583 h 725"/>
                <a:gd name="T8" fmla="*/ 450 w 451"/>
                <a:gd name="T9" fmla="*/ 724 h 725"/>
                <a:gd name="T10" fmla="*/ 0 w 451"/>
                <a:gd name="T11" fmla="*/ 724 h 725"/>
                <a:gd name="T12" fmla="*/ 0 w 451"/>
                <a:gd name="T13" fmla="*/ 0 h 725"/>
              </a:gdLst>
              <a:ahLst/>
              <a:cxnLst>
                <a:cxn ang="0">
                  <a:pos x="T0" y="T1"/>
                </a:cxn>
                <a:cxn ang="0">
                  <a:pos x="T2" y="T3"/>
                </a:cxn>
                <a:cxn ang="0">
                  <a:pos x="T4" y="T5"/>
                </a:cxn>
                <a:cxn ang="0">
                  <a:pos x="T6" y="T7"/>
                </a:cxn>
                <a:cxn ang="0">
                  <a:pos x="T8" y="T9"/>
                </a:cxn>
                <a:cxn ang="0">
                  <a:pos x="T10" y="T11"/>
                </a:cxn>
                <a:cxn ang="0">
                  <a:pos x="T12" y="T13"/>
                </a:cxn>
              </a:cxnLst>
              <a:rect l="0" t="0" r="r" b="b"/>
              <a:pathLst>
                <a:path w="451" h="725">
                  <a:moveTo>
                    <a:pt x="0" y="0"/>
                  </a:moveTo>
                  <a:lnTo>
                    <a:pt x="167" y="0"/>
                  </a:lnTo>
                  <a:lnTo>
                    <a:pt x="167" y="583"/>
                  </a:lnTo>
                  <a:lnTo>
                    <a:pt x="450" y="583"/>
                  </a:lnTo>
                  <a:lnTo>
                    <a:pt x="450" y="724"/>
                  </a:lnTo>
                  <a:lnTo>
                    <a:pt x="0" y="72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115"/>
            <p:cNvSpPr>
              <a:spLocks noChangeArrowheads="1"/>
            </p:cNvSpPr>
            <p:nvPr/>
          </p:nvSpPr>
          <p:spPr bwMode="auto">
            <a:xfrm>
              <a:off x="3227388" y="2058988"/>
              <a:ext cx="193675" cy="266700"/>
            </a:xfrm>
            <a:custGeom>
              <a:avLst/>
              <a:gdLst>
                <a:gd name="T0" fmla="*/ 97 w 539"/>
                <a:gd name="T1" fmla="*/ 529 h 742"/>
                <a:gd name="T2" fmla="*/ 176 w 539"/>
                <a:gd name="T3" fmla="*/ 582 h 742"/>
                <a:gd name="T4" fmla="*/ 273 w 539"/>
                <a:gd name="T5" fmla="*/ 609 h 742"/>
                <a:gd name="T6" fmla="*/ 318 w 539"/>
                <a:gd name="T7" fmla="*/ 600 h 742"/>
                <a:gd name="T8" fmla="*/ 362 w 539"/>
                <a:gd name="T9" fmla="*/ 564 h 742"/>
                <a:gd name="T10" fmla="*/ 370 w 539"/>
                <a:gd name="T11" fmla="*/ 538 h 742"/>
                <a:gd name="T12" fmla="*/ 344 w 539"/>
                <a:gd name="T13" fmla="*/ 485 h 742"/>
                <a:gd name="T14" fmla="*/ 265 w 539"/>
                <a:gd name="T15" fmla="*/ 450 h 742"/>
                <a:gd name="T16" fmla="*/ 176 w 539"/>
                <a:gd name="T17" fmla="*/ 406 h 742"/>
                <a:gd name="T18" fmla="*/ 70 w 539"/>
                <a:gd name="T19" fmla="*/ 335 h 742"/>
                <a:gd name="T20" fmla="*/ 44 w 539"/>
                <a:gd name="T21" fmla="*/ 282 h 742"/>
                <a:gd name="T22" fmla="*/ 26 w 539"/>
                <a:gd name="T23" fmla="*/ 211 h 742"/>
                <a:gd name="T24" fmla="*/ 35 w 539"/>
                <a:gd name="T25" fmla="*/ 167 h 742"/>
                <a:gd name="T26" fmla="*/ 70 w 539"/>
                <a:gd name="T27" fmla="*/ 97 h 742"/>
                <a:gd name="T28" fmla="*/ 141 w 539"/>
                <a:gd name="T29" fmla="*/ 35 h 742"/>
                <a:gd name="T30" fmla="*/ 229 w 539"/>
                <a:gd name="T31" fmla="*/ 0 h 742"/>
                <a:gd name="T32" fmla="*/ 282 w 539"/>
                <a:gd name="T33" fmla="*/ 0 h 742"/>
                <a:gd name="T34" fmla="*/ 406 w 539"/>
                <a:gd name="T35" fmla="*/ 26 h 742"/>
                <a:gd name="T36" fmla="*/ 512 w 539"/>
                <a:gd name="T37" fmla="*/ 97 h 742"/>
                <a:gd name="T38" fmla="*/ 432 w 539"/>
                <a:gd name="T39" fmla="*/ 194 h 742"/>
                <a:gd name="T40" fmla="*/ 362 w 539"/>
                <a:gd name="T41" fmla="*/ 150 h 742"/>
                <a:gd name="T42" fmla="*/ 282 w 539"/>
                <a:gd name="T43" fmla="*/ 141 h 742"/>
                <a:gd name="T44" fmla="*/ 247 w 539"/>
                <a:gd name="T45" fmla="*/ 141 h 742"/>
                <a:gd name="T46" fmla="*/ 203 w 539"/>
                <a:gd name="T47" fmla="*/ 176 h 742"/>
                <a:gd name="T48" fmla="*/ 194 w 539"/>
                <a:gd name="T49" fmla="*/ 203 h 742"/>
                <a:gd name="T50" fmla="*/ 220 w 539"/>
                <a:gd name="T51" fmla="*/ 256 h 742"/>
                <a:gd name="T52" fmla="*/ 397 w 539"/>
                <a:gd name="T53" fmla="*/ 326 h 742"/>
                <a:gd name="T54" fmla="*/ 450 w 539"/>
                <a:gd name="T55" fmla="*/ 361 h 742"/>
                <a:gd name="T56" fmla="*/ 512 w 539"/>
                <a:gd name="T57" fmla="*/ 423 h 742"/>
                <a:gd name="T58" fmla="*/ 538 w 539"/>
                <a:gd name="T59" fmla="*/ 485 h 742"/>
                <a:gd name="T60" fmla="*/ 538 w 539"/>
                <a:gd name="T61" fmla="*/ 520 h 742"/>
                <a:gd name="T62" fmla="*/ 521 w 539"/>
                <a:gd name="T63" fmla="*/ 609 h 742"/>
                <a:gd name="T64" fmla="*/ 468 w 539"/>
                <a:gd name="T65" fmla="*/ 679 h 742"/>
                <a:gd name="T66" fmla="*/ 379 w 539"/>
                <a:gd name="T67" fmla="*/ 723 h 742"/>
                <a:gd name="T68" fmla="*/ 265 w 539"/>
                <a:gd name="T69" fmla="*/ 741 h 742"/>
                <a:gd name="T70" fmla="*/ 194 w 539"/>
                <a:gd name="T71" fmla="*/ 741 h 742"/>
                <a:gd name="T72" fmla="*/ 62 w 539"/>
                <a:gd name="T73" fmla="*/ 688 h 742"/>
                <a:gd name="T74" fmla="*/ 97 w 539"/>
                <a:gd name="T75" fmla="*/ 5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9" h="742">
                  <a:moveTo>
                    <a:pt x="97" y="529"/>
                  </a:moveTo>
                  <a:lnTo>
                    <a:pt x="97" y="529"/>
                  </a:lnTo>
                  <a:lnTo>
                    <a:pt x="132" y="556"/>
                  </a:lnTo>
                  <a:lnTo>
                    <a:pt x="176" y="582"/>
                  </a:lnTo>
                  <a:lnTo>
                    <a:pt x="220" y="600"/>
                  </a:lnTo>
                  <a:lnTo>
                    <a:pt x="273" y="609"/>
                  </a:lnTo>
                  <a:lnTo>
                    <a:pt x="273" y="609"/>
                  </a:lnTo>
                  <a:lnTo>
                    <a:pt x="318" y="600"/>
                  </a:lnTo>
                  <a:lnTo>
                    <a:pt x="344" y="582"/>
                  </a:lnTo>
                  <a:lnTo>
                    <a:pt x="362" y="564"/>
                  </a:lnTo>
                  <a:lnTo>
                    <a:pt x="370" y="538"/>
                  </a:lnTo>
                  <a:lnTo>
                    <a:pt x="370" y="538"/>
                  </a:lnTo>
                  <a:lnTo>
                    <a:pt x="362" y="503"/>
                  </a:lnTo>
                  <a:lnTo>
                    <a:pt x="344" y="485"/>
                  </a:lnTo>
                  <a:lnTo>
                    <a:pt x="309" y="467"/>
                  </a:lnTo>
                  <a:lnTo>
                    <a:pt x="265" y="450"/>
                  </a:lnTo>
                  <a:lnTo>
                    <a:pt x="176" y="406"/>
                  </a:lnTo>
                  <a:lnTo>
                    <a:pt x="176" y="406"/>
                  </a:lnTo>
                  <a:lnTo>
                    <a:pt x="123" y="379"/>
                  </a:lnTo>
                  <a:lnTo>
                    <a:pt x="70" y="335"/>
                  </a:lnTo>
                  <a:lnTo>
                    <a:pt x="53" y="317"/>
                  </a:lnTo>
                  <a:lnTo>
                    <a:pt x="44" y="282"/>
                  </a:lnTo>
                  <a:lnTo>
                    <a:pt x="35" y="247"/>
                  </a:lnTo>
                  <a:lnTo>
                    <a:pt x="26" y="211"/>
                  </a:lnTo>
                  <a:lnTo>
                    <a:pt x="26" y="211"/>
                  </a:lnTo>
                  <a:lnTo>
                    <a:pt x="35" y="167"/>
                  </a:lnTo>
                  <a:lnTo>
                    <a:pt x="44" y="132"/>
                  </a:lnTo>
                  <a:lnTo>
                    <a:pt x="70" y="97"/>
                  </a:lnTo>
                  <a:lnTo>
                    <a:pt x="97" y="61"/>
                  </a:lnTo>
                  <a:lnTo>
                    <a:pt x="141" y="35"/>
                  </a:lnTo>
                  <a:lnTo>
                    <a:pt x="185" y="17"/>
                  </a:lnTo>
                  <a:lnTo>
                    <a:pt x="229" y="0"/>
                  </a:lnTo>
                  <a:lnTo>
                    <a:pt x="282" y="0"/>
                  </a:lnTo>
                  <a:lnTo>
                    <a:pt x="282" y="0"/>
                  </a:lnTo>
                  <a:lnTo>
                    <a:pt x="344" y="8"/>
                  </a:lnTo>
                  <a:lnTo>
                    <a:pt x="406" y="26"/>
                  </a:lnTo>
                  <a:lnTo>
                    <a:pt x="468" y="53"/>
                  </a:lnTo>
                  <a:lnTo>
                    <a:pt x="512" y="97"/>
                  </a:lnTo>
                  <a:lnTo>
                    <a:pt x="432" y="194"/>
                  </a:lnTo>
                  <a:lnTo>
                    <a:pt x="432" y="194"/>
                  </a:lnTo>
                  <a:lnTo>
                    <a:pt x="397" y="176"/>
                  </a:lnTo>
                  <a:lnTo>
                    <a:pt x="362" y="150"/>
                  </a:lnTo>
                  <a:lnTo>
                    <a:pt x="326" y="141"/>
                  </a:lnTo>
                  <a:lnTo>
                    <a:pt x="282" y="141"/>
                  </a:lnTo>
                  <a:lnTo>
                    <a:pt x="282" y="141"/>
                  </a:lnTo>
                  <a:lnTo>
                    <a:pt x="247" y="141"/>
                  </a:lnTo>
                  <a:lnTo>
                    <a:pt x="220" y="158"/>
                  </a:lnTo>
                  <a:lnTo>
                    <a:pt x="203" y="176"/>
                  </a:lnTo>
                  <a:lnTo>
                    <a:pt x="194" y="203"/>
                  </a:lnTo>
                  <a:lnTo>
                    <a:pt x="194" y="203"/>
                  </a:lnTo>
                  <a:lnTo>
                    <a:pt x="203" y="229"/>
                  </a:lnTo>
                  <a:lnTo>
                    <a:pt x="220" y="256"/>
                  </a:lnTo>
                  <a:lnTo>
                    <a:pt x="300" y="291"/>
                  </a:lnTo>
                  <a:lnTo>
                    <a:pt x="397" y="326"/>
                  </a:lnTo>
                  <a:lnTo>
                    <a:pt x="397" y="326"/>
                  </a:lnTo>
                  <a:lnTo>
                    <a:pt x="450" y="361"/>
                  </a:lnTo>
                  <a:lnTo>
                    <a:pt x="494" y="397"/>
                  </a:lnTo>
                  <a:lnTo>
                    <a:pt x="512" y="423"/>
                  </a:lnTo>
                  <a:lnTo>
                    <a:pt x="529" y="450"/>
                  </a:lnTo>
                  <a:lnTo>
                    <a:pt x="538" y="485"/>
                  </a:lnTo>
                  <a:lnTo>
                    <a:pt x="538" y="520"/>
                  </a:lnTo>
                  <a:lnTo>
                    <a:pt x="538" y="520"/>
                  </a:lnTo>
                  <a:lnTo>
                    <a:pt x="529" y="564"/>
                  </a:lnTo>
                  <a:lnTo>
                    <a:pt x="521" y="609"/>
                  </a:lnTo>
                  <a:lnTo>
                    <a:pt x="494" y="644"/>
                  </a:lnTo>
                  <a:lnTo>
                    <a:pt x="468" y="679"/>
                  </a:lnTo>
                  <a:lnTo>
                    <a:pt x="423" y="706"/>
                  </a:lnTo>
                  <a:lnTo>
                    <a:pt x="379" y="723"/>
                  </a:lnTo>
                  <a:lnTo>
                    <a:pt x="326" y="741"/>
                  </a:lnTo>
                  <a:lnTo>
                    <a:pt x="265" y="741"/>
                  </a:lnTo>
                  <a:lnTo>
                    <a:pt x="265" y="741"/>
                  </a:lnTo>
                  <a:lnTo>
                    <a:pt x="194" y="741"/>
                  </a:lnTo>
                  <a:lnTo>
                    <a:pt x="123" y="715"/>
                  </a:lnTo>
                  <a:lnTo>
                    <a:pt x="62" y="688"/>
                  </a:lnTo>
                  <a:lnTo>
                    <a:pt x="0" y="644"/>
                  </a:lnTo>
                  <a:lnTo>
                    <a:pt x="97" y="529"/>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116"/>
            <p:cNvSpPr>
              <a:spLocks noChangeArrowheads="1"/>
            </p:cNvSpPr>
            <p:nvPr/>
          </p:nvSpPr>
          <p:spPr bwMode="auto">
            <a:xfrm>
              <a:off x="3579813" y="2062163"/>
              <a:ext cx="57150" cy="260350"/>
            </a:xfrm>
            <a:custGeom>
              <a:avLst/>
              <a:gdLst>
                <a:gd name="T0" fmla="*/ 0 w 160"/>
                <a:gd name="T1" fmla="*/ 0 h 725"/>
                <a:gd name="T2" fmla="*/ 159 w 160"/>
                <a:gd name="T3" fmla="*/ 0 h 725"/>
                <a:gd name="T4" fmla="*/ 159 w 160"/>
                <a:gd name="T5" fmla="*/ 724 h 725"/>
                <a:gd name="T6" fmla="*/ 0 w 160"/>
                <a:gd name="T7" fmla="*/ 724 h 725"/>
                <a:gd name="T8" fmla="*/ 0 w 160"/>
                <a:gd name="T9" fmla="*/ 0 h 725"/>
              </a:gdLst>
              <a:ahLst/>
              <a:cxnLst>
                <a:cxn ang="0">
                  <a:pos x="T0" y="T1"/>
                </a:cxn>
                <a:cxn ang="0">
                  <a:pos x="T2" y="T3"/>
                </a:cxn>
                <a:cxn ang="0">
                  <a:pos x="T4" y="T5"/>
                </a:cxn>
                <a:cxn ang="0">
                  <a:pos x="T6" y="T7"/>
                </a:cxn>
                <a:cxn ang="0">
                  <a:pos x="T8" y="T9"/>
                </a:cxn>
              </a:cxnLst>
              <a:rect l="0" t="0" r="r" b="b"/>
              <a:pathLst>
                <a:path w="160" h="725">
                  <a:moveTo>
                    <a:pt x="0" y="0"/>
                  </a:moveTo>
                  <a:lnTo>
                    <a:pt x="159" y="0"/>
                  </a:lnTo>
                  <a:lnTo>
                    <a:pt x="159" y="724"/>
                  </a:lnTo>
                  <a:lnTo>
                    <a:pt x="0" y="72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117"/>
            <p:cNvSpPr>
              <a:spLocks noChangeArrowheads="1"/>
            </p:cNvSpPr>
            <p:nvPr/>
          </p:nvSpPr>
          <p:spPr bwMode="auto">
            <a:xfrm>
              <a:off x="3813175" y="2062163"/>
              <a:ext cx="203200" cy="260350"/>
            </a:xfrm>
            <a:custGeom>
              <a:avLst/>
              <a:gdLst>
                <a:gd name="T0" fmla="*/ 0 w 566"/>
                <a:gd name="T1" fmla="*/ 0 h 725"/>
                <a:gd name="T2" fmla="*/ 167 w 566"/>
                <a:gd name="T3" fmla="*/ 0 h 725"/>
                <a:gd name="T4" fmla="*/ 353 w 566"/>
                <a:gd name="T5" fmla="*/ 362 h 725"/>
                <a:gd name="T6" fmla="*/ 423 w 566"/>
                <a:gd name="T7" fmla="*/ 521 h 725"/>
                <a:gd name="T8" fmla="*/ 432 w 566"/>
                <a:gd name="T9" fmla="*/ 521 h 725"/>
                <a:gd name="T10" fmla="*/ 432 w 566"/>
                <a:gd name="T11" fmla="*/ 521 h 725"/>
                <a:gd name="T12" fmla="*/ 415 w 566"/>
                <a:gd name="T13" fmla="*/ 389 h 725"/>
                <a:gd name="T14" fmla="*/ 415 w 566"/>
                <a:gd name="T15" fmla="*/ 256 h 725"/>
                <a:gd name="T16" fmla="*/ 415 w 566"/>
                <a:gd name="T17" fmla="*/ 0 h 725"/>
                <a:gd name="T18" fmla="*/ 565 w 566"/>
                <a:gd name="T19" fmla="*/ 0 h 725"/>
                <a:gd name="T20" fmla="*/ 565 w 566"/>
                <a:gd name="T21" fmla="*/ 724 h 725"/>
                <a:gd name="T22" fmla="*/ 397 w 566"/>
                <a:gd name="T23" fmla="*/ 724 h 725"/>
                <a:gd name="T24" fmla="*/ 212 w 566"/>
                <a:gd name="T25" fmla="*/ 362 h 725"/>
                <a:gd name="T26" fmla="*/ 141 w 566"/>
                <a:gd name="T27" fmla="*/ 212 h 725"/>
                <a:gd name="T28" fmla="*/ 132 w 566"/>
                <a:gd name="T29" fmla="*/ 212 h 725"/>
                <a:gd name="T30" fmla="*/ 132 w 566"/>
                <a:gd name="T31" fmla="*/ 212 h 725"/>
                <a:gd name="T32" fmla="*/ 150 w 566"/>
                <a:gd name="T33" fmla="*/ 336 h 725"/>
                <a:gd name="T34" fmla="*/ 159 w 566"/>
                <a:gd name="T35" fmla="*/ 468 h 725"/>
                <a:gd name="T36" fmla="*/ 159 w 566"/>
                <a:gd name="T37" fmla="*/ 724 h 725"/>
                <a:gd name="T38" fmla="*/ 0 w 566"/>
                <a:gd name="T39" fmla="*/ 724 h 725"/>
                <a:gd name="T40" fmla="*/ 0 w 566"/>
                <a:gd name="T41"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6" h="725">
                  <a:moveTo>
                    <a:pt x="0" y="0"/>
                  </a:moveTo>
                  <a:lnTo>
                    <a:pt x="167" y="0"/>
                  </a:lnTo>
                  <a:lnTo>
                    <a:pt x="353" y="362"/>
                  </a:lnTo>
                  <a:lnTo>
                    <a:pt x="423" y="521"/>
                  </a:lnTo>
                  <a:lnTo>
                    <a:pt x="432" y="521"/>
                  </a:lnTo>
                  <a:lnTo>
                    <a:pt x="432" y="521"/>
                  </a:lnTo>
                  <a:lnTo>
                    <a:pt x="415" y="389"/>
                  </a:lnTo>
                  <a:lnTo>
                    <a:pt x="415" y="256"/>
                  </a:lnTo>
                  <a:lnTo>
                    <a:pt x="415" y="0"/>
                  </a:lnTo>
                  <a:lnTo>
                    <a:pt x="565" y="0"/>
                  </a:lnTo>
                  <a:lnTo>
                    <a:pt x="565" y="724"/>
                  </a:lnTo>
                  <a:lnTo>
                    <a:pt x="397" y="724"/>
                  </a:lnTo>
                  <a:lnTo>
                    <a:pt x="212" y="362"/>
                  </a:lnTo>
                  <a:lnTo>
                    <a:pt x="141" y="212"/>
                  </a:lnTo>
                  <a:lnTo>
                    <a:pt x="132" y="212"/>
                  </a:lnTo>
                  <a:lnTo>
                    <a:pt x="132" y="212"/>
                  </a:lnTo>
                  <a:lnTo>
                    <a:pt x="150" y="336"/>
                  </a:lnTo>
                  <a:lnTo>
                    <a:pt x="159" y="468"/>
                  </a:lnTo>
                  <a:lnTo>
                    <a:pt x="159" y="724"/>
                  </a:lnTo>
                  <a:lnTo>
                    <a:pt x="0" y="72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118"/>
            <p:cNvSpPr>
              <a:spLocks noChangeArrowheads="1"/>
            </p:cNvSpPr>
            <p:nvPr/>
          </p:nvSpPr>
          <p:spPr bwMode="auto">
            <a:xfrm>
              <a:off x="4191000" y="2062163"/>
              <a:ext cx="215900" cy="260350"/>
            </a:xfrm>
            <a:custGeom>
              <a:avLst/>
              <a:gdLst>
                <a:gd name="T0" fmla="*/ 0 w 601"/>
                <a:gd name="T1" fmla="*/ 0 h 725"/>
                <a:gd name="T2" fmla="*/ 168 w 601"/>
                <a:gd name="T3" fmla="*/ 0 h 725"/>
                <a:gd name="T4" fmla="*/ 168 w 601"/>
                <a:gd name="T5" fmla="*/ 300 h 725"/>
                <a:gd name="T6" fmla="*/ 168 w 601"/>
                <a:gd name="T7" fmla="*/ 300 h 725"/>
                <a:gd name="T8" fmla="*/ 379 w 601"/>
                <a:gd name="T9" fmla="*/ 0 h 725"/>
                <a:gd name="T10" fmla="*/ 565 w 601"/>
                <a:gd name="T11" fmla="*/ 0 h 725"/>
                <a:gd name="T12" fmla="*/ 344 w 601"/>
                <a:gd name="T13" fmla="*/ 292 h 725"/>
                <a:gd name="T14" fmla="*/ 600 w 601"/>
                <a:gd name="T15" fmla="*/ 724 h 725"/>
                <a:gd name="T16" fmla="*/ 424 w 601"/>
                <a:gd name="T17" fmla="*/ 724 h 725"/>
                <a:gd name="T18" fmla="*/ 247 w 601"/>
                <a:gd name="T19" fmla="*/ 424 h 725"/>
                <a:gd name="T20" fmla="*/ 168 w 601"/>
                <a:gd name="T21" fmla="*/ 530 h 725"/>
                <a:gd name="T22" fmla="*/ 168 w 601"/>
                <a:gd name="T23" fmla="*/ 724 h 725"/>
                <a:gd name="T24" fmla="*/ 0 w 601"/>
                <a:gd name="T25" fmla="*/ 724 h 725"/>
                <a:gd name="T26" fmla="*/ 0 w 601"/>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1" h="725">
                  <a:moveTo>
                    <a:pt x="0" y="0"/>
                  </a:moveTo>
                  <a:lnTo>
                    <a:pt x="168" y="0"/>
                  </a:lnTo>
                  <a:lnTo>
                    <a:pt x="168" y="300"/>
                  </a:lnTo>
                  <a:lnTo>
                    <a:pt x="168" y="300"/>
                  </a:lnTo>
                  <a:lnTo>
                    <a:pt x="379" y="0"/>
                  </a:lnTo>
                  <a:lnTo>
                    <a:pt x="565" y="0"/>
                  </a:lnTo>
                  <a:lnTo>
                    <a:pt x="344" y="292"/>
                  </a:lnTo>
                  <a:lnTo>
                    <a:pt x="600" y="724"/>
                  </a:lnTo>
                  <a:lnTo>
                    <a:pt x="424" y="724"/>
                  </a:lnTo>
                  <a:lnTo>
                    <a:pt x="247" y="424"/>
                  </a:lnTo>
                  <a:lnTo>
                    <a:pt x="168" y="530"/>
                  </a:lnTo>
                  <a:lnTo>
                    <a:pt x="168" y="724"/>
                  </a:lnTo>
                  <a:lnTo>
                    <a:pt x="0" y="72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119"/>
            <p:cNvSpPr>
              <a:spLocks noChangeArrowheads="1"/>
            </p:cNvSpPr>
            <p:nvPr/>
          </p:nvSpPr>
          <p:spPr bwMode="auto">
            <a:xfrm>
              <a:off x="4552950" y="2062163"/>
              <a:ext cx="60325" cy="260350"/>
            </a:xfrm>
            <a:custGeom>
              <a:avLst/>
              <a:gdLst>
                <a:gd name="T0" fmla="*/ 0 w 168"/>
                <a:gd name="T1" fmla="*/ 0 h 725"/>
                <a:gd name="T2" fmla="*/ 167 w 168"/>
                <a:gd name="T3" fmla="*/ 0 h 725"/>
                <a:gd name="T4" fmla="*/ 167 w 168"/>
                <a:gd name="T5" fmla="*/ 724 h 725"/>
                <a:gd name="T6" fmla="*/ 0 w 168"/>
                <a:gd name="T7" fmla="*/ 724 h 725"/>
                <a:gd name="T8" fmla="*/ 0 w 168"/>
                <a:gd name="T9" fmla="*/ 0 h 725"/>
              </a:gdLst>
              <a:ahLst/>
              <a:cxnLst>
                <a:cxn ang="0">
                  <a:pos x="T0" y="T1"/>
                </a:cxn>
                <a:cxn ang="0">
                  <a:pos x="T2" y="T3"/>
                </a:cxn>
                <a:cxn ang="0">
                  <a:pos x="T4" y="T5"/>
                </a:cxn>
                <a:cxn ang="0">
                  <a:pos x="T6" y="T7"/>
                </a:cxn>
                <a:cxn ang="0">
                  <a:pos x="T8" y="T9"/>
                </a:cxn>
              </a:cxnLst>
              <a:rect l="0" t="0" r="r" b="b"/>
              <a:pathLst>
                <a:path w="168" h="725">
                  <a:moveTo>
                    <a:pt x="0" y="0"/>
                  </a:moveTo>
                  <a:lnTo>
                    <a:pt x="167" y="0"/>
                  </a:lnTo>
                  <a:lnTo>
                    <a:pt x="167" y="724"/>
                  </a:lnTo>
                  <a:lnTo>
                    <a:pt x="0" y="72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120"/>
            <p:cNvSpPr>
              <a:spLocks noChangeArrowheads="1"/>
            </p:cNvSpPr>
            <p:nvPr/>
          </p:nvSpPr>
          <p:spPr bwMode="auto">
            <a:xfrm>
              <a:off x="2205038" y="2471738"/>
              <a:ext cx="127000" cy="200025"/>
            </a:xfrm>
            <a:custGeom>
              <a:avLst/>
              <a:gdLst>
                <a:gd name="T0" fmla="*/ 9 w 354"/>
                <a:gd name="T1" fmla="*/ 512 h 557"/>
                <a:gd name="T2" fmla="*/ 9 w 354"/>
                <a:gd name="T3" fmla="*/ 512 h 557"/>
                <a:gd name="T4" fmla="*/ 115 w 354"/>
                <a:gd name="T5" fmla="*/ 397 h 557"/>
                <a:gd name="T6" fmla="*/ 194 w 354"/>
                <a:gd name="T7" fmla="*/ 309 h 557"/>
                <a:gd name="T8" fmla="*/ 247 w 354"/>
                <a:gd name="T9" fmla="*/ 230 h 557"/>
                <a:gd name="T10" fmla="*/ 256 w 354"/>
                <a:gd name="T11" fmla="*/ 194 h 557"/>
                <a:gd name="T12" fmla="*/ 265 w 354"/>
                <a:gd name="T13" fmla="*/ 168 h 557"/>
                <a:gd name="T14" fmla="*/ 265 w 354"/>
                <a:gd name="T15" fmla="*/ 168 h 557"/>
                <a:gd name="T16" fmla="*/ 256 w 354"/>
                <a:gd name="T17" fmla="*/ 124 h 557"/>
                <a:gd name="T18" fmla="*/ 238 w 354"/>
                <a:gd name="T19" fmla="*/ 88 h 557"/>
                <a:gd name="T20" fmla="*/ 203 w 354"/>
                <a:gd name="T21" fmla="*/ 62 h 557"/>
                <a:gd name="T22" fmla="*/ 159 w 354"/>
                <a:gd name="T23" fmla="*/ 62 h 557"/>
                <a:gd name="T24" fmla="*/ 159 w 354"/>
                <a:gd name="T25" fmla="*/ 62 h 557"/>
                <a:gd name="T26" fmla="*/ 124 w 354"/>
                <a:gd name="T27" fmla="*/ 62 h 557"/>
                <a:gd name="T28" fmla="*/ 97 w 354"/>
                <a:gd name="T29" fmla="*/ 79 h 557"/>
                <a:gd name="T30" fmla="*/ 71 w 354"/>
                <a:gd name="T31" fmla="*/ 97 h 557"/>
                <a:gd name="T32" fmla="*/ 44 w 354"/>
                <a:gd name="T33" fmla="*/ 124 h 557"/>
                <a:gd name="T34" fmla="*/ 0 w 354"/>
                <a:gd name="T35" fmla="*/ 79 h 557"/>
                <a:gd name="T36" fmla="*/ 0 w 354"/>
                <a:gd name="T37" fmla="*/ 79 h 557"/>
                <a:gd name="T38" fmla="*/ 35 w 354"/>
                <a:gd name="T39" fmla="*/ 53 h 557"/>
                <a:gd name="T40" fmla="*/ 79 w 354"/>
                <a:gd name="T41" fmla="*/ 27 h 557"/>
                <a:gd name="T42" fmla="*/ 115 w 354"/>
                <a:gd name="T43" fmla="*/ 9 h 557"/>
                <a:gd name="T44" fmla="*/ 168 w 354"/>
                <a:gd name="T45" fmla="*/ 0 h 557"/>
                <a:gd name="T46" fmla="*/ 168 w 354"/>
                <a:gd name="T47" fmla="*/ 0 h 557"/>
                <a:gd name="T48" fmla="*/ 203 w 354"/>
                <a:gd name="T49" fmla="*/ 0 h 557"/>
                <a:gd name="T50" fmla="*/ 238 w 354"/>
                <a:gd name="T51" fmla="*/ 9 h 557"/>
                <a:gd name="T52" fmla="*/ 265 w 354"/>
                <a:gd name="T53" fmla="*/ 27 h 557"/>
                <a:gd name="T54" fmla="*/ 282 w 354"/>
                <a:gd name="T55" fmla="*/ 44 h 557"/>
                <a:gd name="T56" fmla="*/ 300 w 354"/>
                <a:gd name="T57" fmla="*/ 71 h 557"/>
                <a:gd name="T58" fmla="*/ 318 w 354"/>
                <a:gd name="T59" fmla="*/ 97 h 557"/>
                <a:gd name="T60" fmla="*/ 327 w 354"/>
                <a:gd name="T61" fmla="*/ 124 h 557"/>
                <a:gd name="T62" fmla="*/ 327 w 354"/>
                <a:gd name="T63" fmla="*/ 159 h 557"/>
                <a:gd name="T64" fmla="*/ 327 w 354"/>
                <a:gd name="T65" fmla="*/ 159 h 557"/>
                <a:gd name="T66" fmla="*/ 327 w 354"/>
                <a:gd name="T67" fmla="*/ 194 h 557"/>
                <a:gd name="T68" fmla="*/ 309 w 354"/>
                <a:gd name="T69" fmla="*/ 238 h 557"/>
                <a:gd name="T70" fmla="*/ 291 w 354"/>
                <a:gd name="T71" fmla="*/ 274 h 557"/>
                <a:gd name="T72" fmla="*/ 265 w 354"/>
                <a:gd name="T73" fmla="*/ 318 h 557"/>
                <a:gd name="T74" fmla="*/ 194 w 354"/>
                <a:gd name="T75" fmla="*/ 406 h 557"/>
                <a:gd name="T76" fmla="*/ 106 w 354"/>
                <a:gd name="T77" fmla="*/ 494 h 557"/>
                <a:gd name="T78" fmla="*/ 106 w 354"/>
                <a:gd name="T79" fmla="*/ 494 h 557"/>
                <a:gd name="T80" fmla="*/ 203 w 354"/>
                <a:gd name="T81" fmla="*/ 494 h 557"/>
                <a:gd name="T82" fmla="*/ 353 w 354"/>
                <a:gd name="T83" fmla="*/ 494 h 557"/>
                <a:gd name="T84" fmla="*/ 353 w 354"/>
                <a:gd name="T85" fmla="*/ 556 h 557"/>
                <a:gd name="T86" fmla="*/ 9 w 354"/>
                <a:gd name="T87" fmla="*/ 556 h 557"/>
                <a:gd name="T88" fmla="*/ 9 w 354"/>
                <a:gd name="T89" fmla="*/ 51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557">
                  <a:moveTo>
                    <a:pt x="9" y="512"/>
                  </a:moveTo>
                  <a:lnTo>
                    <a:pt x="9" y="512"/>
                  </a:lnTo>
                  <a:lnTo>
                    <a:pt x="115" y="397"/>
                  </a:lnTo>
                  <a:lnTo>
                    <a:pt x="194" y="309"/>
                  </a:lnTo>
                  <a:lnTo>
                    <a:pt x="247" y="230"/>
                  </a:lnTo>
                  <a:lnTo>
                    <a:pt x="256" y="194"/>
                  </a:lnTo>
                  <a:lnTo>
                    <a:pt x="265" y="168"/>
                  </a:lnTo>
                  <a:lnTo>
                    <a:pt x="265" y="168"/>
                  </a:lnTo>
                  <a:lnTo>
                    <a:pt x="256" y="124"/>
                  </a:lnTo>
                  <a:lnTo>
                    <a:pt x="238" y="88"/>
                  </a:lnTo>
                  <a:lnTo>
                    <a:pt x="203" y="62"/>
                  </a:lnTo>
                  <a:lnTo>
                    <a:pt x="159" y="62"/>
                  </a:lnTo>
                  <a:lnTo>
                    <a:pt x="159" y="62"/>
                  </a:lnTo>
                  <a:lnTo>
                    <a:pt x="124" y="62"/>
                  </a:lnTo>
                  <a:lnTo>
                    <a:pt x="97" y="79"/>
                  </a:lnTo>
                  <a:lnTo>
                    <a:pt x="71" y="97"/>
                  </a:lnTo>
                  <a:lnTo>
                    <a:pt x="44" y="124"/>
                  </a:lnTo>
                  <a:lnTo>
                    <a:pt x="0" y="79"/>
                  </a:lnTo>
                  <a:lnTo>
                    <a:pt x="0" y="79"/>
                  </a:lnTo>
                  <a:lnTo>
                    <a:pt x="35" y="53"/>
                  </a:lnTo>
                  <a:lnTo>
                    <a:pt x="79" y="27"/>
                  </a:lnTo>
                  <a:lnTo>
                    <a:pt x="115" y="9"/>
                  </a:lnTo>
                  <a:lnTo>
                    <a:pt x="168" y="0"/>
                  </a:lnTo>
                  <a:lnTo>
                    <a:pt x="168" y="0"/>
                  </a:lnTo>
                  <a:lnTo>
                    <a:pt x="203" y="0"/>
                  </a:lnTo>
                  <a:lnTo>
                    <a:pt x="238" y="9"/>
                  </a:lnTo>
                  <a:lnTo>
                    <a:pt x="265" y="27"/>
                  </a:lnTo>
                  <a:lnTo>
                    <a:pt x="282" y="44"/>
                  </a:lnTo>
                  <a:lnTo>
                    <a:pt x="300" y="71"/>
                  </a:lnTo>
                  <a:lnTo>
                    <a:pt x="318" y="97"/>
                  </a:lnTo>
                  <a:lnTo>
                    <a:pt x="327" y="124"/>
                  </a:lnTo>
                  <a:lnTo>
                    <a:pt x="327" y="159"/>
                  </a:lnTo>
                  <a:lnTo>
                    <a:pt x="327" y="159"/>
                  </a:lnTo>
                  <a:lnTo>
                    <a:pt x="327" y="194"/>
                  </a:lnTo>
                  <a:lnTo>
                    <a:pt x="309" y="238"/>
                  </a:lnTo>
                  <a:lnTo>
                    <a:pt x="291" y="274"/>
                  </a:lnTo>
                  <a:lnTo>
                    <a:pt x="265" y="318"/>
                  </a:lnTo>
                  <a:lnTo>
                    <a:pt x="194" y="406"/>
                  </a:lnTo>
                  <a:lnTo>
                    <a:pt x="106" y="494"/>
                  </a:lnTo>
                  <a:lnTo>
                    <a:pt x="106" y="494"/>
                  </a:lnTo>
                  <a:lnTo>
                    <a:pt x="203" y="494"/>
                  </a:lnTo>
                  <a:lnTo>
                    <a:pt x="353" y="494"/>
                  </a:lnTo>
                  <a:lnTo>
                    <a:pt x="353" y="556"/>
                  </a:lnTo>
                  <a:lnTo>
                    <a:pt x="9" y="556"/>
                  </a:lnTo>
                  <a:lnTo>
                    <a:pt x="9" y="512"/>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121"/>
            <p:cNvSpPr>
              <a:spLocks noChangeArrowheads="1"/>
            </p:cNvSpPr>
            <p:nvPr/>
          </p:nvSpPr>
          <p:spPr bwMode="auto">
            <a:xfrm>
              <a:off x="2382838" y="2474913"/>
              <a:ext cx="127000" cy="196850"/>
            </a:xfrm>
            <a:custGeom>
              <a:avLst/>
              <a:gdLst>
                <a:gd name="T0" fmla="*/ 274 w 354"/>
                <a:gd name="T1" fmla="*/ 62 h 548"/>
                <a:gd name="T2" fmla="*/ 0 w 354"/>
                <a:gd name="T3" fmla="*/ 62 h 548"/>
                <a:gd name="T4" fmla="*/ 0 w 354"/>
                <a:gd name="T5" fmla="*/ 0 h 548"/>
                <a:gd name="T6" fmla="*/ 353 w 354"/>
                <a:gd name="T7" fmla="*/ 0 h 548"/>
                <a:gd name="T8" fmla="*/ 353 w 354"/>
                <a:gd name="T9" fmla="*/ 44 h 548"/>
                <a:gd name="T10" fmla="*/ 353 w 354"/>
                <a:gd name="T11" fmla="*/ 44 h 548"/>
                <a:gd name="T12" fmla="*/ 309 w 354"/>
                <a:gd name="T13" fmla="*/ 106 h 548"/>
                <a:gd name="T14" fmla="*/ 274 w 354"/>
                <a:gd name="T15" fmla="*/ 159 h 548"/>
                <a:gd name="T16" fmla="*/ 247 w 354"/>
                <a:gd name="T17" fmla="*/ 221 h 548"/>
                <a:gd name="T18" fmla="*/ 221 w 354"/>
                <a:gd name="T19" fmla="*/ 274 h 548"/>
                <a:gd name="T20" fmla="*/ 212 w 354"/>
                <a:gd name="T21" fmla="*/ 335 h 548"/>
                <a:gd name="T22" fmla="*/ 194 w 354"/>
                <a:gd name="T23" fmla="*/ 397 h 548"/>
                <a:gd name="T24" fmla="*/ 186 w 354"/>
                <a:gd name="T25" fmla="*/ 547 h 548"/>
                <a:gd name="T26" fmla="*/ 115 w 354"/>
                <a:gd name="T27" fmla="*/ 547 h 548"/>
                <a:gd name="T28" fmla="*/ 115 w 354"/>
                <a:gd name="T29" fmla="*/ 547 h 548"/>
                <a:gd name="T30" fmla="*/ 124 w 354"/>
                <a:gd name="T31" fmla="*/ 406 h 548"/>
                <a:gd name="T32" fmla="*/ 159 w 354"/>
                <a:gd name="T33" fmla="*/ 282 h 548"/>
                <a:gd name="T34" fmla="*/ 203 w 354"/>
                <a:gd name="T35" fmla="*/ 168 h 548"/>
                <a:gd name="T36" fmla="*/ 274 w 354"/>
                <a:gd name="T37" fmla="*/ 6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4" h="548">
                  <a:moveTo>
                    <a:pt x="274" y="62"/>
                  </a:moveTo>
                  <a:lnTo>
                    <a:pt x="0" y="62"/>
                  </a:lnTo>
                  <a:lnTo>
                    <a:pt x="0" y="0"/>
                  </a:lnTo>
                  <a:lnTo>
                    <a:pt x="353" y="0"/>
                  </a:lnTo>
                  <a:lnTo>
                    <a:pt x="353" y="44"/>
                  </a:lnTo>
                  <a:lnTo>
                    <a:pt x="353" y="44"/>
                  </a:lnTo>
                  <a:lnTo>
                    <a:pt x="309" y="106"/>
                  </a:lnTo>
                  <a:lnTo>
                    <a:pt x="274" y="159"/>
                  </a:lnTo>
                  <a:lnTo>
                    <a:pt x="247" y="221"/>
                  </a:lnTo>
                  <a:lnTo>
                    <a:pt x="221" y="274"/>
                  </a:lnTo>
                  <a:lnTo>
                    <a:pt x="212" y="335"/>
                  </a:lnTo>
                  <a:lnTo>
                    <a:pt x="194" y="397"/>
                  </a:lnTo>
                  <a:lnTo>
                    <a:pt x="186" y="547"/>
                  </a:lnTo>
                  <a:lnTo>
                    <a:pt x="115" y="547"/>
                  </a:lnTo>
                  <a:lnTo>
                    <a:pt x="115" y="547"/>
                  </a:lnTo>
                  <a:lnTo>
                    <a:pt x="124" y="406"/>
                  </a:lnTo>
                  <a:lnTo>
                    <a:pt x="159" y="282"/>
                  </a:lnTo>
                  <a:lnTo>
                    <a:pt x="203" y="168"/>
                  </a:lnTo>
                  <a:lnTo>
                    <a:pt x="274" y="62"/>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122"/>
            <p:cNvSpPr>
              <a:spLocks noChangeArrowheads="1"/>
            </p:cNvSpPr>
            <p:nvPr/>
          </p:nvSpPr>
          <p:spPr bwMode="auto">
            <a:xfrm>
              <a:off x="2557463" y="2586038"/>
              <a:ext cx="120650" cy="15875"/>
            </a:xfrm>
            <a:custGeom>
              <a:avLst/>
              <a:gdLst>
                <a:gd name="T0" fmla="*/ 0 w 336"/>
                <a:gd name="T1" fmla="*/ 0 h 45"/>
                <a:gd name="T2" fmla="*/ 335 w 336"/>
                <a:gd name="T3" fmla="*/ 0 h 45"/>
                <a:gd name="T4" fmla="*/ 335 w 336"/>
                <a:gd name="T5" fmla="*/ 44 h 45"/>
                <a:gd name="T6" fmla="*/ 0 w 336"/>
                <a:gd name="T7" fmla="*/ 44 h 45"/>
                <a:gd name="T8" fmla="*/ 0 w 336"/>
                <a:gd name="T9" fmla="*/ 0 h 45"/>
              </a:gdLst>
              <a:ahLst/>
              <a:cxnLst>
                <a:cxn ang="0">
                  <a:pos x="T0" y="T1"/>
                </a:cxn>
                <a:cxn ang="0">
                  <a:pos x="T2" y="T3"/>
                </a:cxn>
                <a:cxn ang="0">
                  <a:pos x="T4" y="T5"/>
                </a:cxn>
                <a:cxn ang="0">
                  <a:pos x="T6" y="T7"/>
                </a:cxn>
                <a:cxn ang="0">
                  <a:pos x="T8" y="T9"/>
                </a:cxn>
              </a:cxnLst>
              <a:rect l="0" t="0" r="r" b="b"/>
              <a:pathLst>
                <a:path w="336" h="45">
                  <a:moveTo>
                    <a:pt x="0" y="0"/>
                  </a:moveTo>
                  <a:lnTo>
                    <a:pt x="335" y="0"/>
                  </a:lnTo>
                  <a:lnTo>
                    <a:pt x="335" y="44"/>
                  </a:lnTo>
                  <a:lnTo>
                    <a:pt x="0" y="44"/>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123"/>
            <p:cNvSpPr>
              <a:spLocks noChangeArrowheads="1"/>
            </p:cNvSpPr>
            <p:nvPr/>
          </p:nvSpPr>
          <p:spPr bwMode="auto">
            <a:xfrm>
              <a:off x="2722563" y="2471738"/>
              <a:ext cx="127000" cy="203200"/>
            </a:xfrm>
            <a:custGeom>
              <a:avLst/>
              <a:gdLst>
                <a:gd name="T0" fmla="*/ 35 w 354"/>
                <a:gd name="T1" fmla="*/ 441 h 566"/>
                <a:gd name="T2" fmla="*/ 88 w 354"/>
                <a:gd name="T3" fmla="*/ 486 h 566"/>
                <a:gd name="T4" fmla="*/ 167 w 354"/>
                <a:gd name="T5" fmla="*/ 503 h 566"/>
                <a:gd name="T6" fmla="*/ 220 w 354"/>
                <a:gd name="T7" fmla="*/ 494 h 566"/>
                <a:gd name="T8" fmla="*/ 273 w 354"/>
                <a:gd name="T9" fmla="*/ 450 h 566"/>
                <a:gd name="T10" fmla="*/ 282 w 354"/>
                <a:gd name="T11" fmla="*/ 406 h 566"/>
                <a:gd name="T12" fmla="*/ 264 w 354"/>
                <a:gd name="T13" fmla="*/ 344 h 566"/>
                <a:gd name="T14" fmla="*/ 220 w 354"/>
                <a:gd name="T15" fmla="*/ 318 h 566"/>
                <a:gd name="T16" fmla="*/ 114 w 354"/>
                <a:gd name="T17" fmla="*/ 300 h 566"/>
                <a:gd name="T18" fmla="*/ 114 w 354"/>
                <a:gd name="T19" fmla="*/ 247 h 566"/>
                <a:gd name="T20" fmla="*/ 211 w 354"/>
                <a:gd name="T21" fmla="*/ 230 h 566"/>
                <a:gd name="T22" fmla="*/ 247 w 354"/>
                <a:gd name="T23" fmla="*/ 203 h 566"/>
                <a:gd name="T24" fmla="*/ 264 w 354"/>
                <a:gd name="T25" fmla="*/ 141 h 566"/>
                <a:gd name="T26" fmla="*/ 255 w 354"/>
                <a:gd name="T27" fmla="*/ 106 h 566"/>
                <a:gd name="T28" fmla="*/ 211 w 354"/>
                <a:gd name="T29" fmla="*/ 62 h 566"/>
                <a:gd name="T30" fmla="*/ 167 w 354"/>
                <a:gd name="T31" fmla="*/ 62 h 566"/>
                <a:gd name="T32" fmla="*/ 105 w 354"/>
                <a:gd name="T33" fmla="*/ 71 h 566"/>
                <a:gd name="T34" fmla="*/ 53 w 354"/>
                <a:gd name="T35" fmla="*/ 115 h 566"/>
                <a:gd name="T36" fmla="*/ 17 w 354"/>
                <a:gd name="T37" fmla="*/ 71 h 566"/>
                <a:gd name="T38" fmla="*/ 88 w 354"/>
                <a:gd name="T39" fmla="*/ 18 h 566"/>
                <a:gd name="T40" fmla="*/ 176 w 354"/>
                <a:gd name="T41" fmla="*/ 0 h 566"/>
                <a:gd name="T42" fmla="*/ 238 w 354"/>
                <a:gd name="T43" fmla="*/ 9 h 566"/>
                <a:gd name="T44" fmla="*/ 291 w 354"/>
                <a:gd name="T45" fmla="*/ 35 h 566"/>
                <a:gd name="T46" fmla="*/ 326 w 354"/>
                <a:gd name="T47" fmla="*/ 79 h 566"/>
                <a:gd name="T48" fmla="*/ 335 w 354"/>
                <a:gd name="T49" fmla="*/ 141 h 566"/>
                <a:gd name="T50" fmla="*/ 326 w 354"/>
                <a:gd name="T51" fmla="*/ 185 h 566"/>
                <a:gd name="T52" fmla="*/ 273 w 354"/>
                <a:gd name="T53" fmla="*/ 247 h 566"/>
                <a:gd name="T54" fmla="*/ 238 w 354"/>
                <a:gd name="T55" fmla="*/ 274 h 566"/>
                <a:gd name="T56" fmla="*/ 282 w 354"/>
                <a:gd name="T57" fmla="*/ 291 h 566"/>
                <a:gd name="T58" fmla="*/ 344 w 354"/>
                <a:gd name="T59" fmla="*/ 353 h 566"/>
                <a:gd name="T60" fmla="*/ 353 w 354"/>
                <a:gd name="T61" fmla="*/ 406 h 566"/>
                <a:gd name="T62" fmla="*/ 344 w 354"/>
                <a:gd name="T63" fmla="*/ 468 h 566"/>
                <a:gd name="T64" fmla="*/ 300 w 354"/>
                <a:gd name="T65" fmla="*/ 521 h 566"/>
                <a:gd name="T66" fmla="*/ 247 w 354"/>
                <a:gd name="T67" fmla="*/ 547 h 566"/>
                <a:gd name="T68" fmla="*/ 176 w 354"/>
                <a:gd name="T69" fmla="*/ 565 h 566"/>
                <a:gd name="T70" fmla="*/ 114 w 354"/>
                <a:gd name="T71" fmla="*/ 556 h 566"/>
                <a:gd name="T72" fmla="*/ 26 w 354"/>
                <a:gd name="T73" fmla="*/ 512 h 566"/>
                <a:gd name="T74" fmla="*/ 35 w 354"/>
                <a:gd name="T75" fmla="*/ 44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4" h="566">
                  <a:moveTo>
                    <a:pt x="35" y="441"/>
                  </a:moveTo>
                  <a:lnTo>
                    <a:pt x="35" y="441"/>
                  </a:lnTo>
                  <a:lnTo>
                    <a:pt x="61" y="468"/>
                  </a:lnTo>
                  <a:lnTo>
                    <a:pt x="88" y="486"/>
                  </a:lnTo>
                  <a:lnTo>
                    <a:pt x="132" y="503"/>
                  </a:lnTo>
                  <a:lnTo>
                    <a:pt x="167" y="503"/>
                  </a:lnTo>
                  <a:lnTo>
                    <a:pt x="167" y="503"/>
                  </a:lnTo>
                  <a:lnTo>
                    <a:pt x="220" y="494"/>
                  </a:lnTo>
                  <a:lnTo>
                    <a:pt x="255" y="477"/>
                  </a:lnTo>
                  <a:lnTo>
                    <a:pt x="273" y="450"/>
                  </a:lnTo>
                  <a:lnTo>
                    <a:pt x="282" y="406"/>
                  </a:lnTo>
                  <a:lnTo>
                    <a:pt x="282" y="406"/>
                  </a:lnTo>
                  <a:lnTo>
                    <a:pt x="273" y="362"/>
                  </a:lnTo>
                  <a:lnTo>
                    <a:pt x="264" y="344"/>
                  </a:lnTo>
                  <a:lnTo>
                    <a:pt x="247" y="327"/>
                  </a:lnTo>
                  <a:lnTo>
                    <a:pt x="220" y="318"/>
                  </a:lnTo>
                  <a:lnTo>
                    <a:pt x="194" y="309"/>
                  </a:lnTo>
                  <a:lnTo>
                    <a:pt x="114" y="300"/>
                  </a:lnTo>
                  <a:lnTo>
                    <a:pt x="114" y="247"/>
                  </a:lnTo>
                  <a:lnTo>
                    <a:pt x="114" y="247"/>
                  </a:lnTo>
                  <a:lnTo>
                    <a:pt x="185" y="238"/>
                  </a:lnTo>
                  <a:lnTo>
                    <a:pt x="211" y="230"/>
                  </a:lnTo>
                  <a:lnTo>
                    <a:pt x="229" y="212"/>
                  </a:lnTo>
                  <a:lnTo>
                    <a:pt x="247" y="203"/>
                  </a:lnTo>
                  <a:lnTo>
                    <a:pt x="255" y="185"/>
                  </a:lnTo>
                  <a:lnTo>
                    <a:pt x="264" y="141"/>
                  </a:lnTo>
                  <a:lnTo>
                    <a:pt x="264" y="141"/>
                  </a:lnTo>
                  <a:lnTo>
                    <a:pt x="255" y="106"/>
                  </a:lnTo>
                  <a:lnTo>
                    <a:pt x="238" y="79"/>
                  </a:lnTo>
                  <a:lnTo>
                    <a:pt x="211" y="62"/>
                  </a:lnTo>
                  <a:lnTo>
                    <a:pt x="167" y="62"/>
                  </a:lnTo>
                  <a:lnTo>
                    <a:pt x="167" y="62"/>
                  </a:lnTo>
                  <a:lnTo>
                    <a:pt x="141" y="62"/>
                  </a:lnTo>
                  <a:lnTo>
                    <a:pt x="105" y="71"/>
                  </a:lnTo>
                  <a:lnTo>
                    <a:pt x="79" y="88"/>
                  </a:lnTo>
                  <a:lnTo>
                    <a:pt x="53" y="115"/>
                  </a:lnTo>
                  <a:lnTo>
                    <a:pt x="17" y="71"/>
                  </a:lnTo>
                  <a:lnTo>
                    <a:pt x="17" y="71"/>
                  </a:lnTo>
                  <a:lnTo>
                    <a:pt x="53" y="44"/>
                  </a:lnTo>
                  <a:lnTo>
                    <a:pt x="88" y="18"/>
                  </a:lnTo>
                  <a:lnTo>
                    <a:pt x="132" y="9"/>
                  </a:lnTo>
                  <a:lnTo>
                    <a:pt x="176" y="0"/>
                  </a:lnTo>
                  <a:lnTo>
                    <a:pt x="176" y="0"/>
                  </a:lnTo>
                  <a:lnTo>
                    <a:pt x="238" y="9"/>
                  </a:lnTo>
                  <a:lnTo>
                    <a:pt x="264" y="18"/>
                  </a:lnTo>
                  <a:lnTo>
                    <a:pt x="291" y="35"/>
                  </a:lnTo>
                  <a:lnTo>
                    <a:pt x="308" y="53"/>
                  </a:lnTo>
                  <a:lnTo>
                    <a:pt x="326" y="79"/>
                  </a:lnTo>
                  <a:lnTo>
                    <a:pt x="335" y="106"/>
                  </a:lnTo>
                  <a:lnTo>
                    <a:pt x="335" y="141"/>
                  </a:lnTo>
                  <a:lnTo>
                    <a:pt x="335" y="141"/>
                  </a:lnTo>
                  <a:lnTo>
                    <a:pt x="326" y="185"/>
                  </a:lnTo>
                  <a:lnTo>
                    <a:pt x="308" y="221"/>
                  </a:lnTo>
                  <a:lnTo>
                    <a:pt x="273" y="247"/>
                  </a:lnTo>
                  <a:lnTo>
                    <a:pt x="238" y="265"/>
                  </a:lnTo>
                  <a:lnTo>
                    <a:pt x="238" y="274"/>
                  </a:lnTo>
                  <a:lnTo>
                    <a:pt x="238" y="274"/>
                  </a:lnTo>
                  <a:lnTo>
                    <a:pt x="282" y="291"/>
                  </a:lnTo>
                  <a:lnTo>
                    <a:pt x="317" y="318"/>
                  </a:lnTo>
                  <a:lnTo>
                    <a:pt x="344" y="353"/>
                  </a:lnTo>
                  <a:lnTo>
                    <a:pt x="353" y="406"/>
                  </a:lnTo>
                  <a:lnTo>
                    <a:pt x="353" y="406"/>
                  </a:lnTo>
                  <a:lnTo>
                    <a:pt x="353" y="441"/>
                  </a:lnTo>
                  <a:lnTo>
                    <a:pt x="344" y="468"/>
                  </a:lnTo>
                  <a:lnTo>
                    <a:pt x="326" y="494"/>
                  </a:lnTo>
                  <a:lnTo>
                    <a:pt x="300" y="521"/>
                  </a:lnTo>
                  <a:lnTo>
                    <a:pt x="273" y="538"/>
                  </a:lnTo>
                  <a:lnTo>
                    <a:pt x="247" y="547"/>
                  </a:lnTo>
                  <a:lnTo>
                    <a:pt x="211" y="556"/>
                  </a:lnTo>
                  <a:lnTo>
                    <a:pt x="176" y="565"/>
                  </a:lnTo>
                  <a:lnTo>
                    <a:pt x="176" y="565"/>
                  </a:lnTo>
                  <a:lnTo>
                    <a:pt x="114" y="556"/>
                  </a:lnTo>
                  <a:lnTo>
                    <a:pt x="70" y="538"/>
                  </a:lnTo>
                  <a:lnTo>
                    <a:pt x="26" y="512"/>
                  </a:lnTo>
                  <a:lnTo>
                    <a:pt x="0" y="486"/>
                  </a:lnTo>
                  <a:lnTo>
                    <a:pt x="35" y="441"/>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124"/>
            <p:cNvSpPr>
              <a:spLocks noChangeArrowheads="1"/>
            </p:cNvSpPr>
            <p:nvPr/>
          </p:nvSpPr>
          <p:spPr bwMode="auto">
            <a:xfrm>
              <a:off x="2903538" y="2471738"/>
              <a:ext cx="123825" cy="203200"/>
            </a:xfrm>
            <a:custGeom>
              <a:avLst/>
              <a:gdLst>
                <a:gd name="T0" fmla="*/ 0 w 345"/>
                <a:gd name="T1" fmla="*/ 283 h 566"/>
                <a:gd name="T2" fmla="*/ 8 w 345"/>
                <a:gd name="T3" fmla="*/ 159 h 566"/>
                <a:gd name="T4" fmla="*/ 44 w 345"/>
                <a:gd name="T5" fmla="*/ 71 h 566"/>
                <a:gd name="T6" fmla="*/ 97 w 345"/>
                <a:gd name="T7" fmla="*/ 18 h 566"/>
                <a:gd name="T8" fmla="*/ 167 w 345"/>
                <a:gd name="T9" fmla="*/ 0 h 566"/>
                <a:gd name="T10" fmla="*/ 211 w 345"/>
                <a:gd name="T11" fmla="*/ 9 h 566"/>
                <a:gd name="T12" fmla="*/ 273 w 345"/>
                <a:gd name="T13" fmla="*/ 44 h 566"/>
                <a:gd name="T14" fmla="*/ 317 w 345"/>
                <a:gd name="T15" fmla="*/ 115 h 566"/>
                <a:gd name="T16" fmla="*/ 335 w 345"/>
                <a:gd name="T17" fmla="*/ 212 h 566"/>
                <a:gd name="T18" fmla="*/ 344 w 345"/>
                <a:gd name="T19" fmla="*/ 283 h 566"/>
                <a:gd name="T20" fmla="*/ 326 w 345"/>
                <a:gd name="T21" fmla="*/ 397 h 566"/>
                <a:gd name="T22" fmla="*/ 300 w 345"/>
                <a:gd name="T23" fmla="*/ 486 h 566"/>
                <a:gd name="T24" fmla="*/ 238 w 345"/>
                <a:gd name="T25" fmla="*/ 547 h 566"/>
                <a:gd name="T26" fmla="*/ 167 w 345"/>
                <a:gd name="T27" fmla="*/ 565 h 566"/>
                <a:gd name="T28" fmla="*/ 132 w 345"/>
                <a:gd name="T29" fmla="*/ 556 h 566"/>
                <a:gd name="T30" fmla="*/ 70 w 345"/>
                <a:gd name="T31" fmla="*/ 521 h 566"/>
                <a:gd name="T32" fmla="*/ 26 w 345"/>
                <a:gd name="T33" fmla="*/ 450 h 566"/>
                <a:gd name="T34" fmla="*/ 0 w 345"/>
                <a:gd name="T35" fmla="*/ 344 h 566"/>
                <a:gd name="T36" fmla="*/ 273 w 345"/>
                <a:gd name="T37" fmla="*/ 283 h 566"/>
                <a:gd name="T38" fmla="*/ 264 w 345"/>
                <a:gd name="T39" fmla="*/ 177 h 566"/>
                <a:gd name="T40" fmla="*/ 247 w 345"/>
                <a:gd name="T41" fmla="*/ 106 h 566"/>
                <a:gd name="T42" fmla="*/ 211 w 345"/>
                <a:gd name="T43" fmla="*/ 71 h 566"/>
                <a:gd name="T44" fmla="*/ 167 w 345"/>
                <a:gd name="T45" fmla="*/ 53 h 566"/>
                <a:gd name="T46" fmla="*/ 150 w 345"/>
                <a:gd name="T47" fmla="*/ 62 h 566"/>
                <a:gd name="T48" fmla="*/ 106 w 345"/>
                <a:gd name="T49" fmla="*/ 88 h 566"/>
                <a:gd name="T50" fmla="*/ 79 w 345"/>
                <a:gd name="T51" fmla="*/ 141 h 566"/>
                <a:gd name="T52" fmla="*/ 61 w 345"/>
                <a:gd name="T53" fmla="*/ 283 h 566"/>
                <a:gd name="T54" fmla="*/ 70 w 345"/>
                <a:gd name="T55" fmla="*/ 380 h 566"/>
                <a:gd name="T56" fmla="*/ 97 w 345"/>
                <a:gd name="T57" fmla="*/ 450 h 566"/>
                <a:gd name="T58" fmla="*/ 123 w 345"/>
                <a:gd name="T59" fmla="*/ 494 h 566"/>
                <a:gd name="T60" fmla="*/ 167 w 345"/>
                <a:gd name="T61" fmla="*/ 503 h 566"/>
                <a:gd name="T62" fmla="*/ 194 w 345"/>
                <a:gd name="T63" fmla="*/ 503 h 566"/>
                <a:gd name="T64" fmla="*/ 229 w 345"/>
                <a:gd name="T65" fmla="*/ 477 h 566"/>
                <a:gd name="T66" fmla="*/ 256 w 345"/>
                <a:gd name="T67" fmla="*/ 424 h 566"/>
                <a:gd name="T68" fmla="*/ 273 w 345"/>
                <a:gd name="T69" fmla="*/ 28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5" h="566">
                  <a:moveTo>
                    <a:pt x="0" y="283"/>
                  </a:moveTo>
                  <a:lnTo>
                    <a:pt x="0" y="283"/>
                  </a:lnTo>
                  <a:lnTo>
                    <a:pt x="0" y="212"/>
                  </a:lnTo>
                  <a:lnTo>
                    <a:pt x="8" y="159"/>
                  </a:lnTo>
                  <a:lnTo>
                    <a:pt x="26" y="115"/>
                  </a:lnTo>
                  <a:lnTo>
                    <a:pt x="44" y="71"/>
                  </a:lnTo>
                  <a:lnTo>
                    <a:pt x="70" y="44"/>
                  </a:lnTo>
                  <a:lnTo>
                    <a:pt x="97" y="18"/>
                  </a:lnTo>
                  <a:lnTo>
                    <a:pt x="132" y="9"/>
                  </a:lnTo>
                  <a:lnTo>
                    <a:pt x="167" y="0"/>
                  </a:lnTo>
                  <a:lnTo>
                    <a:pt x="167" y="0"/>
                  </a:lnTo>
                  <a:lnTo>
                    <a:pt x="211" y="9"/>
                  </a:lnTo>
                  <a:lnTo>
                    <a:pt x="238" y="18"/>
                  </a:lnTo>
                  <a:lnTo>
                    <a:pt x="273" y="44"/>
                  </a:lnTo>
                  <a:lnTo>
                    <a:pt x="300" y="71"/>
                  </a:lnTo>
                  <a:lnTo>
                    <a:pt x="317" y="115"/>
                  </a:lnTo>
                  <a:lnTo>
                    <a:pt x="326" y="159"/>
                  </a:lnTo>
                  <a:lnTo>
                    <a:pt x="335" y="212"/>
                  </a:lnTo>
                  <a:lnTo>
                    <a:pt x="344" y="283"/>
                  </a:lnTo>
                  <a:lnTo>
                    <a:pt x="344" y="283"/>
                  </a:lnTo>
                  <a:lnTo>
                    <a:pt x="335" y="344"/>
                  </a:lnTo>
                  <a:lnTo>
                    <a:pt x="326" y="397"/>
                  </a:lnTo>
                  <a:lnTo>
                    <a:pt x="317" y="450"/>
                  </a:lnTo>
                  <a:lnTo>
                    <a:pt x="300" y="486"/>
                  </a:lnTo>
                  <a:lnTo>
                    <a:pt x="273" y="521"/>
                  </a:lnTo>
                  <a:lnTo>
                    <a:pt x="238" y="547"/>
                  </a:lnTo>
                  <a:lnTo>
                    <a:pt x="211" y="556"/>
                  </a:lnTo>
                  <a:lnTo>
                    <a:pt x="167" y="565"/>
                  </a:lnTo>
                  <a:lnTo>
                    <a:pt x="167" y="565"/>
                  </a:lnTo>
                  <a:lnTo>
                    <a:pt x="132" y="556"/>
                  </a:lnTo>
                  <a:lnTo>
                    <a:pt x="97" y="547"/>
                  </a:lnTo>
                  <a:lnTo>
                    <a:pt x="70" y="521"/>
                  </a:lnTo>
                  <a:lnTo>
                    <a:pt x="44" y="486"/>
                  </a:lnTo>
                  <a:lnTo>
                    <a:pt x="26" y="450"/>
                  </a:lnTo>
                  <a:lnTo>
                    <a:pt x="8" y="397"/>
                  </a:lnTo>
                  <a:lnTo>
                    <a:pt x="0" y="344"/>
                  </a:lnTo>
                  <a:lnTo>
                    <a:pt x="0" y="283"/>
                  </a:lnTo>
                  <a:close/>
                  <a:moveTo>
                    <a:pt x="273" y="283"/>
                  </a:moveTo>
                  <a:lnTo>
                    <a:pt x="273" y="283"/>
                  </a:lnTo>
                  <a:lnTo>
                    <a:pt x="264" y="177"/>
                  </a:lnTo>
                  <a:lnTo>
                    <a:pt x="256" y="141"/>
                  </a:lnTo>
                  <a:lnTo>
                    <a:pt x="247" y="106"/>
                  </a:lnTo>
                  <a:lnTo>
                    <a:pt x="229" y="88"/>
                  </a:lnTo>
                  <a:lnTo>
                    <a:pt x="211" y="71"/>
                  </a:lnTo>
                  <a:lnTo>
                    <a:pt x="194" y="62"/>
                  </a:lnTo>
                  <a:lnTo>
                    <a:pt x="167" y="53"/>
                  </a:lnTo>
                  <a:lnTo>
                    <a:pt x="167" y="53"/>
                  </a:lnTo>
                  <a:lnTo>
                    <a:pt x="150" y="62"/>
                  </a:lnTo>
                  <a:lnTo>
                    <a:pt x="123" y="71"/>
                  </a:lnTo>
                  <a:lnTo>
                    <a:pt x="106" y="88"/>
                  </a:lnTo>
                  <a:lnTo>
                    <a:pt x="97" y="106"/>
                  </a:lnTo>
                  <a:lnTo>
                    <a:pt x="79" y="141"/>
                  </a:lnTo>
                  <a:lnTo>
                    <a:pt x="70" y="177"/>
                  </a:lnTo>
                  <a:lnTo>
                    <a:pt x="61" y="283"/>
                  </a:lnTo>
                  <a:lnTo>
                    <a:pt x="61" y="283"/>
                  </a:lnTo>
                  <a:lnTo>
                    <a:pt x="70" y="380"/>
                  </a:lnTo>
                  <a:lnTo>
                    <a:pt x="79" y="424"/>
                  </a:lnTo>
                  <a:lnTo>
                    <a:pt x="97" y="450"/>
                  </a:lnTo>
                  <a:lnTo>
                    <a:pt x="106" y="477"/>
                  </a:lnTo>
                  <a:lnTo>
                    <a:pt x="123" y="494"/>
                  </a:lnTo>
                  <a:lnTo>
                    <a:pt x="150" y="503"/>
                  </a:lnTo>
                  <a:lnTo>
                    <a:pt x="167" y="503"/>
                  </a:lnTo>
                  <a:lnTo>
                    <a:pt x="167" y="503"/>
                  </a:lnTo>
                  <a:lnTo>
                    <a:pt x="194" y="503"/>
                  </a:lnTo>
                  <a:lnTo>
                    <a:pt x="211" y="494"/>
                  </a:lnTo>
                  <a:lnTo>
                    <a:pt x="229" y="477"/>
                  </a:lnTo>
                  <a:lnTo>
                    <a:pt x="247" y="450"/>
                  </a:lnTo>
                  <a:lnTo>
                    <a:pt x="256" y="424"/>
                  </a:lnTo>
                  <a:lnTo>
                    <a:pt x="264" y="380"/>
                  </a:lnTo>
                  <a:lnTo>
                    <a:pt x="273" y="283"/>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125"/>
            <p:cNvSpPr>
              <a:spLocks noChangeArrowheads="1"/>
            </p:cNvSpPr>
            <p:nvPr/>
          </p:nvSpPr>
          <p:spPr bwMode="auto">
            <a:xfrm>
              <a:off x="3157538" y="2471738"/>
              <a:ext cx="107950" cy="203200"/>
            </a:xfrm>
            <a:custGeom>
              <a:avLst/>
              <a:gdLst>
                <a:gd name="T0" fmla="*/ 44 w 301"/>
                <a:gd name="T1" fmla="*/ 441 h 566"/>
                <a:gd name="T2" fmla="*/ 44 w 301"/>
                <a:gd name="T3" fmla="*/ 441 h 566"/>
                <a:gd name="T4" fmla="*/ 70 w 301"/>
                <a:gd name="T5" fmla="*/ 468 h 566"/>
                <a:gd name="T6" fmla="*/ 88 w 301"/>
                <a:gd name="T7" fmla="*/ 486 h 566"/>
                <a:gd name="T8" fmla="*/ 114 w 301"/>
                <a:gd name="T9" fmla="*/ 494 h 566"/>
                <a:gd name="T10" fmla="*/ 141 w 301"/>
                <a:gd name="T11" fmla="*/ 503 h 566"/>
                <a:gd name="T12" fmla="*/ 141 w 301"/>
                <a:gd name="T13" fmla="*/ 503 h 566"/>
                <a:gd name="T14" fmla="*/ 185 w 301"/>
                <a:gd name="T15" fmla="*/ 494 h 566"/>
                <a:gd name="T16" fmla="*/ 211 w 301"/>
                <a:gd name="T17" fmla="*/ 477 h 566"/>
                <a:gd name="T18" fmla="*/ 229 w 301"/>
                <a:gd name="T19" fmla="*/ 433 h 566"/>
                <a:gd name="T20" fmla="*/ 229 w 301"/>
                <a:gd name="T21" fmla="*/ 380 h 566"/>
                <a:gd name="T22" fmla="*/ 229 w 301"/>
                <a:gd name="T23" fmla="*/ 0 h 566"/>
                <a:gd name="T24" fmla="*/ 300 w 301"/>
                <a:gd name="T25" fmla="*/ 0 h 566"/>
                <a:gd name="T26" fmla="*/ 300 w 301"/>
                <a:gd name="T27" fmla="*/ 388 h 566"/>
                <a:gd name="T28" fmla="*/ 300 w 301"/>
                <a:gd name="T29" fmla="*/ 388 h 566"/>
                <a:gd name="T30" fmla="*/ 291 w 301"/>
                <a:gd name="T31" fmla="*/ 459 h 566"/>
                <a:gd name="T32" fmla="*/ 282 w 301"/>
                <a:gd name="T33" fmla="*/ 486 h 566"/>
                <a:gd name="T34" fmla="*/ 264 w 301"/>
                <a:gd name="T35" fmla="*/ 512 h 566"/>
                <a:gd name="T36" fmla="*/ 247 w 301"/>
                <a:gd name="T37" fmla="*/ 530 h 566"/>
                <a:gd name="T38" fmla="*/ 220 w 301"/>
                <a:gd name="T39" fmla="*/ 547 h 566"/>
                <a:gd name="T40" fmla="*/ 185 w 301"/>
                <a:gd name="T41" fmla="*/ 556 h 566"/>
                <a:gd name="T42" fmla="*/ 150 w 301"/>
                <a:gd name="T43" fmla="*/ 565 h 566"/>
                <a:gd name="T44" fmla="*/ 150 w 301"/>
                <a:gd name="T45" fmla="*/ 565 h 566"/>
                <a:gd name="T46" fmla="*/ 106 w 301"/>
                <a:gd name="T47" fmla="*/ 556 h 566"/>
                <a:gd name="T48" fmla="*/ 61 w 301"/>
                <a:gd name="T49" fmla="*/ 538 h 566"/>
                <a:gd name="T50" fmla="*/ 26 w 301"/>
                <a:gd name="T51" fmla="*/ 512 h 566"/>
                <a:gd name="T52" fmla="*/ 0 w 301"/>
                <a:gd name="T53" fmla="*/ 477 h 566"/>
                <a:gd name="T54" fmla="*/ 44 w 301"/>
                <a:gd name="T55" fmla="*/ 44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566">
                  <a:moveTo>
                    <a:pt x="44" y="441"/>
                  </a:moveTo>
                  <a:lnTo>
                    <a:pt x="44" y="441"/>
                  </a:lnTo>
                  <a:lnTo>
                    <a:pt x="70" y="468"/>
                  </a:lnTo>
                  <a:lnTo>
                    <a:pt x="88" y="486"/>
                  </a:lnTo>
                  <a:lnTo>
                    <a:pt x="114" y="494"/>
                  </a:lnTo>
                  <a:lnTo>
                    <a:pt x="141" y="503"/>
                  </a:lnTo>
                  <a:lnTo>
                    <a:pt x="141" y="503"/>
                  </a:lnTo>
                  <a:lnTo>
                    <a:pt x="185" y="494"/>
                  </a:lnTo>
                  <a:lnTo>
                    <a:pt x="211" y="477"/>
                  </a:lnTo>
                  <a:lnTo>
                    <a:pt x="229" y="433"/>
                  </a:lnTo>
                  <a:lnTo>
                    <a:pt x="229" y="380"/>
                  </a:lnTo>
                  <a:lnTo>
                    <a:pt x="229" y="0"/>
                  </a:lnTo>
                  <a:lnTo>
                    <a:pt x="300" y="0"/>
                  </a:lnTo>
                  <a:lnTo>
                    <a:pt x="300" y="388"/>
                  </a:lnTo>
                  <a:lnTo>
                    <a:pt x="300" y="388"/>
                  </a:lnTo>
                  <a:lnTo>
                    <a:pt x="291" y="459"/>
                  </a:lnTo>
                  <a:lnTo>
                    <a:pt x="282" y="486"/>
                  </a:lnTo>
                  <a:lnTo>
                    <a:pt x="264" y="512"/>
                  </a:lnTo>
                  <a:lnTo>
                    <a:pt x="247" y="530"/>
                  </a:lnTo>
                  <a:lnTo>
                    <a:pt x="220" y="547"/>
                  </a:lnTo>
                  <a:lnTo>
                    <a:pt x="185" y="556"/>
                  </a:lnTo>
                  <a:lnTo>
                    <a:pt x="150" y="565"/>
                  </a:lnTo>
                  <a:lnTo>
                    <a:pt x="150" y="565"/>
                  </a:lnTo>
                  <a:lnTo>
                    <a:pt x="106" y="556"/>
                  </a:lnTo>
                  <a:lnTo>
                    <a:pt x="61" y="538"/>
                  </a:lnTo>
                  <a:lnTo>
                    <a:pt x="26" y="512"/>
                  </a:lnTo>
                  <a:lnTo>
                    <a:pt x="0" y="477"/>
                  </a:lnTo>
                  <a:lnTo>
                    <a:pt x="44" y="441"/>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126"/>
            <p:cNvSpPr>
              <a:spLocks noChangeArrowheads="1"/>
            </p:cNvSpPr>
            <p:nvPr/>
          </p:nvSpPr>
          <p:spPr bwMode="auto">
            <a:xfrm>
              <a:off x="3340100" y="2522538"/>
              <a:ext cx="117475" cy="152400"/>
            </a:xfrm>
            <a:custGeom>
              <a:avLst/>
              <a:gdLst>
                <a:gd name="T0" fmla="*/ 0 w 327"/>
                <a:gd name="T1" fmla="*/ 0 h 425"/>
                <a:gd name="T2" fmla="*/ 70 w 327"/>
                <a:gd name="T3" fmla="*/ 0 h 425"/>
                <a:gd name="T4" fmla="*/ 70 w 327"/>
                <a:gd name="T5" fmla="*/ 247 h 425"/>
                <a:gd name="T6" fmla="*/ 70 w 327"/>
                <a:gd name="T7" fmla="*/ 247 h 425"/>
                <a:gd name="T8" fmla="*/ 70 w 327"/>
                <a:gd name="T9" fmla="*/ 300 h 425"/>
                <a:gd name="T10" fmla="*/ 88 w 327"/>
                <a:gd name="T11" fmla="*/ 336 h 425"/>
                <a:gd name="T12" fmla="*/ 114 w 327"/>
                <a:gd name="T13" fmla="*/ 353 h 425"/>
                <a:gd name="T14" fmla="*/ 150 w 327"/>
                <a:gd name="T15" fmla="*/ 362 h 425"/>
                <a:gd name="T16" fmla="*/ 150 w 327"/>
                <a:gd name="T17" fmla="*/ 362 h 425"/>
                <a:gd name="T18" fmla="*/ 176 w 327"/>
                <a:gd name="T19" fmla="*/ 353 h 425"/>
                <a:gd name="T20" fmla="*/ 203 w 327"/>
                <a:gd name="T21" fmla="*/ 345 h 425"/>
                <a:gd name="T22" fmla="*/ 229 w 327"/>
                <a:gd name="T23" fmla="*/ 327 h 425"/>
                <a:gd name="T24" fmla="*/ 256 w 327"/>
                <a:gd name="T25" fmla="*/ 292 h 425"/>
                <a:gd name="T26" fmla="*/ 256 w 327"/>
                <a:gd name="T27" fmla="*/ 0 h 425"/>
                <a:gd name="T28" fmla="*/ 326 w 327"/>
                <a:gd name="T29" fmla="*/ 0 h 425"/>
                <a:gd name="T30" fmla="*/ 326 w 327"/>
                <a:gd name="T31" fmla="*/ 415 h 425"/>
                <a:gd name="T32" fmla="*/ 273 w 327"/>
                <a:gd name="T33" fmla="*/ 415 h 425"/>
                <a:gd name="T34" fmla="*/ 264 w 327"/>
                <a:gd name="T35" fmla="*/ 345 h 425"/>
                <a:gd name="T36" fmla="*/ 264 w 327"/>
                <a:gd name="T37" fmla="*/ 345 h 425"/>
                <a:gd name="T38" fmla="*/ 264 w 327"/>
                <a:gd name="T39" fmla="*/ 345 h 425"/>
                <a:gd name="T40" fmla="*/ 229 w 327"/>
                <a:gd name="T41" fmla="*/ 380 h 425"/>
                <a:gd name="T42" fmla="*/ 203 w 327"/>
                <a:gd name="T43" fmla="*/ 397 h 425"/>
                <a:gd name="T44" fmla="*/ 167 w 327"/>
                <a:gd name="T45" fmla="*/ 415 h 425"/>
                <a:gd name="T46" fmla="*/ 123 w 327"/>
                <a:gd name="T47" fmla="*/ 424 h 425"/>
                <a:gd name="T48" fmla="*/ 123 w 327"/>
                <a:gd name="T49" fmla="*/ 424 h 425"/>
                <a:gd name="T50" fmla="*/ 97 w 327"/>
                <a:gd name="T51" fmla="*/ 415 h 425"/>
                <a:gd name="T52" fmla="*/ 70 w 327"/>
                <a:gd name="T53" fmla="*/ 406 h 425"/>
                <a:gd name="T54" fmla="*/ 44 w 327"/>
                <a:gd name="T55" fmla="*/ 397 h 425"/>
                <a:gd name="T56" fmla="*/ 26 w 327"/>
                <a:gd name="T57" fmla="*/ 380 h 425"/>
                <a:gd name="T58" fmla="*/ 17 w 327"/>
                <a:gd name="T59" fmla="*/ 353 h 425"/>
                <a:gd name="T60" fmla="*/ 9 w 327"/>
                <a:gd name="T61" fmla="*/ 327 h 425"/>
                <a:gd name="T62" fmla="*/ 0 w 327"/>
                <a:gd name="T63" fmla="*/ 256 h 425"/>
                <a:gd name="T64" fmla="*/ 0 w 327"/>
                <a:gd name="T6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425">
                  <a:moveTo>
                    <a:pt x="0" y="0"/>
                  </a:moveTo>
                  <a:lnTo>
                    <a:pt x="70" y="0"/>
                  </a:lnTo>
                  <a:lnTo>
                    <a:pt x="70" y="247"/>
                  </a:lnTo>
                  <a:lnTo>
                    <a:pt x="70" y="247"/>
                  </a:lnTo>
                  <a:lnTo>
                    <a:pt x="70" y="300"/>
                  </a:lnTo>
                  <a:lnTo>
                    <a:pt x="88" y="336"/>
                  </a:lnTo>
                  <a:lnTo>
                    <a:pt x="114" y="353"/>
                  </a:lnTo>
                  <a:lnTo>
                    <a:pt x="150" y="362"/>
                  </a:lnTo>
                  <a:lnTo>
                    <a:pt x="150" y="362"/>
                  </a:lnTo>
                  <a:lnTo>
                    <a:pt x="176" y="353"/>
                  </a:lnTo>
                  <a:lnTo>
                    <a:pt x="203" y="345"/>
                  </a:lnTo>
                  <a:lnTo>
                    <a:pt x="229" y="327"/>
                  </a:lnTo>
                  <a:lnTo>
                    <a:pt x="256" y="292"/>
                  </a:lnTo>
                  <a:lnTo>
                    <a:pt x="256" y="0"/>
                  </a:lnTo>
                  <a:lnTo>
                    <a:pt x="326" y="0"/>
                  </a:lnTo>
                  <a:lnTo>
                    <a:pt x="326" y="415"/>
                  </a:lnTo>
                  <a:lnTo>
                    <a:pt x="273" y="415"/>
                  </a:lnTo>
                  <a:lnTo>
                    <a:pt x="264" y="345"/>
                  </a:lnTo>
                  <a:lnTo>
                    <a:pt x="264" y="345"/>
                  </a:lnTo>
                  <a:lnTo>
                    <a:pt x="264" y="345"/>
                  </a:lnTo>
                  <a:lnTo>
                    <a:pt x="229" y="380"/>
                  </a:lnTo>
                  <a:lnTo>
                    <a:pt x="203" y="397"/>
                  </a:lnTo>
                  <a:lnTo>
                    <a:pt x="167" y="415"/>
                  </a:lnTo>
                  <a:lnTo>
                    <a:pt x="123" y="424"/>
                  </a:lnTo>
                  <a:lnTo>
                    <a:pt x="123" y="424"/>
                  </a:lnTo>
                  <a:lnTo>
                    <a:pt x="97" y="415"/>
                  </a:lnTo>
                  <a:lnTo>
                    <a:pt x="70" y="406"/>
                  </a:lnTo>
                  <a:lnTo>
                    <a:pt x="44" y="397"/>
                  </a:lnTo>
                  <a:lnTo>
                    <a:pt x="26" y="380"/>
                  </a:lnTo>
                  <a:lnTo>
                    <a:pt x="17" y="353"/>
                  </a:lnTo>
                  <a:lnTo>
                    <a:pt x="9" y="327"/>
                  </a:lnTo>
                  <a:lnTo>
                    <a:pt x="0" y="256"/>
                  </a:lnTo>
                  <a:lnTo>
                    <a:pt x="0" y="0"/>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127"/>
            <p:cNvSpPr>
              <a:spLocks noChangeArrowheads="1"/>
            </p:cNvSpPr>
            <p:nvPr/>
          </p:nvSpPr>
          <p:spPr bwMode="auto">
            <a:xfrm>
              <a:off x="3529013" y="2519363"/>
              <a:ext cx="120650" cy="152400"/>
            </a:xfrm>
            <a:custGeom>
              <a:avLst/>
              <a:gdLst>
                <a:gd name="T0" fmla="*/ 0 w 337"/>
                <a:gd name="T1" fmla="*/ 9 h 425"/>
                <a:gd name="T2" fmla="*/ 62 w 337"/>
                <a:gd name="T3" fmla="*/ 9 h 425"/>
                <a:gd name="T4" fmla="*/ 62 w 337"/>
                <a:gd name="T5" fmla="*/ 71 h 425"/>
                <a:gd name="T6" fmla="*/ 71 w 337"/>
                <a:gd name="T7" fmla="*/ 71 h 425"/>
                <a:gd name="T8" fmla="*/ 71 w 337"/>
                <a:gd name="T9" fmla="*/ 71 h 425"/>
                <a:gd name="T10" fmla="*/ 97 w 337"/>
                <a:gd name="T11" fmla="*/ 36 h 425"/>
                <a:gd name="T12" fmla="*/ 133 w 337"/>
                <a:gd name="T13" fmla="*/ 18 h 425"/>
                <a:gd name="T14" fmla="*/ 168 w 337"/>
                <a:gd name="T15" fmla="*/ 0 h 425"/>
                <a:gd name="T16" fmla="*/ 203 w 337"/>
                <a:gd name="T17" fmla="*/ 0 h 425"/>
                <a:gd name="T18" fmla="*/ 203 w 337"/>
                <a:gd name="T19" fmla="*/ 0 h 425"/>
                <a:gd name="T20" fmla="*/ 239 w 337"/>
                <a:gd name="T21" fmla="*/ 0 h 425"/>
                <a:gd name="T22" fmla="*/ 265 w 337"/>
                <a:gd name="T23" fmla="*/ 9 h 425"/>
                <a:gd name="T24" fmla="*/ 283 w 337"/>
                <a:gd name="T25" fmla="*/ 18 h 425"/>
                <a:gd name="T26" fmla="*/ 300 w 337"/>
                <a:gd name="T27" fmla="*/ 36 h 425"/>
                <a:gd name="T28" fmla="*/ 318 w 337"/>
                <a:gd name="T29" fmla="*/ 62 h 425"/>
                <a:gd name="T30" fmla="*/ 327 w 337"/>
                <a:gd name="T31" fmla="*/ 89 h 425"/>
                <a:gd name="T32" fmla="*/ 336 w 337"/>
                <a:gd name="T33" fmla="*/ 159 h 425"/>
                <a:gd name="T34" fmla="*/ 336 w 337"/>
                <a:gd name="T35" fmla="*/ 424 h 425"/>
                <a:gd name="T36" fmla="*/ 265 w 337"/>
                <a:gd name="T37" fmla="*/ 424 h 425"/>
                <a:gd name="T38" fmla="*/ 265 w 337"/>
                <a:gd name="T39" fmla="*/ 168 h 425"/>
                <a:gd name="T40" fmla="*/ 265 w 337"/>
                <a:gd name="T41" fmla="*/ 168 h 425"/>
                <a:gd name="T42" fmla="*/ 256 w 337"/>
                <a:gd name="T43" fmla="*/ 115 h 425"/>
                <a:gd name="T44" fmla="*/ 247 w 337"/>
                <a:gd name="T45" fmla="*/ 80 h 425"/>
                <a:gd name="T46" fmla="*/ 221 w 337"/>
                <a:gd name="T47" fmla="*/ 62 h 425"/>
                <a:gd name="T48" fmla="*/ 186 w 337"/>
                <a:gd name="T49" fmla="*/ 62 h 425"/>
                <a:gd name="T50" fmla="*/ 186 w 337"/>
                <a:gd name="T51" fmla="*/ 62 h 425"/>
                <a:gd name="T52" fmla="*/ 150 w 337"/>
                <a:gd name="T53" fmla="*/ 62 h 425"/>
                <a:gd name="T54" fmla="*/ 124 w 337"/>
                <a:gd name="T55" fmla="*/ 71 h 425"/>
                <a:gd name="T56" fmla="*/ 71 w 337"/>
                <a:gd name="T57" fmla="*/ 124 h 425"/>
                <a:gd name="T58" fmla="*/ 71 w 337"/>
                <a:gd name="T59" fmla="*/ 424 h 425"/>
                <a:gd name="T60" fmla="*/ 0 w 337"/>
                <a:gd name="T61" fmla="*/ 424 h 425"/>
                <a:gd name="T62" fmla="*/ 0 w 337"/>
                <a:gd name="T63" fmla="*/ 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425">
                  <a:moveTo>
                    <a:pt x="0" y="9"/>
                  </a:moveTo>
                  <a:lnTo>
                    <a:pt x="62" y="9"/>
                  </a:lnTo>
                  <a:lnTo>
                    <a:pt x="62" y="71"/>
                  </a:lnTo>
                  <a:lnTo>
                    <a:pt x="71" y="71"/>
                  </a:lnTo>
                  <a:lnTo>
                    <a:pt x="71" y="71"/>
                  </a:lnTo>
                  <a:lnTo>
                    <a:pt x="97" y="36"/>
                  </a:lnTo>
                  <a:lnTo>
                    <a:pt x="133" y="18"/>
                  </a:lnTo>
                  <a:lnTo>
                    <a:pt x="168" y="0"/>
                  </a:lnTo>
                  <a:lnTo>
                    <a:pt x="203" y="0"/>
                  </a:lnTo>
                  <a:lnTo>
                    <a:pt x="203" y="0"/>
                  </a:lnTo>
                  <a:lnTo>
                    <a:pt x="239" y="0"/>
                  </a:lnTo>
                  <a:lnTo>
                    <a:pt x="265" y="9"/>
                  </a:lnTo>
                  <a:lnTo>
                    <a:pt x="283" y="18"/>
                  </a:lnTo>
                  <a:lnTo>
                    <a:pt x="300" y="36"/>
                  </a:lnTo>
                  <a:lnTo>
                    <a:pt x="318" y="62"/>
                  </a:lnTo>
                  <a:lnTo>
                    <a:pt x="327" y="89"/>
                  </a:lnTo>
                  <a:lnTo>
                    <a:pt x="336" y="159"/>
                  </a:lnTo>
                  <a:lnTo>
                    <a:pt x="336" y="424"/>
                  </a:lnTo>
                  <a:lnTo>
                    <a:pt x="265" y="424"/>
                  </a:lnTo>
                  <a:lnTo>
                    <a:pt x="265" y="168"/>
                  </a:lnTo>
                  <a:lnTo>
                    <a:pt x="265" y="168"/>
                  </a:lnTo>
                  <a:lnTo>
                    <a:pt x="256" y="115"/>
                  </a:lnTo>
                  <a:lnTo>
                    <a:pt x="247" y="80"/>
                  </a:lnTo>
                  <a:lnTo>
                    <a:pt x="221" y="62"/>
                  </a:lnTo>
                  <a:lnTo>
                    <a:pt x="186" y="62"/>
                  </a:lnTo>
                  <a:lnTo>
                    <a:pt x="186" y="62"/>
                  </a:lnTo>
                  <a:lnTo>
                    <a:pt x="150" y="62"/>
                  </a:lnTo>
                  <a:lnTo>
                    <a:pt x="124" y="71"/>
                  </a:lnTo>
                  <a:lnTo>
                    <a:pt x="71" y="124"/>
                  </a:lnTo>
                  <a:lnTo>
                    <a:pt x="71" y="424"/>
                  </a:lnTo>
                  <a:lnTo>
                    <a:pt x="0" y="424"/>
                  </a:lnTo>
                  <a:lnTo>
                    <a:pt x="0" y="9"/>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128"/>
            <p:cNvSpPr>
              <a:spLocks noChangeArrowheads="1"/>
            </p:cNvSpPr>
            <p:nvPr/>
          </p:nvSpPr>
          <p:spPr bwMode="auto">
            <a:xfrm>
              <a:off x="3711575" y="2519363"/>
              <a:ext cx="123825" cy="155575"/>
            </a:xfrm>
            <a:custGeom>
              <a:avLst/>
              <a:gdLst>
                <a:gd name="T0" fmla="*/ 177 w 345"/>
                <a:gd name="T1" fmla="*/ 0 h 434"/>
                <a:gd name="T2" fmla="*/ 177 w 345"/>
                <a:gd name="T3" fmla="*/ 0 h 434"/>
                <a:gd name="T4" fmla="*/ 221 w 345"/>
                <a:gd name="T5" fmla="*/ 0 h 434"/>
                <a:gd name="T6" fmla="*/ 247 w 345"/>
                <a:gd name="T7" fmla="*/ 9 h 434"/>
                <a:gd name="T8" fmla="*/ 283 w 345"/>
                <a:gd name="T9" fmla="*/ 27 h 434"/>
                <a:gd name="T10" fmla="*/ 300 w 345"/>
                <a:gd name="T11" fmla="*/ 53 h 434"/>
                <a:gd name="T12" fmla="*/ 318 w 345"/>
                <a:gd name="T13" fmla="*/ 80 h 434"/>
                <a:gd name="T14" fmla="*/ 336 w 345"/>
                <a:gd name="T15" fmla="*/ 115 h 434"/>
                <a:gd name="T16" fmla="*/ 344 w 345"/>
                <a:gd name="T17" fmla="*/ 151 h 434"/>
                <a:gd name="T18" fmla="*/ 344 w 345"/>
                <a:gd name="T19" fmla="*/ 195 h 434"/>
                <a:gd name="T20" fmla="*/ 344 w 345"/>
                <a:gd name="T21" fmla="*/ 195 h 434"/>
                <a:gd name="T22" fmla="*/ 344 w 345"/>
                <a:gd name="T23" fmla="*/ 230 h 434"/>
                <a:gd name="T24" fmla="*/ 62 w 345"/>
                <a:gd name="T25" fmla="*/ 230 h 434"/>
                <a:gd name="T26" fmla="*/ 62 w 345"/>
                <a:gd name="T27" fmla="*/ 230 h 434"/>
                <a:gd name="T28" fmla="*/ 80 w 345"/>
                <a:gd name="T29" fmla="*/ 292 h 434"/>
                <a:gd name="T30" fmla="*/ 106 w 345"/>
                <a:gd name="T31" fmla="*/ 336 h 434"/>
                <a:gd name="T32" fmla="*/ 124 w 345"/>
                <a:gd name="T33" fmla="*/ 354 h 434"/>
                <a:gd name="T34" fmla="*/ 150 w 345"/>
                <a:gd name="T35" fmla="*/ 362 h 434"/>
                <a:gd name="T36" fmla="*/ 177 w 345"/>
                <a:gd name="T37" fmla="*/ 371 h 434"/>
                <a:gd name="T38" fmla="*/ 203 w 345"/>
                <a:gd name="T39" fmla="*/ 371 h 434"/>
                <a:gd name="T40" fmla="*/ 203 w 345"/>
                <a:gd name="T41" fmla="*/ 371 h 434"/>
                <a:gd name="T42" fmla="*/ 256 w 345"/>
                <a:gd name="T43" fmla="*/ 362 h 434"/>
                <a:gd name="T44" fmla="*/ 300 w 345"/>
                <a:gd name="T45" fmla="*/ 345 h 434"/>
                <a:gd name="T46" fmla="*/ 327 w 345"/>
                <a:gd name="T47" fmla="*/ 389 h 434"/>
                <a:gd name="T48" fmla="*/ 327 w 345"/>
                <a:gd name="T49" fmla="*/ 389 h 434"/>
                <a:gd name="T50" fmla="*/ 265 w 345"/>
                <a:gd name="T51" fmla="*/ 415 h 434"/>
                <a:gd name="T52" fmla="*/ 230 w 345"/>
                <a:gd name="T53" fmla="*/ 424 h 434"/>
                <a:gd name="T54" fmla="*/ 194 w 345"/>
                <a:gd name="T55" fmla="*/ 433 h 434"/>
                <a:gd name="T56" fmla="*/ 194 w 345"/>
                <a:gd name="T57" fmla="*/ 433 h 434"/>
                <a:gd name="T58" fmla="*/ 150 w 345"/>
                <a:gd name="T59" fmla="*/ 424 h 434"/>
                <a:gd name="T60" fmla="*/ 115 w 345"/>
                <a:gd name="T61" fmla="*/ 415 h 434"/>
                <a:gd name="T62" fmla="*/ 80 w 345"/>
                <a:gd name="T63" fmla="*/ 398 h 434"/>
                <a:gd name="T64" fmla="*/ 53 w 345"/>
                <a:gd name="T65" fmla="*/ 371 h 434"/>
                <a:gd name="T66" fmla="*/ 27 w 345"/>
                <a:gd name="T67" fmla="*/ 345 h 434"/>
                <a:gd name="T68" fmla="*/ 9 w 345"/>
                <a:gd name="T69" fmla="*/ 309 h 434"/>
                <a:gd name="T70" fmla="*/ 0 w 345"/>
                <a:gd name="T71" fmla="*/ 265 h 434"/>
                <a:gd name="T72" fmla="*/ 0 w 345"/>
                <a:gd name="T73" fmla="*/ 212 h 434"/>
                <a:gd name="T74" fmla="*/ 0 w 345"/>
                <a:gd name="T75" fmla="*/ 212 h 434"/>
                <a:gd name="T76" fmla="*/ 0 w 345"/>
                <a:gd name="T77" fmla="*/ 168 h 434"/>
                <a:gd name="T78" fmla="*/ 9 w 345"/>
                <a:gd name="T79" fmla="*/ 124 h 434"/>
                <a:gd name="T80" fmla="*/ 27 w 345"/>
                <a:gd name="T81" fmla="*/ 89 h 434"/>
                <a:gd name="T82" fmla="*/ 53 w 345"/>
                <a:gd name="T83" fmla="*/ 53 h 434"/>
                <a:gd name="T84" fmla="*/ 80 w 345"/>
                <a:gd name="T85" fmla="*/ 27 h 434"/>
                <a:gd name="T86" fmla="*/ 115 w 345"/>
                <a:gd name="T87" fmla="*/ 9 h 434"/>
                <a:gd name="T88" fmla="*/ 150 w 345"/>
                <a:gd name="T89" fmla="*/ 0 h 434"/>
                <a:gd name="T90" fmla="*/ 177 w 345"/>
                <a:gd name="T91" fmla="*/ 0 h 434"/>
                <a:gd name="T92" fmla="*/ 283 w 345"/>
                <a:gd name="T93" fmla="*/ 186 h 434"/>
                <a:gd name="T94" fmla="*/ 283 w 345"/>
                <a:gd name="T95" fmla="*/ 186 h 434"/>
                <a:gd name="T96" fmla="*/ 274 w 345"/>
                <a:gd name="T97" fmla="*/ 124 h 434"/>
                <a:gd name="T98" fmla="*/ 256 w 345"/>
                <a:gd name="T99" fmla="*/ 89 h 434"/>
                <a:gd name="T100" fmla="*/ 230 w 345"/>
                <a:gd name="T101" fmla="*/ 62 h 434"/>
                <a:gd name="T102" fmla="*/ 186 w 345"/>
                <a:gd name="T103" fmla="*/ 53 h 434"/>
                <a:gd name="T104" fmla="*/ 186 w 345"/>
                <a:gd name="T105" fmla="*/ 53 h 434"/>
                <a:gd name="T106" fmla="*/ 141 w 345"/>
                <a:gd name="T107" fmla="*/ 62 h 434"/>
                <a:gd name="T108" fmla="*/ 106 w 345"/>
                <a:gd name="T109" fmla="*/ 89 h 434"/>
                <a:gd name="T110" fmla="*/ 80 w 345"/>
                <a:gd name="T111" fmla="*/ 124 h 434"/>
                <a:gd name="T112" fmla="*/ 62 w 345"/>
                <a:gd name="T113" fmla="*/ 186 h 434"/>
                <a:gd name="T114" fmla="*/ 283 w 345"/>
                <a:gd name="T115" fmla="*/ 18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34">
                  <a:moveTo>
                    <a:pt x="177" y="0"/>
                  </a:moveTo>
                  <a:lnTo>
                    <a:pt x="177" y="0"/>
                  </a:lnTo>
                  <a:lnTo>
                    <a:pt x="221" y="0"/>
                  </a:lnTo>
                  <a:lnTo>
                    <a:pt x="247" y="9"/>
                  </a:lnTo>
                  <a:lnTo>
                    <a:pt x="283" y="27"/>
                  </a:lnTo>
                  <a:lnTo>
                    <a:pt x="300" y="53"/>
                  </a:lnTo>
                  <a:lnTo>
                    <a:pt x="318" y="80"/>
                  </a:lnTo>
                  <a:lnTo>
                    <a:pt x="336" y="115"/>
                  </a:lnTo>
                  <a:lnTo>
                    <a:pt x="344" y="151"/>
                  </a:lnTo>
                  <a:lnTo>
                    <a:pt x="344" y="195"/>
                  </a:lnTo>
                  <a:lnTo>
                    <a:pt x="344" y="195"/>
                  </a:lnTo>
                  <a:lnTo>
                    <a:pt x="344" y="230"/>
                  </a:lnTo>
                  <a:lnTo>
                    <a:pt x="62" y="230"/>
                  </a:lnTo>
                  <a:lnTo>
                    <a:pt x="62" y="230"/>
                  </a:lnTo>
                  <a:lnTo>
                    <a:pt x="80" y="292"/>
                  </a:lnTo>
                  <a:lnTo>
                    <a:pt x="106" y="336"/>
                  </a:lnTo>
                  <a:lnTo>
                    <a:pt x="124" y="354"/>
                  </a:lnTo>
                  <a:lnTo>
                    <a:pt x="150" y="362"/>
                  </a:lnTo>
                  <a:lnTo>
                    <a:pt x="177" y="371"/>
                  </a:lnTo>
                  <a:lnTo>
                    <a:pt x="203" y="371"/>
                  </a:lnTo>
                  <a:lnTo>
                    <a:pt x="203" y="371"/>
                  </a:lnTo>
                  <a:lnTo>
                    <a:pt x="256" y="362"/>
                  </a:lnTo>
                  <a:lnTo>
                    <a:pt x="300" y="345"/>
                  </a:lnTo>
                  <a:lnTo>
                    <a:pt x="327" y="389"/>
                  </a:lnTo>
                  <a:lnTo>
                    <a:pt x="327" y="389"/>
                  </a:lnTo>
                  <a:lnTo>
                    <a:pt x="265" y="415"/>
                  </a:lnTo>
                  <a:lnTo>
                    <a:pt x="230" y="424"/>
                  </a:lnTo>
                  <a:lnTo>
                    <a:pt x="194" y="433"/>
                  </a:lnTo>
                  <a:lnTo>
                    <a:pt x="194" y="433"/>
                  </a:lnTo>
                  <a:lnTo>
                    <a:pt x="150" y="424"/>
                  </a:lnTo>
                  <a:lnTo>
                    <a:pt x="115" y="415"/>
                  </a:lnTo>
                  <a:lnTo>
                    <a:pt x="80" y="398"/>
                  </a:lnTo>
                  <a:lnTo>
                    <a:pt x="53" y="371"/>
                  </a:lnTo>
                  <a:lnTo>
                    <a:pt x="27" y="345"/>
                  </a:lnTo>
                  <a:lnTo>
                    <a:pt x="9" y="309"/>
                  </a:lnTo>
                  <a:lnTo>
                    <a:pt x="0" y="265"/>
                  </a:lnTo>
                  <a:lnTo>
                    <a:pt x="0" y="212"/>
                  </a:lnTo>
                  <a:lnTo>
                    <a:pt x="0" y="212"/>
                  </a:lnTo>
                  <a:lnTo>
                    <a:pt x="0" y="168"/>
                  </a:lnTo>
                  <a:lnTo>
                    <a:pt x="9" y="124"/>
                  </a:lnTo>
                  <a:lnTo>
                    <a:pt x="27" y="89"/>
                  </a:lnTo>
                  <a:lnTo>
                    <a:pt x="53" y="53"/>
                  </a:lnTo>
                  <a:lnTo>
                    <a:pt x="80" y="27"/>
                  </a:lnTo>
                  <a:lnTo>
                    <a:pt x="115" y="9"/>
                  </a:lnTo>
                  <a:lnTo>
                    <a:pt x="150" y="0"/>
                  </a:lnTo>
                  <a:lnTo>
                    <a:pt x="177" y="0"/>
                  </a:lnTo>
                  <a:close/>
                  <a:moveTo>
                    <a:pt x="283" y="186"/>
                  </a:moveTo>
                  <a:lnTo>
                    <a:pt x="283" y="186"/>
                  </a:lnTo>
                  <a:lnTo>
                    <a:pt x="274" y="124"/>
                  </a:lnTo>
                  <a:lnTo>
                    <a:pt x="256" y="89"/>
                  </a:lnTo>
                  <a:lnTo>
                    <a:pt x="230" y="62"/>
                  </a:lnTo>
                  <a:lnTo>
                    <a:pt x="186" y="53"/>
                  </a:lnTo>
                  <a:lnTo>
                    <a:pt x="186" y="53"/>
                  </a:lnTo>
                  <a:lnTo>
                    <a:pt x="141" y="62"/>
                  </a:lnTo>
                  <a:lnTo>
                    <a:pt x="106" y="89"/>
                  </a:lnTo>
                  <a:lnTo>
                    <a:pt x="80" y="124"/>
                  </a:lnTo>
                  <a:lnTo>
                    <a:pt x="62" y="186"/>
                  </a:lnTo>
                  <a:lnTo>
                    <a:pt x="283" y="186"/>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129"/>
            <p:cNvSpPr>
              <a:spLocks noChangeArrowheads="1"/>
            </p:cNvSpPr>
            <p:nvPr/>
          </p:nvSpPr>
          <p:spPr bwMode="auto">
            <a:xfrm>
              <a:off x="3965575" y="2471738"/>
              <a:ext cx="127000" cy="200025"/>
            </a:xfrm>
            <a:custGeom>
              <a:avLst/>
              <a:gdLst>
                <a:gd name="T0" fmla="*/ 9 w 354"/>
                <a:gd name="T1" fmla="*/ 512 h 557"/>
                <a:gd name="T2" fmla="*/ 9 w 354"/>
                <a:gd name="T3" fmla="*/ 512 h 557"/>
                <a:gd name="T4" fmla="*/ 115 w 354"/>
                <a:gd name="T5" fmla="*/ 397 h 557"/>
                <a:gd name="T6" fmla="*/ 194 w 354"/>
                <a:gd name="T7" fmla="*/ 309 h 557"/>
                <a:gd name="T8" fmla="*/ 239 w 354"/>
                <a:gd name="T9" fmla="*/ 230 h 557"/>
                <a:gd name="T10" fmla="*/ 256 w 354"/>
                <a:gd name="T11" fmla="*/ 194 h 557"/>
                <a:gd name="T12" fmla="*/ 256 w 354"/>
                <a:gd name="T13" fmla="*/ 168 h 557"/>
                <a:gd name="T14" fmla="*/ 256 w 354"/>
                <a:gd name="T15" fmla="*/ 168 h 557"/>
                <a:gd name="T16" fmla="*/ 256 w 354"/>
                <a:gd name="T17" fmla="*/ 124 h 557"/>
                <a:gd name="T18" fmla="*/ 230 w 354"/>
                <a:gd name="T19" fmla="*/ 88 h 557"/>
                <a:gd name="T20" fmla="*/ 203 w 354"/>
                <a:gd name="T21" fmla="*/ 62 h 557"/>
                <a:gd name="T22" fmla="*/ 159 w 354"/>
                <a:gd name="T23" fmla="*/ 62 h 557"/>
                <a:gd name="T24" fmla="*/ 159 w 354"/>
                <a:gd name="T25" fmla="*/ 62 h 557"/>
                <a:gd name="T26" fmla="*/ 124 w 354"/>
                <a:gd name="T27" fmla="*/ 62 h 557"/>
                <a:gd name="T28" fmla="*/ 97 w 354"/>
                <a:gd name="T29" fmla="*/ 79 h 557"/>
                <a:gd name="T30" fmla="*/ 71 w 354"/>
                <a:gd name="T31" fmla="*/ 97 h 557"/>
                <a:gd name="T32" fmla="*/ 44 w 354"/>
                <a:gd name="T33" fmla="*/ 124 h 557"/>
                <a:gd name="T34" fmla="*/ 0 w 354"/>
                <a:gd name="T35" fmla="*/ 79 h 557"/>
                <a:gd name="T36" fmla="*/ 0 w 354"/>
                <a:gd name="T37" fmla="*/ 79 h 557"/>
                <a:gd name="T38" fmla="*/ 36 w 354"/>
                <a:gd name="T39" fmla="*/ 53 h 557"/>
                <a:gd name="T40" fmla="*/ 71 w 354"/>
                <a:gd name="T41" fmla="*/ 27 h 557"/>
                <a:gd name="T42" fmla="*/ 115 w 354"/>
                <a:gd name="T43" fmla="*/ 9 h 557"/>
                <a:gd name="T44" fmla="*/ 168 w 354"/>
                <a:gd name="T45" fmla="*/ 0 h 557"/>
                <a:gd name="T46" fmla="*/ 168 w 354"/>
                <a:gd name="T47" fmla="*/ 0 h 557"/>
                <a:gd name="T48" fmla="*/ 203 w 354"/>
                <a:gd name="T49" fmla="*/ 0 h 557"/>
                <a:gd name="T50" fmla="*/ 230 w 354"/>
                <a:gd name="T51" fmla="*/ 9 h 557"/>
                <a:gd name="T52" fmla="*/ 256 w 354"/>
                <a:gd name="T53" fmla="*/ 27 h 557"/>
                <a:gd name="T54" fmla="*/ 283 w 354"/>
                <a:gd name="T55" fmla="*/ 44 h 557"/>
                <a:gd name="T56" fmla="*/ 300 w 354"/>
                <a:gd name="T57" fmla="*/ 71 h 557"/>
                <a:gd name="T58" fmla="*/ 318 w 354"/>
                <a:gd name="T59" fmla="*/ 97 h 557"/>
                <a:gd name="T60" fmla="*/ 327 w 354"/>
                <a:gd name="T61" fmla="*/ 124 h 557"/>
                <a:gd name="T62" fmla="*/ 327 w 354"/>
                <a:gd name="T63" fmla="*/ 159 h 557"/>
                <a:gd name="T64" fmla="*/ 327 w 354"/>
                <a:gd name="T65" fmla="*/ 159 h 557"/>
                <a:gd name="T66" fmla="*/ 327 w 354"/>
                <a:gd name="T67" fmla="*/ 194 h 557"/>
                <a:gd name="T68" fmla="*/ 309 w 354"/>
                <a:gd name="T69" fmla="*/ 238 h 557"/>
                <a:gd name="T70" fmla="*/ 292 w 354"/>
                <a:gd name="T71" fmla="*/ 274 h 557"/>
                <a:gd name="T72" fmla="*/ 265 w 354"/>
                <a:gd name="T73" fmla="*/ 318 h 557"/>
                <a:gd name="T74" fmla="*/ 194 w 354"/>
                <a:gd name="T75" fmla="*/ 406 h 557"/>
                <a:gd name="T76" fmla="*/ 106 w 354"/>
                <a:gd name="T77" fmla="*/ 494 h 557"/>
                <a:gd name="T78" fmla="*/ 106 w 354"/>
                <a:gd name="T79" fmla="*/ 494 h 557"/>
                <a:gd name="T80" fmla="*/ 194 w 354"/>
                <a:gd name="T81" fmla="*/ 494 h 557"/>
                <a:gd name="T82" fmla="*/ 353 w 354"/>
                <a:gd name="T83" fmla="*/ 494 h 557"/>
                <a:gd name="T84" fmla="*/ 353 w 354"/>
                <a:gd name="T85" fmla="*/ 556 h 557"/>
                <a:gd name="T86" fmla="*/ 9 w 354"/>
                <a:gd name="T87" fmla="*/ 556 h 557"/>
                <a:gd name="T88" fmla="*/ 9 w 354"/>
                <a:gd name="T89" fmla="*/ 51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557">
                  <a:moveTo>
                    <a:pt x="9" y="512"/>
                  </a:moveTo>
                  <a:lnTo>
                    <a:pt x="9" y="512"/>
                  </a:lnTo>
                  <a:lnTo>
                    <a:pt x="115" y="397"/>
                  </a:lnTo>
                  <a:lnTo>
                    <a:pt x="194" y="309"/>
                  </a:lnTo>
                  <a:lnTo>
                    <a:pt x="239" y="230"/>
                  </a:lnTo>
                  <a:lnTo>
                    <a:pt x="256" y="194"/>
                  </a:lnTo>
                  <a:lnTo>
                    <a:pt x="256" y="168"/>
                  </a:lnTo>
                  <a:lnTo>
                    <a:pt x="256" y="168"/>
                  </a:lnTo>
                  <a:lnTo>
                    <a:pt x="256" y="124"/>
                  </a:lnTo>
                  <a:lnTo>
                    <a:pt x="230" y="88"/>
                  </a:lnTo>
                  <a:lnTo>
                    <a:pt x="203" y="62"/>
                  </a:lnTo>
                  <a:lnTo>
                    <a:pt x="159" y="62"/>
                  </a:lnTo>
                  <a:lnTo>
                    <a:pt x="159" y="62"/>
                  </a:lnTo>
                  <a:lnTo>
                    <a:pt x="124" y="62"/>
                  </a:lnTo>
                  <a:lnTo>
                    <a:pt x="97" y="79"/>
                  </a:lnTo>
                  <a:lnTo>
                    <a:pt x="71" y="97"/>
                  </a:lnTo>
                  <a:lnTo>
                    <a:pt x="44" y="124"/>
                  </a:lnTo>
                  <a:lnTo>
                    <a:pt x="0" y="79"/>
                  </a:lnTo>
                  <a:lnTo>
                    <a:pt x="0" y="79"/>
                  </a:lnTo>
                  <a:lnTo>
                    <a:pt x="36" y="53"/>
                  </a:lnTo>
                  <a:lnTo>
                    <a:pt x="71" y="27"/>
                  </a:lnTo>
                  <a:lnTo>
                    <a:pt x="115" y="9"/>
                  </a:lnTo>
                  <a:lnTo>
                    <a:pt x="168" y="0"/>
                  </a:lnTo>
                  <a:lnTo>
                    <a:pt x="168" y="0"/>
                  </a:lnTo>
                  <a:lnTo>
                    <a:pt x="203" y="0"/>
                  </a:lnTo>
                  <a:lnTo>
                    <a:pt x="230" y="9"/>
                  </a:lnTo>
                  <a:lnTo>
                    <a:pt x="256" y="27"/>
                  </a:lnTo>
                  <a:lnTo>
                    <a:pt x="283" y="44"/>
                  </a:lnTo>
                  <a:lnTo>
                    <a:pt x="300" y="71"/>
                  </a:lnTo>
                  <a:lnTo>
                    <a:pt x="318" y="97"/>
                  </a:lnTo>
                  <a:lnTo>
                    <a:pt x="327" y="124"/>
                  </a:lnTo>
                  <a:lnTo>
                    <a:pt x="327" y="159"/>
                  </a:lnTo>
                  <a:lnTo>
                    <a:pt x="327" y="159"/>
                  </a:lnTo>
                  <a:lnTo>
                    <a:pt x="327" y="194"/>
                  </a:lnTo>
                  <a:lnTo>
                    <a:pt x="309" y="238"/>
                  </a:lnTo>
                  <a:lnTo>
                    <a:pt x="292" y="274"/>
                  </a:lnTo>
                  <a:lnTo>
                    <a:pt x="265" y="318"/>
                  </a:lnTo>
                  <a:lnTo>
                    <a:pt x="194" y="406"/>
                  </a:lnTo>
                  <a:lnTo>
                    <a:pt x="106" y="494"/>
                  </a:lnTo>
                  <a:lnTo>
                    <a:pt x="106" y="494"/>
                  </a:lnTo>
                  <a:lnTo>
                    <a:pt x="194" y="494"/>
                  </a:lnTo>
                  <a:lnTo>
                    <a:pt x="353" y="494"/>
                  </a:lnTo>
                  <a:lnTo>
                    <a:pt x="353" y="556"/>
                  </a:lnTo>
                  <a:lnTo>
                    <a:pt x="9" y="556"/>
                  </a:lnTo>
                  <a:lnTo>
                    <a:pt x="9" y="512"/>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130"/>
            <p:cNvSpPr>
              <a:spLocks noChangeArrowheads="1"/>
            </p:cNvSpPr>
            <p:nvPr/>
          </p:nvSpPr>
          <p:spPr bwMode="auto">
            <a:xfrm>
              <a:off x="4143375" y="2471738"/>
              <a:ext cx="123825" cy="203200"/>
            </a:xfrm>
            <a:custGeom>
              <a:avLst/>
              <a:gdLst>
                <a:gd name="T0" fmla="*/ 0 w 345"/>
                <a:gd name="T1" fmla="*/ 283 h 566"/>
                <a:gd name="T2" fmla="*/ 17 w 345"/>
                <a:gd name="T3" fmla="*/ 159 h 566"/>
                <a:gd name="T4" fmla="*/ 44 w 345"/>
                <a:gd name="T5" fmla="*/ 71 h 566"/>
                <a:gd name="T6" fmla="*/ 105 w 345"/>
                <a:gd name="T7" fmla="*/ 18 h 566"/>
                <a:gd name="T8" fmla="*/ 176 w 345"/>
                <a:gd name="T9" fmla="*/ 0 h 566"/>
                <a:gd name="T10" fmla="*/ 211 w 345"/>
                <a:gd name="T11" fmla="*/ 9 h 566"/>
                <a:gd name="T12" fmla="*/ 273 w 345"/>
                <a:gd name="T13" fmla="*/ 44 h 566"/>
                <a:gd name="T14" fmla="*/ 317 w 345"/>
                <a:gd name="T15" fmla="*/ 115 h 566"/>
                <a:gd name="T16" fmla="*/ 344 w 345"/>
                <a:gd name="T17" fmla="*/ 212 h 566"/>
                <a:gd name="T18" fmla="*/ 344 w 345"/>
                <a:gd name="T19" fmla="*/ 283 h 566"/>
                <a:gd name="T20" fmla="*/ 335 w 345"/>
                <a:gd name="T21" fmla="*/ 397 h 566"/>
                <a:gd name="T22" fmla="*/ 300 w 345"/>
                <a:gd name="T23" fmla="*/ 486 h 566"/>
                <a:gd name="T24" fmla="*/ 247 w 345"/>
                <a:gd name="T25" fmla="*/ 547 h 566"/>
                <a:gd name="T26" fmla="*/ 176 w 345"/>
                <a:gd name="T27" fmla="*/ 565 h 566"/>
                <a:gd name="T28" fmla="*/ 132 w 345"/>
                <a:gd name="T29" fmla="*/ 556 h 566"/>
                <a:gd name="T30" fmla="*/ 70 w 345"/>
                <a:gd name="T31" fmla="*/ 521 h 566"/>
                <a:gd name="T32" fmla="*/ 26 w 345"/>
                <a:gd name="T33" fmla="*/ 450 h 566"/>
                <a:gd name="T34" fmla="*/ 0 w 345"/>
                <a:gd name="T35" fmla="*/ 344 h 566"/>
                <a:gd name="T36" fmla="*/ 282 w 345"/>
                <a:gd name="T37" fmla="*/ 283 h 566"/>
                <a:gd name="T38" fmla="*/ 273 w 345"/>
                <a:gd name="T39" fmla="*/ 177 h 566"/>
                <a:gd name="T40" fmla="*/ 247 w 345"/>
                <a:gd name="T41" fmla="*/ 106 h 566"/>
                <a:gd name="T42" fmla="*/ 220 w 345"/>
                <a:gd name="T43" fmla="*/ 71 h 566"/>
                <a:gd name="T44" fmla="*/ 176 w 345"/>
                <a:gd name="T45" fmla="*/ 53 h 566"/>
                <a:gd name="T46" fmla="*/ 150 w 345"/>
                <a:gd name="T47" fmla="*/ 62 h 566"/>
                <a:gd name="T48" fmla="*/ 114 w 345"/>
                <a:gd name="T49" fmla="*/ 88 h 566"/>
                <a:gd name="T50" fmla="*/ 88 w 345"/>
                <a:gd name="T51" fmla="*/ 141 h 566"/>
                <a:gd name="T52" fmla="*/ 70 w 345"/>
                <a:gd name="T53" fmla="*/ 283 h 566"/>
                <a:gd name="T54" fmla="*/ 79 w 345"/>
                <a:gd name="T55" fmla="*/ 380 h 566"/>
                <a:gd name="T56" fmla="*/ 97 w 345"/>
                <a:gd name="T57" fmla="*/ 450 h 566"/>
                <a:gd name="T58" fmla="*/ 132 w 345"/>
                <a:gd name="T59" fmla="*/ 494 h 566"/>
                <a:gd name="T60" fmla="*/ 176 w 345"/>
                <a:gd name="T61" fmla="*/ 503 h 566"/>
                <a:gd name="T62" fmla="*/ 194 w 345"/>
                <a:gd name="T63" fmla="*/ 503 h 566"/>
                <a:gd name="T64" fmla="*/ 238 w 345"/>
                <a:gd name="T65" fmla="*/ 477 h 566"/>
                <a:gd name="T66" fmla="*/ 264 w 345"/>
                <a:gd name="T67" fmla="*/ 424 h 566"/>
                <a:gd name="T68" fmla="*/ 282 w 345"/>
                <a:gd name="T69" fmla="*/ 28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5" h="566">
                  <a:moveTo>
                    <a:pt x="0" y="283"/>
                  </a:moveTo>
                  <a:lnTo>
                    <a:pt x="0" y="283"/>
                  </a:lnTo>
                  <a:lnTo>
                    <a:pt x="0" y="212"/>
                  </a:lnTo>
                  <a:lnTo>
                    <a:pt x="17" y="159"/>
                  </a:lnTo>
                  <a:lnTo>
                    <a:pt x="26" y="115"/>
                  </a:lnTo>
                  <a:lnTo>
                    <a:pt x="44" y="71"/>
                  </a:lnTo>
                  <a:lnTo>
                    <a:pt x="70" y="44"/>
                  </a:lnTo>
                  <a:lnTo>
                    <a:pt x="105" y="18"/>
                  </a:lnTo>
                  <a:lnTo>
                    <a:pt x="132" y="9"/>
                  </a:lnTo>
                  <a:lnTo>
                    <a:pt x="176" y="0"/>
                  </a:lnTo>
                  <a:lnTo>
                    <a:pt x="176" y="0"/>
                  </a:lnTo>
                  <a:lnTo>
                    <a:pt x="211" y="9"/>
                  </a:lnTo>
                  <a:lnTo>
                    <a:pt x="247" y="18"/>
                  </a:lnTo>
                  <a:lnTo>
                    <a:pt x="273" y="44"/>
                  </a:lnTo>
                  <a:lnTo>
                    <a:pt x="300" y="71"/>
                  </a:lnTo>
                  <a:lnTo>
                    <a:pt x="317" y="115"/>
                  </a:lnTo>
                  <a:lnTo>
                    <a:pt x="335" y="159"/>
                  </a:lnTo>
                  <a:lnTo>
                    <a:pt x="344" y="212"/>
                  </a:lnTo>
                  <a:lnTo>
                    <a:pt x="344" y="283"/>
                  </a:lnTo>
                  <a:lnTo>
                    <a:pt x="344" y="283"/>
                  </a:lnTo>
                  <a:lnTo>
                    <a:pt x="344" y="344"/>
                  </a:lnTo>
                  <a:lnTo>
                    <a:pt x="335" y="397"/>
                  </a:lnTo>
                  <a:lnTo>
                    <a:pt x="317" y="450"/>
                  </a:lnTo>
                  <a:lnTo>
                    <a:pt x="300" y="486"/>
                  </a:lnTo>
                  <a:lnTo>
                    <a:pt x="273" y="521"/>
                  </a:lnTo>
                  <a:lnTo>
                    <a:pt x="247" y="547"/>
                  </a:lnTo>
                  <a:lnTo>
                    <a:pt x="211" y="556"/>
                  </a:lnTo>
                  <a:lnTo>
                    <a:pt x="176" y="565"/>
                  </a:lnTo>
                  <a:lnTo>
                    <a:pt x="176" y="565"/>
                  </a:lnTo>
                  <a:lnTo>
                    <a:pt x="132" y="556"/>
                  </a:lnTo>
                  <a:lnTo>
                    <a:pt x="105" y="547"/>
                  </a:lnTo>
                  <a:lnTo>
                    <a:pt x="70" y="521"/>
                  </a:lnTo>
                  <a:lnTo>
                    <a:pt x="44" y="486"/>
                  </a:lnTo>
                  <a:lnTo>
                    <a:pt x="26" y="450"/>
                  </a:lnTo>
                  <a:lnTo>
                    <a:pt x="17" y="397"/>
                  </a:lnTo>
                  <a:lnTo>
                    <a:pt x="0" y="344"/>
                  </a:lnTo>
                  <a:lnTo>
                    <a:pt x="0" y="283"/>
                  </a:lnTo>
                  <a:close/>
                  <a:moveTo>
                    <a:pt x="282" y="283"/>
                  </a:moveTo>
                  <a:lnTo>
                    <a:pt x="282" y="283"/>
                  </a:lnTo>
                  <a:lnTo>
                    <a:pt x="273" y="177"/>
                  </a:lnTo>
                  <a:lnTo>
                    <a:pt x="264" y="141"/>
                  </a:lnTo>
                  <a:lnTo>
                    <a:pt x="247" y="106"/>
                  </a:lnTo>
                  <a:lnTo>
                    <a:pt x="238" y="88"/>
                  </a:lnTo>
                  <a:lnTo>
                    <a:pt x="220" y="71"/>
                  </a:lnTo>
                  <a:lnTo>
                    <a:pt x="194" y="62"/>
                  </a:lnTo>
                  <a:lnTo>
                    <a:pt x="176" y="53"/>
                  </a:lnTo>
                  <a:lnTo>
                    <a:pt x="176" y="53"/>
                  </a:lnTo>
                  <a:lnTo>
                    <a:pt x="150" y="62"/>
                  </a:lnTo>
                  <a:lnTo>
                    <a:pt x="132" y="71"/>
                  </a:lnTo>
                  <a:lnTo>
                    <a:pt x="114" y="88"/>
                  </a:lnTo>
                  <a:lnTo>
                    <a:pt x="97" y="106"/>
                  </a:lnTo>
                  <a:lnTo>
                    <a:pt x="88" y="141"/>
                  </a:lnTo>
                  <a:lnTo>
                    <a:pt x="79" y="177"/>
                  </a:lnTo>
                  <a:lnTo>
                    <a:pt x="70" y="283"/>
                  </a:lnTo>
                  <a:lnTo>
                    <a:pt x="70" y="283"/>
                  </a:lnTo>
                  <a:lnTo>
                    <a:pt x="79" y="380"/>
                  </a:lnTo>
                  <a:lnTo>
                    <a:pt x="88" y="424"/>
                  </a:lnTo>
                  <a:lnTo>
                    <a:pt x="97" y="450"/>
                  </a:lnTo>
                  <a:lnTo>
                    <a:pt x="114" y="477"/>
                  </a:lnTo>
                  <a:lnTo>
                    <a:pt x="132" y="494"/>
                  </a:lnTo>
                  <a:lnTo>
                    <a:pt x="150" y="503"/>
                  </a:lnTo>
                  <a:lnTo>
                    <a:pt x="176" y="503"/>
                  </a:lnTo>
                  <a:lnTo>
                    <a:pt x="176" y="503"/>
                  </a:lnTo>
                  <a:lnTo>
                    <a:pt x="194" y="503"/>
                  </a:lnTo>
                  <a:lnTo>
                    <a:pt x="220" y="494"/>
                  </a:lnTo>
                  <a:lnTo>
                    <a:pt x="238" y="477"/>
                  </a:lnTo>
                  <a:lnTo>
                    <a:pt x="247" y="450"/>
                  </a:lnTo>
                  <a:lnTo>
                    <a:pt x="264" y="424"/>
                  </a:lnTo>
                  <a:lnTo>
                    <a:pt x="273" y="380"/>
                  </a:lnTo>
                  <a:lnTo>
                    <a:pt x="282" y="283"/>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131"/>
            <p:cNvSpPr>
              <a:spLocks noChangeArrowheads="1"/>
            </p:cNvSpPr>
            <p:nvPr/>
          </p:nvSpPr>
          <p:spPr bwMode="auto">
            <a:xfrm>
              <a:off x="4330700" y="2474913"/>
              <a:ext cx="107950" cy="196850"/>
            </a:xfrm>
            <a:custGeom>
              <a:avLst/>
              <a:gdLst>
                <a:gd name="T0" fmla="*/ 0 w 301"/>
                <a:gd name="T1" fmla="*/ 485 h 548"/>
                <a:gd name="T2" fmla="*/ 124 w 301"/>
                <a:gd name="T3" fmla="*/ 485 h 548"/>
                <a:gd name="T4" fmla="*/ 124 w 301"/>
                <a:gd name="T5" fmla="*/ 88 h 548"/>
                <a:gd name="T6" fmla="*/ 27 w 301"/>
                <a:gd name="T7" fmla="*/ 88 h 548"/>
                <a:gd name="T8" fmla="*/ 27 w 301"/>
                <a:gd name="T9" fmla="*/ 44 h 548"/>
                <a:gd name="T10" fmla="*/ 27 w 301"/>
                <a:gd name="T11" fmla="*/ 44 h 548"/>
                <a:gd name="T12" fmla="*/ 89 w 301"/>
                <a:gd name="T13" fmla="*/ 26 h 548"/>
                <a:gd name="T14" fmla="*/ 141 w 301"/>
                <a:gd name="T15" fmla="*/ 0 h 548"/>
                <a:gd name="T16" fmla="*/ 194 w 301"/>
                <a:gd name="T17" fmla="*/ 0 h 548"/>
                <a:gd name="T18" fmla="*/ 194 w 301"/>
                <a:gd name="T19" fmla="*/ 485 h 548"/>
                <a:gd name="T20" fmla="*/ 300 w 301"/>
                <a:gd name="T21" fmla="*/ 485 h 548"/>
                <a:gd name="T22" fmla="*/ 300 w 301"/>
                <a:gd name="T23" fmla="*/ 547 h 548"/>
                <a:gd name="T24" fmla="*/ 0 w 301"/>
                <a:gd name="T25" fmla="*/ 547 h 548"/>
                <a:gd name="T26" fmla="*/ 0 w 301"/>
                <a:gd name="T27" fmla="*/ 48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1" h="548">
                  <a:moveTo>
                    <a:pt x="0" y="485"/>
                  </a:moveTo>
                  <a:lnTo>
                    <a:pt x="124" y="485"/>
                  </a:lnTo>
                  <a:lnTo>
                    <a:pt x="124" y="88"/>
                  </a:lnTo>
                  <a:lnTo>
                    <a:pt x="27" y="88"/>
                  </a:lnTo>
                  <a:lnTo>
                    <a:pt x="27" y="44"/>
                  </a:lnTo>
                  <a:lnTo>
                    <a:pt x="27" y="44"/>
                  </a:lnTo>
                  <a:lnTo>
                    <a:pt x="89" y="26"/>
                  </a:lnTo>
                  <a:lnTo>
                    <a:pt x="141" y="0"/>
                  </a:lnTo>
                  <a:lnTo>
                    <a:pt x="194" y="0"/>
                  </a:lnTo>
                  <a:lnTo>
                    <a:pt x="194" y="485"/>
                  </a:lnTo>
                  <a:lnTo>
                    <a:pt x="300" y="485"/>
                  </a:lnTo>
                  <a:lnTo>
                    <a:pt x="300" y="547"/>
                  </a:lnTo>
                  <a:lnTo>
                    <a:pt x="0" y="547"/>
                  </a:lnTo>
                  <a:lnTo>
                    <a:pt x="0" y="485"/>
                  </a:lnTo>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132"/>
            <p:cNvSpPr>
              <a:spLocks noChangeArrowheads="1"/>
            </p:cNvSpPr>
            <p:nvPr/>
          </p:nvSpPr>
          <p:spPr bwMode="auto">
            <a:xfrm>
              <a:off x="4495800" y="2471738"/>
              <a:ext cx="123825" cy="203200"/>
            </a:xfrm>
            <a:custGeom>
              <a:avLst/>
              <a:gdLst>
                <a:gd name="T0" fmla="*/ 299 w 344"/>
                <a:gd name="T1" fmla="*/ 106 h 566"/>
                <a:gd name="T2" fmla="*/ 255 w 344"/>
                <a:gd name="T3" fmla="*/ 71 h 566"/>
                <a:gd name="T4" fmla="*/ 212 w 344"/>
                <a:gd name="T5" fmla="*/ 62 h 566"/>
                <a:gd name="T6" fmla="*/ 177 w 344"/>
                <a:gd name="T7" fmla="*/ 62 h 566"/>
                <a:gd name="T8" fmla="*/ 133 w 344"/>
                <a:gd name="T9" fmla="*/ 88 h 566"/>
                <a:gd name="T10" fmla="*/ 88 w 344"/>
                <a:gd name="T11" fmla="*/ 141 h 566"/>
                <a:gd name="T12" fmla="*/ 71 w 344"/>
                <a:gd name="T13" fmla="*/ 230 h 566"/>
                <a:gd name="T14" fmla="*/ 62 w 344"/>
                <a:gd name="T15" fmla="*/ 291 h 566"/>
                <a:gd name="T16" fmla="*/ 124 w 344"/>
                <a:gd name="T17" fmla="*/ 238 h 566"/>
                <a:gd name="T18" fmla="*/ 194 w 344"/>
                <a:gd name="T19" fmla="*/ 221 h 566"/>
                <a:gd name="T20" fmla="*/ 229 w 344"/>
                <a:gd name="T21" fmla="*/ 221 h 566"/>
                <a:gd name="T22" fmla="*/ 282 w 344"/>
                <a:gd name="T23" fmla="*/ 247 h 566"/>
                <a:gd name="T24" fmla="*/ 317 w 344"/>
                <a:gd name="T25" fmla="*/ 283 h 566"/>
                <a:gd name="T26" fmla="*/ 343 w 344"/>
                <a:gd name="T27" fmla="*/ 353 h 566"/>
                <a:gd name="T28" fmla="*/ 343 w 344"/>
                <a:gd name="T29" fmla="*/ 388 h 566"/>
                <a:gd name="T30" fmla="*/ 335 w 344"/>
                <a:gd name="T31" fmla="*/ 459 h 566"/>
                <a:gd name="T32" fmla="*/ 299 w 344"/>
                <a:gd name="T33" fmla="*/ 512 h 566"/>
                <a:gd name="T34" fmla="*/ 246 w 344"/>
                <a:gd name="T35" fmla="*/ 547 h 566"/>
                <a:gd name="T36" fmla="*/ 186 w 344"/>
                <a:gd name="T37" fmla="*/ 565 h 566"/>
                <a:gd name="T38" fmla="*/ 150 w 344"/>
                <a:gd name="T39" fmla="*/ 556 h 566"/>
                <a:gd name="T40" fmla="*/ 80 w 344"/>
                <a:gd name="T41" fmla="*/ 530 h 566"/>
                <a:gd name="T42" fmla="*/ 27 w 344"/>
                <a:gd name="T43" fmla="*/ 459 h 566"/>
                <a:gd name="T44" fmla="*/ 0 w 344"/>
                <a:gd name="T45" fmla="*/ 362 h 566"/>
                <a:gd name="T46" fmla="*/ 0 w 344"/>
                <a:gd name="T47" fmla="*/ 300 h 566"/>
                <a:gd name="T48" fmla="*/ 18 w 344"/>
                <a:gd name="T49" fmla="*/ 159 h 566"/>
                <a:gd name="T50" fmla="*/ 62 w 344"/>
                <a:gd name="T51" fmla="*/ 71 h 566"/>
                <a:gd name="T52" fmla="*/ 124 w 344"/>
                <a:gd name="T53" fmla="*/ 18 h 566"/>
                <a:gd name="T54" fmla="*/ 203 w 344"/>
                <a:gd name="T55" fmla="*/ 0 h 566"/>
                <a:gd name="T56" fmla="*/ 246 w 344"/>
                <a:gd name="T57" fmla="*/ 9 h 566"/>
                <a:gd name="T58" fmla="*/ 308 w 344"/>
                <a:gd name="T59" fmla="*/ 35 h 566"/>
                <a:gd name="T60" fmla="*/ 299 w 344"/>
                <a:gd name="T61" fmla="*/ 106 h 566"/>
                <a:gd name="T62" fmla="*/ 282 w 344"/>
                <a:gd name="T63" fmla="*/ 388 h 566"/>
                <a:gd name="T64" fmla="*/ 255 w 344"/>
                <a:gd name="T65" fmla="*/ 309 h 566"/>
                <a:gd name="T66" fmla="*/ 177 w 344"/>
                <a:gd name="T67" fmla="*/ 274 h 566"/>
                <a:gd name="T68" fmla="*/ 150 w 344"/>
                <a:gd name="T69" fmla="*/ 274 h 566"/>
                <a:gd name="T70" fmla="*/ 97 w 344"/>
                <a:gd name="T71" fmla="*/ 309 h 566"/>
                <a:gd name="T72" fmla="*/ 71 w 344"/>
                <a:gd name="T73" fmla="*/ 344 h 566"/>
                <a:gd name="T74" fmla="*/ 106 w 344"/>
                <a:gd name="T75" fmla="*/ 468 h 566"/>
                <a:gd name="T76" fmla="*/ 141 w 344"/>
                <a:gd name="T77" fmla="*/ 494 h 566"/>
                <a:gd name="T78" fmla="*/ 186 w 344"/>
                <a:gd name="T79" fmla="*/ 503 h 566"/>
                <a:gd name="T80" fmla="*/ 220 w 344"/>
                <a:gd name="T81" fmla="*/ 494 h 566"/>
                <a:gd name="T82" fmla="*/ 273 w 344"/>
                <a:gd name="T83" fmla="*/ 43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4" h="566">
                  <a:moveTo>
                    <a:pt x="299" y="106"/>
                  </a:moveTo>
                  <a:lnTo>
                    <a:pt x="299" y="106"/>
                  </a:lnTo>
                  <a:lnTo>
                    <a:pt x="282" y="88"/>
                  </a:lnTo>
                  <a:lnTo>
                    <a:pt x="255" y="71"/>
                  </a:lnTo>
                  <a:lnTo>
                    <a:pt x="229" y="62"/>
                  </a:lnTo>
                  <a:lnTo>
                    <a:pt x="212" y="62"/>
                  </a:lnTo>
                  <a:lnTo>
                    <a:pt x="212" y="62"/>
                  </a:lnTo>
                  <a:lnTo>
                    <a:pt x="177" y="62"/>
                  </a:lnTo>
                  <a:lnTo>
                    <a:pt x="150" y="71"/>
                  </a:lnTo>
                  <a:lnTo>
                    <a:pt x="133" y="88"/>
                  </a:lnTo>
                  <a:lnTo>
                    <a:pt x="106" y="106"/>
                  </a:lnTo>
                  <a:lnTo>
                    <a:pt x="88" y="141"/>
                  </a:lnTo>
                  <a:lnTo>
                    <a:pt x="80" y="177"/>
                  </a:lnTo>
                  <a:lnTo>
                    <a:pt x="71" y="230"/>
                  </a:lnTo>
                  <a:lnTo>
                    <a:pt x="62" y="291"/>
                  </a:lnTo>
                  <a:lnTo>
                    <a:pt x="62" y="291"/>
                  </a:lnTo>
                  <a:lnTo>
                    <a:pt x="97" y="265"/>
                  </a:lnTo>
                  <a:lnTo>
                    <a:pt x="124" y="238"/>
                  </a:lnTo>
                  <a:lnTo>
                    <a:pt x="159" y="230"/>
                  </a:lnTo>
                  <a:lnTo>
                    <a:pt x="194" y="221"/>
                  </a:lnTo>
                  <a:lnTo>
                    <a:pt x="194" y="221"/>
                  </a:lnTo>
                  <a:lnTo>
                    <a:pt x="229" y="221"/>
                  </a:lnTo>
                  <a:lnTo>
                    <a:pt x="255" y="230"/>
                  </a:lnTo>
                  <a:lnTo>
                    <a:pt x="282" y="247"/>
                  </a:lnTo>
                  <a:lnTo>
                    <a:pt x="299" y="265"/>
                  </a:lnTo>
                  <a:lnTo>
                    <a:pt x="317" y="283"/>
                  </a:lnTo>
                  <a:lnTo>
                    <a:pt x="335" y="318"/>
                  </a:lnTo>
                  <a:lnTo>
                    <a:pt x="343" y="353"/>
                  </a:lnTo>
                  <a:lnTo>
                    <a:pt x="343" y="388"/>
                  </a:lnTo>
                  <a:lnTo>
                    <a:pt x="343" y="388"/>
                  </a:lnTo>
                  <a:lnTo>
                    <a:pt x="343" y="424"/>
                  </a:lnTo>
                  <a:lnTo>
                    <a:pt x="335" y="459"/>
                  </a:lnTo>
                  <a:lnTo>
                    <a:pt x="317" y="486"/>
                  </a:lnTo>
                  <a:lnTo>
                    <a:pt x="299" y="512"/>
                  </a:lnTo>
                  <a:lnTo>
                    <a:pt x="273" y="538"/>
                  </a:lnTo>
                  <a:lnTo>
                    <a:pt x="246" y="547"/>
                  </a:lnTo>
                  <a:lnTo>
                    <a:pt x="220" y="556"/>
                  </a:lnTo>
                  <a:lnTo>
                    <a:pt x="186" y="565"/>
                  </a:lnTo>
                  <a:lnTo>
                    <a:pt x="186" y="565"/>
                  </a:lnTo>
                  <a:lnTo>
                    <a:pt x="150" y="556"/>
                  </a:lnTo>
                  <a:lnTo>
                    <a:pt x="115" y="547"/>
                  </a:lnTo>
                  <a:lnTo>
                    <a:pt x="80" y="530"/>
                  </a:lnTo>
                  <a:lnTo>
                    <a:pt x="53" y="494"/>
                  </a:lnTo>
                  <a:lnTo>
                    <a:pt x="27" y="459"/>
                  </a:lnTo>
                  <a:lnTo>
                    <a:pt x="18" y="415"/>
                  </a:lnTo>
                  <a:lnTo>
                    <a:pt x="0" y="362"/>
                  </a:lnTo>
                  <a:lnTo>
                    <a:pt x="0" y="300"/>
                  </a:lnTo>
                  <a:lnTo>
                    <a:pt x="0" y="300"/>
                  </a:lnTo>
                  <a:lnTo>
                    <a:pt x="0" y="230"/>
                  </a:lnTo>
                  <a:lnTo>
                    <a:pt x="18" y="159"/>
                  </a:lnTo>
                  <a:lnTo>
                    <a:pt x="35" y="115"/>
                  </a:lnTo>
                  <a:lnTo>
                    <a:pt x="62" y="71"/>
                  </a:lnTo>
                  <a:lnTo>
                    <a:pt x="97" y="35"/>
                  </a:lnTo>
                  <a:lnTo>
                    <a:pt x="124" y="18"/>
                  </a:lnTo>
                  <a:lnTo>
                    <a:pt x="168" y="9"/>
                  </a:lnTo>
                  <a:lnTo>
                    <a:pt x="203" y="0"/>
                  </a:lnTo>
                  <a:lnTo>
                    <a:pt x="203" y="0"/>
                  </a:lnTo>
                  <a:lnTo>
                    <a:pt x="246" y="9"/>
                  </a:lnTo>
                  <a:lnTo>
                    <a:pt x="282" y="18"/>
                  </a:lnTo>
                  <a:lnTo>
                    <a:pt x="308" y="35"/>
                  </a:lnTo>
                  <a:lnTo>
                    <a:pt x="335" y="62"/>
                  </a:lnTo>
                  <a:lnTo>
                    <a:pt x="299" y="106"/>
                  </a:lnTo>
                  <a:close/>
                  <a:moveTo>
                    <a:pt x="282" y="388"/>
                  </a:moveTo>
                  <a:lnTo>
                    <a:pt x="282" y="388"/>
                  </a:lnTo>
                  <a:lnTo>
                    <a:pt x="273" y="344"/>
                  </a:lnTo>
                  <a:lnTo>
                    <a:pt x="255" y="309"/>
                  </a:lnTo>
                  <a:lnTo>
                    <a:pt x="220" y="283"/>
                  </a:lnTo>
                  <a:lnTo>
                    <a:pt x="177" y="274"/>
                  </a:lnTo>
                  <a:lnTo>
                    <a:pt x="177" y="274"/>
                  </a:lnTo>
                  <a:lnTo>
                    <a:pt x="150" y="274"/>
                  </a:lnTo>
                  <a:lnTo>
                    <a:pt x="124" y="291"/>
                  </a:lnTo>
                  <a:lnTo>
                    <a:pt x="97" y="309"/>
                  </a:lnTo>
                  <a:lnTo>
                    <a:pt x="71" y="344"/>
                  </a:lnTo>
                  <a:lnTo>
                    <a:pt x="71" y="344"/>
                  </a:lnTo>
                  <a:lnTo>
                    <a:pt x="80" y="415"/>
                  </a:lnTo>
                  <a:lnTo>
                    <a:pt x="106" y="468"/>
                  </a:lnTo>
                  <a:lnTo>
                    <a:pt x="124" y="486"/>
                  </a:lnTo>
                  <a:lnTo>
                    <a:pt x="141" y="494"/>
                  </a:lnTo>
                  <a:lnTo>
                    <a:pt x="159" y="503"/>
                  </a:lnTo>
                  <a:lnTo>
                    <a:pt x="186" y="503"/>
                  </a:lnTo>
                  <a:lnTo>
                    <a:pt x="186" y="503"/>
                  </a:lnTo>
                  <a:lnTo>
                    <a:pt x="220" y="494"/>
                  </a:lnTo>
                  <a:lnTo>
                    <a:pt x="255" y="477"/>
                  </a:lnTo>
                  <a:lnTo>
                    <a:pt x="273" y="433"/>
                  </a:lnTo>
                  <a:lnTo>
                    <a:pt x="282" y="388"/>
                  </a:lnTo>
                  <a:close/>
                </a:path>
              </a:pathLst>
            </a:custGeom>
            <a:solidFill>
              <a:srgbClr val="00548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 name="Picture 2" descr="imag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08400" cy="6845300"/>
          </a:xfrm>
          <a:prstGeom prst="rect">
            <a:avLst/>
          </a:prstGeom>
        </p:spPr>
      </p:pic>
      <p:pic>
        <p:nvPicPr>
          <p:cNvPr id="2" name="Picture 1"/>
          <p:cNvPicPr>
            <a:picLocks noChangeAspect="1"/>
          </p:cNvPicPr>
          <p:nvPr/>
        </p:nvPicPr>
        <p:blipFill>
          <a:blip r:embed="rId3"/>
          <a:stretch>
            <a:fillRect/>
          </a:stretch>
        </p:blipFill>
        <p:spPr>
          <a:xfrm>
            <a:off x="4929923" y="5166752"/>
            <a:ext cx="3289300" cy="1333500"/>
          </a:xfrm>
          <a:prstGeom prst="rect">
            <a:avLst/>
          </a:prstGeom>
        </p:spPr>
      </p:pic>
    </p:spTree>
    <p:extLst>
      <p:ext uri="{BB962C8B-B14F-4D97-AF65-F5344CB8AC3E}">
        <p14:creationId xmlns:p14="http://schemas.microsoft.com/office/powerpoint/2010/main" val="17922342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336848" y="3733453"/>
            <a:ext cx="2539800" cy="2175252"/>
          </a:xfrm>
          <a:prstGeom prst="rect">
            <a:avLst/>
          </a:prstGeom>
          <a:solidFill>
            <a:schemeClr val="accent3">
              <a:lumMod val="40000"/>
              <a:lumOff val="60000"/>
              <a:alpha val="86000"/>
            </a:schemeClr>
          </a:solidFill>
          <a:l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3" name="TextBox 32"/>
          <p:cNvSpPr txBox="1"/>
          <p:nvPr/>
        </p:nvSpPr>
        <p:spPr>
          <a:xfrm>
            <a:off x="3378323" y="4454796"/>
            <a:ext cx="2484037" cy="1477328"/>
          </a:xfrm>
          <a:prstGeom prst="rect">
            <a:avLst/>
          </a:prstGeom>
          <a:noFill/>
        </p:spPr>
        <p:txBody>
          <a:bodyPr wrap="square" rtlCol="0">
            <a:spAutoFit/>
          </a:bodyPr>
          <a:lstStyle/>
          <a:p>
            <a:pPr algn="ctr"/>
            <a:r>
              <a:rPr lang="en-US" dirty="0">
                <a:solidFill>
                  <a:srgbClr val="FFFFFF"/>
                </a:solidFill>
                <a:latin typeface="Arial" charset="0"/>
                <a:ea typeface="Arial" charset="0"/>
                <a:cs typeface="Arial" charset="0"/>
              </a:rPr>
              <a:t>Operation of the Empowered Community – discussion of preparations</a:t>
            </a:r>
          </a:p>
        </p:txBody>
      </p:sp>
      <p:sp>
        <p:nvSpPr>
          <p:cNvPr id="35" name="Oval 34"/>
          <p:cNvSpPr/>
          <p:nvPr/>
        </p:nvSpPr>
        <p:spPr>
          <a:xfrm>
            <a:off x="4367741" y="3990438"/>
            <a:ext cx="498944" cy="4989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3378323" y="3989715"/>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5</a:t>
            </a:r>
            <a:endParaRPr lang="en-US" sz="2400" b="1" dirty="0">
              <a:solidFill>
                <a:srgbClr val="FFFFFF"/>
              </a:solidFill>
              <a:latin typeface="Source Sans Pro"/>
              <a:cs typeface="Source Sans Pro"/>
            </a:endParaRPr>
          </a:p>
        </p:txBody>
      </p:sp>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8" name="Rectangle 37"/>
          <p:cNvSpPr/>
          <p:nvPr/>
        </p:nvSpPr>
        <p:spPr>
          <a:xfrm>
            <a:off x="6036174" y="3724530"/>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p:nvSpPr>
        <p:spPr>
          <a:xfrm>
            <a:off x="6048738" y="3710740"/>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7074908" y="3937985"/>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886759" y="2010728"/>
            <a:ext cx="2080048" cy="646331"/>
          </a:xfrm>
          <a:prstGeom prst="rect">
            <a:avLst/>
          </a:prstGeom>
          <a:noFill/>
        </p:spPr>
        <p:txBody>
          <a:bodyPr wrap="square" rtlCol="0">
            <a:spAutoFit/>
          </a:bodyPr>
          <a:lstStyle/>
          <a:p>
            <a:pPr algn="ctr"/>
            <a:r>
              <a:rPr lang="en-US" dirty="0" smtClean="0">
                <a:solidFill>
                  <a:srgbClr val="FFFFFF"/>
                </a:solidFill>
                <a:latin typeface="Arial" charset="0"/>
                <a:ea typeface="Arial" charset="0"/>
                <a:cs typeface="Arial" charset="0"/>
              </a:rPr>
              <a:t>Welcome &amp; Introductions</a:t>
            </a:r>
            <a:endParaRPr lang="en-US" dirty="0">
              <a:solidFill>
                <a:srgbClr val="FFFFFF"/>
              </a:solidFill>
              <a:latin typeface="Arial" charset="0"/>
              <a:ea typeface="Arial" charset="0"/>
              <a:cs typeface="Arial" charset="0"/>
            </a:endParaRPr>
          </a:p>
        </p:txBody>
      </p:sp>
      <p:sp>
        <p:nvSpPr>
          <p:cNvPr id="28" name="TextBox 27"/>
          <p:cNvSpPr txBox="1"/>
          <p:nvPr/>
        </p:nvSpPr>
        <p:spPr>
          <a:xfrm>
            <a:off x="3579874" y="1982152"/>
            <a:ext cx="2080048" cy="1477328"/>
          </a:xfrm>
          <a:prstGeom prst="rect">
            <a:avLst/>
          </a:prstGeom>
          <a:noFill/>
        </p:spPr>
        <p:txBody>
          <a:bodyPr wrap="square" rtlCol="0">
            <a:spAutoFit/>
          </a:bodyPr>
          <a:lstStyle/>
          <a:p>
            <a:pPr algn="ctr"/>
            <a:r>
              <a:rPr lang="en-US" dirty="0">
                <a:solidFill>
                  <a:srgbClr val="FFFFFF"/>
                </a:solidFill>
                <a:latin typeface="Arial" charset="0"/>
                <a:ea typeface="Arial" charset="0"/>
                <a:cs typeface="Arial" charset="0"/>
              </a:rPr>
              <a:t>Status update &amp; discussion on GNSO PDPs of specific interest to the GAC</a:t>
            </a:r>
          </a:p>
        </p:txBody>
      </p:sp>
      <p:sp>
        <p:nvSpPr>
          <p:cNvPr id="29" name="TextBox 28"/>
          <p:cNvSpPr txBox="1"/>
          <p:nvPr/>
        </p:nvSpPr>
        <p:spPr>
          <a:xfrm>
            <a:off x="6048737" y="2010728"/>
            <a:ext cx="2539801" cy="1477328"/>
          </a:xfrm>
          <a:prstGeom prst="rect">
            <a:avLst/>
          </a:prstGeom>
          <a:noFill/>
        </p:spPr>
        <p:txBody>
          <a:bodyPr wrap="square" rtlCol="0">
            <a:spAutoFit/>
          </a:bodyPr>
          <a:lstStyle/>
          <a:p>
            <a:pPr algn="ctr"/>
            <a:r>
              <a:rPr lang="en-US" dirty="0">
                <a:solidFill>
                  <a:srgbClr val="FFFFFF"/>
                </a:solidFill>
                <a:latin typeface="Source Sans Pro"/>
                <a:cs typeface="Source Sans Pro"/>
              </a:rPr>
              <a:t> </a:t>
            </a:r>
            <a:r>
              <a:rPr lang="en-US" dirty="0">
                <a:solidFill>
                  <a:srgbClr val="FFFFFF"/>
                </a:solidFill>
                <a:latin typeface="Arial" charset="0"/>
                <a:ea typeface="Arial" charset="0"/>
                <a:cs typeface="Arial" charset="0"/>
              </a:rPr>
              <a:t>Exchange of views on next steps in relation to outstanding Red Cross / IGO recommendations</a:t>
            </a:r>
          </a:p>
        </p:txBody>
      </p:sp>
      <p:sp>
        <p:nvSpPr>
          <p:cNvPr id="43" name="TextBox 42"/>
          <p:cNvSpPr txBox="1"/>
          <p:nvPr/>
        </p:nvSpPr>
        <p:spPr>
          <a:xfrm>
            <a:off x="651510" y="4364806"/>
            <a:ext cx="2468611" cy="1477328"/>
          </a:xfrm>
          <a:prstGeom prst="rect">
            <a:avLst/>
          </a:prstGeom>
          <a:noFill/>
        </p:spPr>
        <p:txBody>
          <a:bodyPr wrap="square" rtlCol="0">
            <a:spAutoFit/>
          </a:bodyPr>
          <a:lstStyle/>
          <a:p>
            <a:pPr algn="ctr"/>
            <a:r>
              <a:rPr lang="en-US" dirty="0">
                <a:solidFill>
                  <a:srgbClr val="FFFFFF"/>
                </a:solidFill>
                <a:latin typeface="Arial" charset="0"/>
                <a:ea typeface="Arial" charset="0"/>
                <a:cs typeface="Arial" charset="0"/>
              </a:rPr>
              <a:t>Status update on activities of GAC-GNSO Consultation Group and expected next steps</a:t>
            </a:r>
          </a:p>
        </p:txBody>
      </p:sp>
      <p:sp>
        <p:nvSpPr>
          <p:cNvPr id="44" name="TextBox 43"/>
          <p:cNvSpPr txBox="1"/>
          <p:nvPr/>
        </p:nvSpPr>
        <p:spPr>
          <a:xfrm>
            <a:off x="6266050" y="4488737"/>
            <a:ext cx="2080048" cy="369332"/>
          </a:xfrm>
          <a:prstGeom prst="rect">
            <a:avLst/>
          </a:prstGeom>
          <a:noFill/>
        </p:spPr>
        <p:txBody>
          <a:bodyPr wrap="square" rtlCol="0">
            <a:spAutoFit/>
          </a:bodyPr>
          <a:lstStyle/>
          <a:p>
            <a:pPr algn="ctr"/>
            <a:r>
              <a:rPr lang="en-US" dirty="0" smtClean="0">
                <a:solidFill>
                  <a:srgbClr val="FFFFFF"/>
                </a:solidFill>
                <a:latin typeface="Arial" charset="0"/>
                <a:ea typeface="Arial" charset="0"/>
                <a:cs typeface="Arial" charset="0"/>
              </a:rPr>
              <a:t>AOB</a:t>
            </a:r>
            <a:endParaRPr lang="en-US" dirty="0">
              <a:solidFill>
                <a:srgbClr val="FFFFFF"/>
              </a:solidFill>
              <a:latin typeface="Arial" charset="0"/>
              <a:ea typeface="Arial" charset="0"/>
              <a:cs typeface="Arial" charset="0"/>
            </a:endParaRPr>
          </a:p>
        </p:txBody>
      </p:sp>
      <p:sp>
        <p:nvSpPr>
          <p:cNvPr id="24" name="TextBox 23"/>
          <p:cNvSpPr txBox="1"/>
          <p:nvPr/>
        </p:nvSpPr>
        <p:spPr>
          <a:xfrm>
            <a:off x="651511" y="1503505"/>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1</a:t>
            </a:r>
            <a:endParaRPr lang="en-US" sz="2400" b="1" dirty="0">
              <a:solidFill>
                <a:srgbClr val="FFFFFF"/>
              </a:solidFill>
              <a:latin typeface="Source Sans Pro"/>
              <a:cs typeface="Source Sans Pro"/>
            </a:endParaRPr>
          </a:p>
        </p:txBody>
      </p:sp>
      <p:sp>
        <p:nvSpPr>
          <p:cNvPr id="25" name="TextBox 24"/>
          <p:cNvSpPr txBox="1"/>
          <p:nvPr/>
        </p:nvSpPr>
        <p:spPr>
          <a:xfrm>
            <a:off x="3350124" y="1492556"/>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2</a:t>
            </a:r>
            <a:endParaRPr lang="en-US" sz="2400" b="1" dirty="0">
              <a:solidFill>
                <a:srgbClr val="FFFFFF"/>
              </a:solidFill>
              <a:latin typeface="Source Sans Pro"/>
              <a:cs typeface="Source Sans Pro"/>
            </a:endParaRPr>
          </a:p>
        </p:txBody>
      </p:sp>
      <p:sp>
        <p:nvSpPr>
          <p:cNvPr id="27" name="TextBox 26"/>
          <p:cNvSpPr txBox="1"/>
          <p:nvPr/>
        </p:nvSpPr>
        <p:spPr>
          <a:xfrm>
            <a:off x="6048738" y="1492556"/>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3</a:t>
            </a:r>
            <a:endParaRPr lang="en-US" sz="2400" b="1" dirty="0">
              <a:solidFill>
                <a:srgbClr val="FFFFFF"/>
              </a:solidFill>
              <a:latin typeface="Source Sans Pro"/>
              <a:cs typeface="Source Sans Pro"/>
            </a:endParaRPr>
          </a:p>
        </p:txBody>
      </p:sp>
      <p:sp>
        <p:nvSpPr>
          <p:cNvPr id="30" name="TextBox 29"/>
          <p:cNvSpPr txBox="1"/>
          <p:nvPr/>
        </p:nvSpPr>
        <p:spPr>
          <a:xfrm>
            <a:off x="651511" y="3895123"/>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4</a:t>
            </a:r>
            <a:endParaRPr lang="en-US" sz="2400" b="1" dirty="0">
              <a:solidFill>
                <a:srgbClr val="FFFFFF"/>
              </a:solidFill>
              <a:latin typeface="Source Sans Pro"/>
              <a:cs typeface="Source Sans Pro"/>
            </a:endParaRPr>
          </a:p>
        </p:txBody>
      </p:sp>
      <p:sp>
        <p:nvSpPr>
          <p:cNvPr id="31" name="TextBox 30"/>
          <p:cNvSpPr txBox="1"/>
          <p:nvPr/>
        </p:nvSpPr>
        <p:spPr>
          <a:xfrm>
            <a:off x="6048738" y="3990438"/>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6</a:t>
            </a:r>
            <a:endParaRPr lang="en-US" sz="2400" b="1" dirty="0">
              <a:solidFill>
                <a:srgbClr val="FFFFFF"/>
              </a:solidFill>
              <a:latin typeface="Source Sans Pro"/>
              <a:cs typeface="Source Sans Pro"/>
            </a:endParaRPr>
          </a:p>
        </p:txBody>
      </p:sp>
      <p:sp>
        <p:nvSpPr>
          <p:cNvPr id="2" name="Title 1"/>
          <p:cNvSpPr>
            <a:spLocks noGrp="1"/>
          </p:cNvSpPr>
          <p:nvPr>
            <p:ph type="title"/>
          </p:nvPr>
        </p:nvSpPr>
        <p:spPr>
          <a:prstGeom prst="rect">
            <a:avLst/>
          </a:prstGeom>
        </p:spPr>
        <p:txBody>
          <a:bodyPr/>
          <a:lstStyle/>
          <a:p>
            <a:r>
              <a:rPr lang="en-US" dirty="0" smtClean="0">
                <a:latin typeface="Arial" charset="0"/>
                <a:ea typeface="Arial" charset="0"/>
                <a:cs typeface="Arial" charset="0"/>
              </a:rPr>
              <a:t>Agenda</a:t>
            </a:r>
            <a:endParaRPr lang="en-US" dirty="0">
              <a:latin typeface="Arial" charset="0"/>
              <a:ea typeface="Arial" charset="0"/>
              <a:cs typeface="Arial" charset="0"/>
            </a:endParaRPr>
          </a:p>
        </p:txBody>
      </p:sp>
    </p:spTree>
    <p:extLst>
      <p:ext uri="{BB962C8B-B14F-4D97-AF65-F5344CB8AC3E}">
        <p14:creationId xmlns:p14="http://schemas.microsoft.com/office/powerpoint/2010/main" val="29625808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569913" y="2377590"/>
            <a:ext cx="7293927" cy="1728788"/>
          </a:xfrm>
        </p:spPr>
        <p:txBody>
          <a:bodyPr/>
          <a:lstStyle/>
          <a:p>
            <a:r>
              <a:rPr lang="en-US" b="1" dirty="0" smtClean="0">
                <a:latin typeface="Arial" charset="0"/>
                <a:ea typeface="Arial" charset="0"/>
                <a:cs typeface="Arial" charset="0"/>
              </a:rPr>
              <a:t>1. Welcome &amp; Introductions</a:t>
            </a:r>
          </a:p>
        </p:txBody>
      </p:sp>
    </p:spTree>
    <p:extLst>
      <p:ext uri="{BB962C8B-B14F-4D97-AF65-F5344CB8AC3E}">
        <p14:creationId xmlns:p14="http://schemas.microsoft.com/office/powerpoint/2010/main" val="20229667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569913" y="2377590"/>
            <a:ext cx="7259637" cy="1728788"/>
          </a:xfrm>
        </p:spPr>
        <p:txBody>
          <a:bodyPr/>
          <a:lstStyle/>
          <a:p>
            <a:r>
              <a:rPr lang="en-US" b="1" dirty="0" smtClean="0">
                <a:latin typeface="Arial" charset="0"/>
                <a:ea typeface="Arial" charset="0"/>
                <a:cs typeface="Arial" charset="0"/>
              </a:rPr>
              <a:t>2. Status Update </a:t>
            </a:r>
            <a:r>
              <a:rPr lang="en-US" b="1" dirty="0">
                <a:solidFill>
                  <a:srgbClr val="FFFFFF"/>
                </a:solidFill>
                <a:latin typeface="Arial" charset="0"/>
                <a:ea typeface="Arial" charset="0"/>
                <a:cs typeface="Arial" charset="0"/>
              </a:rPr>
              <a:t>&amp; discussion on GNSO PDPs of specific interest to the GAC</a:t>
            </a:r>
          </a:p>
          <a:p>
            <a:r>
              <a:rPr lang="en-US" b="1" dirty="0" smtClean="0">
                <a:latin typeface="Source Sans Pro"/>
                <a:cs typeface="Source Sans Pro"/>
              </a:rPr>
              <a:t> </a:t>
            </a:r>
            <a:endParaRPr lang="en-US" b="1" dirty="0">
              <a:latin typeface="Source Sans Pro"/>
              <a:cs typeface="Source Sans Pro"/>
            </a:endParaRPr>
          </a:p>
          <a:p>
            <a:endParaRPr lang="en-US" b="1" dirty="0" smtClean="0">
              <a:latin typeface="Source Sans Pro"/>
              <a:cs typeface="Source Sans Pro"/>
            </a:endParaRPr>
          </a:p>
        </p:txBody>
      </p:sp>
    </p:spTree>
    <p:extLst>
      <p:ext uri="{BB962C8B-B14F-4D97-AF65-F5344CB8AC3E}">
        <p14:creationId xmlns:p14="http://schemas.microsoft.com/office/powerpoint/2010/main" val="36967004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latin typeface="Arial" charset="0"/>
                <a:ea typeface="Arial" charset="0"/>
                <a:cs typeface="Arial" charset="0"/>
              </a:rPr>
              <a:t>Current PDPs</a:t>
            </a:r>
            <a:endParaRPr lang="en-US" dirty="0">
              <a:latin typeface="Arial" charset="0"/>
              <a:ea typeface="Arial" charset="0"/>
              <a:cs typeface="Arial" charset="0"/>
            </a:endParaRPr>
          </a:p>
        </p:txBody>
      </p:sp>
      <p:pic>
        <p:nvPicPr>
          <p:cNvPr id="2050" name="Picture 2" descr="C:\Users\Lisa Phifer\AppData\Local\Microsoft\Windows\Temporary Internet Files\Content.IE5\4W4EYHD9\community-v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972" y="2124588"/>
            <a:ext cx="1656568" cy="16517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0" y="1519747"/>
            <a:ext cx="9144000" cy="2704095"/>
          </a:xfrm>
          <a:prstGeom prst="rect">
            <a:avLst/>
          </a:prstGeom>
        </p:spPr>
      </p:pic>
      <p:sp>
        <p:nvSpPr>
          <p:cNvPr id="3" name="TextBox 2"/>
          <p:cNvSpPr txBox="1"/>
          <p:nvPr/>
        </p:nvSpPr>
        <p:spPr>
          <a:xfrm>
            <a:off x="42850" y="4341819"/>
            <a:ext cx="4729162" cy="1754326"/>
          </a:xfrm>
          <a:prstGeom prst="rect">
            <a:avLst/>
          </a:prstGeom>
          <a:noFill/>
          <a:ln>
            <a:solidFill>
              <a:schemeClr val="accent1"/>
            </a:solidFill>
          </a:ln>
        </p:spPr>
        <p:txBody>
          <a:bodyPr wrap="square" rtlCol="0">
            <a:spAutoFit/>
          </a:bodyPr>
          <a:lstStyle/>
          <a:p>
            <a:pPr marL="285750" indent="-285750">
              <a:buFont typeface="Arial" charset="0"/>
              <a:buChar char="•"/>
            </a:pPr>
            <a:r>
              <a:rPr lang="en-US" dirty="0" smtClean="0">
                <a:latin typeface="Arial" charset="0"/>
                <a:ea typeface="Arial" charset="0"/>
                <a:cs typeface="Arial" charset="0"/>
              </a:rPr>
              <a:t>New </a:t>
            </a:r>
            <a:r>
              <a:rPr lang="en-US" dirty="0" err="1" smtClean="0">
                <a:latin typeface="Arial" charset="0"/>
                <a:ea typeface="Arial" charset="0"/>
                <a:cs typeface="Arial" charset="0"/>
              </a:rPr>
              <a:t>gTLD</a:t>
            </a:r>
            <a:r>
              <a:rPr lang="en-US" dirty="0" smtClean="0">
                <a:latin typeface="Arial" charset="0"/>
                <a:ea typeface="Arial" charset="0"/>
                <a:cs typeface="Arial" charset="0"/>
              </a:rPr>
              <a:t> Subsequent Procedures</a:t>
            </a:r>
          </a:p>
          <a:p>
            <a:pPr marL="285750" indent="-285750">
              <a:buFont typeface="Arial" charset="0"/>
              <a:buChar char="•"/>
            </a:pPr>
            <a:r>
              <a:rPr lang="en-US" dirty="0" smtClean="0">
                <a:latin typeface="Arial" charset="0"/>
                <a:ea typeface="Arial" charset="0"/>
                <a:cs typeface="Arial" charset="0"/>
              </a:rPr>
              <a:t>IGO/INGO Curative Rights</a:t>
            </a:r>
          </a:p>
          <a:p>
            <a:pPr marL="285750" indent="-285750">
              <a:buFont typeface="Arial" charset="0"/>
              <a:buChar char="•"/>
            </a:pPr>
            <a:r>
              <a:rPr lang="en-US" dirty="0" smtClean="0">
                <a:latin typeface="Arial" charset="0"/>
                <a:ea typeface="Arial" charset="0"/>
                <a:cs typeface="Arial" charset="0"/>
              </a:rPr>
              <a:t>Next Generation Registration Directory Services to Replace WHOIS</a:t>
            </a:r>
          </a:p>
          <a:p>
            <a:pPr marL="285750" indent="-285750">
              <a:buFont typeface="Arial" charset="0"/>
              <a:buChar char="•"/>
            </a:pPr>
            <a:r>
              <a:rPr lang="en-US" dirty="0" smtClean="0">
                <a:latin typeface="Arial" charset="0"/>
                <a:ea typeface="Arial" charset="0"/>
                <a:cs typeface="Arial" charset="0"/>
              </a:rPr>
              <a:t>Review of all Rights Protection Mechanisms in all </a:t>
            </a:r>
            <a:r>
              <a:rPr lang="en-US" dirty="0" err="1" smtClean="0">
                <a:latin typeface="Arial" charset="0"/>
                <a:ea typeface="Arial" charset="0"/>
                <a:cs typeface="Arial" charset="0"/>
              </a:rPr>
              <a:t>gTLDS</a:t>
            </a:r>
            <a:endParaRPr lang="en-US" dirty="0" smtClean="0">
              <a:latin typeface="Arial" charset="0"/>
              <a:ea typeface="Arial" charset="0"/>
              <a:cs typeface="Arial" charset="0"/>
            </a:endParaRPr>
          </a:p>
        </p:txBody>
      </p:sp>
      <p:sp>
        <p:nvSpPr>
          <p:cNvPr id="6" name="TextBox 5"/>
          <p:cNvSpPr txBox="1"/>
          <p:nvPr/>
        </p:nvSpPr>
        <p:spPr>
          <a:xfrm>
            <a:off x="5143500" y="4513261"/>
            <a:ext cx="3996055" cy="1477328"/>
          </a:xfrm>
          <a:prstGeom prst="rect">
            <a:avLst/>
          </a:prstGeom>
          <a:noFill/>
          <a:ln>
            <a:solidFill>
              <a:schemeClr val="accent1"/>
            </a:solidFill>
          </a:ln>
        </p:spPr>
        <p:txBody>
          <a:bodyPr wrap="square" rtlCol="0">
            <a:spAutoFit/>
          </a:bodyPr>
          <a:lstStyle/>
          <a:p>
            <a:r>
              <a:rPr lang="en-US" dirty="0" smtClean="0">
                <a:latin typeface="Arial" charset="0"/>
                <a:ea typeface="Arial" charset="0"/>
                <a:cs typeface="Arial" charset="0"/>
              </a:rPr>
              <a:t>Privacy &amp; Proxy Accreditation Services Issues</a:t>
            </a:r>
          </a:p>
          <a:p>
            <a:r>
              <a:rPr lang="en-IE" dirty="0">
                <a:latin typeface="Arial" charset="0"/>
                <a:ea typeface="Arial" charset="0"/>
                <a:cs typeface="Arial" charset="0"/>
              </a:rPr>
              <a:t>Protection of International Organization Names in All </a:t>
            </a:r>
            <a:r>
              <a:rPr lang="en-IE" dirty="0" err="1">
                <a:latin typeface="Arial" charset="0"/>
                <a:ea typeface="Arial" charset="0"/>
                <a:cs typeface="Arial" charset="0"/>
              </a:rPr>
              <a:t>gTLDs</a:t>
            </a:r>
            <a:r>
              <a:rPr lang="en-IE" dirty="0">
                <a:latin typeface="Arial" charset="0"/>
                <a:ea typeface="Arial" charset="0"/>
                <a:cs typeface="Arial" charset="0"/>
              </a:rPr>
              <a:t> </a:t>
            </a:r>
            <a:r>
              <a:rPr lang="en-IE" dirty="0" smtClean="0">
                <a:latin typeface="Arial" charset="0"/>
                <a:ea typeface="Arial" charset="0"/>
                <a:cs typeface="Arial" charset="0"/>
              </a:rPr>
              <a:t>(outstanding recommendations) </a:t>
            </a:r>
            <a:endParaRPr lang="en-US" dirty="0">
              <a:latin typeface="Arial" charset="0"/>
              <a:ea typeface="Arial" charset="0"/>
              <a:cs typeface="Arial" charset="0"/>
            </a:endParaRPr>
          </a:p>
        </p:txBody>
      </p:sp>
      <p:sp>
        <p:nvSpPr>
          <p:cNvPr id="8" name="TextBox 7"/>
          <p:cNvSpPr txBox="1"/>
          <p:nvPr/>
        </p:nvSpPr>
        <p:spPr>
          <a:xfrm>
            <a:off x="3743326" y="67307"/>
            <a:ext cx="5272087" cy="1477328"/>
          </a:xfrm>
          <a:prstGeom prst="rect">
            <a:avLst/>
          </a:prstGeom>
          <a:noFill/>
          <a:ln>
            <a:solidFill>
              <a:schemeClr val="accent1"/>
            </a:solidFill>
          </a:ln>
        </p:spPr>
        <p:txBody>
          <a:bodyPr wrap="square" rtlCol="0">
            <a:spAutoFit/>
          </a:bodyPr>
          <a:lstStyle/>
          <a:p>
            <a:r>
              <a:rPr lang="en-US" dirty="0" smtClean="0">
                <a:latin typeface="Arial" charset="0"/>
                <a:ea typeface="Arial" charset="0"/>
                <a:cs typeface="Arial" charset="0"/>
              </a:rPr>
              <a:t>Thick WHOIS</a:t>
            </a:r>
          </a:p>
          <a:p>
            <a:r>
              <a:rPr lang="en-US" dirty="0" smtClean="0">
                <a:latin typeface="Arial" charset="0"/>
                <a:ea typeface="Arial" charset="0"/>
                <a:cs typeface="Arial" charset="0"/>
              </a:rPr>
              <a:t>Translation &amp; Transliteration</a:t>
            </a:r>
          </a:p>
          <a:p>
            <a:r>
              <a:rPr lang="en-US" dirty="0" smtClean="0">
                <a:latin typeface="Arial" charset="0"/>
                <a:ea typeface="Arial" charset="0"/>
                <a:cs typeface="Arial" charset="0"/>
              </a:rPr>
              <a:t>IRTP Part C &amp; D</a:t>
            </a:r>
          </a:p>
          <a:p>
            <a:r>
              <a:rPr lang="en-US" dirty="0" smtClean="0">
                <a:latin typeface="Arial" charset="0"/>
                <a:ea typeface="Arial" charset="0"/>
                <a:cs typeface="Arial" charset="0"/>
              </a:rPr>
              <a:t>Protection of International Organization Names in all </a:t>
            </a:r>
            <a:r>
              <a:rPr lang="en-US" dirty="0" err="1" smtClean="0">
                <a:latin typeface="Arial" charset="0"/>
                <a:ea typeface="Arial" charset="0"/>
                <a:cs typeface="Arial" charset="0"/>
              </a:rPr>
              <a:t>gTLDs</a:t>
            </a:r>
            <a:r>
              <a:rPr lang="en-US" dirty="0" smtClean="0">
                <a:latin typeface="Arial" charset="0"/>
                <a:ea typeface="Arial" charset="0"/>
                <a:cs typeface="Arial" charset="0"/>
              </a:rPr>
              <a:t> (adopted recommendations</a:t>
            </a:r>
          </a:p>
        </p:txBody>
      </p:sp>
      <p:sp>
        <p:nvSpPr>
          <p:cNvPr id="11" name="Bent Arrow 10"/>
          <p:cNvSpPr/>
          <p:nvPr/>
        </p:nvSpPr>
        <p:spPr>
          <a:xfrm>
            <a:off x="2357438" y="1971675"/>
            <a:ext cx="1385887" cy="2370143"/>
          </a:xfrm>
          <a:prstGeom prst="bentArrow">
            <a:avLst>
              <a:gd name="adj1" fmla="val 11221"/>
              <a:gd name="adj2" fmla="val 20530"/>
              <a:gd name="adj3" fmla="val 25000"/>
              <a:gd name="adj4"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a:off x="5600700" y="2714625"/>
            <a:ext cx="485775" cy="179863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0800000">
            <a:off x="7658100" y="1573211"/>
            <a:ext cx="471488" cy="1141414"/>
          </a:xfrm>
          <a:prstGeom prst="bentArrow">
            <a:avLst>
              <a:gd name="adj1" fmla="val 25000"/>
              <a:gd name="adj2" fmla="val 25000"/>
              <a:gd name="adj3" fmla="val 25000"/>
              <a:gd name="adj4" fmla="val 37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03128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01" y="1402699"/>
            <a:ext cx="8103072" cy="1938992"/>
          </a:xfrm>
          <a:prstGeom prst="rect">
            <a:avLst/>
          </a:prstGeom>
        </p:spPr>
        <p:txBody>
          <a:bodyPr wrap="square">
            <a:spAutoFit/>
          </a:bodyPr>
          <a:lstStyle/>
          <a:p>
            <a:pPr marL="285750" indent="-285750">
              <a:buSzPct val="75000"/>
              <a:buFont typeface="Wingdings" charset="2"/>
              <a:buChar char=""/>
            </a:pPr>
            <a:r>
              <a:rPr lang="en-US" sz="2000" dirty="0" smtClean="0">
                <a:latin typeface="Arial" charset="0"/>
                <a:ea typeface="Arial" charset="0"/>
                <a:cs typeface="Arial" charset="0"/>
              </a:rPr>
              <a:t>new </a:t>
            </a:r>
            <a:r>
              <a:rPr lang="en-US" sz="2000" dirty="0" err="1">
                <a:latin typeface="Arial" charset="0"/>
                <a:ea typeface="Arial" charset="0"/>
                <a:cs typeface="Arial" charset="0"/>
              </a:rPr>
              <a:t>gTLD</a:t>
            </a:r>
            <a:r>
              <a:rPr lang="en-US" sz="2000" dirty="0">
                <a:latin typeface="Arial" charset="0"/>
                <a:ea typeface="Arial" charset="0"/>
                <a:cs typeface="Arial" charset="0"/>
              </a:rPr>
              <a:t> Subsequent </a:t>
            </a:r>
            <a:r>
              <a:rPr lang="en-US" sz="2000" dirty="0" smtClean="0">
                <a:latin typeface="Arial" charset="0"/>
                <a:ea typeface="Arial" charset="0"/>
                <a:cs typeface="Arial" charset="0"/>
              </a:rPr>
              <a:t>Procedures</a:t>
            </a:r>
          </a:p>
          <a:p>
            <a:pPr marL="800100" lvl="1" indent="-342900">
              <a:buSzPct val="75000"/>
              <a:buFont typeface="Arial" charset="0"/>
              <a:buChar char="•"/>
            </a:pPr>
            <a:r>
              <a:rPr lang="en-US" sz="2000" dirty="0" smtClean="0">
                <a:latin typeface="Arial" charset="0"/>
                <a:ea typeface="Arial" charset="0"/>
                <a:cs typeface="Arial" charset="0"/>
              </a:rPr>
              <a:t>TLDs </a:t>
            </a:r>
            <a:r>
              <a:rPr lang="en-US" sz="2000" dirty="0">
                <a:latin typeface="Arial" charset="0"/>
                <a:ea typeface="Arial" charset="0"/>
                <a:cs typeface="Arial" charset="0"/>
              </a:rPr>
              <a:t>in Emerging Regions </a:t>
            </a:r>
            <a:endParaRPr lang="en-US" sz="2000" dirty="0" smtClean="0">
              <a:latin typeface="Arial" charset="0"/>
              <a:ea typeface="Arial" charset="0"/>
              <a:cs typeface="Arial" charset="0"/>
            </a:endParaRPr>
          </a:p>
          <a:p>
            <a:pPr marL="800100" lvl="1" indent="-342900">
              <a:buSzPct val="75000"/>
              <a:buFont typeface="Arial" charset="0"/>
              <a:buChar char="•"/>
            </a:pPr>
            <a:r>
              <a:rPr lang="en-US" sz="2000" dirty="0" smtClean="0">
                <a:latin typeface="Arial" charset="0"/>
                <a:ea typeface="Arial" charset="0"/>
                <a:cs typeface="Arial" charset="0"/>
              </a:rPr>
              <a:t>Geographical </a:t>
            </a:r>
            <a:r>
              <a:rPr lang="en-US" sz="2000" dirty="0">
                <a:latin typeface="Arial" charset="0"/>
                <a:ea typeface="Arial" charset="0"/>
                <a:cs typeface="Arial" charset="0"/>
              </a:rPr>
              <a:t>and Culturally Significant </a:t>
            </a:r>
            <a:r>
              <a:rPr lang="en-US" sz="2000" dirty="0" smtClean="0">
                <a:latin typeface="Arial" charset="0"/>
                <a:ea typeface="Arial" charset="0"/>
                <a:cs typeface="Arial" charset="0"/>
              </a:rPr>
              <a:t>Names</a:t>
            </a:r>
          </a:p>
          <a:p>
            <a:pPr marL="285750" indent="-285750">
              <a:buSzPct val="75000"/>
              <a:buFont typeface="Wingdings" charset="2"/>
              <a:buChar char=""/>
            </a:pPr>
            <a:r>
              <a:rPr lang="en-US" sz="2000" dirty="0" smtClean="0">
                <a:latin typeface="Arial" charset="0"/>
                <a:ea typeface="Arial" charset="0"/>
                <a:cs typeface="Arial" charset="0"/>
              </a:rPr>
              <a:t>IGO/INGO </a:t>
            </a:r>
            <a:r>
              <a:rPr lang="en-US" sz="2000" dirty="0">
                <a:latin typeface="Arial" charset="0"/>
                <a:ea typeface="Arial" charset="0"/>
                <a:cs typeface="Arial" charset="0"/>
              </a:rPr>
              <a:t>Curative </a:t>
            </a:r>
            <a:r>
              <a:rPr lang="en-US" sz="2000" dirty="0" smtClean="0">
                <a:latin typeface="Arial" charset="0"/>
                <a:ea typeface="Arial" charset="0"/>
                <a:cs typeface="Arial" charset="0"/>
              </a:rPr>
              <a:t>Rights</a:t>
            </a:r>
          </a:p>
          <a:p>
            <a:pPr marL="285750" indent="-285750">
              <a:buSzPct val="75000"/>
              <a:buFont typeface="Wingdings" charset="2"/>
              <a:buChar char=""/>
            </a:pPr>
            <a:endParaRPr lang="en-US" sz="2000" dirty="0">
              <a:solidFill>
                <a:srgbClr val="0C1F24"/>
              </a:solidFill>
              <a:latin typeface="Arial" charset="0"/>
              <a:ea typeface="Arial" charset="0"/>
              <a:cs typeface="Arial" charset="0"/>
            </a:endParaRPr>
          </a:p>
          <a:p>
            <a:pPr marL="285750" indent="-285750">
              <a:buSzPct val="75000"/>
              <a:buFont typeface="Wingdings" charset="2"/>
              <a:buChar char=""/>
            </a:pPr>
            <a:endParaRPr lang="en-US" sz="2000" dirty="0">
              <a:solidFill>
                <a:srgbClr val="0C1F24"/>
              </a:solidFill>
              <a:latin typeface="Arial" charset="0"/>
              <a:ea typeface="Arial" charset="0"/>
              <a:cs typeface="Arial" charset="0"/>
            </a:endParaRPr>
          </a:p>
        </p:txBody>
      </p:sp>
      <p:sp>
        <p:nvSpPr>
          <p:cNvPr id="4" name="Title 3"/>
          <p:cNvSpPr>
            <a:spLocks noGrp="1"/>
          </p:cNvSpPr>
          <p:nvPr>
            <p:ph type="title"/>
          </p:nvPr>
        </p:nvSpPr>
        <p:spPr>
          <a:prstGeom prst="rect">
            <a:avLst/>
          </a:prstGeom>
        </p:spPr>
        <p:txBody>
          <a:bodyPr/>
          <a:lstStyle/>
          <a:p>
            <a:r>
              <a:rPr lang="en-US" dirty="0" smtClean="0">
                <a:latin typeface="Arial" charset="0"/>
                <a:ea typeface="Arial" charset="0"/>
                <a:cs typeface="Arial" charset="0"/>
              </a:rPr>
              <a:t>Of specific interest to the GAC</a:t>
            </a:r>
            <a:endParaRPr lang="en-US" dirty="0">
              <a:latin typeface="Arial" charset="0"/>
              <a:ea typeface="Arial" charset="0"/>
              <a:cs typeface="Arial" charset="0"/>
            </a:endParaRPr>
          </a:p>
        </p:txBody>
      </p:sp>
      <p:sp>
        <p:nvSpPr>
          <p:cNvPr id="3" name="TextBox 2"/>
          <p:cNvSpPr txBox="1"/>
          <p:nvPr/>
        </p:nvSpPr>
        <p:spPr>
          <a:xfrm>
            <a:off x="428625" y="4443413"/>
            <a:ext cx="8072438" cy="923330"/>
          </a:xfrm>
          <a:prstGeom prst="rect">
            <a:avLst/>
          </a:prstGeom>
          <a:noFill/>
          <a:ln>
            <a:solidFill>
              <a:schemeClr val="accent1">
                <a:shade val="95000"/>
                <a:satMod val="105000"/>
              </a:schemeClr>
            </a:solidFill>
          </a:ln>
        </p:spPr>
        <p:txBody>
          <a:bodyPr wrap="square" rtlCol="0">
            <a:spAutoFit/>
          </a:bodyPr>
          <a:lstStyle/>
          <a:p>
            <a:pPr>
              <a:buSzPct val="75000"/>
            </a:pPr>
            <a:r>
              <a:rPr lang="en-US" dirty="0">
                <a:solidFill>
                  <a:srgbClr val="0C1F24"/>
                </a:solidFill>
                <a:latin typeface="Arial" charset="0"/>
                <a:ea typeface="Arial" charset="0"/>
                <a:cs typeface="Arial" charset="0"/>
              </a:rPr>
              <a:t>Further information and details on these and other policy development efforts can be found in the GNSO Policy Briefing: </a:t>
            </a:r>
            <a:r>
              <a:rPr lang="en-US" dirty="0">
                <a:solidFill>
                  <a:srgbClr val="0C1F24"/>
                </a:solidFill>
                <a:latin typeface="Arial" charset="0"/>
                <a:ea typeface="Arial" charset="0"/>
                <a:cs typeface="Arial" charset="0"/>
                <a:hlinkClick r:id="rId3"/>
              </a:rPr>
              <a:t>http://gnso.icann.org/en/issues/background-briefing-20jun16-en.pdf</a:t>
            </a:r>
            <a:r>
              <a:rPr lang="en-US" dirty="0">
                <a:solidFill>
                  <a:srgbClr val="0C1F24"/>
                </a:solidFill>
                <a:latin typeface="Arial" charset="0"/>
                <a:ea typeface="Arial" charset="0"/>
                <a:cs typeface="Arial" charset="0"/>
              </a:rPr>
              <a:t> </a:t>
            </a:r>
          </a:p>
        </p:txBody>
      </p:sp>
    </p:spTree>
    <p:extLst>
      <p:ext uri="{BB962C8B-B14F-4D97-AF65-F5344CB8AC3E}">
        <p14:creationId xmlns:p14="http://schemas.microsoft.com/office/powerpoint/2010/main" val="18370128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69913" y="2377590"/>
            <a:ext cx="7488237" cy="1728788"/>
          </a:xfrm>
        </p:spPr>
        <p:txBody>
          <a:bodyPr/>
          <a:lstStyle/>
          <a:p>
            <a:r>
              <a:rPr lang="en-US" dirty="0" smtClean="0"/>
              <a:t>New </a:t>
            </a:r>
            <a:r>
              <a:rPr lang="en-US" dirty="0" err="1" smtClean="0"/>
              <a:t>gTLD</a:t>
            </a:r>
            <a:r>
              <a:rPr lang="en-US" dirty="0" smtClean="0"/>
              <a:t> Subsequent Procedures Policy Development Process</a:t>
            </a:r>
            <a:endParaRPr lang="en-US" dirty="0"/>
          </a:p>
        </p:txBody>
      </p:sp>
    </p:spTree>
    <p:extLst>
      <p:ext uri="{BB962C8B-B14F-4D97-AF65-F5344CB8AC3E}">
        <p14:creationId xmlns:p14="http://schemas.microsoft.com/office/powerpoint/2010/main" val="1361405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944029" y="3253782"/>
            <a:ext cx="6578268" cy="45719"/>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latin typeface="Arial"/>
              <a:cs typeface="Arial"/>
            </a:endParaRPr>
          </a:p>
        </p:txBody>
      </p:sp>
      <p:sp>
        <p:nvSpPr>
          <p:cNvPr id="7" name="Oval 6"/>
          <p:cNvSpPr/>
          <p:nvPr/>
        </p:nvSpPr>
        <p:spPr>
          <a:xfrm>
            <a:off x="1532976" y="3202775"/>
            <a:ext cx="124694" cy="124694"/>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cs typeface="Arial"/>
            </a:endParaRPr>
          </a:p>
        </p:txBody>
      </p:sp>
      <p:sp>
        <p:nvSpPr>
          <p:cNvPr id="15" name="Oval 14"/>
          <p:cNvSpPr/>
          <p:nvPr/>
        </p:nvSpPr>
        <p:spPr>
          <a:xfrm>
            <a:off x="3767230" y="3202775"/>
            <a:ext cx="124694" cy="124694"/>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cs typeface="Arial"/>
            </a:endParaRPr>
          </a:p>
        </p:txBody>
      </p:sp>
      <p:sp>
        <p:nvSpPr>
          <p:cNvPr id="16" name="Oval 15"/>
          <p:cNvSpPr/>
          <p:nvPr/>
        </p:nvSpPr>
        <p:spPr>
          <a:xfrm>
            <a:off x="4903707" y="3202775"/>
            <a:ext cx="124694" cy="124694"/>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cs typeface="Arial"/>
            </a:endParaRPr>
          </a:p>
        </p:txBody>
      </p:sp>
      <p:sp>
        <p:nvSpPr>
          <p:cNvPr id="33" name="Oval 32"/>
          <p:cNvSpPr/>
          <p:nvPr/>
        </p:nvSpPr>
        <p:spPr>
          <a:xfrm>
            <a:off x="5928917" y="3202775"/>
            <a:ext cx="124694" cy="124694"/>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cs typeface="Arial"/>
            </a:endParaRPr>
          </a:p>
        </p:txBody>
      </p:sp>
      <p:sp>
        <p:nvSpPr>
          <p:cNvPr id="17" name="Oval 16"/>
          <p:cNvSpPr/>
          <p:nvPr/>
        </p:nvSpPr>
        <p:spPr>
          <a:xfrm>
            <a:off x="7201785" y="3202775"/>
            <a:ext cx="124694" cy="124694"/>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cs typeface="Arial"/>
            </a:endParaRPr>
          </a:p>
        </p:txBody>
      </p:sp>
      <p:grpSp>
        <p:nvGrpSpPr>
          <p:cNvPr id="14" name="Group 13"/>
          <p:cNvGrpSpPr/>
          <p:nvPr/>
        </p:nvGrpSpPr>
        <p:grpSpPr>
          <a:xfrm>
            <a:off x="913283" y="1616058"/>
            <a:ext cx="1411550" cy="1298691"/>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a:cs typeface="Arial"/>
              </a:endParaRPr>
            </a:p>
          </p:txBody>
        </p:sp>
        <p:sp>
          <p:nvSpPr>
            <p:cNvPr id="12" name="TextBox 11"/>
            <p:cNvSpPr txBox="1"/>
            <p:nvPr/>
          </p:nvSpPr>
          <p:spPr>
            <a:xfrm>
              <a:off x="594800" y="2386020"/>
              <a:ext cx="1273358" cy="724007"/>
            </a:xfrm>
            <a:prstGeom prst="rect">
              <a:avLst/>
            </a:prstGeom>
            <a:noFill/>
          </p:spPr>
          <p:txBody>
            <a:bodyPr wrap="square" rtlCol="0">
              <a:spAutoFit/>
            </a:bodyPr>
            <a:lstStyle/>
            <a:p>
              <a:pPr algn="ctr"/>
              <a:r>
                <a:rPr lang="en-US" sz="1350" dirty="0">
                  <a:solidFill>
                    <a:schemeClr val="bg1"/>
                  </a:solidFill>
                  <a:latin typeface="Arial"/>
                  <a:cs typeface="Arial"/>
                </a:rPr>
                <a:t>1 Jun</a:t>
              </a:r>
            </a:p>
            <a:p>
              <a:pPr algn="ctr"/>
              <a:r>
                <a:rPr lang="en-US" sz="1350" dirty="0">
                  <a:solidFill>
                    <a:schemeClr val="bg1"/>
                  </a:solidFill>
                  <a:latin typeface="Arial"/>
                  <a:cs typeface="Arial"/>
                </a:rPr>
                <a:t>2015</a:t>
              </a:r>
            </a:p>
          </p:txBody>
        </p:sp>
      </p:grpSp>
      <p:grpSp>
        <p:nvGrpSpPr>
          <p:cNvPr id="18" name="Group 17"/>
          <p:cNvGrpSpPr/>
          <p:nvPr/>
        </p:nvGrpSpPr>
        <p:grpSpPr>
          <a:xfrm>
            <a:off x="2248181" y="1657351"/>
            <a:ext cx="1263205" cy="1670120"/>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a:cs typeface="Arial"/>
                </a:endParaRPr>
              </a:p>
            </p:txBody>
          </p:sp>
          <p:sp>
            <p:nvSpPr>
              <p:cNvPr id="24" name="TextBox 23"/>
              <p:cNvSpPr txBox="1"/>
              <p:nvPr/>
            </p:nvSpPr>
            <p:spPr>
              <a:xfrm>
                <a:off x="594800" y="2386020"/>
                <a:ext cx="1273358" cy="724007"/>
              </a:xfrm>
              <a:prstGeom prst="rect">
                <a:avLst/>
              </a:prstGeom>
              <a:noFill/>
            </p:spPr>
            <p:txBody>
              <a:bodyPr wrap="square" rtlCol="0">
                <a:spAutoFit/>
              </a:bodyPr>
              <a:lstStyle/>
              <a:p>
                <a:pPr algn="ctr"/>
                <a:r>
                  <a:rPr lang="en-US" sz="1350" dirty="0">
                    <a:solidFill>
                      <a:schemeClr val="bg1"/>
                    </a:solidFill>
                    <a:latin typeface="Arial"/>
                    <a:cs typeface="Arial"/>
                  </a:rPr>
                  <a:t>24 Jun</a:t>
                </a:r>
              </a:p>
              <a:p>
                <a:pPr algn="ctr"/>
                <a:r>
                  <a:rPr lang="en-US" sz="1350" dirty="0">
                    <a:solidFill>
                      <a:schemeClr val="bg1"/>
                    </a:solidFill>
                    <a:latin typeface="Arial"/>
                    <a:cs typeface="Arial"/>
                  </a:rPr>
                  <a:t>2015</a:t>
                </a:r>
              </a:p>
            </p:txBody>
          </p:sp>
        </p:grpSp>
      </p:grpSp>
      <p:grpSp>
        <p:nvGrpSpPr>
          <p:cNvPr id="25" name="Group 24"/>
          <p:cNvGrpSpPr/>
          <p:nvPr/>
        </p:nvGrpSpPr>
        <p:grpSpPr>
          <a:xfrm>
            <a:off x="3230496" y="1666808"/>
            <a:ext cx="1284006" cy="1247941"/>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a:cs typeface="Arial"/>
              </a:endParaRPr>
            </a:p>
          </p:txBody>
        </p:sp>
        <p:sp>
          <p:nvSpPr>
            <p:cNvPr id="28" name="TextBox 27"/>
            <p:cNvSpPr txBox="1"/>
            <p:nvPr/>
          </p:nvSpPr>
          <p:spPr>
            <a:xfrm>
              <a:off x="594800" y="2386020"/>
              <a:ext cx="1273358" cy="724007"/>
            </a:xfrm>
            <a:prstGeom prst="rect">
              <a:avLst/>
            </a:prstGeom>
            <a:noFill/>
          </p:spPr>
          <p:txBody>
            <a:bodyPr wrap="square" rtlCol="0">
              <a:spAutoFit/>
            </a:bodyPr>
            <a:lstStyle/>
            <a:p>
              <a:pPr algn="ctr"/>
              <a:r>
                <a:rPr lang="en-US" sz="1350" dirty="0">
                  <a:solidFill>
                    <a:schemeClr val="bg1"/>
                  </a:solidFill>
                  <a:latin typeface="Arial"/>
                  <a:cs typeface="Arial"/>
                </a:rPr>
                <a:t>31 Aug</a:t>
              </a:r>
            </a:p>
            <a:p>
              <a:pPr algn="ctr"/>
              <a:r>
                <a:rPr lang="en-US" sz="1350" dirty="0">
                  <a:solidFill>
                    <a:schemeClr val="bg1"/>
                  </a:solidFill>
                  <a:latin typeface="Arial"/>
                  <a:cs typeface="Arial"/>
                </a:rPr>
                <a:t>2015</a:t>
              </a:r>
            </a:p>
          </p:txBody>
        </p:sp>
      </p:grpSp>
      <p:grpSp>
        <p:nvGrpSpPr>
          <p:cNvPr id="29" name="Group 28"/>
          <p:cNvGrpSpPr/>
          <p:nvPr/>
        </p:nvGrpSpPr>
        <p:grpSpPr>
          <a:xfrm>
            <a:off x="4355690" y="1682060"/>
            <a:ext cx="1323779" cy="1232689"/>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a:cs typeface="Arial"/>
              </a:endParaRPr>
            </a:p>
          </p:txBody>
        </p:sp>
        <p:sp>
          <p:nvSpPr>
            <p:cNvPr id="34" name="TextBox 33"/>
            <p:cNvSpPr txBox="1"/>
            <p:nvPr/>
          </p:nvSpPr>
          <p:spPr>
            <a:xfrm>
              <a:off x="594800" y="2386020"/>
              <a:ext cx="1273358" cy="724007"/>
            </a:xfrm>
            <a:prstGeom prst="rect">
              <a:avLst/>
            </a:prstGeom>
            <a:noFill/>
          </p:spPr>
          <p:txBody>
            <a:bodyPr wrap="square" rtlCol="0">
              <a:spAutoFit/>
            </a:bodyPr>
            <a:lstStyle/>
            <a:p>
              <a:pPr algn="ctr"/>
              <a:r>
                <a:rPr lang="en-US" sz="1350" dirty="0">
                  <a:solidFill>
                    <a:schemeClr val="bg1"/>
                  </a:solidFill>
                  <a:latin typeface="Arial"/>
                  <a:cs typeface="Arial"/>
                </a:rPr>
                <a:t>17 Dec 2015</a:t>
              </a:r>
            </a:p>
          </p:txBody>
        </p:sp>
      </p:grpSp>
      <p:grpSp>
        <p:nvGrpSpPr>
          <p:cNvPr id="43" name="Group 42"/>
          <p:cNvGrpSpPr/>
          <p:nvPr/>
        </p:nvGrpSpPr>
        <p:grpSpPr>
          <a:xfrm>
            <a:off x="5395152" y="1740420"/>
            <a:ext cx="1335147" cy="1174329"/>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a:cs typeface="Arial"/>
              </a:endParaRPr>
            </a:p>
          </p:txBody>
        </p:sp>
        <p:sp>
          <p:nvSpPr>
            <p:cNvPr id="45" name="TextBox 44"/>
            <p:cNvSpPr txBox="1"/>
            <p:nvPr/>
          </p:nvSpPr>
          <p:spPr>
            <a:xfrm>
              <a:off x="594800" y="2386020"/>
              <a:ext cx="1273358" cy="724007"/>
            </a:xfrm>
            <a:prstGeom prst="rect">
              <a:avLst/>
            </a:prstGeom>
            <a:noFill/>
          </p:spPr>
          <p:txBody>
            <a:bodyPr wrap="square" rtlCol="0">
              <a:spAutoFit/>
            </a:bodyPr>
            <a:lstStyle/>
            <a:p>
              <a:pPr algn="ctr"/>
              <a:r>
                <a:rPr lang="en-US" sz="1350" dirty="0">
                  <a:solidFill>
                    <a:schemeClr val="bg1"/>
                  </a:solidFill>
                  <a:latin typeface="Arial"/>
                  <a:cs typeface="Arial"/>
                </a:rPr>
                <a:t>21 Jan 2016</a:t>
              </a:r>
            </a:p>
          </p:txBody>
        </p:sp>
      </p:grpSp>
      <p:grpSp>
        <p:nvGrpSpPr>
          <p:cNvPr id="35" name="Group 34"/>
          <p:cNvGrpSpPr/>
          <p:nvPr/>
        </p:nvGrpSpPr>
        <p:grpSpPr>
          <a:xfrm>
            <a:off x="6606064" y="1683654"/>
            <a:ext cx="1266534" cy="1231095"/>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a:cs typeface="Arial"/>
              </a:endParaRPr>
            </a:p>
          </p:txBody>
        </p:sp>
        <p:sp>
          <p:nvSpPr>
            <p:cNvPr id="37" name="TextBox 36"/>
            <p:cNvSpPr txBox="1"/>
            <p:nvPr/>
          </p:nvSpPr>
          <p:spPr>
            <a:xfrm>
              <a:off x="594800" y="2386020"/>
              <a:ext cx="1273358" cy="724007"/>
            </a:xfrm>
            <a:prstGeom prst="rect">
              <a:avLst/>
            </a:prstGeom>
            <a:noFill/>
          </p:spPr>
          <p:txBody>
            <a:bodyPr wrap="square" rtlCol="0">
              <a:spAutoFit/>
            </a:bodyPr>
            <a:lstStyle/>
            <a:p>
              <a:pPr algn="ctr"/>
              <a:r>
                <a:rPr lang="en-US" sz="1350" dirty="0">
                  <a:solidFill>
                    <a:schemeClr val="bg1"/>
                  </a:solidFill>
                  <a:latin typeface="Arial"/>
                  <a:cs typeface="Arial"/>
                </a:rPr>
                <a:t>22 Feb</a:t>
              </a:r>
            </a:p>
            <a:p>
              <a:pPr algn="ctr"/>
              <a:r>
                <a:rPr lang="en-US" sz="1350" dirty="0">
                  <a:solidFill>
                    <a:schemeClr val="bg1"/>
                  </a:solidFill>
                  <a:latin typeface="Arial"/>
                  <a:cs typeface="Arial"/>
                </a:rPr>
                <a:t>2016</a:t>
              </a:r>
            </a:p>
          </p:txBody>
        </p:sp>
      </p:grpSp>
      <p:sp>
        <p:nvSpPr>
          <p:cNvPr id="19" name="TextBox 18"/>
          <p:cNvSpPr txBox="1"/>
          <p:nvPr/>
        </p:nvSpPr>
        <p:spPr>
          <a:xfrm>
            <a:off x="7602130" y="2926052"/>
            <a:ext cx="1554626" cy="646331"/>
          </a:xfrm>
          <a:prstGeom prst="rect">
            <a:avLst/>
          </a:prstGeom>
          <a:noFill/>
        </p:spPr>
        <p:txBody>
          <a:bodyPr wrap="square" rtlCol="0">
            <a:spAutoFit/>
          </a:bodyPr>
          <a:lstStyle/>
          <a:p>
            <a:pPr algn="ctr"/>
            <a:r>
              <a:rPr lang="en-US" sz="1200" b="1" dirty="0">
                <a:solidFill>
                  <a:srgbClr val="154A78"/>
                </a:solidFill>
                <a:latin typeface="Arial"/>
                <a:cs typeface="Arial"/>
              </a:rPr>
              <a:t>Preliminary recommendations – End of 2017?</a:t>
            </a:r>
          </a:p>
        </p:txBody>
      </p:sp>
      <p:sp>
        <p:nvSpPr>
          <p:cNvPr id="38" name="TextBox 37"/>
          <p:cNvSpPr txBox="1"/>
          <p:nvPr/>
        </p:nvSpPr>
        <p:spPr>
          <a:xfrm>
            <a:off x="882661" y="3450078"/>
            <a:ext cx="1359267" cy="1015663"/>
          </a:xfrm>
          <a:prstGeom prst="rect">
            <a:avLst/>
          </a:prstGeom>
          <a:noFill/>
        </p:spPr>
        <p:txBody>
          <a:bodyPr wrap="square" rtlCol="0">
            <a:spAutoFit/>
          </a:bodyPr>
          <a:lstStyle/>
          <a:p>
            <a:pPr algn="ctr"/>
            <a:r>
              <a:rPr lang="en-US" sz="1200" dirty="0">
                <a:latin typeface="Arial"/>
                <a:cs typeface="Arial"/>
              </a:rPr>
              <a:t>GNSO Discussion Group submits report to GNSO Council</a:t>
            </a:r>
          </a:p>
        </p:txBody>
      </p:sp>
      <p:sp>
        <p:nvSpPr>
          <p:cNvPr id="39" name="TextBox 38"/>
          <p:cNvSpPr txBox="1"/>
          <p:nvPr/>
        </p:nvSpPr>
        <p:spPr>
          <a:xfrm>
            <a:off x="2241929" y="3450078"/>
            <a:ext cx="992514" cy="1200329"/>
          </a:xfrm>
          <a:prstGeom prst="rect">
            <a:avLst/>
          </a:prstGeom>
          <a:noFill/>
        </p:spPr>
        <p:txBody>
          <a:bodyPr wrap="square" rtlCol="0">
            <a:spAutoFit/>
          </a:bodyPr>
          <a:lstStyle/>
          <a:p>
            <a:pPr algn="ctr"/>
            <a:r>
              <a:rPr lang="en-US" sz="1200" dirty="0">
                <a:latin typeface="Arial"/>
                <a:cs typeface="Arial"/>
              </a:rPr>
              <a:t>GNSO Council requests Preliminary Issue Report</a:t>
            </a:r>
          </a:p>
        </p:txBody>
      </p:sp>
      <p:sp>
        <p:nvSpPr>
          <p:cNvPr id="40" name="TextBox 39"/>
          <p:cNvSpPr txBox="1"/>
          <p:nvPr/>
        </p:nvSpPr>
        <p:spPr>
          <a:xfrm>
            <a:off x="3314914" y="3536911"/>
            <a:ext cx="1074650" cy="1015663"/>
          </a:xfrm>
          <a:prstGeom prst="rect">
            <a:avLst/>
          </a:prstGeom>
          <a:noFill/>
        </p:spPr>
        <p:txBody>
          <a:bodyPr wrap="square" rtlCol="0">
            <a:spAutoFit/>
          </a:bodyPr>
          <a:lstStyle/>
          <a:p>
            <a:pPr algn="ctr"/>
            <a:r>
              <a:rPr lang="en-US" sz="1200" dirty="0">
                <a:latin typeface="Arial"/>
                <a:cs typeface="Arial"/>
              </a:rPr>
              <a:t>Preliminary Issue Report published for public comment</a:t>
            </a:r>
          </a:p>
        </p:txBody>
      </p:sp>
      <p:sp>
        <p:nvSpPr>
          <p:cNvPr id="41" name="TextBox 40"/>
          <p:cNvSpPr txBox="1"/>
          <p:nvPr/>
        </p:nvSpPr>
        <p:spPr>
          <a:xfrm>
            <a:off x="4446411" y="3463668"/>
            <a:ext cx="893155" cy="830997"/>
          </a:xfrm>
          <a:prstGeom prst="rect">
            <a:avLst/>
          </a:prstGeom>
          <a:noFill/>
        </p:spPr>
        <p:txBody>
          <a:bodyPr wrap="square" rtlCol="0">
            <a:spAutoFit/>
          </a:bodyPr>
          <a:lstStyle/>
          <a:p>
            <a:pPr algn="ctr"/>
            <a:r>
              <a:rPr lang="en-US" sz="1200" dirty="0">
                <a:latin typeface="Arial"/>
                <a:cs typeface="Arial"/>
              </a:rPr>
              <a:t>GNSO Council initiates PDP</a:t>
            </a:r>
          </a:p>
        </p:txBody>
      </p:sp>
      <p:sp>
        <p:nvSpPr>
          <p:cNvPr id="42" name="TextBox 41"/>
          <p:cNvSpPr txBox="1"/>
          <p:nvPr/>
        </p:nvSpPr>
        <p:spPr>
          <a:xfrm>
            <a:off x="5544686" y="3453901"/>
            <a:ext cx="893155" cy="1384995"/>
          </a:xfrm>
          <a:prstGeom prst="rect">
            <a:avLst/>
          </a:prstGeom>
          <a:noFill/>
        </p:spPr>
        <p:txBody>
          <a:bodyPr wrap="square" rtlCol="0">
            <a:spAutoFit/>
          </a:bodyPr>
          <a:lstStyle/>
          <a:p>
            <a:pPr algn="ctr"/>
            <a:r>
              <a:rPr lang="en-US" sz="1200" dirty="0">
                <a:latin typeface="Arial"/>
                <a:cs typeface="Arial"/>
              </a:rPr>
              <a:t>GNSO Council approves Charter for the Working Group</a:t>
            </a:r>
          </a:p>
        </p:txBody>
      </p:sp>
      <p:sp>
        <p:nvSpPr>
          <p:cNvPr id="47" name="TextBox 46"/>
          <p:cNvSpPr txBox="1"/>
          <p:nvPr/>
        </p:nvSpPr>
        <p:spPr>
          <a:xfrm>
            <a:off x="1073602" y="4789356"/>
            <a:ext cx="7482498" cy="1246495"/>
          </a:xfrm>
          <a:prstGeom prst="rect">
            <a:avLst/>
          </a:prstGeom>
          <a:noFill/>
        </p:spPr>
        <p:txBody>
          <a:bodyPr wrap="square" rtlCol="0">
            <a:spAutoFit/>
          </a:bodyPr>
          <a:lstStyle/>
          <a:p>
            <a:pPr marL="128588" indent="-128588">
              <a:lnSpc>
                <a:spcPts val="1485"/>
              </a:lnSpc>
              <a:buFont typeface="Arial" charset="0"/>
              <a:buChar char="•"/>
            </a:pPr>
            <a:r>
              <a:rPr lang="en-US" sz="1600" dirty="0">
                <a:solidFill>
                  <a:srgbClr val="154A78"/>
                </a:solidFill>
                <a:latin typeface="Arial"/>
                <a:cs typeface="Arial"/>
              </a:rPr>
              <a:t>Discussion Group (DG) developed an Issue Matrix (based on experiences from the 2012 New </a:t>
            </a:r>
            <a:r>
              <a:rPr lang="en-US" sz="1600" dirty="0" err="1">
                <a:solidFill>
                  <a:srgbClr val="154A78"/>
                </a:solidFill>
                <a:latin typeface="Arial"/>
                <a:cs typeface="Arial"/>
              </a:rPr>
              <a:t>gTLD</a:t>
            </a:r>
            <a:r>
              <a:rPr lang="en-US" sz="1600" dirty="0">
                <a:solidFill>
                  <a:srgbClr val="154A78"/>
                </a:solidFill>
                <a:latin typeface="Arial"/>
                <a:cs typeface="Arial"/>
              </a:rPr>
              <a:t> Program round) and mapped the issues to the original 2007 GNSO Policy Principles, Recommendations &amp; Implementation Guidance</a:t>
            </a:r>
          </a:p>
          <a:p>
            <a:pPr marL="128588" indent="-128588">
              <a:lnSpc>
                <a:spcPts val="1485"/>
              </a:lnSpc>
              <a:buFont typeface="Arial" charset="0"/>
              <a:buChar char="•"/>
            </a:pPr>
            <a:r>
              <a:rPr lang="en-US" sz="1600" dirty="0">
                <a:solidFill>
                  <a:srgbClr val="154A78"/>
                </a:solidFill>
                <a:latin typeface="Arial"/>
                <a:cs typeface="Arial"/>
              </a:rPr>
              <a:t>DG also developed a draft Charter with suggested groupings for the issues, with potential questions for each issue – intended as starting point for the eventual PDP and basis of the Staff Issue Report </a:t>
            </a:r>
          </a:p>
        </p:txBody>
      </p:sp>
      <p:sp>
        <p:nvSpPr>
          <p:cNvPr id="48" name="TextBox 47"/>
          <p:cNvSpPr txBox="1"/>
          <p:nvPr/>
        </p:nvSpPr>
        <p:spPr>
          <a:xfrm>
            <a:off x="1129646" y="4545846"/>
            <a:ext cx="5381558" cy="284693"/>
          </a:xfrm>
          <a:prstGeom prst="rect">
            <a:avLst/>
          </a:prstGeom>
          <a:noFill/>
        </p:spPr>
        <p:txBody>
          <a:bodyPr wrap="square" rtlCol="0">
            <a:spAutoFit/>
          </a:bodyPr>
          <a:lstStyle/>
          <a:p>
            <a:pPr>
              <a:lnSpc>
                <a:spcPts val="1485"/>
              </a:lnSpc>
            </a:pPr>
            <a:r>
              <a:rPr lang="en-US" sz="1050" b="1" dirty="0">
                <a:solidFill>
                  <a:srgbClr val="154A78"/>
                </a:solidFill>
                <a:latin typeface="Arial"/>
                <a:cs typeface="Arial"/>
              </a:rPr>
              <a:t>Notes:</a:t>
            </a:r>
          </a:p>
        </p:txBody>
      </p:sp>
      <p:sp>
        <p:nvSpPr>
          <p:cNvPr id="2" name="Title 1"/>
          <p:cNvSpPr>
            <a:spLocks noGrp="1"/>
          </p:cNvSpPr>
          <p:nvPr>
            <p:ph type="title"/>
          </p:nvPr>
        </p:nvSpPr>
        <p:spPr>
          <a:xfrm>
            <a:off x="0" y="-7478"/>
            <a:ext cx="9144000" cy="847829"/>
          </a:xfrm>
        </p:spPr>
        <p:txBody>
          <a:bodyPr>
            <a:noAutofit/>
          </a:bodyPr>
          <a:lstStyle/>
          <a:p>
            <a:r>
              <a:rPr lang="en-US" sz="3200" dirty="0"/>
              <a:t>Timeline: Path to the Current PDP on New </a:t>
            </a:r>
            <a:r>
              <a:rPr lang="en-US" sz="3200" dirty="0" err="1"/>
              <a:t>gTLD</a:t>
            </a:r>
            <a:r>
              <a:rPr lang="en-US" sz="3200" dirty="0"/>
              <a:t> Subsequent Procedures</a:t>
            </a:r>
          </a:p>
        </p:txBody>
      </p:sp>
      <p:sp>
        <p:nvSpPr>
          <p:cNvPr id="46" name="TextBox 45"/>
          <p:cNvSpPr txBox="1"/>
          <p:nvPr/>
        </p:nvSpPr>
        <p:spPr>
          <a:xfrm>
            <a:off x="6736370" y="3425757"/>
            <a:ext cx="893155" cy="1015663"/>
          </a:xfrm>
          <a:prstGeom prst="rect">
            <a:avLst/>
          </a:prstGeom>
          <a:noFill/>
        </p:spPr>
        <p:txBody>
          <a:bodyPr wrap="square" rtlCol="0">
            <a:spAutoFit/>
          </a:bodyPr>
          <a:lstStyle/>
          <a:p>
            <a:pPr algn="ctr"/>
            <a:r>
              <a:rPr lang="en-US" sz="1200" dirty="0">
                <a:latin typeface="Arial"/>
                <a:cs typeface="Arial"/>
              </a:rPr>
              <a:t>Working Group starts weekly meetings</a:t>
            </a:r>
          </a:p>
        </p:txBody>
      </p:sp>
    </p:spTree>
    <p:extLst>
      <p:ext uri="{BB962C8B-B14F-4D97-AF65-F5344CB8AC3E}">
        <p14:creationId xmlns:p14="http://schemas.microsoft.com/office/powerpoint/2010/main" val="19400665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18435</TotalTime>
  <Words>2035</Words>
  <Application>Microsoft Macintosh PowerPoint</Application>
  <PresentationFormat>On-screen Show (4:3)</PresentationFormat>
  <Paragraphs>223</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Agenda</vt:lpstr>
      <vt:lpstr>PowerPoint Presentation</vt:lpstr>
      <vt:lpstr>PowerPoint Presentation</vt:lpstr>
      <vt:lpstr>Current PDPs</vt:lpstr>
      <vt:lpstr>Of specific interest to the GAC</vt:lpstr>
      <vt:lpstr>PowerPoint Presentation</vt:lpstr>
      <vt:lpstr>Timeline: Path to the Current PDP on New gTLD Subsequent Procedures</vt:lpstr>
      <vt:lpstr>What is the Purpose of the New gTLD Subsequent Procedures PDP?</vt:lpstr>
      <vt:lpstr>Status of work and the methodology adopted by the PDP Working Group</vt:lpstr>
      <vt:lpstr>What are the other concurrent efforts that may impact this PDP?</vt:lpstr>
      <vt:lpstr>How will concurrent efforts affect the PDP?   </vt:lpstr>
      <vt:lpstr>PowerPoint Presentation</vt:lpstr>
      <vt:lpstr>What is the status of this PDP?</vt:lpstr>
      <vt:lpstr>2. Does agreement to Mutual Jurisdiction mean the IGO has waived any immunity to which it may be entitled? If so, what are  the policy options?</vt:lpstr>
      <vt:lpstr>PowerPoint Presentation</vt:lpstr>
      <vt:lpstr>PowerPoint Presentation</vt:lpstr>
      <vt:lpstr>Current Status</vt:lpstr>
      <vt:lpstr>GAC-GNSO CG Survey</vt:lpstr>
      <vt:lpstr>Next Steps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James Bladel</cp:lastModifiedBy>
  <cp:revision>246</cp:revision>
  <cp:lastPrinted>2015-04-13T15:10:57Z</cp:lastPrinted>
  <dcterms:created xsi:type="dcterms:W3CDTF">2015-01-07T16:11:05Z</dcterms:created>
  <dcterms:modified xsi:type="dcterms:W3CDTF">2016-06-27T17:52:32Z</dcterms:modified>
</cp:coreProperties>
</file>