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2" r:id="rId2"/>
    <p:sldId id="288" r:id="rId3"/>
    <p:sldId id="270" r:id="rId4"/>
    <p:sldId id="287" r:id="rId5"/>
    <p:sldId id="286" r:id="rId6"/>
    <p:sldId id="26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88" autoAdjust="0"/>
    <p:restoredTop sz="89080" autoAdjust="0"/>
  </p:normalViewPr>
  <p:slideViewPr>
    <p:cSldViewPr>
      <p:cViewPr varScale="1">
        <p:scale>
          <a:sx n="73" d="100"/>
          <a:sy n="73" d="100"/>
        </p:scale>
        <p:origin x="864"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59912A-D4D0-4346-AB96-13F871C05ACA}" type="datetimeFigureOut">
              <a:rPr lang="en-US" smtClean="0"/>
              <a:t>1/20/2016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CD93F1-E172-4C36-8F3A-0EF8221AA370}" type="slidenum">
              <a:rPr lang="en-US" smtClean="0"/>
              <a:t>‹#›</a:t>
            </a:fld>
            <a:endParaRPr lang="en-US" dirty="0"/>
          </a:p>
        </p:txBody>
      </p:sp>
    </p:spTree>
    <p:extLst>
      <p:ext uri="{BB962C8B-B14F-4D97-AF65-F5344CB8AC3E}">
        <p14:creationId xmlns:p14="http://schemas.microsoft.com/office/powerpoint/2010/main" val="34024603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7E002FF9-4628-B146-9948-95257A430692}" type="slidenum">
              <a:rPr lang="en-US" smtClean="0"/>
              <a:t>1</a:t>
            </a:fld>
            <a:endParaRPr lang="en-US" dirty="0"/>
          </a:p>
        </p:txBody>
      </p:sp>
    </p:spTree>
    <p:extLst>
      <p:ext uri="{BB962C8B-B14F-4D97-AF65-F5344CB8AC3E}">
        <p14:creationId xmlns:p14="http://schemas.microsoft.com/office/powerpoint/2010/main" val="16616540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CD93F1-E172-4C36-8F3A-0EF8221AA370}" type="slidenum">
              <a:rPr lang="en-US" smtClean="0"/>
              <a:t>2</a:t>
            </a:fld>
            <a:endParaRPr lang="en-US" dirty="0"/>
          </a:p>
        </p:txBody>
      </p:sp>
    </p:spTree>
    <p:extLst>
      <p:ext uri="{BB962C8B-B14F-4D97-AF65-F5344CB8AC3E}">
        <p14:creationId xmlns:p14="http://schemas.microsoft.com/office/powerpoint/2010/main" val="2377091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GNSO Review Working Party was tasked with several responsibilities over the past 21 months.   One of the final tasks for this Review is to “coordinate preparation of an Implementation Plan and champion implemental of improvement activities”.</a:t>
            </a:r>
            <a:endParaRPr lang="en-US" dirty="0"/>
          </a:p>
        </p:txBody>
      </p:sp>
      <p:sp>
        <p:nvSpPr>
          <p:cNvPr id="4" name="Slide Number Placeholder 3"/>
          <p:cNvSpPr>
            <a:spLocks noGrp="1"/>
          </p:cNvSpPr>
          <p:nvPr>
            <p:ph type="sldNum" sz="quarter" idx="10"/>
          </p:nvPr>
        </p:nvSpPr>
        <p:spPr/>
        <p:txBody>
          <a:bodyPr/>
          <a:lstStyle/>
          <a:p>
            <a:fld id="{BECD93F1-E172-4C36-8F3A-0EF8221AA370}" type="slidenum">
              <a:rPr lang="en-US" smtClean="0"/>
              <a:t>3</a:t>
            </a:fld>
            <a:endParaRPr lang="en-US" dirty="0"/>
          </a:p>
        </p:txBody>
      </p:sp>
    </p:spTree>
    <p:extLst>
      <p:ext uri="{BB962C8B-B14F-4D97-AF65-F5344CB8AC3E}">
        <p14:creationId xmlns:p14="http://schemas.microsoft.com/office/powerpoint/2010/main" val="1937963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Snapshot</a:t>
            </a:r>
            <a:r>
              <a:rPr lang="en-US" baseline="0" dirty="0" smtClean="0"/>
              <a:t> of some of the recommendations and how they were prioritized based on the results of the Working </a:t>
            </a:r>
            <a:r>
              <a:rPr lang="en-US" baseline="0" smtClean="0"/>
              <a:t>Party’s input.</a:t>
            </a:r>
            <a:endParaRPr lang="en-US" dirty="0"/>
          </a:p>
        </p:txBody>
      </p:sp>
      <p:sp>
        <p:nvSpPr>
          <p:cNvPr id="4" name="Slide Number Placeholder 3"/>
          <p:cNvSpPr>
            <a:spLocks noGrp="1"/>
          </p:cNvSpPr>
          <p:nvPr>
            <p:ph type="sldNum" sz="quarter" idx="10"/>
          </p:nvPr>
        </p:nvSpPr>
        <p:spPr/>
        <p:txBody>
          <a:bodyPr/>
          <a:lstStyle/>
          <a:p>
            <a:fld id="{BECD93F1-E172-4C36-8F3A-0EF8221AA370}" type="slidenum">
              <a:rPr lang="en-US" smtClean="0"/>
              <a:t>4</a:t>
            </a:fld>
            <a:endParaRPr lang="en-US" dirty="0"/>
          </a:p>
        </p:txBody>
      </p:sp>
    </p:spTree>
    <p:extLst>
      <p:ext uri="{BB962C8B-B14F-4D97-AF65-F5344CB8AC3E}">
        <p14:creationId xmlns:p14="http://schemas.microsoft.com/office/powerpoint/2010/main" val="956498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7E002FF9-4628-B146-9948-95257A430692}" type="slidenum">
              <a:rPr lang="en-US" smtClean="0"/>
              <a:t>5</a:t>
            </a:fld>
            <a:endParaRPr lang="en-US" dirty="0"/>
          </a:p>
        </p:txBody>
      </p:sp>
    </p:spTree>
    <p:extLst>
      <p:ext uri="{BB962C8B-B14F-4D97-AF65-F5344CB8AC3E}">
        <p14:creationId xmlns:p14="http://schemas.microsoft.com/office/powerpoint/2010/main" val="1741190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002FF9-4628-B146-9948-95257A430692}" type="slidenum">
              <a:rPr lang="en-US" smtClean="0"/>
              <a:t>6</a:t>
            </a:fld>
            <a:endParaRPr lang="en-US" dirty="0"/>
          </a:p>
        </p:txBody>
      </p:sp>
    </p:spTree>
    <p:extLst>
      <p:ext uri="{BB962C8B-B14F-4D97-AF65-F5344CB8AC3E}">
        <p14:creationId xmlns:p14="http://schemas.microsoft.com/office/powerpoint/2010/main" val="542922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9046EE-0FF1-403D-9E7F-E9DFBA4EBDB5}" type="datetimeFigureOut">
              <a:rPr lang="en-US" smtClean="0"/>
              <a:t>1/20/2016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9B210B-B440-4FD7-B12E-3FEE8850656B}" type="slidenum">
              <a:rPr lang="en-US" smtClean="0"/>
              <a:t>‹#›</a:t>
            </a:fld>
            <a:endParaRPr lang="en-US" dirty="0"/>
          </a:p>
        </p:txBody>
      </p:sp>
    </p:spTree>
    <p:extLst>
      <p:ext uri="{BB962C8B-B14F-4D97-AF65-F5344CB8AC3E}">
        <p14:creationId xmlns:p14="http://schemas.microsoft.com/office/powerpoint/2010/main" val="3947450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9046EE-0FF1-403D-9E7F-E9DFBA4EBDB5}" type="datetimeFigureOut">
              <a:rPr lang="en-US" smtClean="0"/>
              <a:t>1/20/2016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9B210B-B440-4FD7-B12E-3FEE8850656B}" type="slidenum">
              <a:rPr lang="en-US" smtClean="0"/>
              <a:t>‹#›</a:t>
            </a:fld>
            <a:endParaRPr lang="en-US" dirty="0"/>
          </a:p>
        </p:txBody>
      </p:sp>
    </p:spTree>
    <p:extLst>
      <p:ext uri="{BB962C8B-B14F-4D97-AF65-F5344CB8AC3E}">
        <p14:creationId xmlns:p14="http://schemas.microsoft.com/office/powerpoint/2010/main" val="3403632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9046EE-0FF1-403D-9E7F-E9DFBA4EBDB5}" type="datetimeFigureOut">
              <a:rPr lang="en-US" smtClean="0"/>
              <a:t>1/20/2016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9B210B-B440-4FD7-B12E-3FEE8850656B}" type="slidenum">
              <a:rPr lang="en-US" smtClean="0"/>
              <a:t>‹#›</a:t>
            </a:fld>
            <a:endParaRPr lang="en-US" dirty="0"/>
          </a:p>
        </p:txBody>
      </p:sp>
    </p:spTree>
    <p:extLst>
      <p:ext uri="{BB962C8B-B14F-4D97-AF65-F5344CB8AC3E}">
        <p14:creationId xmlns:p14="http://schemas.microsoft.com/office/powerpoint/2010/main" val="35566640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Section Header">
    <p:spTree>
      <p:nvGrpSpPr>
        <p:cNvPr id="1" name=""/>
        <p:cNvGrpSpPr/>
        <p:nvPr/>
      </p:nvGrpSpPr>
      <p:grpSpPr>
        <a:xfrm>
          <a:off x="0" y="0"/>
          <a:ext cx="0" cy="0"/>
          <a:chOff x="0" y="0"/>
          <a:chExt cx="0" cy="0"/>
        </a:xfrm>
      </p:grpSpPr>
      <p:sp>
        <p:nvSpPr>
          <p:cNvPr id="13" name="Title 19"/>
          <p:cNvSpPr>
            <a:spLocks noGrp="1"/>
          </p:cNvSpPr>
          <p:nvPr>
            <p:ph type="title" hasCustomPrompt="1"/>
          </p:nvPr>
        </p:nvSpPr>
        <p:spPr>
          <a:xfrm>
            <a:off x="0" y="-7478"/>
            <a:ext cx="9144000" cy="710655"/>
          </a:xfrm>
          <a:prstGeom prst="rect">
            <a:avLst/>
          </a:prstGeom>
          <a:solidFill>
            <a:srgbClr val="1768B1"/>
          </a:solidFill>
        </p:spPr>
        <p:txBody>
          <a:bodyPr vert="horz"/>
          <a:lstStyle>
            <a:lvl1pPr marL="292100" algn="l">
              <a:lnSpc>
                <a:spcPts val="3980"/>
              </a:lnSpc>
              <a:defRPr sz="3200" b="0" i="0" baseline="0">
                <a:solidFill>
                  <a:schemeClr val="bg1"/>
                </a:solidFill>
                <a:latin typeface="Source Sans Pro"/>
                <a:cs typeface="Source Sans Pro"/>
              </a:defRPr>
            </a:lvl1pPr>
          </a:lstStyle>
          <a:p>
            <a:r>
              <a:rPr lang="en-US" dirty="0" smtClean="0"/>
              <a:t>Click to edit title</a:t>
            </a:r>
            <a:endParaRPr lang="en-US" dirty="0"/>
          </a:p>
        </p:txBody>
      </p:sp>
      <p:pic>
        <p:nvPicPr>
          <p:cNvPr id="15" name="Picture 14" descr="footer.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6318497"/>
            <a:ext cx="9152141" cy="547644"/>
          </a:xfrm>
          <a:prstGeom prst="rect">
            <a:avLst/>
          </a:prstGeom>
        </p:spPr>
      </p:pic>
      <p:sp>
        <p:nvSpPr>
          <p:cNvPr id="16" name="Slide Number Placeholder 5"/>
          <p:cNvSpPr txBox="1">
            <a:spLocks/>
          </p:cNvSpPr>
          <p:nvPr userDrawn="1"/>
        </p:nvSpPr>
        <p:spPr>
          <a:xfrm>
            <a:off x="6826732" y="6414964"/>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solidFill>
                  <a:srgbClr val="FFFFFF"/>
                </a:solidFill>
                <a:latin typeface="Source Sans Pro"/>
                <a:cs typeface="Source Sans Pro"/>
              </a:rPr>
              <a:t>   |   </a:t>
            </a:r>
            <a:fld id="{D43A6F16-D3CF-4F46-B6D9-B3CAB1B87938}" type="slidenum">
              <a:rPr lang="en-US" sz="1400" smtClean="0">
                <a:solidFill>
                  <a:srgbClr val="FFFFFF"/>
                </a:solidFill>
                <a:latin typeface="Source Sans Pro"/>
                <a:cs typeface="Source Sans Pro"/>
              </a:rPr>
              <a:pPr algn="r"/>
              <a:t>‹#›</a:t>
            </a:fld>
            <a:endParaRPr lang="en-US" sz="1400" dirty="0">
              <a:solidFill>
                <a:srgbClr val="FFFFFF"/>
              </a:solidFill>
              <a:latin typeface="Source Sans Pro"/>
              <a:cs typeface="Source Sans Pro"/>
            </a:endParaRPr>
          </a:p>
        </p:txBody>
      </p:sp>
    </p:spTree>
    <p:extLst>
      <p:ext uri="{BB962C8B-B14F-4D97-AF65-F5344CB8AC3E}">
        <p14:creationId xmlns:p14="http://schemas.microsoft.com/office/powerpoint/2010/main" val="32088694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grpSp>
        <p:nvGrpSpPr>
          <p:cNvPr id="3" name="Group 2"/>
          <p:cNvGrpSpPr/>
          <p:nvPr userDrawn="1"/>
        </p:nvGrpSpPr>
        <p:grpSpPr>
          <a:xfrm>
            <a:off x="0" y="-67733"/>
            <a:ext cx="9309518" cy="6954090"/>
            <a:chOff x="0" y="-67733"/>
            <a:chExt cx="9309518" cy="6954090"/>
          </a:xfrm>
        </p:grpSpPr>
        <p:pic>
          <p:nvPicPr>
            <p:cNvPr id="11" name="Picture 10"/>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246474"/>
              <a:ext cx="9309518" cy="6368988"/>
            </a:xfrm>
            <a:prstGeom prst="rect">
              <a:avLst/>
            </a:prstGeom>
          </p:spPr>
        </p:pic>
        <p:sp>
          <p:nvSpPr>
            <p:cNvPr id="2" name="Rectangle 1"/>
            <p:cNvSpPr/>
            <p:nvPr userDrawn="1"/>
          </p:nvSpPr>
          <p:spPr>
            <a:xfrm>
              <a:off x="0" y="-67733"/>
              <a:ext cx="9309518" cy="351829"/>
            </a:xfrm>
            <a:prstGeom prst="rect">
              <a:avLst/>
            </a:prstGeom>
            <a:solidFill>
              <a:srgbClr val="0624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0" y="6602262"/>
              <a:ext cx="9309518" cy="284095"/>
            </a:xfrm>
            <a:prstGeom prst="rect">
              <a:avLst/>
            </a:prstGeom>
            <a:solidFill>
              <a:srgbClr val="06243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7" name="Rectangle 6"/>
          <p:cNvSpPr/>
          <p:nvPr userDrawn="1"/>
        </p:nvSpPr>
        <p:spPr>
          <a:xfrm>
            <a:off x="0" y="4130514"/>
            <a:ext cx="9309518" cy="1898497"/>
          </a:xfrm>
          <a:prstGeom prst="rect">
            <a:avLst/>
          </a:prstGeom>
          <a:solidFill>
            <a:srgbClr val="1768B1">
              <a:alpha val="84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4130514"/>
            <a:ext cx="1697789" cy="1898497"/>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ICANN_Logo_W.eps"/>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235566" y="4566371"/>
            <a:ext cx="1253416" cy="972830"/>
          </a:xfrm>
          <a:prstGeom prst="rect">
            <a:avLst/>
          </a:prstGeom>
        </p:spPr>
      </p:pic>
      <p:sp>
        <p:nvSpPr>
          <p:cNvPr id="10" name="Rectangle 9"/>
          <p:cNvSpPr/>
          <p:nvPr userDrawn="1"/>
        </p:nvSpPr>
        <p:spPr>
          <a:xfrm flipV="1">
            <a:off x="-1" y="4130513"/>
            <a:ext cx="9309519" cy="116253"/>
          </a:xfrm>
          <a:prstGeom prst="rect">
            <a:avLst/>
          </a:prstGeom>
          <a:solidFill>
            <a:srgbClr val="0C1F24">
              <a:alpha val="36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4099971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13" name="Title 19"/>
          <p:cNvSpPr>
            <a:spLocks noGrp="1"/>
          </p:cNvSpPr>
          <p:nvPr>
            <p:ph type="title" hasCustomPrompt="1"/>
          </p:nvPr>
        </p:nvSpPr>
        <p:spPr>
          <a:xfrm>
            <a:off x="0" y="-7478"/>
            <a:ext cx="9144000" cy="710655"/>
          </a:xfrm>
          <a:prstGeom prst="rect">
            <a:avLst/>
          </a:prstGeom>
          <a:solidFill>
            <a:srgbClr val="1768B1"/>
          </a:solidFill>
        </p:spPr>
        <p:txBody>
          <a:bodyPr vert="horz"/>
          <a:lstStyle>
            <a:lvl1pPr marL="292100" algn="l">
              <a:lnSpc>
                <a:spcPts val="3980"/>
              </a:lnSpc>
              <a:defRPr sz="3200" b="0" i="0" baseline="0">
                <a:solidFill>
                  <a:schemeClr val="bg1"/>
                </a:solidFill>
                <a:latin typeface="Source Sans Pro"/>
                <a:cs typeface="Source Sans Pro"/>
              </a:defRPr>
            </a:lvl1pPr>
          </a:lstStyle>
          <a:p>
            <a:r>
              <a:rPr lang="en-US" dirty="0" smtClean="0"/>
              <a:t>Click to edit title</a:t>
            </a:r>
            <a:endParaRPr lang="en-US" dirty="0"/>
          </a:p>
        </p:txBody>
      </p:sp>
      <p:pic>
        <p:nvPicPr>
          <p:cNvPr id="15" name="Picture 14" descr="footer.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6318497"/>
            <a:ext cx="9152141" cy="547644"/>
          </a:xfrm>
          <a:prstGeom prst="rect">
            <a:avLst/>
          </a:prstGeom>
        </p:spPr>
      </p:pic>
      <p:sp>
        <p:nvSpPr>
          <p:cNvPr id="16" name="Slide Number Placeholder 5"/>
          <p:cNvSpPr txBox="1">
            <a:spLocks/>
          </p:cNvSpPr>
          <p:nvPr userDrawn="1"/>
        </p:nvSpPr>
        <p:spPr>
          <a:xfrm>
            <a:off x="6826732" y="6414964"/>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solidFill>
                  <a:srgbClr val="FFFFFF"/>
                </a:solidFill>
                <a:latin typeface="Source Sans Pro"/>
                <a:cs typeface="Source Sans Pro"/>
              </a:rPr>
              <a:t>   |   </a:t>
            </a:r>
            <a:fld id="{D43A6F16-D3CF-4F46-B6D9-B3CAB1B87938}" type="slidenum">
              <a:rPr lang="en-US" sz="1400" smtClean="0">
                <a:solidFill>
                  <a:srgbClr val="FFFFFF"/>
                </a:solidFill>
                <a:latin typeface="Source Sans Pro"/>
                <a:cs typeface="Source Sans Pro"/>
              </a:rPr>
              <a:pPr algn="r"/>
              <a:t>‹#›</a:t>
            </a:fld>
            <a:endParaRPr lang="en-US" sz="1400" dirty="0">
              <a:solidFill>
                <a:srgbClr val="FFFFFF"/>
              </a:solidFill>
              <a:latin typeface="Source Sans Pro"/>
              <a:cs typeface="Source Sans Pro"/>
            </a:endParaRPr>
          </a:p>
        </p:txBody>
      </p:sp>
    </p:spTree>
    <p:extLst>
      <p:ext uri="{BB962C8B-B14F-4D97-AF65-F5344CB8AC3E}">
        <p14:creationId xmlns:p14="http://schemas.microsoft.com/office/powerpoint/2010/main" val="257163998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Section Header">
    <p:spTree>
      <p:nvGrpSpPr>
        <p:cNvPr id="1" name=""/>
        <p:cNvGrpSpPr/>
        <p:nvPr/>
      </p:nvGrpSpPr>
      <p:grpSpPr>
        <a:xfrm>
          <a:off x="0" y="0"/>
          <a:ext cx="0" cy="0"/>
          <a:chOff x="0" y="0"/>
          <a:chExt cx="0" cy="0"/>
        </a:xfrm>
      </p:grpSpPr>
      <p:sp>
        <p:nvSpPr>
          <p:cNvPr id="13" name="Title 19"/>
          <p:cNvSpPr>
            <a:spLocks noGrp="1"/>
          </p:cNvSpPr>
          <p:nvPr>
            <p:ph type="title" hasCustomPrompt="1"/>
          </p:nvPr>
        </p:nvSpPr>
        <p:spPr>
          <a:xfrm>
            <a:off x="0" y="-7478"/>
            <a:ext cx="9144000" cy="710655"/>
          </a:xfrm>
          <a:prstGeom prst="rect">
            <a:avLst/>
          </a:prstGeom>
          <a:solidFill>
            <a:srgbClr val="1768B1"/>
          </a:solidFill>
        </p:spPr>
        <p:txBody>
          <a:bodyPr vert="horz"/>
          <a:lstStyle>
            <a:lvl1pPr marL="292100" algn="l">
              <a:lnSpc>
                <a:spcPts val="3980"/>
              </a:lnSpc>
              <a:defRPr sz="3200" b="0" i="0" baseline="0">
                <a:solidFill>
                  <a:schemeClr val="bg1"/>
                </a:solidFill>
                <a:latin typeface="Source Sans Pro"/>
                <a:cs typeface="Source Sans Pro"/>
              </a:defRPr>
            </a:lvl1pPr>
          </a:lstStyle>
          <a:p>
            <a:r>
              <a:rPr lang="en-US" dirty="0" smtClean="0"/>
              <a:t>Click to edit title</a:t>
            </a:r>
            <a:endParaRPr lang="en-US" dirty="0"/>
          </a:p>
        </p:txBody>
      </p:sp>
      <p:pic>
        <p:nvPicPr>
          <p:cNvPr id="15" name="Picture 14" descr="footer.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6318497"/>
            <a:ext cx="9152141" cy="547644"/>
          </a:xfrm>
          <a:prstGeom prst="rect">
            <a:avLst/>
          </a:prstGeom>
        </p:spPr>
      </p:pic>
      <p:sp>
        <p:nvSpPr>
          <p:cNvPr id="16" name="Slide Number Placeholder 5"/>
          <p:cNvSpPr txBox="1">
            <a:spLocks/>
          </p:cNvSpPr>
          <p:nvPr userDrawn="1"/>
        </p:nvSpPr>
        <p:spPr>
          <a:xfrm>
            <a:off x="6826732" y="6414964"/>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solidFill>
                  <a:srgbClr val="FFFFFF"/>
                </a:solidFill>
                <a:latin typeface="Source Sans Pro"/>
                <a:cs typeface="Source Sans Pro"/>
              </a:rPr>
              <a:t>   |   </a:t>
            </a:r>
            <a:fld id="{D43A6F16-D3CF-4F46-B6D9-B3CAB1B87938}" type="slidenum">
              <a:rPr lang="en-US" sz="1400" smtClean="0">
                <a:solidFill>
                  <a:srgbClr val="FFFFFF"/>
                </a:solidFill>
                <a:latin typeface="Source Sans Pro"/>
                <a:cs typeface="Source Sans Pro"/>
              </a:rPr>
              <a:pPr algn="r"/>
              <a:t>‹#›</a:t>
            </a:fld>
            <a:endParaRPr lang="en-US" sz="1400" dirty="0">
              <a:solidFill>
                <a:srgbClr val="FFFFFF"/>
              </a:solidFill>
              <a:latin typeface="Source Sans Pro"/>
              <a:cs typeface="Source Sans Pro"/>
            </a:endParaRPr>
          </a:p>
        </p:txBody>
      </p:sp>
    </p:spTree>
    <p:extLst>
      <p:ext uri="{BB962C8B-B14F-4D97-AF65-F5344CB8AC3E}">
        <p14:creationId xmlns:p14="http://schemas.microsoft.com/office/powerpoint/2010/main" val="134010920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Section Header">
    <p:spTree>
      <p:nvGrpSpPr>
        <p:cNvPr id="1" name=""/>
        <p:cNvGrpSpPr/>
        <p:nvPr/>
      </p:nvGrpSpPr>
      <p:grpSpPr>
        <a:xfrm>
          <a:off x="0" y="0"/>
          <a:ext cx="0" cy="0"/>
          <a:chOff x="0" y="0"/>
          <a:chExt cx="0" cy="0"/>
        </a:xfrm>
      </p:grpSpPr>
      <p:sp>
        <p:nvSpPr>
          <p:cNvPr id="13" name="Title 19"/>
          <p:cNvSpPr>
            <a:spLocks noGrp="1"/>
          </p:cNvSpPr>
          <p:nvPr>
            <p:ph type="title" hasCustomPrompt="1"/>
          </p:nvPr>
        </p:nvSpPr>
        <p:spPr>
          <a:xfrm>
            <a:off x="0" y="-7478"/>
            <a:ext cx="9144000" cy="710655"/>
          </a:xfrm>
          <a:prstGeom prst="rect">
            <a:avLst/>
          </a:prstGeom>
          <a:solidFill>
            <a:srgbClr val="1768B1"/>
          </a:solidFill>
        </p:spPr>
        <p:txBody>
          <a:bodyPr vert="horz"/>
          <a:lstStyle>
            <a:lvl1pPr marL="292100" algn="l">
              <a:lnSpc>
                <a:spcPts val="3980"/>
              </a:lnSpc>
              <a:defRPr sz="3200" b="0" i="0" baseline="0">
                <a:solidFill>
                  <a:schemeClr val="bg1"/>
                </a:solidFill>
                <a:latin typeface="Source Sans Pro"/>
                <a:cs typeface="Source Sans Pro"/>
              </a:defRPr>
            </a:lvl1pPr>
          </a:lstStyle>
          <a:p>
            <a:r>
              <a:rPr lang="en-US" dirty="0" smtClean="0"/>
              <a:t>Click to edit title</a:t>
            </a:r>
            <a:endParaRPr lang="en-US" dirty="0"/>
          </a:p>
        </p:txBody>
      </p:sp>
      <p:pic>
        <p:nvPicPr>
          <p:cNvPr id="15" name="Picture 14" descr="footer.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6318497"/>
            <a:ext cx="9152141" cy="547644"/>
          </a:xfrm>
          <a:prstGeom prst="rect">
            <a:avLst/>
          </a:prstGeom>
        </p:spPr>
      </p:pic>
      <p:sp>
        <p:nvSpPr>
          <p:cNvPr id="16" name="Slide Number Placeholder 5"/>
          <p:cNvSpPr txBox="1">
            <a:spLocks/>
          </p:cNvSpPr>
          <p:nvPr userDrawn="1"/>
        </p:nvSpPr>
        <p:spPr>
          <a:xfrm>
            <a:off x="6826732" y="6414964"/>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400" dirty="0" smtClean="0">
                <a:solidFill>
                  <a:srgbClr val="FFFFFF"/>
                </a:solidFill>
                <a:latin typeface="Source Sans Pro"/>
                <a:cs typeface="Source Sans Pro"/>
              </a:rPr>
              <a:t>   |   </a:t>
            </a:r>
            <a:fld id="{D43A6F16-D3CF-4F46-B6D9-B3CAB1B87938}" type="slidenum">
              <a:rPr lang="en-US" sz="1400" smtClean="0">
                <a:solidFill>
                  <a:srgbClr val="FFFFFF"/>
                </a:solidFill>
                <a:latin typeface="Source Sans Pro"/>
                <a:cs typeface="Source Sans Pro"/>
              </a:rPr>
              <a:pPr algn="r"/>
              <a:t>‹#›</a:t>
            </a:fld>
            <a:endParaRPr lang="en-US" sz="1400" dirty="0">
              <a:solidFill>
                <a:srgbClr val="FFFFFF"/>
              </a:solidFill>
              <a:latin typeface="Source Sans Pro"/>
              <a:cs typeface="Source Sans Pro"/>
            </a:endParaRPr>
          </a:p>
        </p:txBody>
      </p:sp>
    </p:spTree>
    <p:extLst>
      <p:ext uri="{BB962C8B-B14F-4D97-AF65-F5344CB8AC3E}">
        <p14:creationId xmlns:p14="http://schemas.microsoft.com/office/powerpoint/2010/main" val="37521880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9046EE-0FF1-403D-9E7F-E9DFBA4EBDB5}" type="datetimeFigureOut">
              <a:rPr lang="en-US" smtClean="0"/>
              <a:t>1/20/2016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9B210B-B440-4FD7-B12E-3FEE8850656B}" type="slidenum">
              <a:rPr lang="en-US" smtClean="0"/>
              <a:t>‹#›</a:t>
            </a:fld>
            <a:endParaRPr lang="en-US" dirty="0"/>
          </a:p>
        </p:txBody>
      </p:sp>
    </p:spTree>
    <p:extLst>
      <p:ext uri="{BB962C8B-B14F-4D97-AF65-F5344CB8AC3E}">
        <p14:creationId xmlns:p14="http://schemas.microsoft.com/office/powerpoint/2010/main" val="2766677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9046EE-0FF1-403D-9E7F-E9DFBA4EBDB5}" type="datetimeFigureOut">
              <a:rPr lang="en-US" smtClean="0"/>
              <a:t>1/20/2016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9B210B-B440-4FD7-B12E-3FEE8850656B}" type="slidenum">
              <a:rPr lang="en-US" smtClean="0"/>
              <a:t>‹#›</a:t>
            </a:fld>
            <a:endParaRPr lang="en-US" dirty="0"/>
          </a:p>
        </p:txBody>
      </p:sp>
    </p:spTree>
    <p:extLst>
      <p:ext uri="{BB962C8B-B14F-4D97-AF65-F5344CB8AC3E}">
        <p14:creationId xmlns:p14="http://schemas.microsoft.com/office/powerpoint/2010/main" val="819477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9046EE-0FF1-403D-9E7F-E9DFBA4EBDB5}" type="datetimeFigureOut">
              <a:rPr lang="en-US" smtClean="0"/>
              <a:t>1/20/2016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9B210B-B440-4FD7-B12E-3FEE8850656B}" type="slidenum">
              <a:rPr lang="en-US" smtClean="0"/>
              <a:t>‹#›</a:t>
            </a:fld>
            <a:endParaRPr lang="en-US" dirty="0"/>
          </a:p>
        </p:txBody>
      </p:sp>
    </p:spTree>
    <p:extLst>
      <p:ext uri="{BB962C8B-B14F-4D97-AF65-F5344CB8AC3E}">
        <p14:creationId xmlns:p14="http://schemas.microsoft.com/office/powerpoint/2010/main" val="1962950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9046EE-0FF1-403D-9E7F-E9DFBA4EBDB5}" type="datetimeFigureOut">
              <a:rPr lang="en-US" smtClean="0"/>
              <a:t>1/20/2016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39B210B-B440-4FD7-B12E-3FEE8850656B}" type="slidenum">
              <a:rPr lang="en-US" smtClean="0"/>
              <a:t>‹#›</a:t>
            </a:fld>
            <a:endParaRPr lang="en-US" dirty="0"/>
          </a:p>
        </p:txBody>
      </p:sp>
    </p:spTree>
    <p:extLst>
      <p:ext uri="{BB962C8B-B14F-4D97-AF65-F5344CB8AC3E}">
        <p14:creationId xmlns:p14="http://schemas.microsoft.com/office/powerpoint/2010/main" val="3677681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9046EE-0FF1-403D-9E7F-E9DFBA4EBDB5}" type="datetimeFigureOut">
              <a:rPr lang="en-US" smtClean="0"/>
              <a:t>1/20/2016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39B210B-B440-4FD7-B12E-3FEE8850656B}" type="slidenum">
              <a:rPr lang="en-US" smtClean="0"/>
              <a:t>‹#›</a:t>
            </a:fld>
            <a:endParaRPr lang="en-US" dirty="0"/>
          </a:p>
        </p:txBody>
      </p:sp>
    </p:spTree>
    <p:extLst>
      <p:ext uri="{BB962C8B-B14F-4D97-AF65-F5344CB8AC3E}">
        <p14:creationId xmlns:p14="http://schemas.microsoft.com/office/powerpoint/2010/main" val="3842037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9046EE-0FF1-403D-9E7F-E9DFBA4EBDB5}" type="datetimeFigureOut">
              <a:rPr lang="en-US" smtClean="0"/>
              <a:t>1/20/2016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39B210B-B440-4FD7-B12E-3FEE8850656B}" type="slidenum">
              <a:rPr lang="en-US" smtClean="0"/>
              <a:t>‹#›</a:t>
            </a:fld>
            <a:endParaRPr lang="en-US" dirty="0"/>
          </a:p>
        </p:txBody>
      </p:sp>
    </p:spTree>
    <p:extLst>
      <p:ext uri="{BB962C8B-B14F-4D97-AF65-F5344CB8AC3E}">
        <p14:creationId xmlns:p14="http://schemas.microsoft.com/office/powerpoint/2010/main" val="1106575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9046EE-0FF1-403D-9E7F-E9DFBA4EBDB5}" type="datetimeFigureOut">
              <a:rPr lang="en-US" smtClean="0"/>
              <a:t>1/20/2016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9B210B-B440-4FD7-B12E-3FEE8850656B}" type="slidenum">
              <a:rPr lang="en-US" smtClean="0"/>
              <a:t>‹#›</a:t>
            </a:fld>
            <a:endParaRPr lang="en-US" dirty="0"/>
          </a:p>
        </p:txBody>
      </p:sp>
    </p:spTree>
    <p:extLst>
      <p:ext uri="{BB962C8B-B14F-4D97-AF65-F5344CB8AC3E}">
        <p14:creationId xmlns:p14="http://schemas.microsoft.com/office/powerpoint/2010/main" val="738638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9046EE-0FF1-403D-9E7F-E9DFBA4EBDB5}" type="datetimeFigureOut">
              <a:rPr lang="en-US" smtClean="0"/>
              <a:t>1/20/2016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39B210B-B440-4FD7-B12E-3FEE8850656B}" type="slidenum">
              <a:rPr lang="en-US" smtClean="0"/>
              <a:t>‹#›</a:t>
            </a:fld>
            <a:endParaRPr lang="en-US" dirty="0"/>
          </a:p>
        </p:txBody>
      </p:sp>
    </p:spTree>
    <p:extLst>
      <p:ext uri="{BB962C8B-B14F-4D97-AF65-F5344CB8AC3E}">
        <p14:creationId xmlns:p14="http://schemas.microsoft.com/office/powerpoint/2010/main" val="3720341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9046EE-0FF1-403D-9E7F-E9DFBA4EBDB5}" type="datetimeFigureOut">
              <a:rPr lang="en-US" smtClean="0"/>
              <a:t>1/20/2016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9B210B-B440-4FD7-B12E-3FEE8850656B}" type="slidenum">
              <a:rPr lang="en-US" smtClean="0"/>
              <a:t>‹#›</a:t>
            </a:fld>
            <a:endParaRPr lang="en-US" dirty="0"/>
          </a:p>
        </p:txBody>
      </p:sp>
    </p:spTree>
    <p:extLst>
      <p:ext uri="{BB962C8B-B14F-4D97-AF65-F5344CB8AC3E}">
        <p14:creationId xmlns:p14="http://schemas.microsoft.com/office/powerpoint/2010/main" val="21550053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5" r:id="rId13"/>
    <p:sldLayoutId id="2147483667" r:id="rId14"/>
    <p:sldLayoutId id="2147483669" r:id="rId15"/>
    <p:sldLayoutId id="2147483671" r:id="rId1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s://community.icann.org/display/gnsosoi/Avri+Doria+SOI" TargetMode="External"/><Relationship Id="rId2" Type="http://schemas.openxmlformats.org/officeDocument/2006/relationships/notesSlide" Target="../notesSlides/notesSlide2.xml"/><Relationship Id="rId1" Type="http://schemas.openxmlformats.org/officeDocument/2006/relationships/slideLayout" Target="../slideLayouts/slideLayout16.xml"/><Relationship Id="rId5" Type="http://schemas.openxmlformats.org/officeDocument/2006/relationships/hyperlink" Target="https://community.icann.org/display/gnsosoi/Rudi+Vansnick+SOI" TargetMode="External"/><Relationship Id="rId4" Type="http://schemas.openxmlformats.org/officeDocument/2006/relationships/hyperlink" Target="https://community.icann.org/display/gnsosoi/Klaus+Stoll+SOI"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community.icann.org/display/GR2/GNSO+Review+2014+Home" TargetMode="External"/><Relationship Id="rId7" Type="http://schemas.openxmlformats.org/officeDocument/2006/relationships/hyperlink" Target="https://community.icann.org/display/GR2/Activities,+Milestones+and+Statistics" TargetMode="External"/><Relationship Id="rId2" Type="http://schemas.openxmlformats.org/officeDocument/2006/relationships/notesSlide" Target="../notesSlides/notesSlide6.xml"/><Relationship Id="rId1" Type="http://schemas.openxmlformats.org/officeDocument/2006/relationships/slideLayout" Target="../slideLayouts/slideLayout15.xml"/><Relationship Id="rId6" Type="http://schemas.openxmlformats.org/officeDocument/2006/relationships/hyperlink" Target="https://community.icann.org/display/GR2/Final+Report+of+Independent+Examiner" TargetMode="External"/><Relationship Id="rId5" Type="http://schemas.openxmlformats.org/officeDocument/2006/relationships/image" Target="../media/image3.emf"/><Relationship Id="rId4" Type="http://schemas.openxmlformats.org/officeDocument/2006/relationships/hyperlink" Target="https://community.icann.org/display/GR2/Independent+Examiner+Information" TargetMode="External"/><Relationship Id="rId9" Type="http://schemas.openxmlformats.org/officeDocument/2006/relationships/hyperlink" Target="https://community.icann.org/x/XYI0Aw"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076115" y="4471954"/>
            <a:ext cx="5315879" cy="695062"/>
          </a:xfrm>
          <a:prstGeom prst="rect">
            <a:avLst/>
          </a:prstGeom>
          <a:noFill/>
        </p:spPr>
        <p:txBody>
          <a:bodyPr wrap="none" rtlCol="0">
            <a:spAutoFit/>
          </a:bodyPr>
          <a:lstStyle/>
          <a:p>
            <a:pPr>
              <a:lnSpc>
                <a:spcPts val="4700"/>
              </a:lnSpc>
            </a:pPr>
            <a:r>
              <a:rPr lang="en-US" sz="4000" dirty="0" smtClean="0">
                <a:solidFill>
                  <a:srgbClr val="FFFFFF"/>
                </a:solidFill>
                <a:latin typeface="Source Sans Pro"/>
                <a:cs typeface="Source Sans Pro"/>
              </a:rPr>
              <a:t>GNSO Review Update</a:t>
            </a:r>
            <a:endParaRPr lang="en-US" sz="4000" dirty="0">
              <a:solidFill>
                <a:srgbClr val="FFFFFF"/>
              </a:solidFill>
              <a:latin typeface="Source Sans Pro"/>
              <a:cs typeface="Source Sans Pro"/>
            </a:endParaRPr>
          </a:p>
        </p:txBody>
      </p:sp>
      <p:sp>
        <p:nvSpPr>
          <p:cNvPr id="4" name="TextBox 3"/>
          <p:cNvSpPr txBox="1"/>
          <p:nvPr/>
        </p:nvSpPr>
        <p:spPr>
          <a:xfrm>
            <a:off x="2076114" y="5152820"/>
            <a:ext cx="3688830" cy="400110"/>
          </a:xfrm>
          <a:prstGeom prst="rect">
            <a:avLst/>
          </a:prstGeom>
          <a:noFill/>
        </p:spPr>
        <p:txBody>
          <a:bodyPr wrap="none" rtlCol="0">
            <a:spAutoFit/>
          </a:bodyPr>
          <a:lstStyle/>
          <a:p>
            <a:r>
              <a:rPr lang="en-US" sz="2000" dirty="0" smtClean="0">
                <a:solidFill>
                  <a:srgbClr val="FFFFFF"/>
                </a:solidFill>
                <a:latin typeface="Source Sans Pro"/>
                <a:cs typeface="Source Sans Pro"/>
              </a:rPr>
              <a:t>GNSO Council  </a:t>
            </a:r>
            <a:r>
              <a:rPr lang="en-US" sz="2000" dirty="0" smtClean="0">
                <a:solidFill>
                  <a:srgbClr val="FFFFFF"/>
                </a:solidFill>
                <a:latin typeface="Source Sans Pro"/>
                <a:ea typeface="Wingdings"/>
                <a:cs typeface="Source Sans Pro"/>
                <a:sym typeface="Wingdings"/>
              </a:rPr>
              <a:t>|  21 January 2016</a:t>
            </a:r>
            <a:endParaRPr lang="en-US" sz="2000" dirty="0">
              <a:solidFill>
                <a:srgbClr val="FFFFFF"/>
              </a:solidFill>
              <a:latin typeface="Source Sans Pro"/>
              <a:cs typeface="Source Sans Pro"/>
            </a:endParaRPr>
          </a:p>
        </p:txBody>
      </p:sp>
      <p:sp>
        <p:nvSpPr>
          <p:cNvPr id="5" name="TextBox 4"/>
          <p:cNvSpPr txBox="1"/>
          <p:nvPr/>
        </p:nvSpPr>
        <p:spPr>
          <a:xfrm>
            <a:off x="6145646" y="627196"/>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2112780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GNSO Review Working Party</a:t>
            </a:r>
            <a:endParaRPr lang="en-US" dirty="0"/>
          </a:p>
        </p:txBody>
      </p:sp>
      <p:sp>
        <p:nvSpPr>
          <p:cNvPr id="3" name="TextBox 2"/>
          <p:cNvSpPr txBox="1"/>
          <p:nvPr/>
        </p:nvSpPr>
        <p:spPr>
          <a:xfrm>
            <a:off x="228600" y="720090"/>
            <a:ext cx="4343400" cy="5909310"/>
          </a:xfrm>
          <a:prstGeom prst="rect">
            <a:avLst/>
          </a:prstGeom>
          <a:noFill/>
        </p:spPr>
        <p:txBody>
          <a:bodyPr wrap="square" rtlCol="0">
            <a:spAutoFit/>
          </a:bodyPr>
          <a:lstStyle/>
          <a:p>
            <a:r>
              <a:rPr lang="en-US" b="1" dirty="0"/>
              <a:t>Business </a:t>
            </a:r>
            <a:r>
              <a:rPr lang="en-US" b="1" dirty="0" smtClean="0"/>
              <a:t>Constituency:</a:t>
            </a:r>
            <a:r>
              <a:rPr lang="en-US" b="1" dirty="0"/>
              <a:t> </a:t>
            </a:r>
          </a:p>
          <a:p>
            <a:pPr lvl="1"/>
            <a:r>
              <a:rPr lang="en-US" dirty="0"/>
              <a:t>Ron </a:t>
            </a:r>
            <a:r>
              <a:rPr lang="en-US" dirty="0" err="1" smtClean="0"/>
              <a:t>Andruff</a:t>
            </a:r>
            <a:endParaRPr lang="en-US" dirty="0"/>
          </a:p>
          <a:p>
            <a:pPr lvl="1"/>
            <a:endParaRPr lang="en-US" dirty="0"/>
          </a:p>
          <a:p>
            <a:r>
              <a:rPr lang="en-US" b="1" dirty="0"/>
              <a:t>Internet Service and Connectivity Providers </a:t>
            </a:r>
            <a:r>
              <a:rPr lang="en-US" b="1" dirty="0" smtClean="0"/>
              <a:t>Constituency:</a:t>
            </a:r>
            <a:r>
              <a:rPr lang="en-US" b="1" dirty="0"/>
              <a:t> </a:t>
            </a:r>
          </a:p>
          <a:p>
            <a:pPr lvl="1"/>
            <a:r>
              <a:rPr lang="en-US" dirty="0"/>
              <a:t>Osvaldo Novoa </a:t>
            </a:r>
          </a:p>
          <a:p>
            <a:pPr lvl="1"/>
            <a:r>
              <a:rPr lang="en-US" dirty="0"/>
              <a:t>Wolf-Ulrich </a:t>
            </a:r>
            <a:r>
              <a:rPr lang="en-US" dirty="0" err="1"/>
              <a:t>Knoben</a:t>
            </a:r>
            <a:r>
              <a:rPr lang="en-US" dirty="0"/>
              <a:t> </a:t>
            </a:r>
            <a:endParaRPr lang="en-US" dirty="0" smtClean="0"/>
          </a:p>
          <a:p>
            <a:pPr lvl="1"/>
            <a:endParaRPr lang="en-US" dirty="0"/>
          </a:p>
          <a:p>
            <a:r>
              <a:rPr lang="en-US" b="1" dirty="0"/>
              <a:t>Intellectual Property </a:t>
            </a:r>
            <a:r>
              <a:rPr lang="en-US" b="1" dirty="0" smtClean="0"/>
              <a:t>Constituency:</a:t>
            </a:r>
            <a:endParaRPr lang="en-US" b="1" dirty="0"/>
          </a:p>
          <a:p>
            <a:pPr lvl="1"/>
            <a:r>
              <a:rPr lang="en-US" dirty="0"/>
              <a:t>Brian </a:t>
            </a:r>
            <a:r>
              <a:rPr lang="en-US" dirty="0" err="1"/>
              <a:t>Winterfeldt</a:t>
            </a:r>
            <a:endParaRPr lang="en-US" dirty="0"/>
          </a:p>
          <a:p>
            <a:pPr lvl="1"/>
            <a:r>
              <a:rPr lang="en-US" dirty="0"/>
              <a:t>Mike </a:t>
            </a:r>
            <a:r>
              <a:rPr lang="en-US" dirty="0" err="1" smtClean="0"/>
              <a:t>Rodenbaugh</a:t>
            </a:r>
            <a:endParaRPr lang="en-US" dirty="0" smtClean="0"/>
          </a:p>
          <a:p>
            <a:pPr lvl="1"/>
            <a:endParaRPr lang="en-US" dirty="0"/>
          </a:p>
          <a:p>
            <a:r>
              <a:rPr lang="en-US" b="1" dirty="0"/>
              <a:t>Registry Stakeholder </a:t>
            </a:r>
            <a:r>
              <a:rPr lang="en-US" b="1" dirty="0" smtClean="0"/>
              <a:t>Group:</a:t>
            </a:r>
            <a:r>
              <a:rPr lang="en-US" dirty="0"/>
              <a:t> </a:t>
            </a:r>
          </a:p>
          <a:p>
            <a:pPr lvl="1"/>
            <a:r>
              <a:rPr lang="en-US" dirty="0"/>
              <a:t>Bret </a:t>
            </a:r>
            <a:r>
              <a:rPr lang="en-US" dirty="0" err="1"/>
              <a:t>Fausett</a:t>
            </a:r>
            <a:r>
              <a:rPr lang="en-US" dirty="0"/>
              <a:t> </a:t>
            </a:r>
          </a:p>
          <a:p>
            <a:pPr lvl="1"/>
            <a:r>
              <a:rPr lang="en-US" dirty="0"/>
              <a:t>Chuck Gomes</a:t>
            </a:r>
          </a:p>
          <a:p>
            <a:pPr lvl="1"/>
            <a:r>
              <a:rPr lang="en-US" dirty="0"/>
              <a:t>David Maher </a:t>
            </a:r>
            <a:endParaRPr lang="en-US" dirty="0" smtClean="0"/>
          </a:p>
          <a:p>
            <a:pPr lvl="1"/>
            <a:endParaRPr lang="en-US" dirty="0"/>
          </a:p>
          <a:p>
            <a:r>
              <a:rPr lang="en-US" b="1" dirty="0"/>
              <a:t>Nominating Committee Appointees: </a:t>
            </a:r>
          </a:p>
          <a:p>
            <a:pPr lvl="1"/>
            <a:r>
              <a:rPr lang="en-US" dirty="0"/>
              <a:t>Thomas </a:t>
            </a:r>
            <a:r>
              <a:rPr lang="en-US" dirty="0" err="1"/>
              <a:t>Rickert</a:t>
            </a:r>
            <a:r>
              <a:rPr lang="en-US" dirty="0"/>
              <a:t> </a:t>
            </a:r>
          </a:p>
          <a:p>
            <a:pPr lvl="1"/>
            <a:r>
              <a:rPr lang="en-US" dirty="0"/>
              <a:t>Jennifer Wolfe </a:t>
            </a:r>
          </a:p>
          <a:p>
            <a:endParaRPr lang="en-US" dirty="0"/>
          </a:p>
        </p:txBody>
      </p:sp>
      <p:sp>
        <p:nvSpPr>
          <p:cNvPr id="5" name="TextBox 4"/>
          <p:cNvSpPr txBox="1"/>
          <p:nvPr/>
        </p:nvSpPr>
        <p:spPr>
          <a:xfrm>
            <a:off x="4876800" y="762000"/>
            <a:ext cx="3962400" cy="5355312"/>
          </a:xfrm>
          <a:prstGeom prst="rect">
            <a:avLst/>
          </a:prstGeom>
          <a:noFill/>
        </p:spPr>
        <p:txBody>
          <a:bodyPr wrap="square" rtlCol="0">
            <a:spAutoFit/>
          </a:bodyPr>
          <a:lstStyle/>
          <a:p>
            <a:r>
              <a:rPr lang="en-US" b="1" dirty="0" smtClean="0"/>
              <a:t>Non-Commercial </a:t>
            </a:r>
            <a:r>
              <a:rPr lang="en-US" b="1" dirty="0"/>
              <a:t>Stakeholder </a:t>
            </a:r>
            <a:r>
              <a:rPr lang="en-US" b="1" dirty="0" smtClean="0"/>
              <a:t>Group:</a:t>
            </a:r>
            <a:r>
              <a:rPr lang="en-US" dirty="0"/>
              <a:t> </a:t>
            </a:r>
          </a:p>
          <a:p>
            <a:pPr lvl="1"/>
            <a:r>
              <a:rPr lang="en-US" dirty="0" smtClean="0"/>
              <a:t>Avril </a:t>
            </a:r>
            <a:r>
              <a:rPr lang="en-US" dirty="0" err="1"/>
              <a:t>Doria</a:t>
            </a:r>
            <a:r>
              <a:rPr lang="en-US" dirty="0">
                <a:hlinkClick r:id="rId3"/>
              </a:rPr>
              <a:t> </a:t>
            </a:r>
            <a:endParaRPr lang="en-US" dirty="0"/>
          </a:p>
          <a:p>
            <a:pPr lvl="1"/>
            <a:r>
              <a:rPr lang="en-US" dirty="0" err="1"/>
              <a:t>Rafik</a:t>
            </a:r>
            <a:r>
              <a:rPr lang="en-US" dirty="0"/>
              <a:t> </a:t>
            </a:r>
            <a:r>
              <a:rPr lang="en-US" dirty="0" err="1"/>
              <a:t>Dammak</a:t>
            </a:r>
            <a:endParaRPr lang="en-US" dirty="0"/>
          </a:p>
          <a:p>
            <a:pPr lvl="1"/>
            <a:r>
              <a:rPr lang="en-US" dirty="0"/>
              <a:t>Klaus Stoll</a:t>
            </a:r>
            <a:r>
              <a:rPr lang="en-US" dirty="0">
                <a:hlinkClick r:id="rId4"/>
              </a:rPr>
              <a:t> </a:t>
            </a:r>
            <a:endParaRPr lang="en-US" dirty="0"/>
          </a:p>
          <a:p>
            <a:pPr lvl="1"/>
            <a:r>
              <a:rPr lang="en-US" dirty="0"/>
              <a:t>Rudi </a:t>
            </a:r>
            <a:r>
              <a:rPr lang="en-US" dirty="0" err="1"/>
              <a:t>Vansnick</a:t>
            </a:r>
            <a:r>
              <a:rPr lang="en-US" dirty="0">
                <a:hlinkClick r:id="rId5"/>
              </a:rPr>
              <a:t> </a:t>
            </a:r>
            <a:endParaRPr lang="en-US" dirty="0"/>
          </a:p>
          <a:p>
            <a:pPr lvl="1"/>
            <a:r>
              <a:rPr lang="en-US" dirty="0"/>
              <a:t>Bill Drake</a:t>
            </a:r>
          </a:p>
          <a:p>
            <a:pPr lvl="1"/>
            <a:r>
              <a:rPr lang="en-US" dirty="0"/>
              <a:t>Stephanie </a:t>
            </a:r>
            <a:r>
              <a:rPr lang="en-US" dirty="0" smtClean="0"/>
              <a:t>Perrin</a:t>
            </a:r>
          </a:p>
          <a:p>
            <a:pPr lvl="1"/>
            <a:endParaRPr lang="en-US" dirty="0"/>
          </a:p>
          <a:p>
            <a:r>
              <a:rPr lang="en-US" b="1" dirty="0"/>
              <a:t>Registrar Stakeholder </a:t>
            </a:r>
            <a:r>
              <a:rPr lang="en-US" b="1" dirty="0" smtClean="0"/>
              <a:t>Group:</a:t>
            </a:r>
            <a:r>
              <a:rPr lang="en-US" b="1" dirty="0"/>
              <a:t> </a:t>
            </a:r>
          </a:p>
          <a:p>
            <a:pPr lvl="1"/>
            <a:r>
              <a:rPr lang="en-US" dirty="0"/>
              <a:t>Jennifer </a:t>
            </a:r>
            <a:r>
              <a:rPr lang="en-US" dirty="0" err="1"/>
              <a:t>Standiford</a:t>
            </a:r>
            <a:r>
              <a:rPr lang="en-US" dirty="0"/>
              <a:t> </a:t>
            </a:r>
            <a:br>
              <a:rPr lang="en-US" dirty="0"/>
            </a:br>
            <a:r>
              <a:rPr lang="en-US" dirty="0" smtClean="0"/>
              <a:t>Jeff </a:t>
            </a:r>
            <a:r>
              <a:rPr lang="en-US" dirty="0" err="1"/>
              <a:t>Neuman</a:t>
            </a:r>
            <a:r>
              <a:rPr lang="en-US" dirty="0"/>
              <a:t> </a:t>
            </a:r>
          </a:p>
          <a:p>
            <a:pPr lvl="1"/>
            <a:r>
              <a:rPr lang="en-US" dirty="0"/>
              <a:t>Michele </a:t>
            </a:r>
            <a:r>
              <a:rPr lang="en-US" dirty="0" err="1"/>
              <a:t>Neylon</a:t>
            </a:r>
            <a:r>
              <a:rPr lang="en-US" dirty="0"/>
              <a:t> </a:t>
            </a:r>
            <a:br>
              <a:rPr lang="en-US" dirty="0"/>
            </a:br>
            <a:r>
              <a:rPr lang="en-US" dirty="0" smtClean="0"/>
              <a:t>James </a:t>
            </a:r>
            <a:r>
              <a:rPr lang="en-US" dirty="0"/>
              <a:t>M. </a:t>
            </a:r>
            <a:r>
              <a:rPr lang="en-US" dirty="0" err="1"/>
              <a:t>Bladel</a:t>
            </a:r>
            <a:r>
              <a:rPr lang="en-US" dirty="0"/>
              <a:t> (observer</a:t>
            </a:r>
            <a:r>
              <a:rPr lang="en-US" dirty="0" smtClean="0"/>
              <a:t>)</a:t>
            </a:r>
          </a:p>
          <a:p>
            <a:pPr lvl="1"/>
            <a:endParaRPr lang="en-US" dirty="0"/>
          </a:p>
          <a:p>
            <a:r>
              <a:rPr lang="en-US" b="1" dirty="0"/>
              <a:t>SO/AC Observers:</a:t>
            </a:r>
          </a:p>
          <a:p>
            <a:pPr lvl="1"/>
            <a:r>
              <a:rPr lang="en-US" dirty="0"/>
              <a:t>No appointments at </a:t>
            </a:r>
            <a:r>
              <a:rPr lang="en-US" dirty="0" smtClean="0"/>
              <a:t>present</a:t>
            </a:r>
          </a:p>
          <a:p>
            <a:pPr lvl="1"/>
            <a:endParaRPr lang="en-US" dirty="0"/>
          </a:p>
          <a:p>
            <a:r>
              <a:rPr lang="en-US" b="1" dirty="0" smtClean="0"/>
              <a:t>Other:</a:t>
            </a:r>
            <a:endParaRPr lang="en-US" b="1" dirty="0"/>
          </a:p>
          <a:p>
            <a:pPr lvl="1"/>
            <a:r>
              <a:rPr lang="en-US" dirty="0"/>
              <a:t>Philip Sheppard</a:t>
            </a:r>
          </a:p>
        </p:txBody>
      </p:sp>
    </p:spTree>
    <p:extLst>
      <p:ext uri="{BB962C8B-B14F-4D97-AF65-F5344CB8AC3E}">
        <p14:creationId xmlns:p14="http://schemas.microsoft.com/office/powerpoint/2010/main" val="3558811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GNSO Review Working Party</a:t>
            </a:r>
            <a:endParaRPr lang="en-US" dirty="0"/>
          </a:p>
        </p:txBody>
      </p:sp>
      <p:sp>
        <p:nvSpPr>
          <p:cNvPr id="3" name="Rectangle 2"/>
          <p:cNvSpPr/>
          <p:nvPr/>
        </p:nvSpPr>
        <p:spPr>
          <a:xfrm>
            <a:off x="3350124" y="1299014"/>
            <a:ext cx="2539800" cy="2175252"/>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p>
        </p:txBody>
      </p:sp>
      <p:sp>
        <p:nvSpPr>
          <p:cNvPr id="4" name="Rectangle 3"/>
          <p:cNvSpPr/>
          <p:nvPr/>
        </p:nvSpPr>
        <p:spPr>
          <a:xfrm>
            <a:off x="6048738" y="1299014"/>
            <a:ext cx="2539800" cy="2175252"/>
          </a:xfrm>
          <a:prstGeom prst="rect">
            <a:avLst/>
          </a:prstGeom>
          <a:solidFill>
            <a:schemeClr val="accent4">
              <a:alpha val="63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5" name="Rectangle 4"/>
          <p:cNvSpPr/>
          <p:nvPr/>
        </p:nvSpPr>
        <p:spPr>
          <a:xfrm>
            <a:off x="3350124" y="1299014"/>
            <a:ext cx="2539800" cy="87588"/>
          </a:xfrm>
          <a:prstGeom prst="rect">
            <a:avLst/>
          </a:prstGeom>
          <a:solidFill>
            <a:srgbClr val="145357">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6048738" y="1299014"/>
            <a:ext cx="2539800" cy="87588"/>
          </a:xfrm>
          <a:prstGeom prst="rect">
            <a:avLst/>
          </a:prstGeom>
          <a:solidFill>
            <a:srgbClr val="EA903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651511" y="3681668"/>
            <a:ext cx="2539800" cy="2175252"/>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dirty="0"/>
          </a:p>
        </p:txBody>
      </p:sp>
      <p:sp>
        <p:nvSpPr>
          <p:cNvPr id="8" name="Rectangle 7"/>
          <p:cNvSpPr/>
          <p:nvPr/>
        </p:nvSpPr>
        <p:spPr>
          <a:xfrm>
            <a:off x="3350124" y="3681668"/>
            <a:ext cx="2539800" cy="2175252"/>
          </a:xfrm>
          <a:prstGeom prst="rect">
            <a:avLst/>
          </a:prstGeom>
          <a:solidFill>
            <a:schemeClr val="accent2">
              <a:alpha val="86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
        <p:nvSpPr>
          <p:cNvPr id="9" name="Rectangle 8"/>
          <p:cNvSpPr/>
          <p:nvPr/>
        </p:nvSpPr>
        <p:spPr>
          <a:xfrm>
            <a:off x="6048738" y="3681668"/>
            <a:ext cx="2539800" cy="2175252"/>
          </a:xfrm>
          <a:prstGeom prst="rect">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10" name="Rectangle 9"/>
          <p:cNvSpPr/>
          <p:nvPr/>
        </p:nvSpPr>
        <p:spPr>
          <a:xfrm>
            <a:off x="651511" y="3681668"/>
            <a:ext cx="2539800" cy="87588"/>
          </a:xfrm>
          <a:prstGeom prst="rect">
            <a:avLst/>
          </a:prstGeom>
          <a:solidFill>
            <a:srgbClr val="AC441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Rectangle 10"/>
          <p:cNvSpPr/>
          <p:nvPr/>
        </p:nvSpPr>
        <p:spPr>
          <a:xfrm>
            <a:off x="3350124" y="3681668"/>
            <a:ext cx="2539800" cy="87588"/>
          </a:xfrm>
          <a:prstGeom prst="rect">
            <a:avLst/>
          </a:prstGeom>
          <a:solidFill>
            <a:schemeClr val="accent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2" name="Rectangle 11"/>
          <p:cNvSpPr/>
          <p:nvPr/>
        </p:nvSpPr>
        <p:spPr>
          <a:xfrm>
            <a:off x="6048738" y="3681668"/>
            <a:ext cx="2539800" cy="87588"/>
          </a:xfrm>
          <a:prstGeom prst="rect">
            <a:avLst/>
          </a:prstGeom>
          <a:solidFill>
            <a:srgbClr val="114E8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8" name="Rectangle 17"/>
          <p:cNvSpPr/>
          <p:nvPr/>
        </p:nvSpPr>
        <p:spPr>
          <a:xfrm>
            <a:off x="651511" y="1299014"/>
            <a:ext cx="2539800" cy="2175252"/>
          </a:xfrm>
          <a:prstGeom prst="rect">
            <a:avLst/>
          </a:prstGeom>
          <a:solidFill>
            <a:schemeClr val="accent1">
              <a:alpha val="7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651511" y="1299014"/>
            <a:ext cx="2539800" cy="8758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TextBox 20"/>
          <p:cNvSpPr txBox="1"/>
          <p:nvPr/>
        </p:nvSpPr>
        <p:spPr>
          <a:xfrm>
            <a:off x="651510" y="1695271"/>
            <a:ext cx="2468611" cy="1200329"/>
          </a:xfrm>
          <a:prstGeom prst="rect">
            <a:avLst/>
          </a:prstGeom>
          <a:noFill/>
        </p:spPr>
        <p:txBody>
          <a:bodyPr wrap="square" rtlCol="0">
            <a:spAutoFit/>
          </a:bodyPr>
          <a:lstStyle/>
          <a:p>
            <a:pPr algn="ctr"/>
            <a:r>
              <a:rPr lang="en-US" b="1" dirty="0" smtClean="0">
                <a:solidFill>
                  <a:srgbClr val="FFFFFF"/>
                </a:solidFill>
                <a:latin typeface="Source Sans Pro"/>
                <a:cs typeface="Source Sans Pro"/>
              </a:rPr>
              <a:t>Liaison between GNSO</a:t>
            </a:r>
            <a:r>
              <a:rPr lang="en-US" b="1" dirty="0">
                <a:solidFill>
                  <a:srgbClr val="FFFFFF"/>
                </a:solidFill>
                <a:latin typeface="Source Sans Pro"/>
                <a:cs typeface="Source Sans Pro"/>
              </a:rPr>
              <a:t>, </a:t>
            </a:r>
            <a:r>
              <a:rPr lang="en-US" b="1" dirty="0" smtClean="0">
                <a:solidFill>
                  <a:srgbClr val="FFFFFF"/>
                </a:solidFill>
                <a:latin typeface="Source Sans Pro"/>
                <a:cs typeface="Source Sans Pro"/>
              </a:rPr>
              <a:t>independent </a:t>
            </a:r>
            <a:r>
              <a:rPr lang="en-US" b="1" dirty="0">
                <a:solidFill>
                  <a:srgbClr val="FFFFFF"/>
                </a:solidFill>
                <a:latin typeface="Source Sans Pro"/>
                <a:cs typeface="Source Sans Pro"/>
              </a:rPr>
              <a:t>examiner and </a:t>
            </a:r>
            <a:r>
              <a:rPr lang="en-US" b="1" dirty="0" smtClean="0">
                <a:solidFill>
                  <a:srgbClr val="FFFFFF"/>
                </a:solidFill>
                <a:latin typeface="Source Sans Pro"/>
                <a:cs typeface="Source Sans Pro"/>
              </a:rPr>
              <a:t>OEC (previously SIC)</a:t>
            </a:r>
            <a:endParaRPr lang="en-US" b="1" dirty="0">
              <a:solidFill>
                <a:srgbClr val="FFFFFF"/>
              </a:solidFill>
              <a:latin typeface="Source Sans Pro"/>
              <a:cs typeface="Source Sans Pro"/>
            </a:endParaRPr>
          </a:p>
        </p:txBody>
      </p:sp>
      <p:sp>
        <p:nvSpPr>
          <p:cNvPr id="22" name="TextBox 21"/>
          <p:cNvSpPr txBox="1"/>
          <p:nvPr/>
        </p:nvSpPr>
        <p:spPr>
          <a:xfrm>
            <a:off x="3579874" y="1676400"/>
            <a:ext cx="2080048" cy="1200329"/>
          </a:xfrm>
          <a:prstGeom prst="rect">
            <a:avLst/>
          </a:prstGeom>
          <a:noFill/>
        </p:spPr>
        <p:txBody>
          <a:bodyPr wrap="square" rtlCol="0">
            <a:spAutoFit/>
          </a:bodyPr>
          <a:lstStyle/>
          <a:p>
            <a:pPr algn="ctr"/>
            <a:r>
              <a:rPr lang="en-US" b="1" dirty="0">
                <a:solidFill>
                  <a:srgbClr val="FFFFFF"/>
                </a:solidFill>
                <a:latin typeface="Source Sans Pro"/>
                <a:cs typeface="Source Sans Pro"/>
              </a:rPr>
              <a:t>Provide input on review criteria and the 360 Assessment</a:t>
            </a:r>
          </a:p>
        </p:txBody>
      </p:sp>
      <p:sp>
        <p:nvSpPr>
          <p:cNvPr id="23" name="TextBox 22"/>
          <p:cNvSpPr txBox="1"/>
          <p:nvPr/>
        </p:nvSpPr>
        <p:spPr>
          <a:xfrm>
            <a:off x="6048737" y="1646872"/>
            <a:ext cx="2539801" cy="1477328"/>
          </a:xfrm>
          <a:prstGeom prst="rect">
            <a:avLst/>
          </a:prstGeom>
          <a:noFill/>
        </p:spPr>
        <p:txBody>
          <a:bodyPr wrap="square" rtlCol="0">
            <a:spAutoFit/>
          </a:bodyPr>
          <a:lstStyle/>
          <a:p>
            <a:pPr algn="ctr"/>
            <a:r>
              <a:rPr lang="en-US" b="1" dirty="0">
                <a:solidFill>
                  <a:srgbClr val="FFFFFF"/>
                </a:solidFill>
                <a:latin typeface="Source Sans Pro"/>
                <a:cs typeface="Source Sans Pro"/>
              </a:rPr>
              <a:t>Serve as </a:t>
            </a:r>
            <a:r>
              <a:rPr lang="en-US" b="1" dirty="0" smtClean="0">
                <a:solidFill>
                  <a:srgbClr val="FFFFFF"/>
                </a:solidFill>
                <a:latin typeface="Source Sans Pro"/>
                <a:cs typeface="Source Sans Pro"/>
              </a:rPr>
              <a:t>conduit </a:t>
            </a:r>
            <a:r>
              <a:rPr lang="en-US" b="1" dirty="0">
                <a:solidFill>
                  <a:srgbClr val="FFFFFF"/>
                </a:solidFill>
                <a:latin typeface="Source Sans Pro"/>
                <a:cs typeface="Source Sans Pro"/>
              </a:rPr>
              <a:t>for input </a:t>
            </a:r>
            <a:r>
              <a:rPr lang="en-US" b="1" dirty="0" smtClean="0">
                <a:solidFill>
                  <a:srgbClr val="FFFFFF"/>
                </a:solidFill>
                <a:latin typeface="Source Sans Pro"/>
                <a:cs typeface="Source Sans Pro"/>
              </a:rPr>
              <a:t>from GNSO</a:t>
            </a:r>
            <a:endParaRPr lang="en-US" b="1" dirty="0">
              <a:solidFill>
                <a:srgbClr val="FFFFFF"/>
              </a:solidFill>
              <a:latin typeface="Source Sans Pro"/>
              <a:cs typeface="Source Sans Pro"/>
            </a:endParaRPr>
          </a:p>
          <a:p>
            <a:pPr algn="ctr"/>
            <a:r>
              <a:rPr lang="en-US" b="1" dirty="0">
                <a:solidFill>
                  <a:srgbClr val="FFFFFF"/>
                </a:solidFill>
                <a:latin typeface="Source Sans Pro"/>
                <a:cs typeface="Source Sans Pro"/>
              </a:rPr>
              <a:t>constituencies</a:t>
            </a:r>
            <a:r>
              <a:rPr lang="en-US" b="1" dirty="0" smtClean="0">
                <a:solidFill>
                  <a:srgbClr val="FFFFFF"/>
                </a:solidFill>
                <a:latin typeface="Source Sans Pro"/>
                <a:cs typeface="Source Sans Pro"/>
              </a:rPr>
              <a:t>/ stakeholder </a:t>
            </a:r>
            <a:r>
              <a:rPr lang="en-US" b="1" dirty="0">
                <a:solidFill>
                  <a:srgbClr val="FFFFFF"/>
                </a:solidFill>
                <a:latin typeface="Source Sans Pro"/>
                <a:cs typeface="Source Sans Pro"/>
              </a:rPr>
              <a:t>groups, Council</a:t>
            </a:r>
          </a:p>
        </p:txBody>
      </p:sp>
      <p:sp>
        <p:nvSpPr>
          <p:cNvPr id="24" name="TextBox 23"/>
          <p:cNvSpPr txBox="1"/>
          <p:nvPr/>
        </p:nvSpPr>
        <p:spPr>
          <a:xfrm>
            <a:off x="651510" y="3810000"/>
            <a:ext cx="2539799" cy="2031325"/>
          </a:xfrm>
          <a:prstGeom prst="rect">
            <a:avLst/>
          </a:prstGeom>
          <a:noFill/>
        </p:spPr>
        <p:txBody>
          <a:bodyPr wrap="square" rtlCol="0">
            <a:spAutoFit/>
          </a:bodyPr>
          <a:lstStyle/>
          <a:p>
            <a:pPr algn="ctr"/>
            <a:r>
              <a:rPr lang="en-US" b="1" dirty="0">
                <a:solidFill>
                  <a:srgbClr val="FFFFFF"/>
                </a:solidFill>
                <a:latin typeface="Source Sans Pro"/>
                <a:cs typeface="Source Sans Pro"/>
              </a:rPr>
              <a:t>O</a:t>
            </a:r>
            <a:r>
              <a:rPr lang="en-US" b="1" dirty="0" smtClean="0">
                <a:solidFill>
                  <a:srgbClr val="FFFFFF"/>
                </a:solidFill>
                <a:latin typeface="Source Sans Pro"/>
                <a:cs typeface="Source Sans Pro"/>
              </a:rPr>
              <a:t>ffer </a:t>
            </a:r>
            <a:r>
              <a:rPr lang="en-US" b="1" dirty="0">
                <a:solidFill>
                  <a:srgbClr val="FFFFFF"/>
                </a:solidFill>
                <a:latin typeface="Source Sans Pro"/>
                <a:cs typeface="Source Sans Pro"/>
              </a:rPr>
              <a:t>objective </a:t>
            </a:r>
            <a:r>
              <a:rPr lang="en-US" b="1" dirty="0" smtClean="0">
                <a:solidFill>
                  <a:srgbClr val="FFFFFF"/>
                </a:solidFill>
                <a:latin typeface="Source Sans Pro"/>
                <a:cs typeface="Source Sans Pro"/>
              </a:rPr>
              <a:t>guidance &amp; help </a:t>
            </a:r>
            <a:r>
              <a:rPr lang="en-US" b="1" dirty="0">
                <a:solidFill>
                  <a:srgbClr val="FFFFFF"/>
                </a:solidFill>
                <a:latin typeface="Source Sans Pro"/>
                <a:cs typeface="Source Sans Pro"/>
              </a:rPr>
              <a:t>to ensure the draft report </a:t>
            </a:r>
            <a:r>
              <a:rPr lang="en-US" b="1" dirty="0" smtClean="0">
                <a:solidFill>
                  <a:srgbClr val="FFFFFF"/>
                </a:solidFill>
                <a:latin typeface="Source Sans Pro"/>
                <a:cs typeface="Source Sans Pro"/>
              </a:rPr>
              <a:t>accurately </a:t>
            </a:r>
            <a:r>
              <a:rPr lang="en-US" b="1" dirty="0">
                <a:solidFill>
                  <a:srgbClr val="FFFFFF"/>
                </a:solidFill>
                <a:latin typeface="Source Sans Pro"/>
                <a:cs typeface="Source Sans Pro"/>
              </a:rPr>
              <a:t>reflects the GNSO structure, scope and dynamics</a:t>
            </a:r>
          </a:p>
        </p:txBody>
      </p:sp>
      <p:sp>
        <p:nvSpPr>
          <p:cNvPr id="25" name="TextBox 24"/>
          <p:cNvSpPr txBox="1"/>
          <p:nvPr/>
        </p:nvSpPr>
        <p:spPr>
          <a:xfrm>
            <a:off x="3352800" y="3759875"/>
            <a:ext cx="2547491" cy="2031325"/>
          </a:xfrm>
          <a:prstGeom prst="rect">
            <a:avLst/>
          </a:prstGeom>
          <a:noFill/>
        </p:spPr>
        <p:txBody>
          <a:bodyPr wrap="square" rtlCol="0">
            <a:spAutoFit/>
          </a:bodyPr>
          <a:lstStyle/>
          <a:p>
            <a:pPr algn="ctr"/>
            <a:r>
              <a:rPr lang="en-US" b="1" dirty="0">
                <a:solidFill>
                  <a:srgbClr val="FFFFFF"/>
                </a:solidFill>
                <a:latin typeface="Source Sans Pro"/>
                <a:cs typeface="Source Sans Pro"/>
              </a:rPr>
              <a:t>Coordinate </a:t>
            </a:r>
            <a:r>
              <a:rPr lang="en-US" b="1" dirty="0" smtClean="0">
                <a:solidFill>
                  <a:srgbClr val="FFFFFF"/>
                </a:solidFill>
                <a:latin typeface="Source Sans Pro"/>
                <a:cs typeface="Source Sans Pro"/>
              </a:rPr>
              <a:t>preparation of </a:t>
            </a:r>
            <a:r>
              <a:rPr lang="en-US" b="1" dirty="0">
                <a:solidFill>
                  <a:srgbClr val="FFFFFF"/>
                </a:solidFill>
                <a:latin typeface="Source Sans Pro"/>
                <a:cs typeface="Source Sans Pro"/>
              </a:rPr>
              <a:t>an Implementation Plan and champion</a:t>
            </a:r>
          </a:p>
          <a:p>
            <a:pPr algn="ctr"/>
            <a:r>
              <a:rPr lang="en-US" b="1" dirty="0">
                <a:solidFill>
                  <a:srgbClr val="FFFFFF"/>
                </a:solidFill>
                <a:latin typeface="Source Sans Pro"/>
                <a:cs typeface="Source Sans Pro"/>
              </a:rPr>
              <a:t>implementation of improvement activities</a:t>
            </a:r>
          </a:p>
        </p:txBody>
      </p:sp>
      <p:sp>
        <p:nvSpPr>
          <p:cNvPr id="26" name="TextBox 25"/>
          <p:cNvSpPr txBox="1"/>
          <p:nvPr/>
        </p:nvSpPr>
        <p:spPr>
          <a:xfrm>
            <a:off x="6283988" y="3884474"/>
            <a:ext cx="2080048" cy="1754326"/>
          </a:xfrm>
          <a:prstGeom prst="rect">
            <a:avLst/>
          </a:prstGeom>
          <a:noFill/>
        </p:spPr>
        <p:txBody>
          <a:bodyPr wrap="square" rtlCol="0">
            <a:spAutoFit/>
          </a:bodyPr>
          <a:lstStyle/>
          <a:p>
            <a:pPr algn="ctr"/>
            <a:r>
              <a:rPr lang="en-US" b="1" dirty="0">
                <a:solidFill>
                  <a:srgbClr val="FFFFFF"/>
                </a:solidFill>
                <a:latin typeface="Source Sans Pro"/>
                <a:cs typeface="Source Sans Pro"/>
              </a:rPr>
              <a:t>Perform support communication</a:t>
            </a:r>
            <a:r>
              <a:rPr lang="en-US" b="1" dirty="0" smtClean="0">
                <a:solidFill>
                  <a:srgbClr val="FFFFFF"/>
                </a:solidFill>
                <a:latin typeface="Source Sans Pro"/>
                <a:cs typeface="Source Sans Pro"/>
              </a:rPr>
              <a:t>/</a:t>
            </a:r>
          </a:p>
          <a:p>
            <a:pPr algn="ctr"/>
            <a:r>
              <a:rPr lang="en-US" b="1" dirty="0" smtClean="0">
                <a:solidFill>
                  <a:srgbClr val="FFFFFF"/>
                </a:solidFill>
                <a:latin typeface="Source Sans Pro"/>
                <a:cs typeface="Source Sans Pro"/>
              </a:rPr>
              <a:t>awareness </a:t>
            </a:r>
            <a:r>
              <a:rPr lang="en-US" b="1" dirty="0">
                <a:solidFill>
                  <a:srgbClr val="FFFFFF"/>
                </a:solidFill>
                <a:latin typeface="Source Sans Pro"/>
                <a:cs typeface="Source Sans Pro"/>
              </a:rPr>
              <a:t>activities to encourage participation</a:t>
            </a:r>
          </a:p>
        </p:txBody>
      </p:sp>
      <p:sp>
        <p:nvSpPr>
          <p:cNvPr id="13" name="TextBox 12"/>
          <p:cNvSpPr txBox="1"/>
          <p:nvPr/>
        </p:nvSpPr>
        <p:spPr>
          <a:xfrm>
            <a:off x="707862" y="5867400"/>
            <a:ext cx="8131338" cy="369332"/>
          </a:xfrm>
          <a:prstGeom prst="rect">
            <a:avLst/>
          </a:prstGeom>
          <a:noFill/>
        </p:spPr>
        <p:txBody>
          <a:bodyPr wrap="square" rtlCol="0">
            <a:spAutoFit/>
          </a:bodyPr>
          <a:lstStyle/>
          <a:p>
            <a:r>
              <a:rPr lang="en-US" dirty="0"/>
              <a:t>More information at https://community.icann.org/x/X5LhAg</a:t>
            </a:r>
          </a:p>
        </p:txBody>
      </p:sp>
    </p:spTree>
    <p:extLst>
      <p:ext uri="{BB962C8B-B14F-4D97-AF65-F5344CB8AC3E}">
        <p14:creationId xmlns:p14="http://schemas.microsoft.com/office/powerpoint/2010/main" val="24121310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Feasibility and Prioritization </a:t>
            </a:r>
            <a:endParaRPr lang="en-US" dirty="0"/>
          </a:p>
        </p:txBody>
      </p:sp>
      <p:pic>
        <p:nvPicPr>
          <p:cNvPr id="4" name="Picture 3"/>
          <p:cNvPicPr>
            <a:picLocks noChangeAspect="1"/>
          </p:cNvPicPr>
          <p:nvPr/>
        </p:nvPicPr>
        <p:blipFill>
          <a:blip r:embed="rId3"/>
          <a:stretch>
            <a:fillRect/>
          </a:stretch>
        </p:blipFill>
        <p:spPr>
          <a:xfrm>
            <a:off x="76200" y="962025"/>
            <a:ext cx="8915400" cy="4933950"/>
          </a:xfrm>
          <a:prstGeom prst="rect">
            <a:avLst/>
          </a:prstGeom>
        </p:spPr>
      </p:pic>
      <p:sp>
        <p:nvSpPr>
          <p:cNvPr id="7" name="Rectangular Callout 6"/>
          <p:cNvSpPr/>
          <p:nvPr/>
        </p:nvSpPr>
        <p:spPr>
          <a:xfrm>
            <a:off x="5410200" y="228600"/>
            <a:ext cx="3429000" cy="1938151"/>
          </a:xfrm>
          <a:prstGeom prst="wedgeRect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Initial review  of 36 recs completed; </a:t>
            </a:r>
          </a:p>
          <a:p>
            <a:pPr algn="ctr"/>
            <a:r>
              <a:rPr lang="en-US" dirty="0" smtClean="0"/>
              <a:t>Prioritization and final assessment underway</a:t>
            </a:r>
            <a:endParaRPr lang="en-US" dirty="0"/>
          </a:p>
        </p:txBody>
      </p:sp>
    </p:spTree>
    <p:extLst>
      <p:ext uri="{BB962C8B-B14F-4D97-AF65-F5344CB8AC3E}">
        <p14:creationId xmlns:p14="http://schemas.microsoft.com/office/powerpoint/2010/main" val="27059446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0" y="0"/>
            <a:ext cx="9144000" cy="786305"/>
          </a:xfrm>
        </p:spPr>
        <p:txBody>
          <a:bodyPr>
            <a:normAutofit/>
          </a:bodyPr>
          <a:lstStyle/>
          <a:p>
            <a:r>
              <a:rPr lang="en-US" dirty="0" smtClean="0"/>
              <a:t>GNSO Review Timeline</a:t>
            </a:r>
            <a:endParaRPr lang="en-US" sz="1800" dirty="0"/>
          </a:p>
        </p:txBody>
      </p:sp>
      <p:grpSp>
        <p:nvGrpSpPr>
          <p:cNvPr id="3" name="Group 2"/>
          <p:cNvGrpSpPr/>
          <p:nvPr/>
        </p:nvGrpSpPr>
        <p:grpSpPr>
          <a:xfrm>
            <a:off x="397277" y="1155161"/>
            <a:ext cx="8518123" cy="5171166"/>
            <a:chOff x="1283623" y="1527767"/>
            <a:chExt cx="6621927" cy="3839257"/>
          </a:xfrm>
        </p:grpSpPr>
        <p:sp>
          <p:nvSpPr>
            <p:cNvPr id="47" name="TextBox 46"/>
            <p:cNvSpPr txBox="1"/>
            <p:nvPr/>
          </p:nvSpPr>
          <p:spPr>
            <a:xfrm>
              <a:off x="1283623" y="4064550"/>
              <a:ext cx="6488776" cy="1302474"/>
            </a:xfrm>
            <a:prstGeom prst="rect">
              <a:avLst/>
            </a:prstGeom>
            <a:noFill/>
          </p:spPr>
          <p:txBody>
            <a:bodyPr wrap="square" rtlCol="0">
              <a:spAutoFit/>
            </a:bodyPr>
            <a:lstStyle/>
            <a:p>
              <a:pPr marL="342900" indent="-342900">
                <a:buFont typeface="Courier New" panose="02070309020205020404" pitchFamily="49" charset="0"/>
                <a:buChar char="o"/>
              </a:pPr>
              <a:r>
                <a:rPr lang="en-US" dirty="0" smtClean="0"/>
                <a:t>GNSO Review Working Party to complete assessment and prioritization of 36 Recommendations in February 2016 and submit its report to the OEC.</a:t>
              </a:r>
            </a:p>
            <a:p>
              <a:pPr marL="342900" indent="-342900">
                <a:buFont typeface="Courier New" panose="02070309020205020404" pitchFamily="49" charset="0"/>
                <a:buChar char="o"/>
              </a:pPr>
              <a:r>
                <a:rPr lang="en-US" dirty="0" smtClean="0"/>
                <a:t>The OEC will make a recommendation to the Board at ICANN55; the ICANN Board will take action on the Final Report by ICANN56.</a:t>
              </a:r>
            </a:p>
            <a:p>
              <a:pPr marL="342900" indent="-342900">
                <a:buFont typeface="Calibri" panose="020F0502020204030204" pitchFamily="34" charset="0"/>
                <a:buChar char="*"/>
              </a:pPr>
              <a:r>
                <a:rPr lang="en-US" dirty="0" smtClean="0"/>
                <a:t>GNSO Council may vote in February, if their schedule permits; otherwise the vote will occur at ICANN55.</a:t>
              </a:r>
              <a:endParaRPr lang="en-US" dirty="0"/>
            </a:p>
          </p:txBody>
        </p:sp>
        <p:sp>
          <p:nvSpPr>
            <p:cNvPr id="48" name="TextBox 47"/>
            <p:cNvSpPr txBox="1"/>
            <p:nvPr/>
          </p:nvSpPr>
          <p:spPr>
            <a:xfrm>
              <a:off x="1283623" y="3894829"/>
              <a:ext cx="5381558" cy="244335"/>
            </a:xfrm>
            <a:prstGeom prst="rect">
              <a:avLst/>
            </a:prstGeom>
            <a:noFill/>
          </p:spPr>
          <p:txBody>
            <a:bodyPr wrap="square" rtlCol="0">
              <a:spAutoFit/>
            </a:bodyPr>
            <a:lstStyle/>
            <a:p>
              <a:pPr>
                <a:lnSpc>
                  <a:spcPts val="1485"/>
                </a:lnSpc>
              </a:pPr>
              <a:r>
                <a:rPr lang="en-US" sz="2000" b="1" dirty="0">
                  <a:solidFill>
                    <a:srgbClr val="154A78"/>
                  </a:solidFill>
                  <a:latin typeface="Calibri" panose="020F0502020204030204" pitchFamily="34" charset="0"/>
                  <a:cs typeface="Source Sans Pro"/>
                </a:rPr>
                <a:t>Update</a:t>
              </a:r>
              <a:r>
                <a:rPr lang="en-US" sz="1350" b="1" dirty="0">
                  <a:solidFill>
                    <a:srgbClr val="154A78"/>
                  </a:solidFill>
                  <a:latin typeface="Calibri" panose="020F0502020204030204" pitchFamily="34" charset="0"/>
                  <a:cs typeface="Source Sans Pro"/>
                </a:rPr>
                <a:t>:</a:t>
              </a:r>
            </a:p>
          </p:txBody>
        </p:sp>
        <p:sp>
          <p:nvSpPr>
            <p:cNvPr id="43" name="Chevron 42"/>
            <p:cNvSpPr/>
            <p:nvPr/>
          </p:nvSpPr>
          <p:spPr>
            <a:xfrm>
              <a:off x="1520161" y="2784924"/>
              <a:ext cx="5266944" cy="68580"/>
            </a:xfrm>
            <a:prstGeom prst="chevron">
              <a:avLst/>
            </a:prstGeom>
            <a:solidFill>
              <a:schemeClr val="bg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solidFill>
                  <a:schemeClr val="tx1"/>
                </a:solidFill>
              </a:endParaRPr>
            </a:p>
          </p:txBody>
        </p:sp>
        <p:sp>
          <p:nvSpPr>
            <p:cNvPr id="51" name="Oval 50"/>
            <p:cNvSpPr/>
            <p:nvPr/>
          </p:nvSpPr>
          <p:spPr>
            <a:xfrm>
              <a:off x="4114361" y="2751427"/>
              <a:ext cx="124694" cy="124694"/>
            </a:xfrm>
            <a:prstGeom prst="ellipse">
              <a:avLst/>
            </a:prstGeom>
            <a:solidFill>
              <a:srgbClr val="7030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52" name="Oval 51"/>
            <p:cNvSpPr/>
            <p:nvPr/>
          </p:nvSpPr>
          <p:spPr>
            <a:xfrm>
              <a:off x="5299108" y="2751427"/>
              <a:ext cx="124694" cy="124694"/>
            </a:xfrm>
            <a:prstGeom prst="ellipse">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grpSp>
          <p:nvGrpSpPr>
            <p:cNvPr id="54" name="Group 53"/>
            <p:cNvGrpSpPr/>
            <p:nvPr/>
          </p:nvGrpSpPr>
          <p:grpSpPr>
            <a:xfrm>
              <a:off x="1286636" y="1535313"/>
              <a:ext cx="990982" cy="1340808"/>
              <a:chOff x="2099532" y="2029017"/>
              <a:chExt cx="1412829" cy="1911571"/>
            </a:xfrm>
          </p:grpSpPr>
          <p:sp>
            <p:nvSpPr>
              <p:cNvPr id="55" name="Oval 54"/>
              <p:cNvSpPr/>
              <p:nvPr/>
            </p:nvSpPr>
            <p:spPr>
              <a:xfrm>
                <a:off x="2690831" y="3762814"/>
                <a:ext cx="177774" cy="177774"/>
              </a:xfrm>
              <a:prstGeom prst="ellips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latin typeface="Source Sans Pro"/>
                  <a:cs typeface="Source Sans Pro"/>
                </a:endParaRPr>
              </a:p>
            </p:txBody>
          </p:sp>
          <p:grpSp>
            <p:nvGrpSpPr>
              <p:cNvPr id="56" name="Group 55"/>
              <p:cNvGrpSpPr/>
              <p:nvPr/>
            </p:nvGrpSpPr>
            <p:grpSpPr>
              <a:xfrm>
                <a:off x="2099532" y="2029017"/>
                <a:ext cx="1412829" cy="1337638"/>
                <a:chOff x="563204" y="2029017"/>
                <a:chExt cx="1412829" cy="1337638"/>
              </a:xfrm>
            </p:grpSpPr>
            <p:sp>
              <p:nvSpPr>
                <p:cNvPr id="57" name="Teardrop 56"/>
                <p:cNvSpPr/>
                <p:nvPr/>
              </p:nvSpPr>
              <p:spPr>
                <a:xfrm rot="8100000">
                  <a:off x="563204" y="2029017"/>
                  <a:ext cx="1412829" cy="1337638"/>
                </a:xfrm>
                <a:prstGeom prst="teardrop">
                  <a:avLst>
                    <a:gd name="adj" fmla="val 96125"/>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latin typeface="Source Sans Pro"/>
                    <a:cs typeface="Source Sans Pro"/>
                  </a:endParaRPr>
                </a:p>
              </p:txBody>
            </p:sp>
            <p:sp>
              <p:nvSpPr>
                <p:cNvPr id="58" name="TextBox 57"/>
                <p:cNvSpPr txBox="1"/>
                <p:nvPr/>
              </p:nvSpPr>
              <p:spPr>
                <a:xfrm>
                  <a:off x="594800" y="2386020"/>
                  <a:ext cx="1273358" cy="342064"/>
                </a:xfrm>
                <a:prstGeom prst="rect">
                  <a:avLst/>
                </a:prstGeom>
                <a:noFill/>
              </p:spPr>
              <p:txBody>
                <a:bodyPr wrap="square" rtlCol="0">
                  <a:spAutoFit/>
                </a:bodyPr>
                <a:lstStyle/>
                <a:p>
                  <a:pPr algn="ctr"/>
                  <a:r>
                    <a:rPr lang="en-US" sz="1500" dirty="0">
                      <a:solidFill>
                        <a:schemeClr val="bg1"/>
                      </a:solidFill>
                      <a:latin typeface="Source Sans Pro Light"/>
                      <a:cs typeface="Source Sans Pro"/>
                    </a:rPr>
                    <a:t>15 Sept</a:t>
                  </a:r>
                </a:p>
              </p:txBody>
            </p:sp>
          </p:grpSp>
        </p:grpSp>
        <p:sp>
          <p:nvSpPr>
            <p:cNvPr id="60" name="Teardrop 59"/>
            <p:cNvSpPr/>
            <p:nvPr/>
          </p:nvSpPr>
          <p:spPr>
            <a:xfrm rot="8024472">
              <a:off x="3692464" y="1516663"/>
              <a:ext cx="967341" cy="1005514"/>
            </a:xfrm>
            <a:prstGeom prst="teardrop">
              <a:avLst>
                <a:gd name="adj" fmla="val 96125"/>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latin typeface="Source Sans Pro"/>
                <a:cs typeface="Source Sans Pro"/>
              </a:endParaRPr>
            </a:p>
          </p:txBody>
        </p:sp>
        <p:grpSp>
          <p:nvGrpSpPr>
            <p:cNvPr id="62" name="Group 61"/>
            <p:cNvGrpSpPr/>
            <p:nvPr/>
          </p:nvGrpSpPr>
          <p:grpSpPr>
            <a:xfrm>
              <a:off x="3699700" y="1532900"/>
              <a:ext cx="2177906" cy="916335"/>
              <a:chOff x="-1249057" y="2063691"/>
              <a:chExt cx="3105015" cy="1306405"/>
            </a:xfrm>
          </p:grpSpPr>
          <p:sp>
            <p:nvSpPr>
              <p:cNvPr id="63" name="Teardrop 62"/>
              <p:cNvSpPr/>
              <p:nvPr/>
            </p:nvSpPr>
            <p:spPr>
              <a:xfrm rot="8100000">
                <a:off x="466866" y="2063691"/>
                <a:ext cx="1389092" cy="1306405"/>
              </a:xfrm>
              <a:prstGeom prst="teardrop">
                <a:avLst>
                  <a:gd name="adj" fmla="val 96125"/>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latin typeface="Source Sans Pro"/>
                  <a:cs typeface="Source Sans Pro"/>
                </a:endParaRPr>
              </a:p>
            </p:txBody>
          </p:sp>
          <p:sp>
            <p:nvSpPr>
              <p:cNvPr id="64" name="TextBox 63"/>
              <p:cNvSpPr txBox="1"/>
              <p:nvPr/>
            </p:nvSpPr>
            <p:spPr>
              <a:xfrm>
                <a:off x="-1249057" y="2386020"/>
                <a:ext cx="1273358" cy="586396"/>
              </a:xfrm>
              <a:prstGeom prst="rect">
                <a:avLst/>
              </a:prstGeom>
              <a:noFill/>
            </p:spPr>
            <p:txBody>
              <a:bodyPr wrap="square" rtlCol="0">
                <a:spAutoFit/>
              </a:bodyPr>
              <a:lstStyle/>
              <a:p>
                <a:pPr algn="ctr"/>
                <a:r>
                  <a:rPr lang="en-US" sz="1500" dirty="0" smtClean="0">
                    <a:solidFill>
                      <a:schemeClr val="bg1"/>
                    </a:solidFill>
                    <a:latin typeface="Source Sans Pro Light"/>
                    <a:cs typeface="Source Sans Pro"/>
                  </a:rPr>
                  <a:t>Feb/Mar 2016*</a:t>
                </a:r>
                <a:endParaRPr lang="en-US" sz="1500" dirty="0">
                  <a:solidFill>
                    <a:schemeClr val="bg1"/>
                  </a:solidFill>
                  <a:latin typeface="Source Sans Pro Light"/>
                  <a:cs typeface="Source Sans Pro"/>
                </a:endParaRPr>
              </a:p>
            </p:txBody>
          </p:sp>
        </p:grpSp>
        <p:sp>
          <p:nvSpPr>
            <p:cNvPr id="67" name="TextBox 66"/>
            <p:cNvSpPr txBox="1"/>
            <p:nvPr/>
          </p:nvSpPr>
          <p:spPr>
            <a:xfrm>
              <a:off x="4943684" y="1758988"/>
              <a:ext cx="893157" cy="239929"/>
            </a:xfrm>
            <a:prstGeom prst="rect">
              <a:avLst/>
            </a:prstGeom>
            <a:noFill/>
          </p:spPr>
          <p:txBody>
            <a:bodyPr wrap="square" rtlCol="0">
              <a:spAutoFit/>
            </a:bodyPr>
            <a:lstStyle/>
            <a:p>
              <a:pPr algn="ctr"/>
              <a:r>
                <a:rPr lang="en-US" sz="1500" dirty="0" smtClean="0">
                  <a:solidFill>
                    <a:schemeClr val="bg1"/>
                  </a:solidFill>
                  <a:latin typeface="Source Sans Pro Light"/>
                  <a:cs typeface="Source Sans Pro"/>
                </a:rPr>
                <a:t>Mar 2016</a:t>
              </a:r>
              <a:endParaRPr lang="en-US" sz="1500" dirty="0">
                <a:solidFill>
                  <a:schemeClr val="bg1"/>
                </a:solidFill>
                <a:latin typeface="Source Sans Pro Light"/>
                <a:cs typeface="Source Sans Pro"/>
              </a:endParaRPr>
            </a:p>
          </p:txBody>
        </p:sp>
        <p:sp>
          <p:nvSpPr>
            <p:cNvPr id="68" name="TextBox 67"/>
            <p:cNvSpPr txBox="1"/>
            <p:nvPr/>
          </p:nvSpPr>
          <p:spPr>
            <a:xfrm>
              <a:off x="6940416" y="2593636"/>
              <a:ext cx="965134" cy="646331"/>
            </a:xfrm>
            <a:prstGeom prst="rect">
              <a:avLst/>
            </a:prstGeom>
            <a:noFill/>
          </p:spPr>
          <p:txBody>
            <a:bodyPr wrap="square" rtlCol="0">
              <a:spAutoFit/>
            </a:bodyPr>
            <a:lstStyle/>
            <a:p>
              <a:pPr algn="ctr"/>
              <a:r>
                <a:rPr lang="en-US" dirty="0">
                  <a:solidFill>
                    <a:srgbClr val="154A78"/>
                  </a:solidFill>
                </a:rPr>
                <a:t>Next</a:t>
              </a:r>
            </a:p>
            <a:p>
              <a:pPr algn="ctr"/>
              <a:r>
                <a:rPr lang="en-US" dirty="0">
                  <a:solidFill>
                    <a:srgbClr val="154A78"/>
                  </a:solidFill>
                </a:rPr>
                <a:t>Steps</a:t>
              </a:r>
            </a:p>
          </p:txBody>
        </p:sp>
        <p:sp>
          <p:nvSpPr>
            <p:cNvPr id="69" name="TextBox 68"/>
            <p:cNvSpPr txBox="1"/>
            <p:nvPr/>
          </p:nvSpPr>
          <p:spPr>
            <a:xfrm>
              <a:off x="1326998" y="2998730"/>
              <a:ext cx="893155" cy="1061829"/>
            </a:xfrm>
            <a:prstGeom prst="rect">
              <a:avLst/>
            </a:prstGeom>
            <a:noFill/>
          </p:spPr>
          <p:txBody>
            <a:bodyPr wrap="square" rtlCol="0">
              <a:spAutoFit/>
            </a:bodyPr>
            <a:lstStyle/>
            <a:p>
              <a:pPr algn="ctr"/>
              <a:r>
                <a:rPr lang="en-US" sz="1050" dirty="0">
                  <a:latin typeface="Source Sans Pro Light"/>
                  <a:cs typeface="Source Sans Pro Light"/>
                </a:rPr>
                <a:t>Westlake Final Report sent to OEC and posted on icann.org</a:t>
              </a:r>
            </a:p>
          </p:txBody>
        </p:sp>
        <p:sp>
          <p:nvSpPr>
            <p:cNvPr id="70" name="TextBox 69"/>
            <p:cNvSpPr txBox="1"/>
            <p:nvPr/>
          </p:nvSpPr>
          <p:spPr>
            <a:xfrm>
              <a:off x="4797520" y="2983519"/>
              <a:ext cx="1127869" cy="668375"/>
            </a:xfrm>
            <a:prstGeom prst="rect">
              <a:avLst/>
            </a:prstGeom>
            <a:noFill/>
          </p:spPr>
          <p:txBody>
            <a:bodyPr wrap="square" rtlCol="0">
              <a:spAutoFit/>
            </a:bodyPr>
            <a:lstStyle/>
            <a:p>
              <a:pPr algn="ctr"/>
              <a:r>
                <a:rPr lang="en-US" sz="1050" dirty="0">
                  <a:latin typeface="Source Sans Pro Light"/>
                  <a:cs typeface="Source Sans Pro Light"/>
                </a:rPr>
                <a:t>OEC considers feasibility assessment, makes recommendation to the Board</a:t>
              </a:r>
            </a:p>
          </p:txBody>
        </p:sp>
        <p:sp>
          <p:nvSpPr>
            <p:cNvPr id="71" name="TextBox 70"/>
            <p:cNvSpPr txBox="1"/>
            <p:nvPr/>
          </p:nvSpPr>
          <p:spPr>
            <a:xfrm>
              <a:off x="4886897" y="2998730"/>
              <a:ext cx="1182296" cy="188516"/>
            </a:xfrm>
            <a:prstGeom prst="rect">
              <a:avLst/>
            </a:prstGeom>
            <a:noFill/>
          </p:spPr>
          <p:txBody>
            <a:bodyPr wrap="square" rtlCol="0">
              <a:spAutoFit/>
            </a:bodyPr>
            <a:lstStyle/>
            <a:p>
              <a:pPr algn="ctr"/>
              <a:endParaRPr lang="en-US" sz="1050" dirty="0">
                <a:latin typeface="Source Sans Pro Light"/>
                <a:cs typeface="Source Sans Pro Light"/>
              </a:endParaRPr>
            </a:p>
          </p:txBody>
        </p:sp>
        <p:sp>
          <p:nvSpPr>
            <p:cNvPr id="72" name="TextBox 71"/>
            <p:cNvSpPr txBox="1"/>
            <p:nvPr/>
          </p:nvSpPr>
          <p:spPr>
            <a:xfrm>
              <a:off x="6124412" y="2998731"/>
              <a:ext cx="893155" cy="188516"/>
            </a:xfrm>
            <a:prstGeom prst="rect">
              <a:avLst/>
            </a:prstGeom>
            <a:noFill/>
          </p:spPr>
          <p:txBody>
            <a:bodyPr wrap="square" rtlCol="0">
              <a:spAutoFit/>
            </a:bodyPr>
            <a:lstStyle/>
            <a:p>
              <a:pPr algn="ctr"/>
              <a:endParaRPr lang="en-US" sz="1050" dirty="0">
                <a:latin typeface="Source Sans Pro Light"/>
                <a:cs typeface="Source Sans Pro Light"/>
              </a:endParaRPr>
            </a:p>
          </p:txBody>
        </p:sp>
        <p:sp>
          <p:nvSpPr>
            <p:cNvPr id="73" name="Oval 72"/>
            <p:cNvSpPr/>
            <p:nvPr/>
          </p:nvSpPr>
          <p:spPr>
            <a:xfrm>
              <a:off x="2929615" y="2751427"/>
              <a:ext cx="124694" cy="124694"/>
            </a:xfrm>
            <a:prstGeom prst="ellipse">
              <a:avLst/>
            </a:prstGeom>
            <a:solidFill>
              <a:srgbClr val="1768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grpSp>
          <p:nvGrpSpPr>
            <p:cNvPr id="74" name="Group 73"/>
            <p:cNvGrpSpPr/>
            <p:nvPr/>
          </p:nvGrpSpPr>
          <p:grpSpPr>
            <a:xfrm>
              <a:off x="2479920" y="1527767"/>
              <a:ext cx="963576" cy="926603"/>
              <a:chOff x="424699" y="2056373"/>
              <a:chExt cx="1373755" cy="1321044"/>
            </a:xfrm>
          </p:grpSpPr>
          <p:sp>
            <p:nvSpPr>
              <p:cNvPr id="75" name="Teardrop 74"/>
              <p:cNvSpPr/>
              <p:nvPr/>
            </p:nvSpPr>
            <p:spPr>
              <a:xfrm rot="8100000">
                <a:off x="424699" y="2056373"/>
                <a:ext cx="1373755" cy="1321044"/>
              </a:xfrm>
              <a:prstGeom prst="teardrop">
                <a:avLst>
                  <a:gd name="adj" fmla="val 96125"/>
                </a:avLst>
              </a:prstGeom>
              <a:solidFill>
                <a:srgbClr val="1768B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latin typeface="Source Sans Pro"/>
                  <a:cs typeface="Source Sans Pro"/>
                </a:endParaRPr>
              </a:p>
            </p:txBody>
          </p:sp>
          <p:sp>
            <p:nvSpPr>
              <p:cNvPr id="76" name="TextBox 75"/>
              <p:cNvSpPr txBox="1"/>
              <p:nvPr/>
            </p:nvSpPr>
            <p:spPr>
              <a:xfrm>
                <a:off x="474645" y="2386020"/>
                <a:ext cx="1273358" cy="586395"/>
              </a:xfrm>
              <a:prstGeom prst="rect">
                <a:avLst/>
              </a:prstGeom>
              <a:noFill/>
            </p:spPr>
            <p:txBody>
              <a:bodyPr wrap="square" rtlCol="0">
                <a:spAutoFit/>
              </a:bodyPr>
              <a:lstStyle/>
              <a:p>
                <a:pPr algn="ctr"/>
                <a:r>
                  <a:rPr lang="en-US" sz="1500" dirty="0" smtClean="0">
                    <a:solidFill>
                      <a:schemeClr val="bg1"/>
                    </a:solidFill>
                    <a:latin typeface="Source Sans Pro Light"/>
                    <a:cs typeface="Source Sans Pro"/>
                  </a:rPr>
                  <a:t>Oct 2015 – Feb 2016</a:t>
                </a:r>
                <a:endParaRPr lang="en-US" sz="1500" dirty="0">
                  <a:solidFill>
                    <a:schemeClr val="bg1"/>
                  </a:solidFill>
                  <a:latin typeface="Source Sans Pro Light"/>
                  <a:cs typeface="Source Sans Pro"/>
                </a:endParaRPr>
              </a:p>
            </p:txBody>
          </p:sp>
        </p:grpSp>
        <p:sp>
          <p:nvSpPr>
            <p:cNvPr id="77" name="TextBox 76"/>
            <p:cNvSpPr txBox="1"/>
            <p:nvPr/>
          </p:nvSpPr>
          <p:spPr>
            <a:xfrm>
              <a:off x="2375744" y="2989651"/>
              <a:ext cx="1205481" cy="772626"/>
            </a:xfrm>
            <a:prstGeom prst="rect">
              <a:avLst/>
            </a:prstGeom>
            <a:noFill/>
          </p:spPr>
          <p:txBody>
            <a:bodyPr wrap="square" rtlCol="0">
              <a:spAutoFit/>
            </a:bodyPr>
            <a:lstStyle/>
            <a:p>
              <a:pPr algn="ctr"/>
              <a:r>
                <a:rPr lang="en-US" sz="1050" dirty="0">
                  <a:latin typeface="Source Sans Pro Light"/>
                  <a:cs typeface="Source Sans Pro Light"/>
                </a:rPr>
                <a:t>GNSO Review WP </a:t>
              </a:r>
              <a:r>
                <a:rPr lang="en-US" sz="1050" dirty="0" smtClean="0">
                  <a:latin typeface="Source Sans Pro Light"/>
                  <a:cs typeface="Source Sans Pro Light"/>
                </a:rPr>
                <a:t>provides final input </a:t>
              </a:r>
              <a:r>
                <a:rPr lang="en-US" sz="1050" dirty="0">
                  <a:latin typeface="Source Sans Pro Light"/>
                  <a:cs typeface="Source Sans Pro Light"/>
                </a:rPr>
                <a:t>on </a:t>
              </a:r>
              <a:r>
                <a:rPr lang="en-US" sz="1050" dirty="0" smtClean="0">
                  <a:latin typeface="Source Sans Pro Light"/>
                  <a:cs typeface="Source Sans Pro Light"/>
                </a:rPr>
                <a:t>feasibility </a:t>
              </a:r>
              <a:r>
                <a:rPr lang="en-US" sz="1050" dirty="0">
                  <a:latin typeface="Source Sans Pro Light"/>
                  <a:cs typeface="Source Sans Pro Light"/>
                </a:rPr>
                <a:t>&amp; </a:t>
              </a:r>
              <a:r>
                <a:rPr lang="en-US" sz="1050" dirty="0" smtClean="0">
                  <a:latin typeface="Source Sans Pro Light"/>
                  <a:cs typeface="Source Sans Pro Light"/>
                </a:rPr>
                <a:t>implementation</a:t>
              </a:r>
              <a:endParaRPr lang="en-US" sz="1050" dirty="0">
                <a:latin typeface="Source Sans Pro Light"/>
                <a:cs typeface="Source Sans Pro Light"/>
              </a:endParaRPr>
            </a:p>
            <a:p>
              <a:pPr algn="ctr"/>
              <a:endParaRPr lang="en-US" sz="1050" dirty="0">
                <a:latin typeface="Source Sans Pro Light"/>
                <a:cs typeface="Source Sans Pro Light"/>
              </a:endParaRPr>
            </a:p>
          </p:txBody>
        </p:sp>
      </p:grpSp>
      <p:sp>
        <p:nvSpPr>
          <p:cNvPr id="5" name="Rectangle 4"/>
          <p:cNvSpPr/>
          <p:nvPr/>
        </p:nvSpPr>
        <p:spPr>
          <a:xfrm>
            <a:off x="6566129" y="3120925"/>
            <a:ext cx="1262548" cy="577081"/>
          </a:xfrm>
          <a:prstGeom prst="rect">
            <a:avLst/>
          </a:prstGeom>
        </p:spPr>
        <p:txBody>
          <a:bodyPr wrap="square">
            <a:spAutoFit/>
          </a:bodyPr>
          <a:lstStyle/>
          <a:p>
            <a:pPr lvl="0" algn="ctr"/>
            <a:r>
              <a:rPr lang="en-US" sz="1050" dirty="0">
                <a:solidFill>
                  <a:prstClr val="black"/>
                </a:solidFill>
                <a:latin typeface="Source Sans Pro Light"/>
                <a:cs typeface="Source Sans Pro Light"/>
              </a:rPr>
              <a:t>ICANN Board action on Final Report</a:t>
            </a:r>
          </a:p>
        </p:txBody>
      </p:sp>
      <p:sp>
        <p:nvSpPr>
          <p:cNvPr id="30" name="Teardrop 29"/>
          <p:cNvSpPr/>
          <p:nvPr/>
        </p:nvSpPr>
        <p:spPr>
          <a:xfrm rot="8167561">
            <a:off x="6577624" y="1143000"/>
            <a:ext cx="1215168" cy="1272384"/>
          </a:xfrm>
          <a:prstGeom prst="teardrop">
            <a:avLst>
              <a:gd name="adj" fmla="val 96125"/>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latin typeface="Source Sans Pro"/>
              <a:cs typeface="Source Sans Pro"/>
            </a:endParaRPr>
          </a:p>
        </p:txBody>
      </p:sp>
      <p:sp>
        <p:nvSpPr>
          <p:cNvPr id="31" name="Oval 30"/>
          <p:cNvSpPr/>
          <p:nvPr/>
        </p:nvSpPr>
        <p:spPr>
          <a:xfrm>
            <a:off x="7117203" y="2803331"/>
            <a:ext cx="160400" cy="167953"/>
          </a:xfrm>
          <a:prstGeom prst="ellips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p>
        </p:txBody>
      </p:sp>
      <p:sp>
        <p:nvSpPr>
          <p:cNvPr id="32" name="TextBox 31"/>
          <p:cNvSpPr txBox="1"/>
          <p:nvPr/>
        </p:nvSpPr>
        <p:spPr>
          <a:xfrm>
            <a:off x="6600463" y="1466595"/>
            <a:ext cx="1148911" cy="323165"/>
          </a:xfrm>
          <a:prstGeom prst="rect">
            <a:avLst/>
          </a:prstGeom>
          <a:noFill/>
        </p:spPr>
        <p:txBody>
          <a:bodyPr wrap="square" rtlCol="0">
            <a:spAutoFit/>
          </a:bodyPr>
          <a:lstStyle/>
          <a:p>
            <a:pPr algn="ctr"/>
            <a:r>
              <a:rPr lang="en-US" sz="1500" dirty="0" smtClean="0">
                <a:solidFill>
                  <a:schemeClr val="bg1"/>
                </a:solidFill>
                <a:latin typeface="Source Sans Pro Light"/>
                <a:cs typeface="Source Sans Pro"/>
              </a:rPr>
              <a:t>June 2016</a:t>
            </a:r>
            <a:endParaRPr lang="en-US" sz="1500" dirty="0">
              <a:solidFill>
                <a:schemeClr val="bg1"/>
              </a:solidFill>
              <a:latin typeface="Source Sans Pro Light"/>
              <a:cs typeface="Source Sans Pro"/>
            </a:endParaRPr>
          </a:p>
        </p:txBody>
      </p:sp>
      <p:sp>
        <p:nvSpPr>
          <p:cNvPr id="34" name="TextBox 33"/>
          <p:cNvSpPr txBox="1"/>
          <p:nvPr/>
        </p:nvSpPr>
        <p:spPr>
          <a:xfrm>
            <a:off x="3391489" y="3120925"/>
            <a:ext cx="1450835" cy="900246"/>
          </a:xfrm>
          <a:prstGeom prst="rect">
            <a:avLst/>
          </a:prstGeom>
          <a:noFill/>
        </p:spPr>
        <p:txBody>
          <a:bodyPr wrap="square" rtlCol="0">
            <a:spAutoFit/>
          </a:bodyPr>
          <a:lstStyle/>
          <a:p>
            <a:pPr algn="ctr"/>
            <a:r>
              <a:rPr lang="en-US" sz="1050" dirty="0" smtClean="0">
                <a:latin typeface="Source Sans Pro Light"/>
              </a:rPr>
              <a:t>GNSO Council to vote on the Working Party’s Final Assessment and Prioritization </a:t>
            </a:r>
            <a:endParaRPr lang="en-US" sz="1050" dirty="0">
              <a:latin typeface="Source Sans Pro Light"/>
              <a:cs typeface="Source Sans Pro Light"/>
            </a:endParaRPr>
          </a:p>
        </p:txBody>
      </p:sp>
    </p:spTree>
    <p:extLst>
      <p:ext uri="{BB962C8B-B14F-4D97-AF65-F5344CB8AC3E}">
        <p14:creationId xmlns:p14="http://schemas.microsoft.com/office/powerpoint/2010/main" val="15041757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38598" y="736024"/>
            <a:ext cx="6405402" cy="22492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sz="1350" dirty="0">
              <a:solidFill>
                <a:prstClr val="white"/>
              </a:solidFill>
            </a:endParaRPr>
          </a:p>
        </p:txBody>
      </p:sp>
      <p:sp>
        <p:nvSpPr>
          <p:cNvPr id="8" name="Text Placeholder 33"/>
          <p:cNvSpPr txBox="1">
            <a:spLocks/>
          </p:cNvSpPr>
          <p:nvPr/>
        </p:nvSpPr>
        <p:spPr bwMode="auto">
          <a:xfrm>
            <a:off x="2968430" y="1709544"/>
            <a:ext cx="4808999" cy="3931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55613">
              <a:defRPr>
                <a:solidFill>
                  <a:schemeClr val="tx1"/>
                </a:solidFill>
                <a:latin typeface="Calibri" charset="0"/>
                <a:ea typeface="ＭＳ Ｐゴシック" charset="0"/>
              </a:defRPr>
            </a:lvl1pPr>
            <a:lvl2pPr marL="514350" indent="-171450" defTabSz="455613">
              <a:defRPr>
                <a:solidFill>
                  <a:schemeClr val="tx1"/>
                </a:solidFill>
                <a:latin typeface="Calibri" charset="0"/>
                <a:ea typeface="ＭＳ Ｐゴシック" charset="0"/>
              </a:defRPr>
            </a:lvl2pPr>
            <a:lvl3pPr marL="857250" indent="-171450" defTabSz="455613">
              <a:defRPr>
                <a:solidFill>
                  <a:schemeClr val="tx1"/>
                </a:solidFill>
                <a:latin typeface="Calibri" charset="0"/>
                <a:ea typeface="ＭＳ Ｐゴシック" charset="0"/>
              </a:defRPr>
            </a:lvl3pPr>
            <a:lvl4pPr marL="1200150" indent="-171450" defTabSz="455613">
              <a:defRPr>
                <a:solidFill>
                  <a:schemeClr val="tx1"/>
                </a:solidFill>
                <a:latin typeface="Calibri" charset="0"/>
                <a:ea typeface="ＭＳ Ｐゴシック" charset="0"/>
              </a:defRPr>
            </a:lvl4pPr>
            <a:lvl5pPr marL="1543050" indent="-171450" defTabSz="455613">
              <a:defRPr>
                <a:solidFill>
                  <a:schemeClr val="tx1"/>
                </a:solidFill>
                <a:latin typeface="Calibri" charset="0"/>
                <a:ea typeface="ＭＳ Ｐゴシック" charset="0"/>
              </a:defRPr>
            </a:lvl5pPr>
            <a:lvl6pPr marL="2000250" indent="-171450" defTabSz="455613" fontAlgn="base">
              <a:spcBef>
                <a:spcPct val="0"/>
              </a:spcBef>
              <a:spcAft>
                <a:spcPct val="0"/>
              </a:spcAft>
              <a:defRPr>
                <a:solidFill>
                  <a:schemeClr val="tx1"/>
                </a:solidFill>
                <a:latin typeface="Calibri" charset="0"/>
                <a:ea typeface="ＭＳ Ｐゴシック" charset="0"/>
              </a:defRPr>
            </a:lvl6pPr>
            <a:lvl7pPr marL="2457450" indent="-171450" defTabSz="455613" fontAlgn="base">
              <a:spcBef>
                <a:spcPct val="0"/>
              </a:spcBef>
              <a:spcAft>
                <a:spcPct val="0"/>
              </a:spcAft>
              <a:defRPr>
                <a:solidFill>
                  <a:schemeClr val="tx1"/>
                </a:solidFill>
                <a:latin typeface="Calibri" charset="0"/>
                <a:ea typeface="ＭＳ Ｐゴシック" charset="0"/>
              </a:defRPr>
            </a:lvl7pPr>
            <a:lvl8pPr marL="2914650" indent="-171450" defTabSz="455613" fontAlgn="base">
              <a:spcBef>
                <a:spcPct val="0"/>
              </a:spcBef>
              <a:spcAft>
                <a:spcPct val="0"/>
              </a:spcAft>
              <a:defRPr>
                <a:solidFill>
                  <a:schemeClr val="tx1"/>
                </a:solidFill>
                <a:latin typeface="Calibri" charset="0"/>
                <a:ea typeface="ＭＳ Ｐゴシック" charset="0"/>
              </a:defRPr>
            </a:lvl8pPr>
            <a:lvl9pPr marL="3371850" indent="-171450" defTabSz="455613" fontAlgn="base">
              <a:spcBef>
                <a:spcPct val="0"/>
              </a:spcBef>
              <a:spcAft>
                <a:spcPct val="0"/>
              </a:spcAft>
              <a:defRPr>
                <a:solidFill>
                  <a:schemeClr val="tx1"/>
                </a:solidFill>
                <a:latin typeface="Calibri" charset="0"/>
                <a:ea typeface="ＭＳ Ｐゴシック" charset="0"/>
              </a:defRPr>
            </a:lvl9pPr>
          </a:lstStyle>
          <a:p>
            <a:pPr>
              <a:lnSpc>
                <a:spcPct val="90000"/>
              </a:lnSpc>
              <a:spcBef>
                <a:spcPct val="20000"/>
              </a:spcBef>
            </a:pPr>
            <a:r>
              <a:rPr lang="en-AU" sz="2800" b="1" dirty="0">
                <a:solidFill>
                  <a:schemeClr val="bg1"/>
                </a:solidFill>
                <a:latin typeface="Source Sans Pro" charset="0"/>
                <a:ea typeface="Segoe UI" charset="0"/>
                <a:cs typeface="Segoe UI Semilight" charset="0"/>
              </a:rPr>
              <a:t>Thank You and Questions</a:t>
            </a:r>
          </a:p>
        </p:txBody>
      </p:sp>
      <p:sp>
        <p:nvSpPr>
          <p:cNvPr id="18" name="Rectangle 17"/>
          <p:cNvSpPr/>
          <p:nvPr/>
        </p:nvSpPr>
        <p:spPr>
          <a:xfrm>
            <a:off x="1" y="736024"/>
            <a:ext cx="2693114" cy="224925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sz="1350">
              <a:solidFill>
                <a:prstClr val="white"/>
              </a:solidFill>
            </a:endParaRPr>
          </a:p>
        </p:txBody>
      </p:sp>
      <p:sp>
        <p:nvSpPr>
          <p:cNvPr id="32" name="Text Placeholder 32"/>
          <p:cNvSpPr txBox="1">
            <a:spLocks/>
          </p:cNvSpPr>
          <p:nvPr/>
        </p:nvSpPr>
        <p:spPr>
          <a:xfrm>
            <a:off x="1105838" y="3256787"/>
            <a:ext cx="3442411" cy="339725"/>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457082">
              <a:spcBef>
                <a:spcPct val="20000"/>
              </a:spcBef>
              <a:buNone/>
              <a:defRPr/>
            </a:pPr>
            <a:r>
              <a:rPr lang="en-US" sz="1400" dirty="0" smtClean="0">
                <a:solidFill>
                  <a:srgbClr val="0A304B"/>
                </a:solidFill>
                <a:latin typeface="Source Sans Pro" panose="020B0503030403020204" pitchFamily="34" charset="0"/>
                <a:ea typeface="Segoe UI" panose="020B0502040204020203" pitchFamily="34" charset="0"/>
                <a:cs typeface="Segoe UI Semilight" panose="020B0402040204020203" pitchFamily="34" charset="0"/>
                <a:hlinkClick r:id="rId3"/>
              </a:rPr>
              <a:t>GNSO Review Working Party Home Page</a:t>
            </a:r>
            <a:endParaRPr lang="en-US" sz="1400" dirty="0">
              <a:solidFill>
                <a:srgbClr val="0A304B"/>
              </a:solidFill>
              <a:latin typeface="Source Sans Pro" panose="020B0503030403020204" pitchFamily="34" charset="0"/>
              <a:ea typeface="Segoe UI" panose="020B0502040204020203" pitchFamily="34" charset="0"/>
              <a:cs typeface="Segoe UI Semilight" panose="020B0402040204020203" pitchFamily="34" charset="0"/>
            </a:endParaRPr>
          </a:p>
        </p:txBody>
      </p:sp>
      <p:sp>
        <p:nvSpPr>
          <p:cNvPr id="33" name="Text Placeholder 32">
            <a:hlinkClick r:id="rId4"/>
          </p:cNvPr>
          <p:cNvSpPr txBox="1">
            <a:spLocks/>
          </p:cNvSpPr>
          <p:nvPr/>
        </p:nvSpPr>
        <p:spPr>
          <a:xfrm>
            <a:off x="1105838" y="3905603"/>
            <a:ext cx="3262961" cy="339725"/>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457082">
              <a:spcBef>
                <a:spcPct val="20000"/>
              </a:spcBef>
              <a:buNone/>
              <a:defRPr/>
            </a:pPr>
            <a:endParaRPr lang="en-US" sz="1800" dirty="0">
              <a:solidFill>
                <a:srgbClr val="0A304B"/>
              </a:solidFill>
              <a:latin typeface="Source Sans Pro" panose="020B0503030403020204" pitchFamily="34" charset="0"/>
              <a:ea typeface="Segoe UI" panose="020B0502040204020203" pitchFamily="34" charset="0"/>
              <a:cs typeface="Segoe UI Semilight" panose="020B0402040204020203" pitchFamily="34" charset="0"/>
            </a:endParaRPr>
          </a:p>
        </p:txBody>
      </p:sp>
      <p:sp>
        <p:nvSpPr>
          <p:cNvPr id="39" name="Title 38"/>
          <p:cNvSpPr>
            <a:spLocks noGrp="1"/>
          </p:cNvSpPr>
          <p:nvPr>
            <p:ph type="title"/>
          </p:nvPr>
        </p:nvSpPr>
        <p:spPr>
          <a:prstGeom prst="rect">
            <a:avLst/>
          </a:prstGeom>
        </p:spPr>
        <p:txBody>
          <a:bodyPr/>
          <a:lstStyle/>
          <a:p>
            <a:r>
              <a:rPr lang="en-US" dirty="0" smtClean="0"/>
              <a:t>Useful Links and Q&amp;A</a:t>
            </a:r>
            <a:endParaRPr lang="en-US" dirty="0"/>
          </a:p>
        </p:txBody>
      </p:sp>
      <p:pic>
        <p:nvPicPr>
          <p:cNvPr id="40" name="Picture 39" descr="ICANN_Logo_W.eps"/>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61982" y="921876"/>
            <a:ext cx="2366915" cy="1837061"/>
          </a:xfrm>
          <a:prstGeom prst="rect">
            <a:avLst/>
          </a:prstGeom>
        </p:spPr>
      </p:pic>
      <p:sp>
        <p:nvSpPr>
          <p:cNvPr id="3" name="Right Arrow 2"/>
          <p:cNvSpPr/>
          <p:nvPr/>
        </p:nvSpPr>
        <p:spPr>
          <a:xfrm>
            <a:off x="426350" y="3198147"/>
            <a:ext cx="440550" cy="43399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6" name="Right Arrow 25"/>
          <p:cNvSpPr/>
          <p:nvPr/>
        </p:nvSpPr>
        <p:spPr>
          <a:xfrm>
            <a:off x="424375" y="3837422"/>
            <a:ext cx="442526" cy="445865"/>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Text Placeholder 32"/>
          <p:cNvSpPr txBox="1">
            <a:spLocks/>
          </p:cNvSpPr>
          <p:nvPr/>
        </p:nvSpPr>
        <p:spPr>
          <a:xfrm>
            <a:off x="1127613" y="3907937"/>
            <a:ext cx="3442411" cy="339725"/>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457082">
              <a:spcBef>
                <a:spcPct val="20000"/>
              </a:spcBef>
              <a:buNone/>
              <a:defRPr/>
            </a:pPr>
            <a:r>
              <a:rPr lang="en-US" sz="1400" dirty="0" smtClean="0">
                <a:solidFill>
                  <a:srgbClr val="0A304B"/>
                </a:solidFill>
                <a:latin typeface="Source Sans Pro" panose="020B0503030403020204" pitchFamily="34" charset="0"/>
                <a:ea typeface="Segoe UI" panose="020B0502040204020203" pitchFamily="34" charset="0"/>
                <a:cs typeface="Segoe UI Semilight" panose="020B0402040204020203" pitchFamily="34" charset="0"/>
                <a:hlinkClick r:id="rId4"/>
              </a:rPr>
              <a:t>Independent Examiner Information</a:t>
            </a:r>
            <a:endParaRPr lang="en-US" sz="1400" dirty="0">
              <a:solidFill>
                <a:srgbClr val="0A304B"/>
              </a:solidFill>
              <a:latin typeface="Source Sans Pro" panose="020B0503030403020204" pitchFamily="34" charset="0"/>
              <a:ea typeface="Segoe UI" panose="020B0502040204020203" pitchFamily="34" charset="0"/>
              <a:cs typeface="Segoe UI Semilight" panose="020B0402040204020203" pitchFamily="34" charset="0"/>
            </a:endParaRPr>
          </a:p>
        </p:txBody>
      </p:sp>
      <p:sp>
        <p:nvSpPr>
          <p:cNvPr id="28" name="Right Arrow 27"/>
          <p:cNvSpPr/>
          <p:nvPr/>
        </p:nvSpPr>
        <p:spPr>
          <a:xfrm>
            <a:off x="422400" y="4488572"/>
            <a:ext cx="444502" cy="43399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Text Placeholder 32"/>
          <p:cNvSpPr txBox="1">
            <a:spLocks/>
          </p:cNvSpPr>
          <p:nvPr/>
        </p:nvSpPr>
        <p:spPr>
          <a:xfrm>
            <a:off x="1137512" y="4547212"/>
            <a:ext cx="3820201" cy="339725"/>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457082">
              <a:spcBef>
                <a:spcPct val="20000"/>
              </a:spcBef>
              <a:buNone/>
              <a:defRPr/>
            </a:pPr>
            <a:r>
              <a:rPr lang="en-US" sz="1400" dirty="0" smtClean="0">
                <a:solidFill>
                  <a:srgbClr val="0A304B"/>
                </a:solidFill>
                <a:latin typeface="Source Sans Pro" panose="020B0503030403020204" pitchFamily="34" charset="0"/>
                <a:ea typeface="Segoe UI" panose="020B0502040204020203" pitchFamily="34" charset="0"/>
                <a:cs typeface="Segoe UI Semilight" panose="020B0402040204020203" pitchFamily="34" charset="0"/>
                <a:hlinkClick r:id="rId6"/>
              </a:rPr>
              <a:t>Final Report of Independent Examiner</a:t>
            </a:r>
            <a:endParaRPr lang="en-US" sz="1400" dirty="0">
              <a:solidFill>
                <a:srgbClr val="0A304B"/>
              </a:solidFill>
              <a:latin typeface="Source Sans Pro" panose="020B0503030403020204" pitchFamily="34" charset="0"/>
              <a:ea typeface="Segoe UI" panose="020B0502040204020203" pitchFamily="34" charset="0"/>
              <a:cs typeface="Segoe UI Semilight" panose="020B0402040204020203" pitchFamily="34" charset="0"/>
            </a:endParaRPr>
          </a:p>
        </p:txBody>
      </p:sp>
      <p:sp>
        <p:nvSpPr>
          <p:cNvPr id="30" name="Right Arrow 29"/>
          <p:cNvSpPr/>
          <p:nvPr/>
        </p:nvSpPr>
        <p:spPr>
          <a:xfrm>
            <a:off x="432299" y="5127847"/>
            <a:ext cx="434603" cy="43399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Text Placeholder 32"/>
          <p:cNvSpPr txBox="1">
            <a:spLocks/>
          </p:cNvSpPr>
          <p:nvPr/>
        </p:nvSpPr>
        <p:spPr>
          <a:xfrm>
            <a:off x="1135537" y="5065222"/>
            <a:ext cx="3820201" cy="339725"/>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457082">
              <a:spcBef>
                <a:spcPct val="20000"/>
              </a:spcBef>
              <a:buNone/>
              <a:defRPr/>
            </a:pPr>
            <a:r>
              <a:rPr lang="en-US" sz="1400" dirty="0" smtClean="0">
                <a:solidFill>
                  <a:srgbClr val="0A304B"/>
                </a:solidFill>
                <a:latin typeface="Source Sans Pro" panose="020B0503030403020204" pitchFamily="34" charset="0"/>
                <a:ea typeface="Segoe UI" panose="020B0502040204020203" pitchFamily="34" charset="0"/>
                <a:cs typeface="Segoe UI Semilight" panose="020B0402040204020203" pitchFamily="34" charset="0"/>
                <a:hlinkClick r:id="rId7"/>
              </a:rPr>
              <a:t>GNSO Review Working Party Activities, Milestones and Statistics</a:t>
            </a:r>
            <a:endParaRPr lang="en-US" sz="1400" dirty="0">
              <a:solidFill>
                <a:srgbClr val="0A304B"/>
              </a:solidFill>
              <a:latin typeface="Source Sans Pro" panose="020B0503030403020204" pitchFamily="34" charset="0"/>
              <a:ea typeface="Segoe UI" panose="020B0502040204020203" pitchFamily="34" charset="0"/>
              <a:cs typeface="Segoe UI Semilight" panose="020B0402040204020203" pitchFamily="34" charset="0"/>
            </a:endParaRPr>
          </a:p>
        </p:txBody>
      </p:sp>
      <p:pic>
        <p:nvPicPr>
          <p:cNvPr id="1026"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000" y="5699125"/>
            <a:ext cx="530225"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Text Placeholder 32"/>
          <p:cNvSpPr txBox="1">
            <a:spLocks/>
          </p:cNvSpPr>
          <p:nvPr/>
        </p:nvSpPr>
        <p:spPr>
          <a:xfrm>
            <a:off x="1129589" y="5756275"/>
            <a:ext cx="3442411" cy="339725"/>
          </a:xfrm>
          <a:prstGeom prst="rect">
            <a:avLst/>
          </a:prstGeom>
        </p:spPr>
        <p:txBody>
          <a:bodyPr lIns="0" tIns="0" rIns="0" bIns="0" anchor="ct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defTabSz="457082">
              <a:spcBef>
                <a:spcPct val="20000"/>
              </a:spcBef>
              <a:buNone/>
              <a:defRPr/>
            </a:pPr>
            <a:r>
              <a:rPr lang="en-US" sz="1400" dirty="0" smtClean="0">
                <a:solidFill>
                  <a:srgbClr val="0A304B"/>
                </a:solidFill>
                <a:latin typeface="Source Sans Pro" panose="020B0503030403020204" pitchFamily="34" charset="0"/>
                <a:ea typeface="Segoe UI" panose="020B0502040204020203" pitchFamily="34" charset="0"/>
                <a:cs typeface="Segoe UI Semilight" panose="020B0402040204020203" pitchFamily="34" charset="0"/>
                <a:hlinkClick r:id="rId9"/>
              </a:rPr>
              <a:t>Summary and Resolution of Working Party Comments</a:t>
            </a:r>
            <a:endParaRPr lang="en-US" sz="1400" dirty="0">
              <a:solidFill>
                <a:srgbClr val="0A304B"/>
              </a:solidFill>
              <a:latin typeface="Source Sans Pro" panose="020B0503030403020204" pitchFamily="34" charset="0"/>
              <a:ea typeface="Segoe UI" panose="020B0502040204020203" pitchFamily="34" charset="0"/>
              <a:cs typeface="Segoe UI Semilight" panose="020B0402040204020203" pitchFamily="34" charset="0"/>
            </a:endParaRPr>
          </a:p>
        </p:txBody>
      </p:sp>
    </p:spTree>
    <p:extLst>
      <p:ext uri="{BB962C8B-B14F-4D97-AF65-F5344CB8AC3E}">
        <p14:creationId xmlns:p14="http://schemas.microsoft.com/office/powerpoint/2010/main" val="34453079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2984</TotalTime>
  <Words>361</Words>
  <Application>Microsoft Office PowerPoint</Application>
  <PresentationFormat>On-screen Show (4:3)</PresentationFormat>
  <Paragraphs>85</Paragraphs>
  <Slides>6</Slides>
  <Notes>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Arial</vt:lpstr>
      <vt:lpstr>Calibri</vt:lpstr>
      <vt:lpstr>Courier New</vt:lpstr>
      <vt:lpstr>Segoe UI</vt:lpstr>
      <vt:lpstr>Segoe UI Semilight</vt:lpstr>
      <vt:lpstr>Source Sans Pro</vt:lpstr>
      <vt:lpstr>Source Sans Pro Light</vt:lpstr>
      <vt:lpstr>Wingdings</vt:lpstr>
      <vt:lpstr>Office Theme</vt:lpstr>
      <vt:lpstr>PowerPoint Presentation</vt:lpstr>
      <vt:lpstr>GNSO Review Working Party</vt:lpstr>
      <vt:lpstr>GNSO Review Working Party</vt:lpstr>
      <vt:lpstr>Feasibility and Prioritization </vt:lpstr>
      <vt:lpstr>GNSO Review Timeline</vt:lpstr>
      <vt:lpstr>Useful Links and Q&amp;A</vt:lpstr>
    </vt:vector>
  </TitlesOfParts>
  <Company>ICANN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Charla K. Shambley</dc:creator>
  <cp:lastModifiedBy>Charla Shambley</cp:lastModifiedBy>
  <cp:revision>118</cp:revision>
  <cp:lastPrinted>2015-10-14T19:07:01Z</cp:lastPrinted>
  <dcterms:created xsi:type="dcterms:W3CDTF">2015-05-18T15:55:55Z</dcterms:created>
  <dcterms:modified xsi:type="dcterms:W3CDTF">2016-01-21T01:36:52Z</dcterms:modified>
</cp:coreProperties>
</file>