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9"/>
  </p:notesMasterIdLst>
  <p:sldIdLst>
    <p:sldId id="256" r:id="rId2"/>
    <p:sldId id="279" r:id="rId3"/>
    <p:sldId id="257" r:id="rId4"/>
    <p:sldId id="258" r:id="rId5"/>
    <p:sldId id="259" r:id="rId6"/>
    <p:sldId id="260" r:id="rId7"/>
    <p:sldId id="261" r:id="rId8"/>
    <p:sldId id="262" r:id="rId9"/>
    <p:sldId id="263" r:id="rId10"/>
    <p:sldId id="265" r:id="rId11"/>
    <p:sldId id="267" r:id="rId12"/>
    <p:sldId id="264"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 id="282"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114" y="8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EF04B-220C-4DEA-BEF1-DFAB17B9316A}"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E24D7-4B18-47AD-AAD2-3D087BBAD6AC}" type="slidenum">
              <a:rPr lang="en-US" smtClean="0"/>
              <a:t>‹#›</a:t>
            </a:fld>
            <a:endParaRPr lang="en-US"/>
          </a:p>
        </p:txBody>
      </p:sp>
    </p:spTree>
    <p:extLst>
      <p:ext uri="{BB962C8B-B14F-4D97-AF65-F5344CB8AC3E}">
        <p14:creationId xmlns:p14="http://schemas.microsoft.com/office/powerpoint/2010/main" val="2160263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CF6FFB86-B151-412C-AEED-6A4502820EDB}" type="datetime1">
              <a:rPr lang="en-US" smtClean="0"/>
              <a:t>4/28/2020</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D52CBCC-10DE-4901-8868-08FE15736531}" type="slidenum">
              <a:rPr lang="en-US" smtClean="0"/>
              <a:t>‹#›</a:t>
            </a:fld>
            <a:endParaRPr lang="en-US"/>
          </a:p>
        </p:txBody>
      </p:sp>
    </p:spTree>
    <p:extLst>
      <p:ext uri="{BB962C8B-B14F-4D97-AF65-F5344CB8AC3E}">
        <p14:creationId xmlns:p14="http://schemas.microsoft.com/office/powerpoint/2010/main" val="338458342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3A30A6-0636-4B82-B77E-CBF5866FD750}" type="datetime1">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416032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2DA684-709E-45DC-A14A-14D1C7D3D0AA}" type="datetime1">
              <a:rPr lang="en-US" smtClean="0"/>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376052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56B019-A30F-43E8-B41F-8992F72CD5AA}" type="datetime1">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47325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FA05BE9C-E8D0-484B-B40C-E0A0247D696E}" type="datetime1">
              <a:rPr lang="en-US" smtClean="0"/>
              <a:t>4/28/2020</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116332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834073-49FA-4F66-B3D3-3BD3D6ABCD0A}" type="datetime1">
              <a:rPr lang="en-US" smtClean="0"/>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2685842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B2266C-9593-4034-829A-A3707230467C}" type="datetime1">
              <a:rPr lang="en-US" smtClean="0"/>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149695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43FE9B-4691-4610-8EA0-5F1F0BA2DC8F}" type="datetime1">
              <a:rPr lang="en-US" smtClean="0"/>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688911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ADCC69-E2F9-4F30-9E69-268C80112F2C}" type="datetime1">
              <a:rPr lang="en-US" smtClean="0"/>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2CBCC-10DE-4901-8868-08FE15736531}" type="slidenum">
              <a:rPr lang="en-US" smtClean="0"/>
              <a:t>‹#›</a:t>
            </a:fld>
            <a:endParaRPr lang="en-US"/>
          </a:p>
        </p:txBody>
      </p:sp>
    </p:spTree>
    <p:extLst>
      <p:ext uri="{BB962C8B-B14F-4D97-AF65-F5344CB8AC3E}">
        <p14:creationId xmlns:p14="http://schemas.microsoft.com/office/powerpoint/2010/main" val="95793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D66BDD88-ABD3-456A-A62C-65D81954D443}" type="datetime1">
              <a:rPr lang="en-US" smtClean="0"/>
              <a:t>4/28/2020</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D52CBCC-10DE-4901-8868-08FE15736531}"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974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BF630AAF-E79F-480B-957F-40D4958A9FD6}" type="datetime1">
              <a:rPr lang="en-US" smtClean="0"/>
              <a:t>4/28/2020</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D52CBCC-10DE-4901-8868-08FE15736531}"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7397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EFB4ED0D-F575-4D20-ACA8-28BFC3CF5E51}" type="datetime1">
              <a:rPr lang="en-US" smtClean="0"/>
              <a:t>4/28/2020</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D52CBCC-10DE-4901-8868-08FE15736531}" type="slidenum">
              <a:rPr lang="en-US" smtClean="0"/>
              <a:t>‹#›</a:t>
            </a:fld>
            <a:endParaRPr lang="en-US"/>
          </a:p>
        </p:txBody>
      </p:sp>
    </p:spTree>
    <p:extLst>
      <p:ext uri="{BB962C8B-B14F-4D97-AF65-F5344CB8AC3E}">
        <p14:creationId xmlns:p14="http://schemas.microsoft.com/office/powerpoint/2010/main" val="312523269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trademark-clearinghouse.com/dispute#3.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311150-9F03-42D5-818D-9FAC369FC737}"/>
              </a:ext>
            </a:extLst>
          </p:cNvPr>
          <p:cNvSpPr>
            <a:spLocks noGrp="1"/>
          </p:cNvSpPr>
          <p:nvPr>
            <p:ph type="ctrTitle"/>
          </p:nvPr>
        </p:nvSpPr>
        <p:spPr>
          <a:xfrm>
            <a:off x="1559052" y="2156578"/>
            <a:ext cx="9068586" cy="2275463"/>
          </a:xfrm>
        </p:spPr>
        <p:txBody>
          <a:bodyPr>
            <a:noAutofit/>
          </a:bodyPr>
          <a:lstStyle/>
          <a:p>
            <a:r>
              <a:rPr lang="en-US" sz="4400" dirty="0"/>
              <a:t>Review of All Rights Protection Mechanisms in All gTLDs Working Group Phase 1 </a:t>
            </a:r>
            <a:br>
              <a:rPr lang="en-US" sz="4400" dirty="0"/>
            </a:br>
            <a:r>
              <a:rPr lang="en-US" sz="4400" dirty="0"/>
              <a:t>Initial Report</a:t>
            </a:r>
          </a:p>
        </p:txBody>
      </p:sp>
      <p:sp>
        <p:nvSpPr>
          <p:cNvPr id="5" name="Subtitle 4">
            <a:extLst>
              <a:ext uri="{FF2B5EF4-FFF2-40B4-BE49-F238E27FC236}">
                <a16:creationId xmlns:a16="http://schemas.microsoft.com/office/drawing/2014/main" id="{15D3F921-CEC3-490A-B674-52765B8D9C2A}"/>
              </a:ext>
            </a:extLst>
          </p:cNvPr>
          <p:cNvSpPr>
            <a:spLocks noGrp="1"/>
          </p:cNvSpPr>
          <p:nvPr>
            <p:ph type="subTitle" idx="1"/>
          </p:nvPr>
        </p:nvSpPr>
        <p:spPr>
          <a:xfrm>
            <a:off x="1562100" y="4432041"/>
            <a:ext cx="9070848" cy="923729"/>
          </a:xfrm>
        </p:spPr>
        <p:txBody>
          <a:bodyPr>
            <a:normAutofit lnSpcReduction="10000"/>
          </a:bodyPr>
          <a:lstStyle/>
          <a:p>
            <a:r>
              <a:rPr lang="en-US" sz="2800" dirty="0"/>
              <a:t>Proposed ALAC Public Comment Response</a:t>
            </a:r>
          </a:p>
          <a:p>
            <a:r>
              <a:rPr lang="en-US" sz="2800" dirty="0"/>
              <a:t>CPWG Meeting | 29 April 2020</a:t>
            </a:r>
          </a:p>
        </p:txBody>
      </p:sp>
      <p:pic>
        <p:nvPicPr>
          <p:cNvPr id="3" name="Picture 2" descr="ICANN At-Large Logo">
            <a:extLst>
              <a:ext uri="{FF2B5EF4-FFF2-40B4-BE49-F238E27FC236}">
                <a16:creationId xmlns:a16="http://schemas.microsoft.com/office/drawing/2014/main" id="{BADD8D79-D61F-4E0D-BCCC-2AF053A19F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0407" y="1323975"/>
            <a:ext cx="1285875" cy="552450"/>
          </a:xfrm>
          <a:prstGeom prst="rect">
            <a:avLst/>
          </a:prstGeom>
        </p:spPr>
      </p:pic>
    </p:spTree>
    <p:extLst>
      <p:ext uri="{BB962C8B-B14F-4D97-AF65-F5344CB8AC3E}">
        <p14:creationId xmlns:p14="http://schemas.microsoft.com/office/powerpoint/2010/main" val="715195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316023"/>
            <a:ext cx="10058400" cy="1371600"/>
          </a:xfrm>
        </p:spPr>
        <p:txBody>
          <a:bodyPr>
            <a:normAutofit fontScale="90000"/>
          </a:bodyPr>
          <a:lstStyle/>
          <a:p>
            <a:r>
              <a:rPr lang="en-US" dirty="0"/>
              <a:t>URS Preliminary Recommendations and Community Questions</a:t>
            </a:r>
          </a:p>
        </p:txBody>
      </p:sp>
      <p:graphicFrame>
        <p:nvGraphicFramePr>
          <p:cNvPr id="4" name="Content Placeholder 3">
            <a:extLst>
              <a:ext uri="{FF2B5EF4-FFF2-40B4-BE49-F238E27FC236}">
                <a16:creationId xmlns:a16="http://schemas.microsoft.com/office/drawing/2014/main" id="{FE4E4505-FFE9-40F9-8B16-B4D63CB44EE5}"/>
              </a:ext>
            </a:extLst>
          </p:cNvPr>
          <p:cNvGraphicFramePr>
            <a:graphicFrameLocks noGrp="1"/>
          </p:cNvGraphicFramePr>
          <p:nvPr>
            <p:ph idx="1"/>
            <p:extLst>
              <p:ext uri="{D42A27DB-BD31-4B8C-83A1-F6EECF244321}">
                <p14:modId xmlns:p14="http://schemas.microsoft.com/office/powerpoint/2010/main" val="1348493021"/>
              </p:ext>
            </p:extLst>
          </p:nvPr>
        </p:nvGraphicFramePr>
        <p:xfrm>
          <a:off x="382555" y="1553685"/>
          <a:ext cx="11178073" cy="4825953"/>
        </p:xfrm>
        <a:graphic>
          <a:graphicData uri="http://schemas.openxmlformats.org/drawingml/2006/table">
            <a:tbl>
              <a:tblPr/>
              <a:tblGrid>
                <a:gridCol w="5448575">
                  <a:extLst>
                    <a:ext uri="{9D8B030D-6E8A-4147-A177-3AD203B41FA5}">
                      <a16:colId xmlns:a16="http://schemas.microsoft.com/office/drawing/2014/main" val="308663596"/>
                    </a:ext>
                  </a:extLst>
                </a:gridCol>
                <a:gridCol w="2954922">
                  <a:extLst>
                    <a:ext uri="{9D8B030D-6E8A-4147-A177-3AD203B41FA5}">
                      <a16:colId xmlns:a16="http://schemas.microsoft.com/office/drawing/2014/main" val="3862575293"/>
                    </a:ext>
                  </a:extLst>
                </a:gridCol>
                <a:gridCol w="2774576">
                  <a:extLst>
                    <a:ext uri="{9D8B030D-6E8A-4147-A177-3AD203B41FA5}">
                      <a16:colId xmlns:a16="http://schemas.microsoft.com/office/drawing/2014/main" val="3046380503"/>
                    </a:ext>
                  </a:extLst>
                </a:gridCol>
              </a:tblGrid>
              <a:tr h="320552">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53582" marR="53582" marT="53582" marB="5358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7869" marR="578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886854945"/>
                  </a:ext>
                </a:extLst>
              </a:tr>
              <a:tr h="1951545">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#9</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as implementation guidance, the Implementation Review Team considers developing guidance to assist the URS providers in deciding what language to use during a URS proceeding and when issuing a Determination. Such guidance should take into account the fact that domains subject to a URS Complaint may have been registered via a privacy or proxy service and the location of the service will determine the language of that service, which may be relevant.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using primary languages of participants where possible.)</a:t>
                      </a:r>
                      <a:endParaRPr lang="en-US" sz="1400" dirty="0">
                        <a:effectLst/>
                        <a:latin typeface="Arial" panose="020B0604020202020204" pitchFamily="34" charset="0"/>
                        <a:ea typeface="Arial" panose="020B0604020202020204" pitchFamily="34" charset="0"/>
                      </a:endParaRPr>
                    </a:p>
                  </a:txBody>
                  <a:tcPr marL="57869" marR="57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1252893"/>
                  </a:ext>
                </a:extLst>
              </a:tr>
              <a:tr h="229220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#10</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clear, concise, easy-to-understand informational materials should be developed, translated into multiple languages, and published on the URS Providers’ websites to assist Complainants and Respondents in URS proceedings. Such information materials should include, but not be limited to: 1) a uniform set of basic FAQs, 2) links to Complaint, Response, and Appeal forms, and 3) reference materials that explain URS Providers’ services and practices.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#6</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Who has the responsibility for developing the uniform set of basic FAQs for URS Complainants and Respondents?</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53582" marR="53582" marT="53582" marB="5358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 URS Recommendation #10</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using primary languages of participants where possible.)</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URS Question #6</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cs typeface="Calibri" panose="020F0502020204030204" pitchFamily="34" charset="0"/>
                        </a:rPr>
                        <a:t>Providers, in collaboration with both experienced individuals, organizations and end users.</a:t>
                      </a:r>
                    </a:p>
                  </a:txBody>
                  <a:tcPr marL="57869" marR="578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8279461"/>
                  </a:ext>
                </a:extLst>
              </a:tr>
            </a:tbl>
          </a:graphicData>
        </a:graphic>
      </p:graphicFrame>
      <p:sp>
        <p:nvSpPr>
          <p:cNvPr id="3" name="Slide Number Placeholder 2">
            <a:extLst>
              <a:ext uri="{FF2B5EF4-FFF2-40B4-BE49-F238E27FC236}">
                <a16:creationId xmlns:a16="http://schemas.microsoft.com/office/drawing/2014/main" id="{97013561-E101-4000-9BBC-E25902FD40B6}"/>
              </a:ext>
            </a:extLst>
          </p:cNvPr>
          <p:cNvSpPr>
            <a:spLocks noGrp="1"/>
          </p:cNvSpPr>
          <p:nvPr>
            <p:ph type="sldNum" sz="quarter" idx="12"/>
          </p:nvPr>
        </p:nvSpPr>
        <p:spPr/>
        <p:txBody>
          <a:bodyPr/>
          <a:lstStyle/>
          <a:p>
            <a:fld id="{2D52CBCC-10DE-4901-8868-08FE15736531}" type="slidenum">
              <a:rPr lang="en-US" smtClean="0"/>
              <a:t>10</a:t>
            </a:fld>
            <a:endParaRPr lang="en-US"/>
          </a:p>
        </p:txBody>
      </p:sp>
    </p:spTree>
    <p:extLst>
      <p:ext uri="{BB962C8B-B14F-4D97-AF65-F5344CB8AC3E}">
        <p14:creationId xmlns:p14="http://schemas.microsoft.com/office/powerpoint/2010/main" val="368105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642594"/>
            <a:ext cx="10058400" cy="1130222"/>
          </a:xfrm>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061508F4-559D-4FB6-8AA7-C38D6E54C097}"/>
              </a:ext>
            </a:extLst>
          </p:cNvPr>
          <p:cNvGraphicFramePr>
            <a:graphicFrameLocks noGrp="1"/>
          </p:cNvGraphicFramePr>
          <p:nvPr>
            <p:ph idx="1"/>
            <p:extLst>
              <p:ext uri="{D42A27DB-BD31-4B8C-83A1-F6EECF244321}">
                <p14:modId xmlns:p14="http://schemas.microsoft.com/office/powerpoint/2010/main" val="3046700582"/>
              </p:ext>
            </p:extLst>
          </p:nvPr>
        </p:nvGraphicFramePr>
        <p:xfrm>
          <a:off x="508518" y="1894297"/>
          <a:ext cx="11174963" cy="4652440"/>
        </p:xfrm>
        <a:graphic>
          <a:graphicData uri="http://schemas.openxmlformats.org/drawingml/2006/table">
            <a:tbl>
              <a:tblPr/>
              <a:tblGrid>
                <a:gridCol w="8971384">
                  <a:extLst>
                    <a:ext uri="{9D8B030D-6E8A-4147-A177-3AD203B41FA5}">
                      <a16:colId xmlns:a16="http://schemas.microsoft.com/office/drawing/2014/main" val="1420059665"/>
                    </a:ext>
                  </a:extLst>
                </a:gridCol>
                <a:gridCol w="2203579">
                  <a:extLst>
                    <a:ext uri="{9D8B030D-6E8A-4147-A177-3AD203B41FA5}">
                      <a16:colId xmlns:a16="http://schemas.microsoft.com/office/drawing/2014/main" val="2393537007"/>
                    </a:ext>
                  </a:extLst>
                </a:gridCol>
              </a:tblGrid>
              <a:tr h="210213">
                <a:tc>
                  <a:txBody>
                    <a:bodyPr/>
                    <a:lstStyle/>
                    <a:p>
                      <a:pPr marL="0" marR="0" algn="ctr">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Question Seeking Community I</a:t>
                      </a:r>
                      <a:r>
                        <a:rPr lang="en-US" sz="1100" b="1" dirty="0">
                          <a:solidFill>
                            <a:srgbClr val="000000"/>
                          </a:solidFill>
                          <a:effectLst/>
                          <a:latin typeface="Calibri" panose="020F0502020204030204" pitchFamily="34" charset="0"/>
                          <a:ea typeface="Calibri" panose="020F0502020204030204" pitchFamily="34" charset="0"/>
                        </a:rPr>
                        <a:t>nput</a:t>
                      </a:r>
                      <a:endParaRPr lang="en-US" sz="1100" dirty="0">
                        <a:effectLst/>
                        <a:latin typeface="Arial" panose="020B0604020202020204" pitchFamily="34" charset="0"/>
                        <a:ea typeface="Arial" panose="020B0604020202020204" pitchFamily="34" charset="0"/>
                      </a:endParaRPr>
                    </a:p>
                  </a:txBody>
                  <a:tcPr marL="22785" marR="22785" marT="22785" marB="2278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100" b="1">
                          <a:solidFill>
                            <a:srgbClr val="000000"/>
                          </a:solidFill>
                          <a:effectLst/>
                          <a:latin typeface="Calibri" panose="020F0502020204030204" pitchFamily="34" charset="0"/>
                          <a:ea typeface="Calibri" panose="020F0502020204030204" pitchFamily="34" charset="0"/>
                        </a:rPr>
                        <a:t>Proposed ALAC Response</a:t>
                      </a:r>
                      <a:endParaRPr lang="en-US" sz="1100">
                        <a:effectLst/>
                        <a:latin typeface="Arial" panose="020B0604020202020204" pitchFamily="34" charset="0"/>
                        <a:ea typeface="Arial" panose="020B0604020202020204" pitchFamily="34" charset="0"/>
                      </a:endParaRPr>
                    </a:p>
                  </a:txBody>
                  <a:tcPr marL="24608" marR="2460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424906014"/>
                  </a:ext>
                </a:extLst>
              </a:tr>
              <a:tr h="384119">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#7: </a:t>
                      </a:r>
                      <a:r>
                        <a:rPr lang="en-US" sz="1100" dirty="0">
                          <a:effectLst/>
                          <a:latin typeface="Calibri" panose="020F0502020204030204" pitchFamily="34" charset="0"/>
                          <a:ea typeface="Calibri" panose="020F0502020204030204" pitchFamily="34" charset="0"/>
                        </a:rPr>
                        <a:t>What mechanism do you suggest that allows a URS Provider to efficiently check with other URS and UDRP Providers in order to ensure that a disputed domain name is not already subject to an open and active URS/UDRP proceeding? </a:t>
                      </a:r>
                      <a:endParaRPr lang="en-US" sz="1100"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No opinion, technical issue not of significant interest to end-users</a:t>
                      </a:r>
                      <a:endParaRPr lang="en-US" sz="110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605479"/>
                  </a:ext>
                </a:extLst>
              </a:tr>
              <a:tr h="676542">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#8: </a:t>
                      </a:r>
                      <a:r>
                        <a:rPr lang="en-US" sz="1100" dirty="0">
                          <a:effectLst/>
                          <a:latin typeface="Calibri" panose="020F0502020204030204" pitchFamily="34" charset="0"/>
                          <a:ea typeface="Calibri" panose="020F0502020204030204" pitchFamily="34" charset="0"/>
                        </a:rPr>
                        <a:t>The Working Group recommends that public comment be sought from </a:t>
                      </a:r>
                      <a:r>
                        <a:rPr lang="en-US" sz="1100" u="sng" dirty="0">
                          <a:effectLst/>
                          <a:latin typeface="Calibri" panose="020F0502020204030204" pitchFamily="34" charset="0"/>
                          <a:ea typeface="Calibri" panose="020F0502020204030204" pitchFamily="34" charset="0"/>
                        </a:rPr>
                        <a:t>Registry Operators</a:t>
                      </a:r>
                      <a:r>
                        <a:rPr lang="en-US" sz="1100" dirty="0">
                          <a:effectLst/>
                          <a:latin typeface="Calibri" panose="020F0502020204030204" pitchFamily="34" charset="0"/>
                          <a:ea typeface="Calibri" panose="020F0502020204030204" pitchFamily="34" charset="0"/>
                        </a:rPr>
                        <a:t> on the following questions:</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 </a:t>
                      </a:r>
                      <a:r>
                        <a:rPr lang="en-US" sz="1100" b="1" dirty="0">
                          <a:effectLst/>
                          <a:latin typeface="Calibri" panose="020F0502020204030204" pitchFamily="34" charset="0"/>
                          <a:ea typeface="Calibri" panose="020F0502020204030204" pitchFamily="34" charset="0"/>
                        </a:rPr>
                        <a:t>8a.</a:t>
                      </a:r>
                      <a:r>
                        <a:rPr lang="en-US" sz="1100" dirty="0">
                          <a:effectLst/>
                          <a:latin typeface="Calibri" panose="020F0502020204030204" pitchFamily="34" charset="0"/>
                          <a:ea typeface="Calibri" panose="020F0502020204030204" pitchFamily="34" charset="0"/>
                        </a:rPr>
                        <a:t> What issues have you encountered with respect to implementing the HSTS-preloaded domain suspension remedy, if any?</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 </a:t>
                      </a:r>
                      <a:r>
                        <a:rPr lang="en-US" sz="1100" b="1" dirty="0">
                          <a:effectLst/>
                          <a:latin typeface="Calibri" panose="020F0502020204030204" pitchFamily="34" charset="0"/>
                          <a:ea typeface="Calibri" panose="020F0502020204030204" pitchFamily="34" charset="0"/>
                        </a:rPr>
                        <a:t>8b. </a:t>
                      </a:r>
                      <a:r>
                        <a:rPr lang="en-US" sz="1100" dirty="0">
                          <a:effectLst/>
                          <a:latin typeface="Calibri" panose="020F0502020204030204" pitchFamily="34" charset="0"/>
                          <a:ea typeface="Calibri" panose="020F0502020204030204" pitchFamily="34" charset="0"/>
                        </a:rPr>
                        <a:t>What would need to be done to help resolve the issues you have encountered?</a:t>
                      </a:r>
                      <a:endParaRPr lang="en-US" sz="1100"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N/A</a:t>
                      </a:r>
                      <a:endParaRPr lang="en-US" sz="110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820946"/>
                  </a:ext>
                </a:extLst>
              </a:tr>
              <a:tr h="1821143">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#9: </a:t>
                      </a:r>
                      <a:r>
                        <a:rPr lang="en-US" sz="1100" dirty="0">
                          <a:effectLst/>
                          <a:latin typeface="Calibri" panose="020F0502020204030204" pitchFamily="34" charset="0"/>
                          <a:ea typeface="Calibri" panose="020F0502020204030204" pitchFamily="34" charset="0"/>
                        </a:rPr>
                        <a:t>Are the non-refundable late Response fees paid by Respondent reasonable? </a:t>
                      </a:r>
                      <a:endParaRPr lang="en-US" sz="1100" dirty="0">
                        <a:effectLst/>
                        <a:latin typeface="Arial" panose="020B0604020202020204" pitchFamily="34" charset="0"/>
                        <a:ea typeface="Arial" panose="020B0604020202020204" pitchFamily="34" charset="0"/>
                      </a:endParaRPr>
                    </a:p>
                    <a:p>
                      <a:pPr marL="171450" marR="0" indent="-171450">
                        <a:lnSpc>
                          <a:spcPct val="115000"/>
                        </a:lnSpc>
                        <a:spcBef>
                          <a:spcPts val="0"/>
                        </a:spcBef>
                        <a:spcAft>
                          <a:spcPts val="0"/>
                        </a:spcAft>
                        <a:buFont typeface="Arial" panose="020B0604020202020204" pitchFamily="34" charset="0"/>
                        <a:buChar char="•"/>
                      </a:pPr>
                      <a:r>
                        <a:rPr lang="en-US" sz="1100" dirty="0">
                          <a:effectLst/>
                          <a:latin typeface="Calibri" panose="020F0502020204030204" pitchFamily="34" charset="0"/>
                          <a:ea typeface="Calibri" panose="020F0502020204030204" pitchFamily="34" charset="0"/>
                        </a:rPr>
                        <a:t> FORUM has a flat fee for late response. ADNDRC and MFSD have fees based on the number of domains and/or the type of Respondents involved. FORUM has never collected these fees for late response. </a:t>
                      </a:r>
                      <a:endParaRPr lang="en-US" sz="11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FORUM: Re-examination Fee (more than 30 days late): 200 USD; Re-examination Extension Fee: 100 USD</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ADNDRC: </a:t>
                      </a:r>
                      <a:r>
                        <a:rPr lang="en-US" sz="1100" u="none" strike="noStrike" dirty="0">
                          <a:effectLst/>
                          <a:highlight>
                            <a:srgbClr val="FFFFFF"/>
                          </a:highlight>
                          <a:latin typeface="Calibri" panose="020F0502020204030204" pitchFamily="34" charset="0"/>
                          <a:ea typeface="Calibri" panose="020F0502020204030204" pitchFamily="34" charset="0"/>
                        </a:rPr>
                        <a:t>1 to 5 domain names: 180 USD, 6 to 14 domain names: 200 USD, 15 to 29 domain names: 225 USD, </a:t>
                      </a:r>
                    </a:p>
                    <a:p>
                      <a:pPr marL="800100" marR="0" lvl="1" indent="-3429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30 domain names or more: To be determined by the Relevant Office of ADNDRC</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MFSD: Paid by the Respondent who is natural person/sole proprietorship/public body/non-profit entity; </a:t>
                      </a:r>
                      <a:endParaRPr lang="en-US" sz="1100" u="none" strike="noStrike" dirty="0">
                        <a:effectLst/>
                        <a:latin typeface="Arial" panose="020B0604020202020204" pitchFamily="34" charset="0"/>
                        <a:ea typeface="Arial" panose="020B0604020202020204" pitchFamily="34" charset="0"/>
                      </a:endParaRPr>
                    </a:p>
                    <a:p>
                      <a:pPr marL="1143000" marR="0" lvl="2" indent="-2286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1-15 domain names: 175 EUR, 16-50 domain names: 200 EUR, 50 domain names or more: To be decided with MFSD</a:t>
                      </a:r>
                      <a:endParaRPr lang="en-US" sz="1100" u="none" strike="noStrike" dirty="0">
                        <a:effectLst/>
                        <a:latin typeface="Arial" panose="020B0604020202020204" pitchFamily="34" charset="0"/>
                        <a:ea typeface="Arial" panose="020B0604020202020204" pitchFamily="34" charset="0"/>
                      </a:endParaRPr>
                    </a:p>
                    <a:p>
                      <a:pPr marL="742950" marR="0" lvl="1" indent="-28575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Paid by the Respondent who is partnership/corporation/public company/private limited/limited liability company</a:t>
                      </a:r>
                      <a:endParaRPr lang="en-US" sz="1100" u="none" strike="noStrike" dirty="0">
                        <a:effectLst/>
                        <a:latin typeface="Arial" panose="020B0604020202020204" pitchFamily="34" charset="0"/>
                        <a:ea typeface="Arial" panose="020B0604020202020204" pitchFamily="34" charset="0"/>
                      </a:endParaRPr>
                    </a:p>
                    <a:p>
                      <a:pPr marL="1143000" marR="0" lvl="2" indent="-228600">
                        <a:lnSpc>
                          <a:spcPct val="115000"/>
                        </a:lnSpc>
                        <a:spcBef>
                          <a:spcPts val="0"/>
                        </a:spcBef>
                        <a:spcAft>
                          <a:spcPts val="0"/>
                        </a:spcAft>
                        <a:buFont typeface="Arial" panose="020B0604020202020204" pitchFamily="34" charset="0"/>
                        <a:buChar char="■"/>
                      </a:pPr>
                      <a:r>
                        <a:rPr lang="en-US" sz="1100" u="none" strike="noStrike" dirty="0">
                          <a:effectLst/>
                          <a:highlight>
                            <a:srgbClr val="FFFFFF"/>
                          </a:highlight>
                          <a:latin typeface="Calibri" panose="020F0502020204030204" pitchFamily="34" charset="0"/>
                          <a:ea typeface="Calibri" panose="020F0502020204030204" pitchFamily="34" charset="0"/>
                        </a:rPr>
                        <a:t>1-15 domain names: 190 Euros, 16-50 domain names: 225 Euros, 50 domain names or more: To be decided with MFSD</a:t>
                      </a:r>
                      <a:endParaRPr lang="en-US" sz="1100" u="none" strike="noStrike"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 No opinion</a:t>
                      </a:r>
                    </a:p>
                    <a:p>
                      <a:pPr marL="0" marR="0">
                        <a:lnSpc>
                          <a:spcPct val="113000"/>
                        </a:lnSpc>
                        <a:spcBef>
                          <a:spcPts val="0"/>
                        </a:spcBef>
                        <a:spcAft>
                          <a:spcPts val="0"/>
                        </a:spcAft>
                      </a:pPr>
                      <a:endParaRPr lang="en-US" sz="1200" b="1" dirty="0">
                        <a:effectLst/>
                        <a:latin typeface="Calibri" panose="020F0502020204030204" pitchFamily="34" charset="0"/>
                        <a:ea typeface="Calibri" panose="020F0502020204030204" pitchFamily="34" charset="0"/>
                      </a:endParaRPr>
                    </a:p>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Issue not of significant interest to end-users</a:t>
                      </a:r>
                      <a:endParaRPr lang="en-US" sz="1200" b="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2621343"/>
                  </a:ext>
                </a:extLst>
              </a:tr>
              <a:tr h="1283123">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URS Question #10 10a. </a:t>
                      </a:r>
                      <a:r>
                        <a:rPr lang="en-US" sz="1100" dirty="0">
                          <a:effectLst/>
                          <a:latin typeface="Calibri" panose="020F0502020204030204" pitchFamily="34" charset="0"/>
                          <a:ea typeface="Calibri" panose="020F0502020204030204" pitchFamily="34" charset="0"/>
                        </a:rPr>
                        <a:t>Are penalties for Complainant or Respondent who abuses the URS process sufficient? </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10b. </a:t>
                      </a:r>
                      <a:r>
                        <a:rPr lang="en-US" sz="1100" dirty="0">
                          <a:effectLst/>
                          <a:latin typeface="Calibri" panose="020F0502020204030204" pitchFamily="34" charset="0"/>
                          <a:ea typeface="Calibri" panose="020F0502020204030204" pitchFamily="34" charset="0"/>
                        </a:rPr>
                        <a:t>If not, should they be expanded? </a:t>
                      </a:r>
                      <a:r>
                        <a:rPr lang="en-US" sz="1100" b="1" dirty="0">
                          <a:effectLst/>
                          <a:latin typeface="Calibri" panose="020F0502020204030204" pitchFamily="34" charset="0"/>
                          <a:ea typeface="Calibri" panose="020F0502020204030204" pitchFamily="34" charset="0"/>
                        </a:rPr>
                        <a:t>10c.</a:t>
                      </a:r>
                      <a:r>
                        <a:rPr lang="en-US" sz="1100" dirty="0">
                          <a:effectLst/>
                          <a:latin typeface="Calibri" panose="020F0502020204030204" pitchFamily="34" charset="0"/>
                          <a:ea typeface="Calibri" panose="020F0502020204030204" pitchFamily="34" charset="0"/>
                        </a:rPr>
                        <a:t> If they should be expanded, how?</a:t>
                      </a:r>
                      <a:endParaRPr lang="en-US" sz="11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100" dirty="0">
                          <a:effectLst/>
                          <a:latin typeface="Calibri" panose="020F0502020204030204" pitchFamily="34" charset="0"/>
                          <a:ea typeface="Calibri" panose="020F0502020204030204" pitchFamily="34" charset="0"/>
                        </a:rPr>
                        <a:t>Per Section 11.4 and 11.5 of the URS Procedure, the penalties for abusive complaints are: </a:t>
                      </a:r>
                      <a:endParaRPr lang="en-US" sz="11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11.4 In the event a party is deemed to have filed two (2) abusive Complaints, or one (1) “deliberate material falsehood,” that party shall be barred from utilizing the URS for one-year following the date of issuance of a Determination finding a complainant to have: (</a:t>
                      </a:r>
                      <a:r>
                        <a:rPr lang="en-US" sz="1100" u="none" strike="noStrike" dirty="0" err="1">
                          <a:effectLst/>
                          <a:latin typeface="Calibri" panose="020F0502020204030204" pitchFamily="34" charset="0"/>
                          <a:ea typeface="Calibri" panose="020F0502020204030204" pitchFamily="34" charset="0"/>
                        </a:rPr>
                        <a:t>i</a:t>
                      </a:r>
                      <a:r>
                        <a:rPr lang="en-US" sz="1100" u="none" strike="noStrike" dirty="0">
                          <a:effectLst/>
                          <a:latin typeface="Calibri" panose="020F0502020204030204" pitchFamily="34" charset="0"/>
                          <a:ea typeface="Calibri" panose="020F0502020204030204" pitchFamily="34" charset="0"/>
                        </a:rPr>
                        <a:t>) filed its second abusive complaint; or (ii) filed a deliberate material falsehood. </a:t>
                      </a:r>
                      <a:endParaRPr lang="en-US" sz="11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100" u="none" strike="noStrike" dirty="0">
                          <a:effectLst/>
                          <a:latin typeface="Calibri" panose="020F0502020204030204" pitchFamily="34" charset="0"/>
                          <a:ea typeface="Calibri" panose="020F0502020204030204" pitchFamily="34" charset="0"/>
                        </a:rPr>
                        <a:t>11.5 Two findings of “deliberate material falsehood” shall permanently bar the Complainant from utilizing the URS.</a:t>
                      </a:r>
                      <a:endParaRPr lang="en-US" sz="1100" u="none" strike="noStrike" dirty="0">
                        <a:effectLst/>
                        <a:latin typeface="Arial" panose="020B0604020202020204" pitchFamily="34" charset="0"/>
                        <a:ea typeface="Arial" panose="020B0604020202020204" pitchFamily="34" charset="0"/>
                      </a:endParaRPr>
                    </a:p>
                  </a:txBody>
                  <a:tcPr marL="22785" marR="22785" marT="22785" marB="2278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a:t>
                      </a:r>
                      <a:r>
                        <a:rPr lang="en-US" sz="1200" b="0" dirty="0">
                          <a:effectLst/>
                          <a:latin typeface="Calibri" panose="020F0502020204030204" pitchFamily="34" charset="0"/>
                          <a:ea typeface="Calibri" panose="020F0502020204030204" pitchFamily="34" charset="0"/>
                        </a:rPr>
                        <a:t>No opinion</a:t>
                      </a:r>
                    </a:p>
                    <a:p>
                      <a:pPr marL="0" marR="0">
                        <a:lnSpc>
                          <a:spcPct val="113000"/>
                        </a:lnSpc>
                        <a:spcBef>
                          <a:spcPts val="0"/>
                        </a:spcBef>
                        <a:spcAft>
                          <a:spcPts val="0"/>
                        </a:spcAft>
                      </a:pPr>
                      <a:endParaRPr lang="en-US" sz="12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200" b="0" dirty="0">
                          <a:effectLst/>
                          <a:latin typeface="Calibri" panose="020F0502020204030204" pitchFamily="34" charset="0"/>
                          <a:ea typeface="Calibri" panose="020F0502020204030204" pitchFamily="34" charset="0"/>
                        </a:rPr>
                        <a:t>Issue not of significant interest to end-users</a:t>
                      </a:r>
                      <a:endParaRPr lang="en-US" sz="1200" b="0" dirty="0">
                        <a:effectLst/>
                        <a:latin typeface="Arial" panose="020B0604020202020204" pitchFamily="34" charset="0"/>
                        <a:ea typeface="Arial" panose="020B0604020202020204" pitchFamily="34" charset="0"/>
                      </a:endParaRPr>
                    </a:p>
                  </a:txBody>
                  <a:tcPr marL="24608" marR="2460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8431396"/>
                  </a:ext>
                </a:extLst>
              </a:tr>
            </a:tbl>
          </a:graphicData>
        </a:graphic>
      </p:graphicFrame>
      <p:sp>
        <p:nvSpPr>
          <p:cNvPr id="3" name="Slide Number Placeholder 2">
            <a:extLst>
              <a:ext uri="{FF2B5EF4-FFF2-40B4-BE49-F238E27FC236}">
                <a16:creationId xmlns:a16="http://schemas.microsoft.com/office/drawing/2014/main" id="{0BCE3E57-F9A3-4901-8B7F-2E55E0E23E86}"/>
              </a:ext>
            </a:extLst>
          </p:cNvPr>
          <p:cNvSpPr>
            <a:spLocks noGrp="1"/>
          </p:cNvSpPr>
          <p:nvPr>
            <p:ph type="sldNum" sz="quarter" idx="12"/>
          </p:nvPr>
        </p:nvSpPr>
        <p:spPr/>
        <p:txBody>
          <a:bodyPr/>
          <a:lstStyle/>
          <a:p>
            <a:fld id="{2D52CBCC-10DE-4901-8868-08FE15736531}" type="slidenum">
              <a:rPr lang="en-US" smtClean="0"/>
              <a:t>11</a:t>
            </a:fld>
            <a:endParaRPr lang="en-US"/>
          </a:p>
        </p:txBody>
      </p:sp>
    </p:spTree>
    <p:extLst>
      <p:ext uri="{BB962C8B-B14F-4D97-AF65-F5344CB8AC3E}">
        <p14:creationId xmlns:p14="http://schemas.microsoft.com/office/powerpoint/2010/main" val="1712537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openDmnd">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505F8-A072-495F-969A-0213A6B253BD}"/>
              </a:ext>
            </a:extLst>
          </p:cNvPr>
          <p:cNvSpPr>
            <a:spLocks noGrp="1"/>
          </p:cNvSpPr>
          <p:nvPr>
            <p:ph type="title"/>
          </p:nvPr>
        </p:nvSpPr>
        <p:spPr/>
        <p:txBody>
          <a:bodyPr>
            <a:normAutofit fontScale="90000"/>
          </a:bodyPr>
          <a:lstStyle/>
          <a:p>
            <a:r>
              <a:rPr lang="en-US" dirty="0"/>
              <a:t>TMCH Preliminary Recommendation</a:t>
            </a:r>
            <a:br>
              <a:rPr lang="en-US" dirty="0"/>
            </a:br>
            <a:endParaRPr lang="en-US" dirty="0"/>
          </a:p>
        </p:txBody>
      </p:sp>
      <p:graphicFrame>
        <p:nvGraphicFramePr>
          <p:cNvPr id="5" name="Content Placeholder 4">
            <a:extLst>
              <a:ext uri="{FF2B5EF4-FFF2-40B4-BE49-F238E27FC236}">
                <a16:creationId xmlns:a16="http://schemas.microsoft.com/office/drawing/2014/main" id="{59E8047F-4072-474E-866D-E9185FCA2399}"/>
              </a:ext>
            </a:extLst>
          </p:cNvPr>
          <p:cNvGraphicFramePr>
            <a:graphicFrameLocks noGrp="1"/>
          </p:cNvGraphicFramePr>
          <p:nvPr>
            <p:ph idx="1"/>
            <p:extLst>
              <p:ext uri="{D42A27DB-BD31-4B8C-83A1-F6EECF244321}">
                <p14:modId xmlns:p14="http://schemas.microsoft.com/office/powerpoint/2010/main" val="1321723626"/>
              </p:ext>
            </p:extLst>
          </p:nvPr>
        </p:nvGraphicFramePr>
        <p:xfrm>
          <a:off x="1115008" y="1406614"/>
          <a:ext cx="9961983" cy="4808792"/>
        </p:xfrm>
        <a:graphic>
          <a:graphicData uri="http://schemas.openxmlformats.org/drawingml/2006/table">
            <a:tbl>
              <a:tblPr/>
              <a:tblGrid>
                <a:gridCol w="6089211">
                  <a:extLst>
                    <a:ext uri="{9D8B030D-6E8A-4147-A177-3AD203B41FA5}">
                      <a16:colId xmlns:a16="http://schemas.microsoft.com/office/drawing/2014/main" val="2675250433"/>
                    </a:ext>
                  </a:extLst>
                </a:gridCol>
                <a:gridCol w="3872772">
                  <a:extLst>
                    <a:ext uri="{9D8B030D-6E8A-4147-A177-3AD203B41FA5}">
                      <a16:colId xmlns:a16="http://schemas.microsoft.com/office/drawing/2014/main" val="577578365"/>
                    </a:ext>
                  </a:extLst>
                </a:gridCol>
              </a:tblGrid>
              <a:tr h="252432">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60414902"/>
                  </a:ext>
                </a:extLst>
              </a:tr>
              <a:tr h="1095375">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TMCH Recommendation #1</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considered the following aspects of the TMCH:</a:t>
                      </a:r>
                      <a:endParaRPr lang="en-US" sz="14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the “TM +50” rule should be changed or maintained;</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the current “exact match” rules should be changed or maintained; and </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Whether, where a trademark contains dictionary term(s), the Sunrise and Trademark Claims RPMs should be limited in their scope such as to be applicable only in those gTLDs that relate to the categories of goods and services for which the dictionary term(s) within that trademark are protected. </a:t>
                      </a:r>
                      <a:endParaRPr lang="en-US" sz="1400" u="none" strike="noStrike"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Group’s preliminary recommendation for these three questions is that the status quo (i.e. the current rules as applied to the gTLDs delegated under the 2012 New gTLD Program round) should be maintained.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Group’s review of the public comments on these topics may lead to Working Group consensus to amend its preliminary recommendation in respect of one or more of these topics, in which case the Working Group’s Final Report will be updated accordingly with specific, numbered recommendations.</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endParaRPr lang="en-US" sz="14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rules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3583998"/>
                  </a:ext>
                </a:extLst>
              </a:tr>
            </a:tbl>
          </a:graphicData>
        </a:graphic>
      </p:graphicFrame>
      <p:sp>
        <p:nvSpPr>
          <p:cNvPr id="3" name="Slide Number Placeholder 2">
            <a:extLst>
              <a:ext uri="{FF2B5EF4-FFF2-40B4-BE49-F238E27FC236}">
                <a16:creationId xmlns:a16="http://schemas.microsoft.com/office/drawing/2014/main" id="{18C42AA6-D506-4118-9280-9A0B3A20F2DC}"/>
              </a:ext>
            </a:extLst>
          </p:cNvPr>
          <p:cNvSpPr>
            <a:spLocks noGrp="1"/>
          </p:cNvSpPr>
          <p:nvPr>
            <p:ph type="sldNum" sz="quarter" idx="12"/>
          </p:nvPr>
        </p:nvSpPr>
        <p:spPr/>
        <p:txBody>
          <a:bodyPr/>
          <a:lstStyle/>
          <a:p>
            <a:fld id="{2D52CBCC-10DE-4901-8868-08FE15736531}" type="slidenum">
              <a:rPr lang="en-US" smtClean="0"/>
              <a:t>12</a:t>
            </a:fld>
            <a:endParaRPr lang="en-US"/>
          </a:p>
        </p:txBody>
      </p:sp>
    </p:spTree>
    <p:extLst>
      <p:ext uri="{BB962C8B-B14F-4D97-AF65-F5344CB8AC3E}">
        <p14:creationId xmlns:p14="http://schemas.microsoft.com/office/powerpoint/2010/main" val="347614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363200" cy="645030"/>
          </a:xfrm>
        </p:spPr>
        <p:txBody>
          <a:bodyPr>
            <a:normAutofit fontScale="90000"/>
          </a:bodyPr>
          <a:lstStyle/>
          <a:p>
            <a:r>
              <a:rPr lang="en-US" sz="4000" dirty="0">
                <a:ea typeface="Calibri" panose="020F0502020204030204" pitchFamily="34" charset="0"/>
              </a:rPr>
              <a:t>Sunrise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D2BA6C0-4084-4CA7-81DA-6853E38B64B5}"/>
              </a:ext>
            </a:extLst>
          </p:cNvPr>
          <p:cNvGraphicFramePr>
            <a:graphicFrameLocks noGrp="1"/>
          </p:cNvGraphicFramePr>
          <p:nvPr>
            <p:ph idx="1"/>
            <p:extLst>
              <p:ext uri="{D42A27DB-BD31-4B8C-83A1-F6EECF244321}">
                <p14:modId xmlns:p14="http://schemas.microsoft.com/office/powerpoint/2010/main" val="778058964"/>
              </p:ext>
            </p:extLst>
          </p:nvPr>
        </p:nvGraphicFramePr>
        <p:xfrm>
          <a:off x="1066800" y="1604865"/>
          <a:ext cx="10058399" cy="4423441"/>
        </p:xfrm>
        <a:graphic>
          <a:graphicData uri="http://schemas.openxmlformats.org/drawingml/2006/table">
            <a:tbl>
              <a:tblPr/>
              <a:tblGrid>
                <a:gridCol w="6666664">
                  <a:extLst>
                    <a:ext uri="{9D8B030D-6E8A-4147-A177-3AD203B41FA5}">
                      <a16:colId xmlns:a16="http://schemas.microsoft.com/office/drawing/2014/main" val="2178890839"/>
                    </a:ext>
                  </a:extLst>
                </a:gridCol>
                <a:gridCol w="3391735">
                  <a:extLst>
                    <a:ext uri="{9D8B030D-6E8A-4147-A177-3AD203B41FA5}">
                      <a16:colId xmlns:a16="http://schemas.microsoft.com/office/drawing/2014/main" val="3343435279"/>
                    </a:ext>
                  </a:extLst>
                </a:gridCol>
              </a:tblGrid>
              <a:tr h="357725">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024629996"/>
                  </a:ext>
                </a:extLst>
              </a:tr>
              <a:tr h="1016126">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#1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In the absence of wide support for a change to the status quo, the Working Group recommends that the current availability of Sunrise registrations only for identical matches should be maintained, and the matching process should not be expanded.</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962474"/>
                  </a:ext>
                </a:extLst>
              </a:tr>
              <a:tr h="1171523">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#2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Registry Agreement for future new gTLDs includes a provision stating that a Registry Operator shall not operate its TLD in such a way as to have the effect of circumventing the mandatory RPMs imposed by ICANN or restricting brand owners’ reasonable use of the Sunrise rights protection mechanism.</a:t>
                      </a:r>
                      <a:r>
                        <a:rPr lang="en-US" sz="1400" dirty="0">
                          <a:solidFill>
                            <a:srgbClr val="FF0000"/>
                          </a:solidFill>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Consistent with principles of allowing ICANN policies to operate as written.  </a:t>
                      </a: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153500"/>
                  </a:ext>
                </a:extLst>
              </a:tr>
              <a:tr h="795697">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Sunrise Recommendation #3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In the absence of wide support for a change to the status quo, the Working Group does not recommend the creation of a challenge mechanism.</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93078"/>
                  </a:ext>
                </a:extLst>
              </a:tr>
              <a:tr h="795697">
                <a:tc>
                  <a:txBody>
                    <a:bodyPr/>
                    <a:lstStyle/>
                    <a:p>
                      <a:pPr marL="0" marR="0">
                        <a:lnSpc>
                          <a:spcPct val="113000"/>
                        </a:lnSpc>
                        <a:spcBef>
                          <a:spcPts val="0"/>
                        </a:spcBef>
                        <a:spcAft>
                          <a:spcPts val="0"/>
                        </a:spcAft>
                      </a:pPr>
                      <a:r>
                        <a:rPr lang="en-US" sz="1400" b="1">
                          <a:effectLst/>
                          <a:latin typeface="Calibri" panose="020F0502020204030204" pitchFamily="34" charset="0"/>
                          <a:ea typeface="Calibri" panose="020F0502020204030204" pitchFamily="34" charset="0"/>
                        </a:rPr>
                        <a:t>Sunrise Recommendation #4</a:t>
                      </a:r>
                      <a:endParaRPr lang="en-US" sz="140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a:effectLst/>
                          <a:latin typeface="Calibri" panose="020F0502020204030204" pitchFamily="34" charset="0"/>
                          <a:ea typeface="Calibri" panose="020F0502020204030204" pitchFamily="34" charset="0"/>
                        </a:rPr>
                        <a:t>In the absence of wide support for a change to the status quo, the Working Group does not recommend the publication of the Reserved Names lists by Registry Operators. </a:t>
                      </a:r>
                      <a:endParaRPr lang="en-US" sz="140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The current policies appear to be working as intended.</a:t>
                      </a:r>
                      <a:endParaRPr lang="en-US" sz="14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9092621"/>
                  </a:ext>
                </a:extLst>
              </a:tr>
            </a:tbl>
          </a:graphicData>
        </a:graphic>
      </p:graphicFrame>
      <p:sp>
        <p:nvSpPr>
          <p:cNvPr id="3" name="Slide Number Placeholder 2">
            <a:extLst>
              <a:ext uri="{FF2B5EF4-FFF2-40B4-BE49-F238E27FC236}">
                <a16:creationId xmlns:a16="http://schemas.microsoft.com/office/drawing/2014/main" id="{CD216838-562B-4B87-AF6E-353C63DFCCAA}"/>
              </a:ext>
            </a:extLst>
          </p:cNvPr>
          <p:cNvSpPr>
            <a:spLocks noGrp="1"/>
          </p:cNvSpPr>
          <p:nvPr>
            <p:ph type="sldNum" sz="quarter" idx="12"/>
          </p:nvPr>
        </p:nvSpPr>
        <p:spPr/>
        <p:txBody>
          <a:bodyPr/>
          <a:lstStyle/>
          <a:p>
            <a:fld id="{2D52CBCC-10DE-4901-8868-08FE15736531}" type="slidenum">
              <a:rPr lang="en-US" smtClean="0"/>
              <a:t>13</a:t>
            </a:fld>
            <a:endParaRPr lang="en-US"/>
          </a:p>
        </p:txBody>
      </p:sp>
    </p:spTree>
    <p:extLst>
      <p:ext uri="{BB962C8B-B14F-4D97-AF65-F5344CB8AC3E}">
        <p14:creationId xmlns:p14="http://schemas.microsoft.com/office/powerpoint/2010/main" val="2108802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355010"/>
            <a:ext cx="10058400" cy="533063"/>
          </a:xfrm>
        </p:spPr>
        <p:txBody>
          <a:bodyPr>
            <a:normAutofit fontScale="90000"/>
          </a:bodyPr>
          <a:lstStyle/>
          <a:p>
            <a:r>
              <a:rPr lang="en-US" sz="4000" dirty="0">
                <a:latin typeface="Calibri" panose="020F0502020204030204" pitchFamily="34" charset="0"/>
                <a:ea typeface="Calibri" panose="020F0502020204030204" pitchFamily="34" charset="0"/>
              </a:rPr>
              <a:t>Sunrise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D2BA6C0-4084-4CA7-81DA-6853E38B64B5}"/>
              </a:ext>
            </a:extLst>
          </p:cNvPr>
          <p:cNvGraphicFramePr>
            <a:graphicFrameLocks noGrp="1"/>
          </p:cNvGraphicFramePr>
          <p:nvPr>
            <p:ph idx="1"/>
            <p:extLst>
              <p:ext uri="{D42A27DB-BD31-4B8C-83A1-F6EECF244321}">
                <p14:modId xmlns:p14="http://schemas.microsoft.com/office/powerpoint/2010/main" val="2331865546"/>
              </p:ext>
            </p:extLst>
          </p:nvPr>
        </p:nvGraphicFramePr>
        <p:xfrm>
          <a:off x="371669" y="888073"/>
          <a:ext cx="11448661" cy="5516947"/>
        </p:xfrm>
        <a:graphic>
          <a:graphicData uri="http://schemas.openxmlformats.org/drawingml/2006/table">
            <a:tbl>
              <a:tblPr/>
              <a:tblGrid>
                <a:gridCol w="8778444">
                  <a:extLst>
                    <a:ext uri="{9D8B030D-6E8A-4147-A177-3AD203B41FA5}">
                      <a16:colId xmlns:a16="http://schemas.microsoft.com/office/drawing/2014/main" val="2178890839"/>
                    </a:ext>
                  </a:extLst>
                </a:gridCol>
                <a:gridCol w="2670217">
                  <a:extLst>
                    <a:ext uri="{9D8B030D-6E8A-4147-A177-3AD203B41FA5}">
                      <a16:colId xmlns:a16="http://schemas.microsoft.com/office/drawing/2014/main" val="3343435279"/>
                    </a:ext>
                  </a:extLst>
                </a:gridCol>
              </a:tblGrid>
              <a:tr h="280448">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Preliminary Recommendation</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024629996"/>
                  </a:ext>
                </a:extLst>
              </a:tr>
              <a:tr h="848617">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#5</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in general, that the current requirement for the Sunrise Period be maintained, including for 30-day minimum period for a Start Date Sunrise and the 60-day minimum period for an End Date Sunrise.</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4962474"/>
                  </a:ext>
                </a:extLst>
              </a:tr>
              <a:tr h="68607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#6</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In the absence of wide support for a change to the status quo, the Working Group recommends that the mandatory Sunrise Period should be maintained.</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153500"/>
                  </a:ext>
                </a:extLst>
              </a:tr>
              <a:tr h="239660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#7</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the next version of the Applicant Guidebook (AGB) for future new gTLDs be amended as follows:</a:t>
                      </a:r>
                      <a:endParaRPr lang="en-US" sz="12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The new version of the AGB should include the TMCH dispute resolution procedure for challenging the validity of trademark </a:t>
                      </a:r>
                      <a:r>
                        <a:rPr lang="en-US" sz="1200" u="none" strike="noStrike" dirty="0" err="1">
                          <a:effectLst/>
                          <a:latin typeface="Calibri" panose="020F0502020204030204" pitchFamily="34" charset="0"/>
                          <a:ea typeface="Calibri" panose="020F0502020204030204" pitchFamily="34" charset="0"/>
                        </a:rPr>
                        <a:t>recordals</a:t>
                      </a:r>
                      <a:r>
                        <a:rPr lang="en-US" sz="1200" u="none" strike="noStrike" dirty="0">
                          <a:effectLst/>
                          <a:latin typeface="Calibri" panose="020F0502020204030204" pitchFamily="34" charset="0"/>
                          <a:ea typeface="Calibri" panose="020F0502020204030204" pitchFamily="34" charset="0"/>
                        </a:rPr>
                        <a:t> entered into the TMCH. This procedure is currently published at: </a:t>
                      </a:r>
                      <a:r>
                        <a:rPr lang="en-US" sz="1200" u="none" strike="noStrike" dirty="0">
                          <a:solidFill>
                            <a:srgbClr val="002060"/>
                          </a:solidFill>
                          <a:effectLst/>
                          <a:latin typeface="Calibri" panose="020F0502020204030204" pitchFamily="34" charset="0"/>
                          <a:ea typeface="Calibri" panose="020F0502020204030204" pitchFamily="34" charset="0"/>
                          <a:hlinkClick r:id="rId2">
                            <a:extLst>
                              <a:ext uri="{A12FA001-AC4F-418D-AE19-62706E023703}">
                                <ahyp:hlinkClr xmlns:ahyp="http://schemas.microsoft.com/office/drawing/2018/hyperlinkcolor" val="tx"/>
                              </a:ext>
                            </a:extLst>
                          </a:hlinkClick>
                        </a:rPr>
                        <a:t>https://www.trademark-clearinghouse.com/dispute#3.3</a:t>
                      </a:r>
                      <a:r>
                        <a:rPr lang="en-US" sz="1200" u="none" strike="noStrike" dirty="0">
                          <a:effectLst/>
                          <a:latin typeface="Calibri" panose="020F0502020204030204" pitchFamily="34" charset="0"/>
                          <a:ea typeface="Calibri" panose="020F0502020204030204" pitchFamily="34" charset="0"/>
                        </a:rPr>
                        <a:t>. ICANN org should ensure that its contract for the provision of TMCH services makes the operation of the TMCH dispute resolution procedure a requirement for the TMCH Validation Service Provider.</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Section 6.2.4 of the current Trademark Clearinghouse Model of Module 5 of the AGB must be amended to remove grounds (</a:t>
                      </a:r>
                      <a:r>
                        <a:rPr lang="en-US" sz="1200" u="none" strike="noStrike" dirty="0" err="1">
                          <a:effectLst/>
                          <a:latin typeface="Calibri" panose="020F0502020204030204" pitchFamily="34" charset="0"/>
                          <a:ea typeface="Calibri" panose="020F0502020204030204" pitchFamily="34" charset="0"/>
                        </a:rPr>
                        <a:t>i</a:t>
                      </a:r>
                      <a:r>
                        <a:rPr lang="en-US" sz="1200" u="none" strike="noStrike" dirty="0">
                          <a:effectLst/>
                          <a:latin typeface="Calibri" panose="020F0502020204030204" pitchFamily="34" charset="0"/>
                          <a:ea typeface="Calibri" panose="020F0502020204030204" pitchFamily="34" charset="0"/>
                        </a:rPr>
                        <a:t>) and (iii). </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mj-lt"/>
                        <a:buAutoNum type="arabicParenR"/>
                      </a:pPr>
                      <a:r>
                        <a:rPr lang="en-US" sz="1200" u="none" strike="noStrike" dirty="0">
                          <a:effectLst/>
                          <a:latin typeface="Calibri" panose="020F0502020204030204" pitchFamily="34" charset="0"/>
                          <a:ea typeface="Calibri" panose="020F0502020204030204" pitchFamily="34" charset="0"/>
                        </a:rPr>
                        <a:t>The Trademark Clearinghouse Model of Module 5 of the AGB must be amended to include a new Section 6.2.6 – “The Registry Operator will, upon receipt from the TMCH of a finding that a Sunrise registration was based upon an invalid TMCH record (pursuant to a TMCH dispute resolution procedure), immediately delete the domain name registration. Registry Operators in their applicable SDRPs will describe the nature and purpose of the TMCH challenge process and provide a link to the TMCH for reference.” </a:t>
                      </a:r>
                      <a:endParaRPr lang="en-US" sz="1200" u="none" strike="noStrike"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Note: Registry Operators should continue to have the option to offer a broader SDRP to include optional/additional Sunrise criteria as desired.</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These are process improvements that will allow policies to work as intended and improve transparency and comprehension by all involved.</a:t>
                      </a:r>
                      <a:endParaRPr lang="en-US" sz="12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93078"/>
                  </a:ext>
                </a:extLst>
              </a:tr>
              <a:tr h="68607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Recommendation #8</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In the absence of wide support for a change to the status quo, the Working Group does not recommend that the scope of Sunrise Registrations be limited to the categories of goods and services for which the trademark is actually registered and put in the Clearinghouse. </a:t>
                      </a:r>
                      <a:endParaRPr lang="en-US" sz="12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9092621"/>
                  </a:ext>
                </a:extLst>
              </a:tr>
            </a:tbl>
          </a:graphicData>
        </a:graphic>
      </p:graphicFrame>
      <p:sp>
        <p:nvSpPr>
          <p:cNvPr id="3" name="Slide Number Placeholder 2">
            <a:extLst>
              <a:ext uri="{FF2B5EF4-FFF2-40B4-BE49-F238E27FC236}">
                <a16:creationId xmlns:a16="http://schemas.microsoft.com/office/drawing/2014/main" id="{CA5CF7A5-FE4F-4B06-AC83-1C21AAA03184}"/>
              </a:ext>
            </a:extLst>
          </p:cNvPr>
          <p:cNvSpPr>
            <a:spLocks noGrp="1"/>
          </p:cNvSpPr>
          <p:nvPr>
            <p:ph type="sldNum" sz="quarter" idx="12"/>
          </p:nvPr>
        </p:nvSpPr>
        <p:spPr/>
        <p:txBody>
          <a:bodyPr/>
          <a:lstStyle/>
          <a:p>
            <a:fld id="{2D52CBCC-10DE-4901-8868-08FE15736531}" type="slidenum">
              <a:rPr lang="en-US" smtClean="0"/>
              <a:t>14</a:t>
            </a:fld>
            <a:endParaRPr lang="en-US"/>
          </a:p>
        </p:txBody>
      </p:sp>
    </p:spTree>
    <p:extLst>
      <p:ext uri="{BB962C8B-B14F-4D97-AF65-F5344CB8AC3E}">
        <p14:creationId xmlns:p14="http://schemas.microsoft.com/office/powerpoint/2010/main" val="1057108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p:txBody>
          <a:bodyPr>
            <a:normAutofit/>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6" name="Content Placeholder 5">
            <a:extLst>
              <a:ext uri="{FF2B5EF4-FFF2-40B4-BE49-F238E27FC236}">
                <a16:creationId xmlns:a16="http://schemas.microsoft.com/office/drawing/2014/main" id="{2F381CF5-A018-4C93-B3D1-1FBF2BBFC891}"/>
              </a:ext>
            </a:extLst>
          </p:cNvPr>
          <p:cNvGraphicFramePr>
            <a:graphicFrameLocks noGrp="1"/>
          </p:cNvGraphicFramePr>
          <p:nvPr>
            <p:ph idx="1"/>
            <p:extLst>
              <p:ext uri="{D42A27DB-BD31-4B8C-83A1-F6EECF244321}">
                <p14:modId xmlns:p14="http://schemas.microsoft.com/office/powerpoint/2010/main" val="2943727220"/>
              </p:ext>
            </p:extLst>
          </p:nvPr>
        </p:nvGraphicFramePr>
        <p:xfrm>
          <a:off x="1222602" y="1884298"/>
          <a:ext cx="8963025" cy="3089403"/>
        </p:xfrm>
        <a:graphic>
          <a:graphicData uri="http://schemas.openxmlformats.org/drawingml/2006/table">
            <a:tbl>
              <a:tblPr/>
              <a:tblGrid>
                <a:gridCol w="5971300">
                  <a:extLst>
                    <a:ext uri="{9D8B030D-6E8A-4147-A177-3AD203B41FA5}">
                      <a16:colId xmlns:a16="http://schemas.microsoft.com/office/drawing/2014/main" val="1856014948"/>
                    </a:ext>
                  </a:extLst>
                </a:gridCol>
                <a:gridCol w="2991725">
                  <a:extLst>
                    <a:ext uri="{9D8B030D-6E8A-4147-A177-3AD203B41FA5}">
                      <a16:colId xmlns:a16="http://schemas.microsoft.com/office/drawing/2014/main" val="3035275499"/>
                    </a:ext>
                  </a:extLst>
                </a:gridCol>
              </a:tblGrid>
              <a:tr h="0">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Question Seeking Community Input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552797068"/>
                  </a:ext>
                </a:extLst>
              </a:tr>
              <a:tr h="0">
                <a:tc>
                  <a:txBody>
                    <a:bodyPr/>
                    <a:lstStyle/>
                    <a:p>
                      <a:pPr marL="0" marR="0">
                        <a:lnSpc>
                          <a:spcPct val="113000"/>
                        </a:lnSpc>
                        <a:spcBef>
                          <a:spcPts val="0"/>
                        </a:spcBef>
                        <a:spcAft>
                          <a:spcPts val="0"/>
                        </a:spcAft>
                      </a:pPr>
                      <a:r>
                        <a:rPr lang="en-US" sz="1600" b="1">
                          <a:effectLst/>
                          <a:latin typeface="Calibri" panose="020F0502020204030204" pitchFamily="34" charset="0"/>
                          <a:ea typeface="Calibri" panose="020F0502020204030204" pitchFamily="34" charset="0"/>
                        </a:rPr>
                        <a:t>Sunrise Question #1 </a:t>
                      </a:r>
                      <a:endParaRPr lang="en-US" sz="160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a:effectLst/>
                          <a:latin typeface="Calibri" panose="020F0502020204030204" pitchFamily="34" charset="0"/>
                          <a:ea typeface="Calibri" panose="020F0502020204030204" pitchFamily="34" charset="0"/>
                        </a:rPr>
                        <a:t>What remedy(ies) would you propose for any unintended effects of the Sunrise Period that you have identified in your public comment?</a:t>
                      </a:r>
                      <a:endParaRPr lang="en-US" sz="160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N/A</a:t>
                      </a:r>
                      <a:endParaRPr lang="en-US" sz="1600" b="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4900244"/>
                  </a:ext>
                </a:extLst>
              </a:tr>
              <a:tr h="0">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Sunrise Question #2</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2a. </a:t>
                      </a:r>
                      <a:r>
                        <a:rPr lang="en-US" sz="1600" dirty="0">
                          <a:effectLst/>
                          <a:latin typeface="Calibri" panose="020F0502020204030204" pitchFamily="34" charset="0"/>
                          <a:ea typeface="Calibri" panose="020F0502020204030204" pitchFamily="34" charset="0"/>
                        </a:rPr>
                        <a:t>Have you identified abuses of the Sunrise Period?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2b.</a:t>
                      </a:r>
                      <a:r>
                        <a:rPr lang="en-US" sz="1600" dirty="0">
                          <a:effectLst/>
                          <a:latin typeface="Calibri" panose="020F0502020204030204" pitchFamily="34" charset="0"/>
                          <a:ea typeface="Calibri" panose="020F0502020204030204" pitchFamily="34" charset="0"/>
                        </a:rPr>
                        <a:t> To the extent that you have identified abuses of the Sunrise Period, if any, please describe them and specify any documentation to substantiate the identified abuses.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Arial" panose="020B0604020202020204" pitchFamily="34" charset="0"/>
                          <a:ea typeface="Arial" panose="020B0604020202020204" pitchFamily="34" charset="0"/>
                        </a:rPr>
                        <a:t>No</a:t>
                      </a:r>
                    </a:p>
                    <a:p>
                      <a:pPr marL="0" marR="0">
                        <a:lnSpc>
                          <a:spcPct val="113000"/>
                        </a:lnSpc>
                        <a:spcBef>
                          <a:spcPts val="0"/>
                        </a:spcBef>
                        <a:spcAft>
                          <a:spcPts val="0"/>
                        </a:spcAft>
                      </a:pPr>
                      <a:endParaRPr lang="en-US" sz="16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0" dirty="0">
                          <a:effectLst/>
                          <a:latin typeface="Arial" panose="020B0604020202020204" pitchFamily="34" charset="0"/>
                          <a:ea typeface="Arial" panose="020B0604020202020204" pitchFamily="34" charset="0"/>
                        </a:rPr>
                        <a:t>N/A</a:t>
                      </a:r>
                      <a:endParaRPr lang="en-US" sz="1600" b="0" dirty="0">
                        <a:effectLst/>
                        <a:latin typeface="Calibri" panose="020F050202020403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6374676"/>
                  </a:ext>
                </a:extLst>
              </a:tr>
            </a:tbl>
          </a:graphicData>
        </a:graphic>
      </p:graphicFrame>
      <p:sp>
        <p:nvSpPr>
          <p:cNvPr id="3" name="Slide Number Placeholder 2">
            <a:extLst>
              <a:ext uri="{FF2B5EF4-FFF2-40B4-BE49-F238E27FC236}">
                <a16:creationId xmlns:a16="http://schemas.microsoft.com/office/drawing/2014/main" id="{A672E247-26A5-4C7E-9633-51F326CD1A76}"/>
              </a:ext>
            </a:extLst>
          </p:cNvPr>
          <p:cNvSpPr>
            <a:spLocks noGrp="1"/>
          </p:cNvSpPr>
          <p:nvPr>
            <p:ph type="sldNum" sz="quarter" idx="12"/>
          </p:nvPr>
        </p:nvSpPr>
        <p:spPr/>
        <p:txBody>
          <a:bodyPr/>
          <a:lstStyle/>
          <a:p>
            <a:fld id="{2D52CBCC-10DE-4901-8868-08FE15736531}" type="slidenum">
              <a:rPr lang="en-US" smtClean="0"/>
              <a:t>15</a:t>
            </a:fld>
            <a:endParaRPr lang="en-US"/>
          </a:p>
        </p:txBody>
      </p:sp>
    </p:spTree>
    <p:extLst>
      <p:ext uri="{BB962C8B-B14F-4D97-AF65-F5344CB8AC3E}">
        <p14:creationId xmlns:p14="http://schemas.microsoft.com/office/powerpoint/2010/main" val="1457172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743966"/>
            <a:ext cx="10058400" cy="483927"/>
          </a:xfrm>
        </p:spPr>
        <p:txBody>
          <a:bodyPr>
            <a:normAutofit fontScale="90000"/>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15" name="Content Placeholder 14">
            <a:extLst>
              <a:ext uri="{FF2B5EF4-FFF2-40B4-BE49-F238E27FC236}">
                <a16:creationId xmlns:a16="http://schemas.microsoft.com/office/drawing/2014/main" id="{9594A17B-1554-4F72-976A-7800DB8E0FD9}"/>
              </a:ext>
            </a:extLst>
          </p:cNvPr>
          <p:cNvGraphicFramePr>
            <a:graphicFrameLocks noGrp="1"/>
          </p:cNvGraphicFramePr>
          <p:nvPr>
            <p:ph idx="1"/>
            <p:extLst>
              <p:ext uri="{D42A27DB-BD31-4B8C-83A1-F6EECF244321}">
                <p14:modId xmlns:p14="http://schemas.microsoft.com/office/powerpoint/2010/main" val="2280058702"/>
              </p:ext>
            </p:extLst>
          </p:nvPr>
        </p:nvGraphicFramePr>
        <p:xfrm>
          <a:off x="914400" y="1227893"/>
          <a:ext cx="10363200" cy="5313962"/>
        </p:xfrm>
        <a:graphic>
          <a:graphicData uri="http://schemas.openxmlformats.org/drawingml/2006/table">
            <a:tbl>
              <a:tblPr/>
              <a:tblGrid>
                <a:gridCol w="8753669">
                  <a:extLst>
                    <a:ext uri="{9D8B030D-6E8A-4147-A177-3AD203B41FA5}">
                      <a16:colId xmlns:a16="http://schemas.microsoft.com/office/drawing/2014/main" val="620038728"/>
                    </a:ext>
                  </a:extLst>
                </a:gridCol>
                <a:gridCol w="1609531">
                  <a:extLst>
                    <a:ext uri="{9D8B030D-6E8A-4147-A177-3AD203B41FA5}">
                      <a16:colId xmlns:a16="http://schemas.microsoft.com/office/drawing/2014/main" val="3268258064"/>
                    </a:ext>
                  </a:extLst>
                </a:gridCol>
              </a:tblGrid>
              <a:tr h="293077">
                <a:tc>
                  <a:txBody>
                    <a:bodyPr/>
                    <a:lstStyle/>
                    <a:p>
                      <a:pPr marL="0" marR="0" algn="ctr">
                        <a:lnSpc>
                          <a:spcPct val="115000"/>
                        </a:lnSpc>
                        <a:spcBef>
                          <a:spcPts val="0"/>
                        </a:spcBef>
                        <a:spcAft>
                          <a:spcPts val="0"/>
                        </a:spcAft>
                      </a:pPr>
                      <a:r>
                        <a:rPr lang="en-US" sz="1100" b="1" dirty="0">
                          <a:effectLst/>
                          <a:latin typeface="Calibri" panose="020F0502020204030204" pitchFamily="34" charset="0"/>
                          <a:ea typeface="Calibri" panose="020F0502020204030204" pitchFamily="34" charset="0"/>
                        </a:rPr>
                        <a:t>Question Seeking Community Input </a:t>
                      </a:r>
                      <a:endParaRPr lang="en-US" sz="1100" dirty="0">
                        <a:effectLst/>
                        <a:latin typeface="Arial" panose="020B0604020202020204" pitchFamily="34" charset="0"/>
                        <a:ea typeface="Arial" panose="020B0604020202020204" pitchFamily="34" charset="0"/>
                      </a:endParaRPr>
                    </a:p>
                  </a:txBody>
                  <a:tcPr marL="37181" marR="37181" marT="37181" marB="3718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100" b="1">
                          <a:solidFill>
                            <a:srgbClr val="000000"/>
                          </a:solidFill>
                          <a:effectLst/>
                          <a:latin typeface="Calibri" panose="020F0502020204030204" pitchFamily="34" charset="0"/>
                          <a:ea typeface="Calibri" panose="020F0502020204030204" pitchFamily="34" charset="0"/>
                        </a:rPr>
                        <a:t>Proposed ALAC Response</a:t>
                      </a:r>
                      <a:endParaRPr lang="en-US" sz="1100">
                        <a:effectLst/>
                        <a:latin typeface="Arial" panose="020B0604020202020204" pitchFamily="34" charset="0"/>
                        <a:ea typeface="Arial" panose="020B0604020202020204" pitchFamily="34" charset="0"/>
                      </a:endParaRPr>
                    </a:p>
                  </a:txBody>
                  <a:tcPr marL="40156" marR="401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775717532"/>
                  </a:ext>
                </a:extLst>
              </a:tr>
              <a:tr h="4798624">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Sunrise Question #3</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public comment be sought on </a:t>
                      </a:r>
                      <a:r>
                        <a:rPr lang="en-US" sz="1200" u="sng" dirty="0">
                          <a:effectLst/>
                          <a:latin typeface="Calibri" panose="020F0502020204030204" pitchFamily="34" charset="0"/>
                          <a:ea typeface="Calibri" panose="020F0502020204030204" pitchFamily="34" charset="0"/>
                        </a:rPr>
                        <a:t>questions #3a-d</a:t>
                      </a:r>
                      <a:r>
                        <a:rPr lang="en-US" sz="1200" dirty="0">
                          <a:effectLst/>
                          <a:latin typeface="Calibri" panose="020F0502020204030204" pitchFamily="34" charset="0"/>
                          <a:ea typeface="Calibri" panose="020F0502020204030204" pitchFamily="34" charset="0"/>
                        </a:rPr>
                        <a:t> from </a:t>
                      </a:r>
                      <a:r>
                        <a:rPr lang="en-US" sz="1200" u="sng" dirty="0">
                          <a:effectLst/>
                          <a:latin typeface="Calibri" panose="020F0502020204030204" pitchFamily="34" charset="0"/>
                          <a:ea typeface="Calibri" panose="020F0502020204030204" pitchFamily="34" charset="0"/>
                        </a:rPr>
                        <a:t>Registry Operators</a:t>
                      </a:r>
                      <a:r>
                        <a:rPr lang="en-US" sz="1200" dirty="0">
                          <a:effectLst/>
                          <a:latin typeface="Calibri" panose="020F0502020204030204" pitchFamily="34" charset="0"/>
                          <a:ea typeface="Calibri" panose="020F0502020204030204" pitchFamily="34" charset="0"/>
                        </a:rPr>
                        <a:t>. The Working Group asks Registry Operators to be specific about which program(s) (i.e., ALP, QLP, and/or LRP) they are referring to in their responses to all questions and what the shortcomings of each of those mechanisms are. These questions are related to Sunrise Question #4.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3a-1.</a:t>
                      </a:r>
                      <a:r>
                        <a:rPr lang="en-US" sz="1200" dirty="0">
                          <a:effectLst/>
                          <a:latin typeface="Calibri" panose="020F0502020204030204" pitchFamily="34" charset="0"/>
                          <a:ea typeface="Calibri" panose="020F0502020204030204" pitchFamily="34" charset="0"/>
                        </a:rPr>
                        <a:t> If you did not attempt an ALP, QLP, or LRP, was the reason for not taking advantage of those programs related to how they integrate with Sunrise?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3a-2.</a:t>
                      </a:r>
                      <a:r>
                        <a:rPr lang="en-US" sz="1200" dirty="0">
                          <a:effectLst/>
                          <a:latin typeface="Calibri" panose="020F0502020204030204" pitchFamily="34" charset="0"/>
                          <a:ea typeface="Calibri" panose="020F0502020204030204" pitchFamily="34" charset="0"/>
                        </a:rPr>
                        <a:t> Were you able to achieve your goals in a different way (such as by combining any or all of these programs)?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3b-1.</a:t>
                      </a:r>
                      <a:r>
                        <a:rPr lang="en-US" sz="1200" dirty="0">
                          <a:effectLst/>
                          <a:latin typeface="Calibri" panose="020F0502020204030204" pitchFamily="34" charset="0"/>
                          <a:ea typeface="Calibri" panose="020F0502020204030204" pitchFamily="34" charset="0"/>
                        </a:rPr>
                        <a:t> If you did attempt an ALP, QLP, or LRP (or combination) but didn’t successfully </a:t>
                      </a:r>
                      <a:r>
                        <a:rPr lang="en-US" sz="1200" u="sng" dirty="0">
                          <a:effectLst/>
                          <a:latin typeface="Calibri" panose="020F0502020204030204" pitchFamily="34" charset="0"/>
                          <a:ea typeface="Calibri" panose="020F0502020204030204" pitchFamily="34" charset="0"/>
                        </a:rPr>
                        <a:t>use</a:t>
                      </a:r>
                      <a:r>
                        <a:rPr lang="en-US" sz="1200" dirty="0">
                          <a:effectLst/>
                          <a:latin typeface="Calibri" panose="020F0502020204030204" pitchFamily="34" charset="0"/>
                          <a:ea typeface="Calibri" panose="020F0502020204030204" pitchFamily="34" charset="0"/>
                        </a:rPr>
                        <a:t> any, was the reason you did not take advantage of those programs related to how they integrate with Sunrise?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3b-2.</a:t>
                      </a:r>
                      <a:r>
                        <a:rPr lang="en-US" sz="1200" dirty="0">
                          <a:effectLst/>
                          <a:latin typeface="Calibri" panose="020F0502020204030204" pitchFamily="34" charset="0"/>
                          <a:ea typeface="Calibri" panose="020F0502020204030204" pitchFamily="34" charset="0"/>
                        </a:rPr>
                        <a:t> Were you able to achieve your goals in a different way? For instance, some Registry Operators may have used the QLP 100 (Section 3.2 of Registry Agreement Specification 5) (plus IDN variants) in combination with registry-reserved names to obtain the names they needed. Did you do this?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3b-3.</a:t>
                      </a:r>
                      <a:r>
                        <a:rPr lang="en-US" sz="1200" dirty="0">
                          <a:effectLst/>
                          <a:latin typeface="Calibri" panose="020F0502020204030204" pitchFamily="34" charset="0"/>
                          <a:ea typeface="Calibri" panose="020F0502020204030204" pitchFamily="34" charset="0"/>
                        </a:rPr>
                        <a:t> If so, were you able to reserve or allocate all the names you needed to?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3c. </a:t>
                      </a:r>
                      <a:r>
                        <a:rPr lang="en-US" sz="1200" dirty="0">
                          <a:effectLst/>
                          <a:latin typeface="Calibri" panose="020F0502020204030204" pitchFamily="34" charset="0"/>
                          <a:ea typeface="Calibri" panose="020F0502020204030204" pitchFamily="34" charset="0"/>
                        </a:rPr>
                        <a:t>If you used an ALP, QLP, or LRP (or combination), did you experience any unanticipated trouble with integrating the Sunrise Period into your launch? Specifically, were you able to allocate all of the names you needed to allocate under those programs before the Sunrise Period?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3d-1.</a:t>
                      </a:r>
                      <a:r>
                        <a:rPr lang="en-US" sz="1200" dirty="0">
                          <a:effectLst/>
                          <a:latin typeface="Calibri" panose="020F0502020204030204" pitchFamily="34" charset="0"/>
                          <a:ea typeface="Calibri" panose="020F0502020204030204" pitchFamily="34" charset="0"/>
                        </a:rPr>
                        <a:t> For each issue you have identified in your responses to questions #3a-c, please also include a suggested mitigation path. What do you suggest the RPM Working Group consider to help alleviate the pain points and make those programs more useful and functional, while still respecting the trademark protection goals of the Sunrise Period?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3d-2.</a:t>
                      </a:r>
                      <a:r>
                        <a:rPr lang="en-US" sz="1200" dirty="0">
                          <a:effectLst/>
                          <a:latin typeface="Calibri" panose="020F0502020204030204" pitchFamily="34" charset="0"/>
                          <a:ea typeface="Calibri" panose="020F0502020204030204" pitchFamily="34" charset="0"/>
                        </a:rPr>
                        <a:t> How important is it to make changes to these programs before another round of new gTLDs (that is, are these issues worth “holding up” another round for, or are the work-arounds tolerable)?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also recommends that public comment be sought on </a:t>
                      </a:r>
                      <a:r>
                        <a:rPr lang="en-US" sz="1200" u="sng" dirty="0">
                          <a:effectLst/>
                          <a:latin typeface="Calibri" panose="020F0502020204030204" pitchFamily="34" charset="0"/>
                          <a:ea typeface="Calibri" panose="020F0502020204030204" pitchFamily="34" charset="0"/>
                        </a:rPr>
                        <a:t>question #3e</a:t>
                      </a:r>
                      <a:r>
                        <a:rPr lang="en-US" sz="1200" dirty="0">
                          <a:effectLst/>
                          <a:latin typeface="Calibri" panose="020F0502020204030204" pitchFamily="34" charset="0"/>
                          <a:ea typeface="Calibri" panose="020F0502020204030204" pitchFamily="34" charset="0"/>
                        </a:rPr>
                        <a:t> from </a:t>
                      </a:r>
                      <a:r>
                        <a:rPr lang="en-US" sz="1200" u="sng" dirty="0">
                          <a:effectLst/>
                          <a:latin typeface="Calibri" panose="020F0502020204030204" pitchFamily="34" charset="0"/>
                          <a:ea typeface="Calibri" panose="020F0502020204030204" pitchFamily="34" charset="0"/>
                        </a:rPr>
                        <a:t>non-Registry Operators</a:t>
                      </a:r>
                      <a:r>
                        <a:rPr lang="en-US" sz="1200" dirty="0">
                          <a:effectLst/>
                          <a:latin typeface="Calibri" panose="020F0502020204030204" pitchFamily="34" charset="0"/>
                          <a:ea typeface="Calibri" panose="020F0502020204030204" pitchFamily="34" charset="0"/>
                        </a:rPr>
                        <a:t>: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3e.</a:t>
                      </a:r>
                      <a:r>
                        <a:rPr lang="en-US" sz="1200" dirty="0">
                          <a:effectLst/>
                          <a:latin typeface="Calibri" panose="020F0502020204030204" pitchFamily="34" charset="0"/>
                          <a:ea typeface="Calibri" panose="020F0502020204030204" pitchFamily="34" charset="0"/>
                        </a:rPr>
                        <a:t> Did you experience struggles with the way ALP, QLP, or LRPs (or a combination) integrated with Sunrise, either as registrar, as a brand owner, or as a domain name registrant? </a:t>
                      </a:r>
                      <a:endParaRPr lang="en-US" sz="1200" dirty="0">
                        <a:effectLst/>
                        <a:latin typeface="Arial" panose="020B0604020202020204" pitchFamily="34" charset="0"/>
                        <a:ea typeface="Arial" panose="020B0604020202020204" pitchFamily="34" charset="0"/>
                      </a:endParaRPr>
                    </a:p>
                  </a:txBody>
                  <a:tcPr marL="37181" marR="37181" marT="37181" marB="3718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1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N/A (applies to Registry Operators only)</a:t>
                      </a:r>
                      <a:endParaRPr lang="en-US" sz="1100" b="0" dirty="0">
                        <a:effectLst/>
                        <a:latin typeface="Arial" panose="020B0604020202020204" pitchFamily="34" charset="0"/>
                        <a:ea typeface="Arial" panose="020B0604020202020204" pitchFamily="34" charset="0"/>
                      </a:endParaRPr>
                    </a:p>
                  </a:txBody>
                  <a:tcPr marL="40156" marR="401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3458870"/>
                  </a:ext>
                </a:extLst>
              </a:tr>
            </a:tbl>
          </a:graphicData>
        </a:graphic>
      </p:graphicFrame>
      <p:sp>
        <p:nvSpPr>
          <p:cNvPr id="3" name="Slide Number Placeholder 2">
            <a:extLst>
              <a:ext uri="{FF2B5EF4-FFF2-40B4-BE49-F238E27FC236}">
                <a16:creationId xmlns:a16="http://schemas.microsoft.com/office/drawing/2014/main" id="{8FAE63F3-F827-45EE-9C12-145C76BA24EE}"/>
              </a:ext>
            </a:extLst>
          </p:cNvPr>
          <p:cNvSpPr>
            <a:spLocks noGrp="1"/>
          </p:cNvSpPr>
          <p:nvPr>
            <p:ph type="sldNum" sz="quarter" idx="12"/>
          </p:nvPr>
        </p:nvSpPr>
        <p:spPr/>
        <p:txBody>
          <a:bodyPr/>
          <a:lstStyle/>
          <a:p>
            <a:fld id="{2D52CBCC-10DE-4901-8868-08FE15736531}" type="slidenum">
              <a:rPr lang="en-US" smtClean="0"/>
              <a:t>16</a:t>
            </a:fld>
            <a:endParaRPr lang="en-US"/>
          </a:p>
        </p:txBody>
      </p:sp>
    </p:spTree>
    <p:extLst>
      <p:ext uri="{BB962C8B-B14F-4D97-AF65-F5344CB8AC3E}">
        <p14:creationId xmlns:p14="http://schemas.microsoft.com/office/powerpoint/2010/main" val="3868813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058400" cy="645030"/>
          </a:xfrm>
        </p:spPr>
        <p:txBody>
          <a:bodyPr>
            <a:normAutofit/>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5" name="Content Placeholder 4">
            <a:extLst>
              <a:ext uri="{FF2B5EF4-FFF2-40B4-BE49-F238E27FC236}">
                <a16:creationId xmlns:a16="http://schemas.microsoft.com/office/drawing/2014/main" id="{AF56E826-08D8-4D45-BA09-7E1D6631E693}"/>
              </a:ext>
            </a:extLst>
          </p:cNvPr>
          <p:cNvGraphicFramePr>
            <a:graphicFrameLocks noGrp="1"/>
          </p:cNvGraphicFramePr>
          <p:nvPr>
            <p:ph idx="1"/>
            <p:extLst>
              <p:ext uri="{D42A27DB-BD31-4B8C-83A1-F6EECF244321}">
                <p14:modId xmlns:p14="http://schemas.microsoft.com/office/powerpoint/2010/main" val="456082575"/>
              </p:ext>
            </p:extLst>
          </p:nvPr>
        </p:nvGraphicFramePr>
        <p:xfrm>
          <a:off x="705853" y="1418253"/>
          <a:ext cx="10828421" cy="5047861"/>
        </p:xfrm>
        <a:graphic>
          <a:graphicData uri="http://schemas.openxmlformats.org/drawingml/2006/table">
            <a:tbl>
              <a:tblPr/>
              <a:tblGrid>
                <a:gridCol w="7177031">
                  <a:extLst>
                    <a:ext uri="{9D8B030D-6E8A-4147-A177-3AD203B41FA5}">
                      <a16:colId xmlns:a16="http://schemas.microsoft.com/office/drawing/2014/main" val="3315394790"/>
                    </a:ext>
                  </a:extLst>
                </a:gridCol>
                <a:gridCol w="3651390">
                  <a:extLst>
                    <a:ext uri="{9D8B030D-6E8A-4147-A177-3AD203B41FA5}">
                      <a16:colId xmlns:a16="http://schemas.microsoft.com/office/drawing/2014/main" val="620646606"/>
                    </a:ext>
                  </a:extLst>
                </a:gridCol>
              </a:tblGrid>
              <a:tr h="349312">
                <a:tc>
                  <a:txBody>
                    <a:bodyPr/>
                    <a:lstStyle/>
                    <a:p>
                      <a:pPr marL="0" marR="0" algn="ctr">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Question Seeking Community Input </a:t>
                      </a:r>
                      <a:endParaRPr lang="en-US" sz="1300" dirty="0">
                        <a:effectLst/>
                        <a:latin typeface="Arial" panose="020B0604020202020204" pitchFamily="34" charset="0"/>
                        <a:ea typeface="Arial" panose="020B0604020202020204" pitchFamily="34" charset="0"/>
                      </a:endParaRPr>
                    </a:p>
                  </a:txBody>
                  <a:tcPr marL="43894" marR="43894" marT="43894" marB="438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300" b="1" dirty="0">
                          <a:solidFill>
                            <a:srgbClr val="000000"/>
                          </a:solidFill>
                          <a:effectLst/>
                          <a:latin typeface="Calibri" panose="020F0502020204030204" pitchFamily="34" charset="0"/>
                          <a:ea typeface="Calibri" panose="020F0502020204030204" pitchFamily="34" charset="0"/>
                        </a:rPr>
                        <a:t>Proposed ALAC Response</a:t>
                      </a:r>
                      <a:endParaRPr lang="en-US" sz="1300" dirty="0">
                        <a:effectLst/>
                        <a:latin typeface="Arial" panose="020B0604020202020204" pitchFamily="34" charset="0"/>
                        <a:ea typeface="Arial" panose="020B0604020202020204" pitchFamily="34" charset="0"/>
                      </a:endParaRPr>
                    </a:p>
                  </a:txBody>
                  <a:tcPr marL="47405" marR="4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180195698"/>
                  </a:ext>
                </a:extLst>
              </a:tr>
              <a:tr h="4698549">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Sunrise Question #4</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the following guidance be sought from </a:t>
                      </a:r>
                      <a:r>
                        <a:rPr lang="en-US" sz="1300" u="sng" dirty="0">
                          <a:effectLst/>
                          <a:latin typeface="Calibri" panose="020F0502020204030204" pitchFamily="34" charset="0"/>
                          <a:ea typeface="Calibri" panose="020F0502020204030204" pitchFamily="34" charset="0"/>
                        </a:rPr>
                        <a:t>Registry Operators</a:t>
                      </a:r>
                      <a:r>
                        <a:rPr lang="en-US" sz="1300" dirty="0">
                          <a:effectLst/>
                          <a:latin typeface="Calibri" panose="020F0502020204030204" pitchFamily="34" charset="0"/>
                          <a:ea typeface="Calibri" panose="020F0502020204030204" pitchFamily="34" charset="0"/>
                        </a:rPr>
                        <a:t>. These questions are related to Sunrise Question #3.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4a-1.</a:t>
                      </a:r>
                      <a:r>
                        <a:rPr lang="en-US" sz="1300" dirty="0">
                          <a:effectLst/>
                          <a:latin typeface="Calibri" panose="020F0502020204030204" pitchFamily="34" charset="0"/>
                          <a:ea typeface="Calibri" panose="020F0502020204030204" pitchFamily="34" charset="0"/>
                        </a:rPr>
                        <a:t> If you had/have a business model that was in some way restrained by the 100-name pre Sunrise limit for names registries can reserve under Section 3.2 of Registry Agreement Specification 5, or the practical problems with the ALP,  please share your experience and suggested path to improvement. What was your work-around, if any?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4a-2.</a:t>
                      </a:r>
                      <a:r>
                        <a:rPr lang="en-US" sz="1300" dirty="0">
                          <a:effectLst/>
                          <a:latin typeface="Calibri" panose="020F0502020204030204" pitchFamily="34" charset="0"/>
                          <a:ea typeface="Calibri" panose="020F0502020204030204" pitchFamily="34" charset="0"/>
                        </a:rPr>
                        <a:t> For instance, if you withheld names from registration (“reserved” names), how well did that work?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4b-1.</a:t>
                      </a:r>
                      <a:r>
                        <a:rPr lang="en-US" sz="1300" dirty="0">
                          <a:effectLst/>
                          <a:latin typeface="Calibri" panose="020F0502020204030204" pitchFamily="34" charset="0"/>
                          <a:ea typeface="Calibri" panose="020F0502020204030204" pitchFamily="34" charset="0"/>
                        </a:rPr>
                        <a:t> If the Working Group were to identify specialized gTLDs as a key concern that required changes to the way the Sunrise Period operates, are there other TLDs, besides </a:t>
                      </a:r>
                      <a:r>
                        <a:rPr lang="en-US" sz="1300" dirty="0" err="1">
                          <a:effectLst/>
                          <a:latin typeface="Calibri" panose="020F0502020204030204" pitchFamily="34" charset="0"/>
                          <a:ea typeface="Calibri" panose="020F0502020204030204" pitchFamily="34" charset="0"/>
                        </a:rPr>
                        <a:t>GeoTLDs</a:t>
                      </a:r>
                      <a:r>
                        <a:rPr lang="en-US" sz="1300" dirty="0">
                          <a:effectLst/>
                          <a:latin typeface="Calibri" panose="020F0502020204030204" pitchFamily="34" charset="0"/>
                          <a:ea typeface="Calibri" panose="020F0502020204030204" pitchFamily="34" charset="0"/>
                        </a:rPr>
                        <a:t> that did or will encounter the same problem?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4b-2. </a:t>
                      </a:r>
                      <a:r>
                        <a:rPr lang="en-US" sz="1300" dirty="0">
                          <a:effectLst/>
                          <a:latin typeface="Calibri" panose="020F0502020204030204" pitchFamily="34" charset="0"/>
                          <a:ea typeface="Calibri" panose="020F0502020204030204" pitchFamily="34" charset="0"/>
                        </a:rPr>
                        <a:t>What suggestions do you have for work-arounds or solutions that will not diminish the protections available from the Sunrise Period (balanced with the need to finish this work in a timely manner)?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4c-1.</a:t>
                      </a:r>
                      <a:r>
                        <a:rPr lang="en-US" sz="1300" dirty="0">
                          <a:effectLst/>
                          <a:latin typeface="Calibri" panose="020F0502020204030204" pitchFamily="34" charset="0"/>
                          <a:ea typeface="Calibri" panose="020F0502020204030204" pitchFamily="34" charset="0"/>
                        </a:rPr>
                        <a:t> Did you initially intend (prior to the implementation of Sunrise rules in the original Applicant Guidebook) to offer a special Sunrise before the regular Sunrise that targeted local trademark owners?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4c-2.</a:t>
                      </a:r>
                      <a:r>
                        <a:rPr lang="en-US" sz="1300" dirty="0">
                          <a:effectLst/>
                          <a:latin typeface="Calibri" panose="020F0502020204030204" pitchFamily="34" charset="0"/>
                          <a:ea typeface="Calibri" panose="020F0502020204030204" pitchFamily="34" charset="0"/>
                        </a:rPr>
                        <a:t> For instance, would the ability to offer a special “pre-Sunrise” Sunrise solve any problems?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4c-3.</a:t>
                      </a:r>
                      <a:r>
                        <a:rPr lang="en-US" sz="1300" dirty="0">
                          <a:effectLst/>
                          <a:latin typeface="Calibri" panose="020F0502020204030204" pitchFamily="34" charset="0"/>
                          <a:ea typeface="Calibri" panose="020F0502020204030204" pitchFamily="34" charset="0"/>
                        </a:rPr>
                        <a:t> If so, would you have validated the marks in some way? </a:t>
                      </a:r>
                      <a:endParaRPr lang="en-US" sz="13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4c-4. </a:t>
                      </a:r>
                      <a:r>
                        <a:rPr lang="en-US" sz="1300" dirty="0">
                          <a:effectLst/>
                          <a:latin typeface="Calibri" panose="020F0502020204030204" pitchFamily="34" charset="0"/>
                          <a:ea typeface="Calibri" panose="020F0502020204030204" pitchFamily="34" charset="0"/>
                        </a:rPr>
                        <a:t>How would you have resolved conflicts between trademark holders that got their domains during the first Sunrise and trademark holders who had an identical trademark in the TMCH that was registered prior to Sunrise?</a:t>
                      </a:r>
                      <a:endParaRPr lang="en-US" sz="1300" dirty="0">
                        <a:effectLst/>
                        <a:latin typeface="Arial" panose="020B0604020202020204" pitchFamily="34" charset="0"/>
                        <a:ea typeface="Arial" panose="020B0604020202020204" pitchFamily="34" charset="0"/>
                      </a:endParaRPr>
                    </a:p>
                  </a:txBody>
                  <a:tcPr marL="43894" marR="43894" marT="43894" marB="4389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600" b="0" dirty="0">
                          <a:effectLst/>
                          <a:latin typeface="Calibri" panose="020F0502020204030204" pitchFamily="34" charset="0"/>
                          <a:ea typeface="Arial" panose="020B0604020202020204" pitchFamily="34" charset="0"/>
                        </a:rPr>
                        <a:t>N/A (applies to Registry Operators only)</a:t>
                      </a:r>
                      <a:endParaRPr lang="en-US" sz="16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47405" marR="474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5738509"/>
                  </a:ext>
                </a:extLst>
              </a:tr>
            </a:tbl>
          </a:graphicData>
        </a:graphic>
      </p:graphicFrame>
      <p:sp>
        <p:nvSpPr>
          <p:cNvPr id="3" name="Slide Number Placeholder 2">
            <a:extLst>
              <a:ext uri="{FF2B5EF4-FFF2-40B4-BE49-F238E27FC236}">
                <a16:creationId xmlns:a16="http://schemas.microsoft.com/office/drawing/2014/main" id="{5847348F-EB3F-48E4-A1B9-A97B15BB83D5}"/>
              </a:ext>
            </a:extLst>
          </p:cNvPr>
          <p:cNvSpPr>
            <a:spLocks noGrp="1"/>
          </p:cNvSpPr>
          <p:nvPr>
            <p:ph type="sldNum" sz="quarter" idx="12"/>
          </p:nvPr>
        </p:nvSpPr>
        <p:spPr/>
        <p:txBody>
          <a:bodyPr/>
          <a:lstStyle/>
          <a:p>
            <a:fld id="{2D52CBCC-10DE-4901-8868-08FE15736531}" type="slidenum">
              <a:rPr lang="en-US" smtClean="0"/>
              <a:t>17</a:t>
            </a:fld>
            <a:endParaRPr lang="en-US"/>
          </a:p>
        </p:txBody>
      </p:sp>
    </p:spTree>
    <p:extLst>
      <p:ext uri="{BB962C8B-B14F-4D97-AF65-F5344CB8AC3E}">
        <p14:creationId xmlns:p14="http://schemas.microsoft.com/office/powerpoint/2010/main" val="4154207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74000">
              <a:srgbClr val="FFFF00"/>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642594"/>
            <a:ext cx="10058400" cy="533063"/>
          </a:xfrm>
        </p:spPr>
        <p:txBody>
          <a:bodyPr>
            <a:normAutofit fontScale="90000"/>
          </a:bodyPr>
          <a:lstStyle/>
          <a:p>
            <a:r>
              <a:rPr lang="en-US" sz="4000" dirty="0">
                <a:latin typeface="Calibri" panose="020F0502020204030204" pitchFamily="34" charset="0"/>
                <a:ea typeface="Calibri" panose="020F0502020204030204" pitchFamily="34" charset="0"/>
              </a:rPr>
              <a:t>Sunrise Service Community Questions</a:t>
            </a:r>
            <a:endParaRPr lang="en-US" sz="4000" dirty="0"/>
          </a:p>
        </p:txBody>
      </p:sp>
      <p:graphicFrame>
        <p:nvGraphicFramePr>
          <p:cNvPr id="6" name="Content Placeholder 5">
            <a:extLst>
              <a:ext uri="{FF2B5EF4-FFF2-40B4-BE49-F238E27FC236}">
                <a16:creationId xmlns:a16="http://schemas.microsoft.com/office/drawing/2014/main" id="{7797309D-C4EC-4FD7-83E2-848C54918337}"/>
              </a:ext>
            </a:extLst>
          </p:cNvPr>
          <p:cNvGraphicFramePr>
            <a:graphicFrameLocks noGrp="1"/>
          </p:cNvGraphicFramePr>
          <p:nvPr>
            <p:ph idx="1"/>
            <p:extLst>
              <p:ext uri="{D42A27DB-BD31-4B8C-83A1-F6EECF244321}">
                <p14:modId xmlns:p14="http://schemas.microsoft.com/office/powerpoint/2010/main" val="1541452062"/>
              </p:ext>
            </p:extLst>
          </p:nvPr>
        </p:nvGraphicFramePr>
        <p:xfrm>
          <a:off x="1157286" y="1858543"/>
          <a:ext cx="10058400" cy="4505389"/>
        </p:xfrm>
        <a:graphic>
          <a:graphicData uri="http://schemas.openxmlformats.org/drawingml/2006/table">
            <a:tbl>
              <a:tblPr/>
              <a:tblGrid>
                <a:gridCol w="5020199">
                  <a:extLst>
                    <a:ext uri="{9D8B030D-6E8A-4147-A177-3AD203B41FA5}">
                      <a16:colId xmlns:a16="http://schemas.microsoft.com/office/drawing/2014/main" val="819689337"/>
                    </a:ext>
                  </a:extLst>
                </a:gridCol>
                <a:gridCol w="5038201">
                  <a:extLst>
                    <a:ext uri="{9D8B030D-6E8A-4147-A177-3AD203B41FA5}">
                      <a16:colId xmlns:a16="http://schemas.microsoft.com/office/drawing/2014/main" val="710241341"/>
                    </a:ext>
                  </a:extLst>
                </a:gridCol>
              </a:tblGrid>
              <a:tr h="0">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Question Seeking Community Input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486202874"/>
                  </a:ext>
                </a:extLst>
              </a:tr>
              <a:tr h="0">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Sunrise Question #5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The Working Group recommends that public comment be sought from </a:t>
                      </a:r>
                      <a:r>
                        <a:rPr lang="en-US" sz="1600" u="sng" dirty="0">
                          <a:effectLst/>
                          <a:latin typeface="Calibri" panose="020F0502020204030204" pitchFamily="34" charset="0"/>
                          <a:ea typeface="Calibri" panose="020F0502020204030204" pitchFamily="34" charset="0"/>
                        </a:rPr>
                        <a:t>trademark holders who use non-English scripts/languages</a:t>
                      </a:r>
                      <a:r>
                        <a:rPr lang="en-US" sz="1600" dirty="0">
                          <a:effectLst/>
                          <a:latin typeface="Calibri" panose="020F0502020204030204" pitchFamily="34" charset="0"/>
                          <a:ea typeface="Calibri" panose="020F0502020204030204" pitchFamily="34" charset="0"/>
                        </a:rPr>
                        <a:t> on the following questions: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5a.</a:t>
                      </a:r>
                      <a:r>
                        <a:rPr lang="en-US" sz="1600" dirty="0">
                          <a:effectLst/>
                          <a:latin typeface="Calibri" panose="020F0502020204030204" pitchFamily="34" charset="0"/>
                          <a:ea typeface="Calibri" panose="020F0502020204030204" pitchFamily="34" charset="0"/>
                        </a:rPr>
                        <a:t> Did you encounter any problems when you attempted to participate in Sunrise using non-English scripts/languages? </a:t>
                      </a:r>
                      <a:endParaRPr lang="en-US" sz="1600" dirty="0">
                        <a:effectLst/>
                        <a:latin typeface="Arial" panose="020B0604020202020204" pitchFamily="34" charset="0"/>
                        <a:ea typeface="Arial" panose="020B0604020202020204" pitchFamily="34" charset="0"/>
                      </a:endParaRPr>
                    </a:p>
                    <a:p>
                      <a:pPr marL="45720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5b.</a:t>
                      </a:r>
                      <a:r>
                        <a:rPr lang="en-US" sz="1600" dirty="0">
                          <a:effectLst/>
                          <a:latin typeface="Calibri" panose="020F0502020204030204" pitchFamily="34" charset="0"/>
                          <a:ea typeface="Calibri" panose="020F0502020204030204" pitchFamily="34" charset="0"/>
                        </a:rPr>
                        <a:t> If so, please describe problems you have encountered. </a:t>
                      </a:r>
                      <a:endParaRPr lang="en-US" sz="1600" dirty="0">
                        <a:effectLst/>
                        <a:latin typeface="Arial" panose="020B0604020202020204" pitchFamily="34" charset="0"/>
                        <a:ea typeface="Arial" panose="020B0604020202020204" pitchFamily="34" charset="0"/>
                      </a:endParaRPr>
                    </a:p>
                    <a:p>
                      <a:pPr marL="45720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5c.</a:t>
                      </a:r>
                      <a:r>
                        <a:rPr lang="en-US" sz="1600" dirty="0">
                          <a:effectLst/>
                          <a:latin typeface="Calibri" panose="020F0502020204030204" pitchFamily="34" charset="0"/>
                          <a:ea typeface="Calibri" panose="020F0502020204030204" pitchFamily="34" charset="0"/>
                        </a:rPr>
                        <a:t> Do you have suggestions on how to enable trademark holders who use non-English scripts/languages to effectively participate in Sunrise?</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3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rPr>
                        <a:t>N/A (applies to trademark holders only)</a:t>
                      </a: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endParaRPr>
                    </a:p>
                    <a:p>
                      <a:pPr marL="0" marR="0" lvl="0" indent="0" algn="l" defTabSz="914400" rtl="0" eaLnBrk="1" fontAlgn="auto" latinLnBrk="0" hangingPunct="1">
                        <a:lnSpc>
                          <a:spcPct val="113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Calibri" panose="020F0502020204030204" pitchFamily="34" charset="0"/>
                          <a:ea typeface="Arial" panose="020B0604020202020204" pitchFamily="34" charset="0"/>
                          <a:cs typeface="+mn-cs"/>
                        </a:rPr>
                        <a:t>Question to CPWG: Should we try to provide some answer to this question 5(c), consistent with principles of support for non-English-language/scripts participation in ICANN policies and processes?</a:t>
                      </a: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87516"/>
                  </a:ext>
                </a:extLst>
              </a:tr>
            </a:tbl>
          </a:graphicData>
        </a:graphic>
      </p:graphicFrame>
      <p:sp>
        <p:nvSpPr>
          <p:cNvPr id="3" name="Slide Number Placeholder 2">
            <a:extLst>
              <a:ext uri="{FF2B5EF4-FFF2-40B4-BE49-F238E27FC236}">
                <a16:creationId xmlns:a16="http://schemas.microsoft.com/office/drawing/2014/main" id="{559381B6-4CF3-425D-A3F6-D7BB98E4E591}"/>
              </a:ext>
            </a:extLst>
          </p:cNvPr>
          <p:cNvSpPr>
            <a:spLocks noGrp="1"/>
          </p:cNvSpPr>
          <p:nvPr>
            <p:ph type="sldNum" sz="quarter" idx="12"/>
          </p:nvPr>
        </p:nvSpPr>
        <p:spPr/>
        <p:txBody>
          <a:bodyPr/>
          <a:lstStyle/>
          <a:p>
            <a:fld id="{2D52CBCC-10DE-4901-8868-08FE15736531}" type="slidenum">
              <a:rPr lang="en-US" smtClean="0"/>
              <a:t>18</a:t>
            </a:fld>
            <a:endParaRPr lang="en-US"/>
          </a:p>
        </p:txBody>
      </p:sp>
    </p:spTree>
    <p:extLst>
      <p:ext uri="{BB962C8B-B14F-4D97-AF65-F5344CB8AC3E}">
        <p14:creationId xmlns:p14="http://schemas.microsoft.com/office/powerpoint/2010/main" val="1726632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958434" y="363893"/>
            <a:ext cx="10350268" cy="1054359"/>
          </a:xfrm>
        </p:spPr>
        <p:txBody>
          <a:bodyPr>
            <a:normAutofit fontScale="90000"/>
          </a:bodyPr>
          <a:lstStyle/>
          <a:p>
            <a:r>
              <a:rPr lang="en-US" sz="4000" dirty="0">
                <a:latin typeface="Calibri" panose="020F0502020204030204" pitchFamily="34" charset="0"/>
                <a:ea typeface="Calibri" panose="020F0502020204030204" pitchFamily="34" charset="0"/>
              </a:rPr>
              <a:t>Trademark Claims Service Preliminary Recommendations</a:t>
            </a:r>
            <a:endParaRPr lang="en-US" sz="4000" dirty="0"/>
          </a:p>
        </p:txBody>
      </p:sp>
      <p:graphicFrame>
        <p:nvGraphicFramePr>
          <p:cNvPr id="5" name="Content Placeholder 4">
            <a:extLst>
              <a:ext uri="{FF2B5EF4-FFF2-40B4-BE49-F238E27FC236}">
                <a16:creationId xmlns:a16="http://schemas.microsoft.com/office/drawing/2014/main" id="{948C19CA-9C3A-4540-8DD6-3C7F8CD4BEDB}"/>
              </a:ext>
            </a:extLst>
          </p:cNvPr>
          <p:cNvGraphicFramePr>
            <a:graphicFrameLocks noGrp="1"/>
          </p:cNvGraphicFramePr>
          <p:nvPr>
            <p:ph idx="1"/>
            <p:extLst>
              <p:ext uri="{D42A27DB-BD31-4B8C-83A1-F6EECF244321}">
                <p14:modId xmlns:p14="http://schemas.microsoft.com/office/powerpoint/2010/main" val="2381193442"/>
              </p:ext>
            </p:extLst>
          </p:nvPr>
        </p:nvGraphicFramePr>
        <p:xfrm>
          <a:off x="958434" y="1418252"/>
          <a:ext cx="10423358" cy="5163963"/>
        </p:xfrm>
        <a:graphic>
          <a:graphicData uri="http://schemas.openxmlformats.org/drawingml/2006/table">
            <a:tbl>
              <a:tblPr/>
              <a:tblGrid>
                <a:gridCol w="7858995">
                  <a:extLst>
                    <a:ext uri="{9D8B030D-6E8A-4147-A177-3AD203B41FA5}">
                      <a16:colId xmlns:a16="http://schemas.microsoft.com/office/drawing/2014/main" val="66193885"/>
                    </a:ext>
                  </a:extLst>
                </a:gridCol>
                <a:gridCol w="2564363">
                  <a:extLst>
                    <a:ext uri="{9D8B030D-6E8A-4147-A177-3AD203B41FA5}">
                      <a16:colId xmlns:a16="http://schemas.microsoft.com/office/drawing/2014/main" val="1456360941"/>
                    </a:ext>
                  </a:extLst>
                </a:gridCol>
              </a:tblGrid>
              <a:tr h="294159">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31554" marR="31554" marT="31554" marB="315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rPr>
                        <a:t>Proposed ALAC Response</a:t>
                      </a:r>
                      <a:endParaRPr lang="en-US" sz="1400" dirty="0">
                        <a:effectLst/>
                        <a:latin typeface="Arial" panose="020B0604020202020204" pitchFamily="34" charset="0"/>
                        <a:ea typeface="Arial" panose="020B0604020202020204" pitchFamily="34" charset="0"/>
                      </a:endParaRPr>
                    </a:p>
                  </a:txBody>
                  <a:tcPr marL="34078" marR="34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189589612"/>
                  </a:ext>
                </a:extLst>
              </a:tr>
              <a:tr h="3834796">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Trademark Claims Recommendation #1</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language of the Trademark Claims Notice be revised, in accordance with the Implementation Guidance outlined below. This recommendation aims to help enhance the intended effect of the Trademark Claims Notice by improving the understanding of recipients, while decreasing any unintended effects of deterring good-faith domain name applications.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Trademark Claims Notice be revised to reflect more specific information about the trademark(s) for which it is being issued, and to more effectively communicate the meaning and implications of the Claims Notice (e.g., outlining possible legal consequences or describing what actions potential registrants may be able to take, following receipt of a notice). </a:t>
                      </a:r>
                      <a:endParaRPr lang="en-US" sz="14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400" dirty="0">
                          <a:effectLst/>
                          <a:latin typeface="Calibri" panose="020F0502020204030204" pitchFamily="34" charset="0"/>
                          <a:ea typeface="Calibri" panose="020F0502020204030204" pitchFamily="34" charset="0"/>
                        </a:rPr>
                        <a:t>To assist the Implementation Review Team (IRT) that will be formed to implement recommendations from this PDP in redrafting the Claims Notice, the Working Group has developed the following Implementation Guidance:</a:t>
                      </a:r>
                      <a:endParaRPr lang="en-US" sz="14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Claims Notice must be clearly comprehensible to a layperson unfamiliar with trademark law;</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current version of the Claims Notice should be revised to maintain brevity, improve user-friendliness, and provide additional relevant information or links to multilingual external resources that can aid prospective registrants in understanding the Claims Notice and its implications; </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400" u="none" strike="noStrike" dirty="0">
                          <a:effectLst/>
                          <a:latin typeface="Calibri" panose="020F0502020204030204" pitchFamily="34" charset="0"/>
                          <a:ea typeface="Calibri" panose="020F0502020204030204" pitchFamily="34" charset="0"/>
                        </a:rPr>
                        <a:t>The Working Group advises that ICANN org considers input from external resources. Some Working Group members suggested external resources including the American University Intellectual Property Clinic, INTA Internet Committee, Electronic Frontier Foundation, and </a:t>
                      </a:r>
                      <a:r>
                        <a:rPr lang="en-US" sz="1400" u="none" strike="noStrike" dirty="0" err="1">
                          <a:effectLst/>
                          <a:latin typeface="Calibri" panose="020F0502020204030204" pitchFamily="34" charset="0"/>
                          <a:ea typeface="Calibri" panose="020F0502020204030204" pitchFamily="34" charset="0"/>
                        </a:rPr>
                        <a:t>Clinica</a:t>
                      </a:r>
                      <a:r>
                        <a:rPr lang="en-US" sz="1400" u="none" strike="noStrike" dirty="0">
                          <a:effectLst/>
                          <a:latin typeface="Calibri" panose="020F0502020204030204" pitchFamily="34" charset="0"/>
                          <a:ea typeface="Calibri" panose="020F0502020204030204" pitchFamily="34" charset="0"/>
                        </a:rPr>
                        <a:t> </a:t>
                      </a:r>
                      <a:r>
                        <a:rPr lang="en-US" sz="1400" u="none" strike="noStrike" dirty="0" err="1">
                          <a:effectLst/>
                          <a:latin typeface="Calibri" panose="020F0502020204030204" pitchFamily="34" charset="0"/>
                          <a:ea typeface="Calibri" panose="020F0502020204030204" pitchFamily="34" charset="0"/>
                        </a:rPr>
                        <a:t>Defensa</a:t>
                      </a:r>
                      <a:r>
                        <a:rPr lang="en-US" sz="1400" u="none" strike="noStrike" dirty="0">
                          <a:effectLst/>
                          <a:latin typeface="Calibri" panose="020F0502020204030204" pitchFamily="34" charset="0"/>
                          <a:ea typeface="Calibri" panose="020F0502020204030204" pitchFamily="34" charset="0"/>
                        </a:rPr>
                        <a:t> </a:t>
                      </a:r>
                      <a:r>
                        <a:rPr lang="en-US" sz="1400" u="none" strike="noStrike" dirty="0" err="1">
                          <a:effectLst/>
                          <a:latin typeface="Calibri" panose="020F0502020204030204" pitchFamily="34" charset="0"/>
                          <a:ea typeface="Calibri" panose="020F0502020204030204" pitchFamily="34" charset="0"/>
                        </a:rPr>
                        <a:t>Nombres</a:t>
                      </a:r>
                      <a:r>
                        <a:rPr lang="en-US" sz="1400" u="none" strike="noStrike" dirty="0">
                          <a:effectLst/>
                          <a:latin typeface="Calibri" panose="020F0502020204030204" pitchFamily="34" charset="0"/>
                          <a:ea typeface="Calibri" panose="020F0502020204030204" pitchFamily="34" charset="0"/>
                        </a:rPr>
                        <a:t> de </a:t>
                      </a:r>
                      <a:r>
                        <a:rPr lang="en-US" sz="1400" u="none" strike="noStrike" dirty="0" err="1">
                          <a:effectLst/>
                          <a:latin typeface="Calibri" panose="020F0502020204030204" pitchFamily="34" charset="0"/>
                          <a:ea typeface="Calibri" panose="020F0502020204030204" pitchFamily="34" charset="0"/>
                        </a:rPr>
                        <a:t>Dominio</a:t>
                      </a:r>
                      <a:r>
                        <a:rPr lang="en-US" sz="1400" u="none" strike="noStrike" dirty="0">
                          <a:effectLst/>
                          <a:latin typeface="Calibri" panose="020F0502020204030204" pitchFamily="34" charset="0"/>
                          <a:ea typeface="Calibri" panose="020F0502020204030204" pitchFamily="34" charset="0"/>
                        </a:rPr>
                        <a:t> UCN </a:t>
                      </a:r>
                      <a:endParaRPr lang="en-US" sz="1400" u="none" strike="noStrike" dirty="0">
                        <a:effectLst/>
                        <a:latin typeface="Arial" panose="020B0604020202020204" pitchFamily="34" charset="0"/>
                        <a:ea typeface="Arial" panose="020B0604020202020204" pitchFamily="34" charset="0"/>
                      </a:endParaRPr>
                    </a:p>
                  </a:txBody>
                  <a:tcPr marL="31554" marR="31554" marT="31554" marB="315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endParaRPr lang="en-US" sz="1400" b="0"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Consistent with policies of transparency, clarity and comprehensibility for the broadest group of end-users and other participants.  Also consistent with principles of turning to multiple points of experience in the global community.</a:t>
                      </a:r>
                      <a:endParaRPr lang="en-US" sz="1400" b="0" dirty="0">
                        <a:effectLst/>
                        <a:latin typeface="Arial" panose="020B0604020202020204" pitchFamily="34" charset="0"/>
                        <a:ea typeface="Arial" panose="020B0604020202020204" pitchFamily="34" charset="0"/>
                      </a:endParaRPr>
                    </a:p>
                  </a:txBody>
                  <a:tcPr marL="34078" marR="340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8450417"/>
                  </a:ext>
                </a:extLst>
              </a:tr>
            </a:tbl>
          </a:graphicData>
        </a:graphic>
      </p:graphicFrame>
      <p:sp>
        <p:nvSpPr>
          <p:cNvPr id="3" name="Slide Number Placeholder 2">
            <a:extLst>
              <a:ext uri="{FF2B5EF4-FFF2-40B4-BE49-F238E27FC236}">
                <a16:creationId xmlns:a16="http://schemas.microsoft.com/office/drawing/2014/main" id="{E3EA9AA5-F8D6-4820-A9AB-F12EA2FFE446}"/>
              </a:ext>
            </a:extLst>
          </p:cNvPr>
          <p:cNvSpPr>
            <a:spLocks noGrp="1"/>
          </p:cNvSpPr>
          <p:nvPr>
            <p:ph type="sldNum" sz="quarter" idx="12"/>
          </p:nvPr>
        </p:nvSpPr>
        <p:spPr/>
        <p:txBody>
          <a:bodyPr/>
          <a:lstStyle/>
          <a:p>
            <a:fld id="{2D52CBCC-10DE-4901-8868-08FE15736531}" type="slidenum">
              <a:rPr lang="en-US" smtClean="0"/>
              <a:t>19</a:t>
            </a:fld>
            <a:endParaRPr lang="en-US"/>
          </a:p>
        </p:txBody>
      </p:sp>
    </p:spTree>
    <p:extLst>
      <p:ext uri="{BB962C8B-B14F-4D97-AF65-F5344CB8AC3E}">
        <p14:creationId xmlns:p14="http://schemas.microsoft.com/office/powerpoint/2010/main" val="3371282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F0003-B18D-42EC-86F2-A9ED0812736F}"/>
              </a:ext>
            </a:extLst>
          </p:cNvPr>
          <p:cNvSpPr>
            <a:spLocks noGrp="1"/>
          </p:cNvSpPr>
          <p:nvPr>
            <p:ph type="title"/>
          </p:nvPr>
        </p:nvSpPr>
        <p:spPr/>
        <p:txBody>
          <a:bodyPr/>
          <a:lstStyle/>
          <a:p>
            <a:r>
              <a:rPr lang="en-US" dirty="0"/>
              <a:t>Multiple Choice Answer Format</a:t>
            </a:r>
          </a:p>
        </p:txBody>
      </p:sp>
      <p:pic>
        <p:nvPicPr>
          <p:cNvPr id="4" name="Content Placeholder 3">
            <a:extLst>
              <a:ext uri="{FF2B5EF4-FFF2-40B4-BE49-F238E27FC236}">
                <a16:creationId xmlns:a16="http://schemas.microsoft.com/office/drawing/2014/main" id="{BD77D18E-5B1B-421F-8DD2-D490173FC272}"/>
              </a:ext>
            </a:extLst>
          </p:cNvPr>
          <p:cNvPicPr>
            <a:picLocks noGrp="1" noChangeAspect="1"/>
          </p:cNvPicPr>
          <p:nvPr>
            <p:ph idx="1"/>
          </p:nvPr>
        </p:nvPicPr>
        <p:blipFill>
          <a:blip r:embed="rId3"/>
          <a:stretch>
            <a:fillRect/>
          </a:stretch>
        </p:blipFill>
        <p:spPr>
          <a:xfrm>
            <a:off x="903111" y="2212622"/>
            <a:ext cx="10891603" cy="3578578"/>
          </a:xfrm>
          <a:prstGeom prst="rect">
            <a:avLst/>
          </a:prstGeom>
        </p:spPr>
      </p:pic>
      <p:sp>
        <p:nvSpPr>
          <p:cNvPr id="3" name="Slide Number Placeholder 2">
            <a:extLst>
              <a:ext uri="{FF2B5EF4-FFF2-40B4-BE49-F238E27FC236}">
                <a16:creationId xmlns:a16="http://schemas.microsoft.com/office/drawing/2014/main" id="{9E0715C8-A5E2-4F4A-9B51-AD34BE2824C4}"/>
              </a:ext>
            </a:extLst>
          </p:cNvPr>
          <p:cNvSpPr>
            <a:spLocks noGrp="1"/>
          </p:cNvSpPr>
          <p:nvPr>
            <p:ph type="sldNum" sz="quarter" idx="12"/>
          </p:nvPr>
        </p:nvSpPr>
        <p:spPr/>
        <p:txBody>
          <a:bodyPr/>
          <a:lstStyle/>
          <a:p>
            <a:fld id="{2D52CBCC-10DE-4901-8868-08FE15736531}" type="slidenum">
              <a:rPr lang="en-US" smtClean="0"/>
              <a:t>2</a:t>
            </a:fld>
            <a:endParaRPr lang="en-US"/>
          </a:p>
        </p:txBody>
      </p:sp>
    </p:spTree>
    <p:extLst>
      <p:ext uri="{BB962C8B-B14F-4D97-AF65-F5344CB8AC3E}">
        <p14:creationId xmlns:p14="http://schemas.microsoft.com/office/powerpoint/2010/main" val="2014940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416387"/>
            <a:ext cx="10058400" cy="1253793"/>
          </a:xfrm>
        </p:spPr>
        <p:txBody>
          <a:bodyPr>
            <a:normAutofit/>
          </a:bodyPr>
          <a:lstStyle/>
          <a:p>
            <a:r>
              <a:rPr lang="en-US" sz="4000" dirty="0">
                <a:latin typeface="Calibri" panose="020F0502020204030204" pitchFamily="34" charset="0"/>
                <a:ea typeface="Calibri" panose="020F0502020204030204" pitchFamily="34" charset="0"/>
              </a:rPr>
              <a:t>Trademark Claims Service Preliminary Recommendations and Community Questions</a:t>
            </a:r>
            <a:endParaRPr lang="en-US" sz="4000" dirty="0"/>
          </a:p>
        </p:txBody>
      </p:sp>
      <p:graphicFrame>
        <p:nvGraphicFramePr>
          <p:cNvPr id="6" name="Content Placeholder 5">
            <a:extLst>
              <a:ext uri="{FF2B5EF4-FFF2-40B4-BE49-F238E27FC236}">
                <a16:creationId xmlns:a16="http://schemas.microsoft.com/office/drawing/2014/main" id="{8222C24F-FD43-4B65-8BBB-E3ED8CF7A1D7}"/>
              </a:ext>
            </a:extLst>
          </p:cNvPr>
          <p:cNvGraphicFramePr>
            <a:graphicFrameLocks noGrp="1"/>
          </p:cNvGraphicFramePr>
          <p:nvPr>
            <p:ph idx="1"/>
            <p:extLst>
              <p:ext uri="{D42A27DB-BD31-4B8C-83A1-F6EECF244321}">
                <p14:modId xmlns:p14="http://schemas.microsoft.com/office/powerpoint/2010/main" val="4179900676"/>
              </p:ext>
            </p:extLst>
          </p:nvPr>
        </p:nvGraphicFramePr>
        <p:xfrm>
          <a:off x="986588" y="1787987"/>
          <a:ext cx="10367212" cy="4382690"/>
        </p:xfrm>
        <a:graphic>
          <a:graphicData uri="http://schemas.openxmlformats.org/drawingml/2006/table">
            <a:tbl>
              <a:tblPr/>
              <a:tblGrid>
                <a:gridCol w="6890086">
                  <a:extLst>
                    <a:ext uri="{9D8B030D-6E8A-4147-A177-3AD203B41FA5}">
                      <a16:colId xmlns:a16="http://schemas.microsoft.com/office/drawing/2014/main" val="3620745195"/>
                    </a:ext>
                  </a:extLst>
                </a:gridCol>
                <a:gridCol w="3477126">
                  <a:extLst>
                    <a:ext uri="{9D8B030D-6E8A-4147-A177-3AD203B41FA5}">
                      <a16:colId xmlns:a16="http://schemas.microsoft.com/office/drawing/2014/main" val="1026651758"/>
                    </a:ext>
                  </a:extLst>
                </a:gridCol>
              </a:tblGrid>
              <a:tr h="170356">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Preliminary Recommendation</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222037019"/>
                  </a:ext>
                </a:extLst>
              </a:tr>
              <a:tr h="1637490">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#2</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delivery of the Trademark Claims Notice be both in English as well as the language of the registration agreement. In this regard, the Working Group recommends: </a:t>
                      </a:r>
                      <a:endParaRPr lang="en-US" sz="1200"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200" u="none" strike="noStrike" dirty="0">
                          <a:effectLst/>
                          <a:latin typeface="Calibri" panose="020F0502020204030204" pitchFamily="34" charset="0"/>
                          <a:ea typeface="Calibri" panose="020F0502020204030204" pitchFamily="34" charset="0"/>
                        </a:rPr>
                        <a:t>Changing the relevant language in the current Trademark Clearinghouse Rights Protection Mechanism Requirements on this topic (Section 3.3.1.2) to “...registrars </a:t>
                      </a:r>
                      <a:r>
                        <a:rPr lang="en-US" sz="1200" b="1" u="sng" strike="noStrike" dirty="0">
                          <a:effectLst/>
                          <a:latin typeface="Calibri" panose="020F0502020204030204" pitchFamily="34" charset="0"/>
                          <a:ea typeface="Calibri" panose="020F0502020204030204" pitchFamily="34" charset="0"/>
                        </a:rPr>
                        <a:t>MUST</a:t>
                      </a:r>
                      <a:r>
                        <a:rPr lang="en-US" sz="1200" u="none" strike="noStrike" dirty="0">
                          <a:effectLst/>
                          <a:latin typeface="Calibri" panose="020F0502020204030204" pitchFamily="34" charset="0"/>
                          <a:ea typeface="Calibri" panose="020F0502020204030204" pitchFamily="34" charset="0"/>
                        </a:rPr>
                        <a:t> provide the Claims Notice in English and in the language of the registration agreement.”</a:t>
                      </a:r>
                      <a:endParaRPr lang="en-US" sz="1200" u="none" strike="noStrike" dirty="0">
                        <a:effectLst/>
                        <a:latin typeface="Arial" panose="020B0604020202020204" pitchFamily="34" charset="0"/>
                        <a:ea typeface="Arial" panose="020B0604020202020204" pitchFamily="34" charset="0"/>
                      </a:endParaRPr>
                    </a:p>
                    <a:p>
                      <a:pPr marL="342900" marR="0" lvl="0" indent="-342900">
                        <a:lnSpc>
                          <a:spcPct val="113000"/>
                        </a:lnSpc>
                        <a:spcBef>
                          <a:spcPts val="0"/>
                        </a:spcBef>
                        <a:spcAft>
                          <a:spcPts val="0"/>
                        </a:spcAft>
                        <a:buFont typeface="Arial" panose="020B0604020202020204" pitchFamily="34" charset="0"/>
                        <a:buChar char="●"/>
                      </a:pPr>
                      <a:r>
                        <a:rPr lang="en-US" sz="1200" u="none" strike="noStrike" dirty="0">
                          <a:effectLst/>
                          <a:latin typeface="Calibri" panose="020F0502020204030204" pitchFamily="34" charset="0"/>
                          <a:ea typeface="Calibri" panose="020F0502020204030204" pitchFamily="34" charset="0"/>
                        </a:rPr>
                        <a:t>The Claims Notice should include a link to a webpage on the ICANN org website containing translations of the Claims Notice in all six UN languages.</a:t>
                      </a:r>
                      <a:endParaRPr lang="en-US" sz="1200" u="none" strike="noStrike"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Support Recommendation as written.</a:t>
                      </a:r>
                    </a:p>
                    <a:p>
                      <a:pPr marL="0" marR="0">
                        <a:lnSpc>
                          <a:spcPct val="115000"/>
                        </a:lnSpc>
                        <a:spcBef>
                          <a:spcPts val="0"/>
                        </a:spcBef>
                        <a:spcAft>
                          <a:spcPts val="0"/>
                        </a:spcAft>
                      </a:pPr>
                      <a:endParaRPr lang="en-US" sz="1200" dirty="0">
                        <a:effectLst/>
                        <a:latin typeface="Calibri" panose="020F0502020204030204" pitchFamily="34" charset="0"/>
                        <a:ea typeface="Arial" panose="020B0604020202020204" pitchFamily="34" charset="0"/>
                      </a:endParaRP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Consistent with principles of supporting uses of languages other than English and using primary languages of participants.</a:t>
                      </a:r>
                      <a:endParaRPr lang="en-US" sz="120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6989485"/>
                  </a:ext>
                </a:extLst>
              </a:tr>
              <a:tr h="1408923">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#3</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that the current requirement for only sending the Claims Notice before a registration is completed be maintained.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also recognizes that there may be operational issues with presenting the Claims Notice to registrants who pre-registered domain names, due to the current 48-hour expiration period of the Claims Notice.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therefore recommends that the Implementation Review Team consider ways in which ICANN org can work with registrars to address this implementation issue.</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No opinion; technical issue.</a:t>
                      </a:r>
                      <a:endParaRPr lang="en-US" sz="120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6734766"/>
                  </a:ext>
                </a:extLst>
              </a:tr>
              <a:tr h="693845">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Recommendation #4</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dirty="0">
                          <a:effectLst/>
                          <a:latin typeface="Calibri" panose="020F0502020204030204" pitchFamily="34" charset="0"/>
                          <a:ea typeface="Calibri" panose="020F0502020204030204" pitchFamily="34" charset="0"/>
                        </a:rPr>
                        <a:t>The Working Group recommends, in general, that the current requirement for a mandatory Claims Period be maintained, including the minimum initial 90-day period when a TLD opens for general registration.</a:t>
                      </a:r>
                      <a:endParaRPr lang="en-US" sz="1200" dirty="0">
                        <a:effectLst/>
                        <a:latin typeface="Arial" panose="020B0604020202020204" pitchFamily="34" charset="0"/>
                        <a:ea typeface="Arial" panose="020B0604020202020204" pitchFamily="34" charset="0"/>
                      </a:endParaRPr>
                    </a:p>
                  </a:txBody>
                  <a:tcPr marL="35190" marR="35190" marT="35190" marB="3519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r>
                        <a:rPr lang="en-US" sz="12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The current policies appear to be working as intended.</a:t>
                      </a:r>
                      <a:endParaRPr lang="en-US" sz="1200" b="0" dirty="0">
                        <a:effectLst/>
                        <a:latin typeface="Arial" panose="020B0604020202020204" pitchFamily="34" charset="0"/>
                        <a:ea typeface="Arial" panose="020B0604020202020204" pitchFamily="34" charset="0"/>
                      </a:endParaRPr>
                    </a:p>
                  </a:txBody>
                  <a:tcPr marL="38005" marR="380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863926"/>
                  </a:ext>
                </a:extLst>
              </a:tr>
            </a:tbl>
          </a:graphicData>
        </a:graphic>
      </p:graphicFrame>
      <p:sp>
        <p:nvSpPr>
          <p:cNvPr id="3" name="Slide Number Placeholder 2">
            <a:extLst>
              <a:ext uri="{FF2B5EF4-FFF2-40B4-BE49-F238E27FC236}">
                <a16:creationId xmlns:a16="http://schemas.microsoft.com/office/drawing/2014/main" id="{80B8E8EC-BD01-47F8-96DB-E6FF41710137}"/>
              </a:ext>
            </a:extLst>
          </p:cNvPr>
          <p:cNvSpPr>
            <a:spLocks noGrp="1"/>
          </p:cNvSpPr>
          <p:nvPr>
            <p:ph type="sldNum" sz="quarter" idx="12"/>
          </p:nvPr>
        </p:nvSpPr>
        <p:spPr/>
        <p:txBody>
          <a:bodyPr/>
          <a:lstStyle/>
          <a:p>
            <a:fld id="{2D52CBCC-10DE-4901-8868-08FE15736531}" type="slidenum">
              <a:rPr lang="en-US" smtClean="0"/>
              <a:t>20</a:t>
            </a:fld>
            <a:endParaRPr lang="en-US"/>
          </a:p>
        </p:txBody>
      </p:sp>
    </p:spTree>
    <p:extLst>
      <p:ext uri="{BB962C8B-B14F-4D97-AF65-F5344CB8AC3E}">
        <p14:creationId xmlns:p14="http://schemas.microsoft.com/office/powerpoint/2010/main" val="28461040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372006"/>
            <a:ext cx="10058400" cy="1371600"/>
          </a:xfrm>
        </p:spPr>
        <p:txBody>
          <a:bodyPr>
            <a:normAutofit/>
          </a:bodyPr>
          <a:lstStyle/>
          <a:p>
            <a:r>
              <a:rPr lang="en-US" sz="4000" dirty="0">
                <a:latin typeface="Calibri" panose="020F0502020204030204" pitchFamily="34" charset="0"/>
                <a:ea typeface="Calibri" panose="020F0502020204030204" pitchFamily="34" charset="0"/>
              </a:rPr>
              <a:t>Trademark Claims Service Preliminary Recommendations</a:t>
            </a:r>
            <a:endParaRPr lang="en-US" sz="4000" dirty="0"/>
          </a:p>
        </p:txBody>
      </p:sp>
      <p:graphicFrame>
        <p:nvGraphicFramePr>
          <p:cNvPr id="5" name="Content Placeholder 4">
            <a:extLst>
              <a:ext uri="{FF2B5EF4-FFF2-40B4-BE49-F238E27FC236}">
                <a16:creationId xmlns:a16="http://schemas.microsoft.com/office/drawing/2014/main" id="{0A6AA780-F80C-4461-B9E2-E1E9BFCB238E}"/>
              </a:ext>
            </a:extLst>
          </p:cNvPr>
          <p:cNvGraphicFramePr>
            <a:graphicFrameLocks noGrp="1"/>
          </p:cNvGraphicFramePr>
          <p:nvPr>
            <p:ph idx="1"/>
            <p:extLst>
              <p:ext uri="{D42A27DB-BD31-4B8C-83A1-F6EECF244321}">
                <p14:modId xmlns:p14="http://schemas.microsoft.com/office/powerpoint/2010/main" val="1011347224"/>
              </p:ext>
            </p:extLst>
          </p:nvPr>
        </p:nvGraphicFramePr>
        <p:xfrm>
          <a:off x="2042420" y="2166549"/>
          <a:ext cx="7924801" cy="4191509"/>
        </p:xfrm>
        <a:graphic>
          <a:graphicData uri="http://schemas.openxmlformats.org/drawingml/2006/table">
            <a:tbl>
              <a:tblPr/>
              <a:tblGrid>
                <a:gridCol w="4788267">
                  <a:extLst>
                    <a:ext uri="{9D8B030D-6E8A-4147-A177-3AD203B41FA5}">
                      <a16:colId xmlns:a16="http://schemas.microsoft.com/office/drawing/2014/main" val="1609896543"/>
                    </a:ext>
                  </a:extLst>
                </a:gridCol>
                <a:gridCol w="3136534">
                  <a:extLst>
                    <a:ext uri="{9D8B030D-6E8A-4147-A177-3AD203B41FA5}">
                      <a16:colId xmlns:a16="http://schemas.microsoft.com/office/drawing/2014/main" val="2735775205"/>
                    </a:ext>
                  </a:extLst>
                </a:gridCol>
              </a:tblGrid>
              <a:tr h="373161">
                <a:tc>
                  <a:txBody>
                    <a:bodyPr/>
                    <a:lstStyle/>
                    <a:p>
                      <a:pPr marL="0" marR="0" algn="ctr">
                        <a:lnSpc>
                          <a:spcPct val="115000"/>
                        </a:lnSpc>
                        <a:spcBef>
                          <a:spcPts val="0"/>
                        </a:spcBef>
                        <a:spcAft>
                          <a:spcPts val="0"/>
                        </a:spcAft>
                      </a:pPr>
                      <a:r>
                        <a:rPr lang="en-US" sz="1600" b="1" dirty="0">
                          <a:effectLst/>
                          <a:latin typeface="Calibri" panose="020F0502020204030204" pitchFamily="34" charset="0"/>
                          <a:ea typeface="Calibri" panose="020F0502020204030204" pitchFamily="34" charset="0"/>
                        </a:rPr>
                        <a:t>Preliminary Recommendation</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rPr>
                        <a:t>Proposed ALAC Response</a:t>
                      </a:r>
                      <a:endParaRPr lang="en-US" sz="160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570163960"/>
                  </a:ext>
                </a:extLst>
              </a:tr>
              <a:tr h="1134263">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Trademark Claims Recommendation #5</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The Working Group recommends that the current requirement for a mandatory Claims Period should continue to be uniform for all types of gTLDs in subsequent rounds, including for the minimum initial 90-day period when a TLD opens for general registration. </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u="none" strike="noStrike" dirty="0">
                          <a:effectLst/>
                          <a:latin typeface="Calibri" panose="020F0502020204030204" pitchFamily="34" charset="0"/>
                          <a:ea typeface="Calibri" panose="020F0502020204030204" pitchFamily="34" charset="0"/>
                        </a:rPr>
                        <a:t> </a:t>
                      </a:r>
                      <a:endParaRPr lang="en-US" sz="1600" u="none" strike="noStrike"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6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The current policies appear to be working as intended.</a:t>
                      </a:r>
                      <a:endParaRPr lang="en-US" sz="1600" b="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604657"/>
                  </a:ext>
                </a:extLst>
              </a:tr>
              <a:tr h="1289914">
                <a:tc>
                  <a:txBody>
                    <a:bodyPr/>
                    <a:lstStyle/>
                    <a:p>
                      <a:pPr marL="0" marR="0">
                        <a:lnSpc>
                          <a:spcPct val="113000"/>
                        </a:lnSpc>
                        <a:spcBef>
                          <a:spcPts val="0"/>
                        </a:spcBef>
                        <a:spcAft>
                          <a:spcPts val="0"/>
                        </a:spcAft>
                      </a:pPr>
                      <a:r>
                        <a:rPr lang="en-US" sz="1600" b="1" dirty="0">
                          <a:effectLst/>
                          <a:latin typeface="Calibri" panose="020F0502020204030204" pitchFamily="34" charset="0"/>
                          <a:ea typeface="Calibri" panose="020F0502020204030204" pitchFamily="34" charset="0"/>
                        </a:rPr>
                        <a:t>Trademark Claims Recommendation #6</a:t>
                      </a:r>
                      <a:endParaRPr lang="en-US" sz="16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In the absence of wide support for a change to the status quo, the Working Group recommends that the current exact matching criteria for the Claims Notice be maintained. </a:t>
                      </a:r>
                      <a:endParaRPr lang="en-US" sz="16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600" dirty="0">
                          <a:effectLst/>
                          <a:latin typeface="Calibri" panose="020F0502020204030204" pitchFamily="34" charset="0"/>
                          <a:ea typeface="Calibri" panose="020F0502020204030204" pitchFamily="34" charset="0"/>
                        </a:rPr>
                        <a:t> </a:t>
                      </a:r>
                      <a:r>
                        <a:rPr lang="en-US" sz="16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600" b="0" dirty="0">
                          <a:effectLst/>
                          <a:latin typeface="Calibri" panose="020F0502020204030204" pitchFamily="34" charset="0"/>
                          <a:ea typeface="Arial" panose="020B0604020202020204" pitchFamily="34" charset="0"/>
                        </a:rPr>
                        <a:t>The current policies appear to be working as intended.</a:t>
                      </a:r>
                      <a:endParaRPr lang="en-US" sz="1600" b="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6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4941031"/>
                  </a:ext>
                </a:extLst>
              </a:tr>
            </a:tbl>
          </a:graphicData>
        </a:graphic>
      </p:graphicFrame>
      <p:sp>
        <p:nvSpPr>
          <p:cNvPr id="3" name="Slide Number Placeholder 2">
            <a:extLst>
              <a:ext uri="{FF2B5EF4-FFF2-40B4-BE49-F238E27FC236}">
                <a16:creationId xmlns:a16="http://schemas.microsoft.com/office/drawing/2014/main" id="{DE4D6642-BE07-4B2D-9B8C-4E1736A26D9D}"/>
              </a:ext>
            </a:extLst>
          </p:cNvPr>
          <p:cNvSpPr>
            <a:spLocks noGrp="1"/>
          </p:cNvSpPr>
          <p:nvPr>
            <p:ph type="sldNum" sz="quarter" idx="12"/>
          </p:nvPr>
        </p:nvSpPr>
        <p:spPr/>
        <p:txBody>
          <a:bodyPr/>
          <a:lstStyle/>
          <a:p>
            <a:fld id="{2D52CBCC-10DE-4901-8868-08FE15736531}" type="slidenum">
              <a:rPr lang="en-US" smtClean="0"/>
              <a:t>21</a:t>
            </a:fld>
            <a:endParaRPr lang="en-US"/>
          </a:p>
        </p:txBody>
      </p:sp>
    </p:spTree>
    <p:extLst>
      <p:ext uri="{BB962C8B-B14F-4D97-AF65-F5344CB8AC3E}">
        <p14:creationId xmlns:p14="http://schemas.microsoft.com/office/powerpoint/2010/main" val="1893294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0A1F1-B4E9-4D91-BBDF-3AD3A717D2FB}"/>
              </a:ext>
            </a:extLst>
          </p:cNvPr>
          <p:cNvSpPr>
            <a:spLocks noGrp="1"/>
          </p:cNvSpPr>
          <p:nvPr>
            <p:ph type="title"/>
          </p:nvPr>
        </p:nvSpPr>
        <p:spPr>
          <a:xfrm>
            <a:off x="1066800" y="465313"/>
            <a:ext cx="10058400" cy="1371600"/>
          </a:xfrm>
        </p:spPr>
        <p:txBody>
          <a:bodyPr>
            <a:normAutofit/>
          </a:bodyPr>
          <a:lstStyle/>
          <a:p>
            <a:r>
              <a:rPr lang="en-US" sz="4000" dirty="0">
                <a:latin typeface="Calibri" panose="020F0502020204030204" pitchFamily="34" charset="0"/>
                <a:ea typeface="Calibri" panose="020F0502020204030204" pitchFamily="34" charset="0"/>
              </a:rPr>
              <a:t>Trademark Claims Service Community Questions</a:t>
            </a:r>
            <a:endParaRPr lang="en-US" sz="4000" dirty="0"/>
          </a:p>
        </p:txBody>
      </p:sp>
      <p:graphicFrame>
        <p:nvGraphicFramePr>
          <p:cNvPr id="6" name="Content Placeholder 5">
            <a:extLst>
              <a:ext uri="{FF2B5EF4-FFF2-40B4-BE49-F238E27FC236}">
                <a16:creationId xmlns:a16="http://schemas.microsoft.com/office/drawing/2014/main" id="{7B9CE114-5BEC-40B4-902F-43F916AA90EA}"/>
              </a:ext>
            </a:extLst>
          </p:cNvPr>
          <p:cNvGraphicFramePr>
            <a:graphicFrameLocks noGrp="1"/>
          </p:cNvGraphicFramePr>
          <p:nvPr>
            <p:ph idx="1"/>
            <p:extLst>
              <p:ext uri="{D42A27DB-BD31-4B8C-83A1-F6EECF244321}">
                <p14:modId xmlns:p14="http://schemas.microsoft.com/office/powerpoint/2010/main" val="4096902940"/>
              </p:ext>
            </p:extLst>
          </p:nvPr>
        </p:nvGraphicFramePr>
        <p:xfrm>
          <a:off x="1206267" y="2014194"/>
          <a:ext cx="9317516" cy="3828246"/>
        </p:xfrm>
        <a:graphic>
          <a:graphicData uri="http://schemas.openxmlformats.org/drawingml/2006/table">
            <a:tbl>
              <a:tblPr/>
              <a:tblGrid>
                <a:gridCol w="5759116">
                  <a:extLst>
                    <a:ext uri="{9D8B030D-6E8A-4147-A177-3AD203B41FA5}">
                      <a16:colId xmlns:a16="http://schemas.microsoft.com/office/drawing/2014/main" val="3268774883"/>
                    </a:ext>
                  </a:extLst>
                </a:gridCol>
                <a:gridCol w="3558400">
                  <a:extLst>
                    <a:ext uri="{9D8B030D-6E8A-4147-A177-3AD203B41FA5}">
                      <a16:colId xmlns:a16="http://schemas.microsoft.com/office/drawing/2014/main" val="4148116596"/>
                    </a:ext>
                  </a:extLst>
                </a:gridCol>
              </a:tblGrid>
              <a:tr h="267606">
                <a:tc>
                  <a:txBody>
                    <a:bodyPr/>
                    <a:lstStyle/>
                    <a:p>
                      <a:pPr marL="0" marR="0" algn="ctr">
                        <a:lnSpc>
                          <a:spcPct val="115000"/>
                        </a:lnSpc>
                        <a:spcBef>
                          <a:spcPts val="0"/>
                        </a:spcBef>
                        <a:spcAft>
                          <a:spcPts val="0"/>
                        </a:spcAft>
                      </a:pPr>
                      <a:r>
                        <a:rPr lang="en-US" sz="1200" b="1" dirty="0">
                          <a:effectLst/>
                          <a:latin typeface="Calibri" panose="020F0502020204030204" pitchFamily="34" charset="0"/>
                          <a:ea typeface="Calibri" panose="020F0502020204030204" pitchFamily="34" charset="0"/>
                        </a:rPr>
                        <a:t>Questio</a:t>
                      </a:r>
                      <a:r>
                        <a:rPr lang="en-US" sz="1200" b="1" dirty="0">
                          <a:solidFill>
                            <a:srgbClr val="000000"/>
                          </a:solidFill>
                          <a:effectLst/>
                          <a:latin typeface="Calibri" panose="020F0502020204030204" pitchFamily="34" charset="0"/>
                          <a:ea typeface="Calibri" panose="020F0502020204030204" pitchFamily="34" charset="0"/>
                        </a:rPr>
                        <a:t>n Seeking Community Input </a:t>
                      </a: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200" b="1">
                          <a:solidFill>
                            <a:srgbClr val="000000"/>
                          </a:solidFill>
                          <a:effectLst/>
                          <a:latin typeface="Calibri" panose="020F0502020204030204" pitchFamily="34" charset="0"/>
                          <a:ea typeface="Calibri" panose="020F0502020204030204" pitchFamily="34" charset="0"/>
                        </a:rPr>
                        <a:t>Proposed ALAC Response</a:t>
                      </a:r>
                      <a:endParaRPr lang="en-US" sz="120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285036393"/>
                  </a:ext>
                </a:extLst>
              </a:tr>
              <a:tr h="1115144">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Question #1</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1a-1.</a:t>
                      </a:r>
                      <a:r>
                        <a:rPr lang="en-US" sz="1200" dirty="0">
                          <a:effectLst/>
                          <a:latin typeface="Calibri" panose="020F0502020204030204" pitchFamily="34" charset="0"/>
                          <a:ea typeface="Calibri" panose="020F0502020204030204" pitchFamily="34" charset="0"/>
                        </a:rPr>
                        <a:t> Have you identified any inadequacies or shortcomings of the Claims Notice?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1a-2. </a:t>
                      </a:r>
                      <a:r>
                        <a:rPr lang="en-US" sz="1200" dirty="0">
                          <a:effectLst/>
                          <a:latin typeface="Calibri" panose="020F0502020204030204" pitchFamily="34" charset="0"/>
                          <a:ea typeface="Calibri" panose="020F0502020204030204" pitchFamily="34" charset="0"/>
                        </a:rPr>
                        <a:t>If so, what are they? </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1b. </a:t>
                      </a:r>
                      <a:r>
                        <a:rPr lang="en-US" sz="1200" dirty="0">
                          <a:effectLst/>
                          <a:latin typeface="Calibri" panose="020F0502020204030204" pitchFamily="34" charset="0"/>
                          <a:ea typeface="Calibri" panose="020F0502020204030204" pitchFamily="34" charset="0"/>
                        </a:rPr>
                        <a:t>Do you have suggestions on how to improve the Claims Notice in order to address the inadequacies or shortcomings?</a:t>
                      </a:r>
                      <a:endParaRPr lang="en-US" sz="12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200" dirty="0">
                          <a:effectLst/>
                          <a:latin typeface="Calibri" panose="020F0502020204030204" pitchFamily="34" charset="0"/>
                          <a:ea typeface="Arial" panose="020B0604020202020204" pitchFamily="34" charset="0"/>
                        </a:rPr>
                        <a:t>No opinion; technical issue</a:t>
                      </a:r>
                      <a:endParaRPr lang="en-US" sz="1200" dirty="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9548409"/>
                  </a:ext>
                </a:extLst>
              </a:tr>
              <a:tr h="1977488">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Trademark Claims Question #2</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2a.</a:t>
                      </a:r>
                      <a:r>
                        <a:rPr lang="en-US" sz="1200" dirty="0">
                          <a:effectLst/>
                          <a:latin typeface="Calibri" panose="020F0502020204030204" pitchFamily="34" charset="0"/>
                          <a:ea typeface="Calibri" panose="020F0502020204030204" pitchFamily="34" charset="0"/>
                        </a:rPr>
                        <a:t> Is there a use case for exempting a gTLD that is approved in subsequent expansion rounds from the requirement of a mandatory Claims Period due to the particular nature of that gTLD? Such type of gTLD might include: (</a:t>
                      </a:r>
                      <a:r>
                        <a:rPr lang="en-US" sz="1200" dirty="0" err="1">
                          <a:effectLst/>
                          <a:latin typeface="Calibri" panose="020F0502020204030204" pitchFamily="34" charset="0"/>
                          <a:ea typeface="Calibri" panose="020F0502020204030204" pitchFamily="34" charset="0"/>
                        </a:rPr>
                        <a:t>i</a:t>
                      </a:r>
                      <a:r>
                        <a:rPr lang="en-US" sz="1200" dirty="0">
                          <a:effectLst/>
                          <a:latin typeface="Calibri" panose="020F0502020204030204" pitchFamily="34" charset="0"/>
                          <a:ea typeface="Calibri" panose="020F0502020204030204" pitchFamily="34" charset="0"/>
                        </a:rPr>
                        <a:t>) “highly regulated” TLDs that have stringent requirements for registering entities, on the order of .bank; and/or (ii) “Dot Brand” TLDs whose proposed registration model demonstrates that the use of a Trademark Claims Service is unnecessary.</a:t>
                      </a:r>
                      <a:endParaRPr lang="en-US" sz="120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2b. </a:t>
                      </a:r>
                      <a:r>
                        <a:rPr lang="en-US" sz="1200" dirty="0">
                          <a:effectLst/>
                          <a:latin typeface="Calibri" panose="020F0502020204030204" pitchFamily="34" charset="0"/>
                          <a:ea typeface="Calibri" panose="020F0502020204030204" pitchFamily="34" charset="0"/>
                        </a:rPr>
                        <a:t>If the Working Group recommends exemption language, what are the appropriate guardrails ICANN should use when granting the exception (e.g. Single-registrant? Highly-regulated or manually hand-registered domains? Something else?)?</a:t>
                      </a:r>
                      <a:endParaRPr lang="en-US" sz="1200" dirty="0">
                        <a:effectLst/>
                        <a:latin typeface="Arial" panose="020B0604020202020204" pitchFamily="34" charset="0"/>
                        <a:ea typeface="Arial" panose="020B0604020202020204" pitchFamily="34" charset="0"/>
                      </a:endParaRPr>
                    </a:p>
                  </a:txBody>
                  <a:tcPr marL="58688" marR="58688" marT="58688" marB="5868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2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200" b="0" dirty="0">
                          <a:effectLst/>
                          <a:latin typeface="Calibri" panose="020F0502020204030204" pitchFamily="34" charset="0"/>
                          <a:ea typeface="Arial" panose="020B0604020202020204" pitchFamily="34" charset="0"/>
                        </a:rPr>
                        <a:t>No opinion; technical issue</a:t>
                      </a:r>
                      <a:endParaRPr lang="en-US" sz="1200" b="0" dirty="0">
                        <a:effectLst/>
                        <a:latin typeface="Arial" panose="020B0604020202020204" pitchFamily="34" charset="0"/>
                        <a:ea typeface="Arial" panose="020B0604020202020204" pitchFamily="34" charset="0"/>
                      </a:endParaRPr>
                    </a:p>
                  </a:txBody>
                  <a:tcPr marL="63383" marR="6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4019076"/>
                  </a:ext>
                </a:extLst>
              </a:tr>
            </a:tbl>
          </a:graphicData>
        </a:graphic>
      </p:graphicFrame>
      <p:sp>
        <p:nvSpPr>
          <p:cNvPr id="3" name="Slide Number Placeholder 2">
            <a:extLst>
              <a:ext uri="{FF2B5EF4-FFF2-40B4-BE49-F238E27FC236}">
                <a16:creationId xmlns:a16="http://schemas.microsoft.com/office/drawing/2014/main" id="{C49DF8F3-482C-4F3F-A1D8-090D1EC57AEC}"/>
              </a:ext>
            </a:extLst>
          </p:cNvPr>
          <p:cNvSpPr>
            <a:spLocks noGrp="1"/>
          </p:cNvSpPr>
          <p:nvPr>
            <p:ph type="sldNum" sz="quarter" idx="12"/>
          </p:nvPr>
        </p:nvSpPr>
        <p:spPr/>
        <p:txBody>
          <a:bodyPr/>
          <a:lstStyle/>
          <a:p>
            <a:fld id="{2D52CBCC-10DE-4901-8868-08FE15736531}" type="slidenum">
              <a:rPr lang="en-US" smtClean="0"/>
              <a:t>22</a:t>
            </a:fld>
            <a:endParaRPr lang="en-US"/>
          </a:p>
        </p:txBody>
      </p:sp>
    </p:spTree>
    <p:extLst>
      <p:ext uri="{BB962C8B-B14F-4D97-AF65-F5344CB8AC3E}">
        <p14:creationId xmlns:p14="http://schemas.microsoft.com/office/powerpoint/2010/main" val="2413437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28B2-2988-480B-B1A2-ACB0EFF59C3A}"/>
              </a:ext>
            </a:extLst>
          </p:cNvPr>
          <p:cNvSpPr>
            <a:spLocks noGrp="1"/>
          </p:cNvSpPr>
          <p:nvPr>
            <p:ph type="title"/>
          </p:nvPr>
        </p:nvSpPr>
        <p:spPr>
          <a:xfrm>
            <a:off x="842865" y="244291"/>
            <a:ext cx="10058400" cy="634482"/>
          </a:xfrm>
        </p:spPr>
        <p:txBody>
          <a:bodyPr>
            <a:normAutofit fontScale="90000"/>
          </a:bodyPr>
          <a:lstStyle/>
          <a:p>
            <a:pPr marL="0" marR="0">
              <a:lnSpc>
                <a:spcPct val="115000"/>
              </a:lnSpc>
              <a:spcBef>
                <a:spcPts val="1800"/>
              </a:spcBef>
              <a:spcAft>
                <a:spcPts val="600"/>
              </a:spcAft>
            </a:pPr>
            <a:r>
              <a:rPr lang="en-US" dirty="0">
                <a:latin typeface="Calibri" panose="020F0502020204030204" pitchFamily="34" charset="0"/>
                <a:ea typeface="Calibri" panose="020F0502020204030204" pitchFamily="34" charset="0"/>
              </a:rPr>
              <a:t>TM-PDDRP Preliminary Recommendation</a:t>
            </a:r>
            <a:endParaRPr lang="en-US" dirty="0"/>
          </a:p>
        </p:txBody>
      </p:sp>
      <p:graphicFrame>
        <p:nvGraphicFramePr>
          <p:cNvPr id="12" name="Content Placeholder 11">
            <a:extLst>
              <a:ext uri="{FF2B5EF4-FFF2-40B4-BE49-F238E27FC236}">
                <a16:creationId xmlns:a16="http://schemas.microsoft.com/office/drawing/2014/main" id="{D80824E4-C038-4628-A3BD-26C0C75A38E7}"/>
              </a:ext>
            </a:extLst>
          </p:cNvPr>
          <p:cNvGraphicFramePr>
            <a:graphicFrameLocks noGrp="1"/>
          </p:cNvGraphicFramePr>
          <p:nvPr>
            <p:ph idx="1"/>
            <p:extLst>
              <p:ext uri="{D42A27DB-BD31-4B8C-83A1-F6EECF244321}">
                <p14:modId xmlns:p14="http://schemas.microsoft.com/office/powerpoint/2010/main" val="2000570362"/>
              </p:ext>
            </p:extLst>
          </p:nvPr>
        </p:nvGraphicFramePr>
        <p:xfrm>
          <a:off x="726561" y="1040586"/>
          <a:ext cx="10631905" cy="5573123"/>
        </p:xfrm>
        <a:graphic>
          <a:graphicData uri="http://schemas.openxmlformats.org/drawingml/2006/table">
            <a:tbl>
              <a:tblPr/>
              <a:tblGrid>
                <a:gridCol w="7759631">
                  <a:extLst>
                    <a:ext uri="{9D8B030D-6E8A-4147-A177-3AD203B41FA5}">
                      <a16:colId xmlns:a16="http://schemas.microsoft.com/office/drawing/2014/main" val="4215890530"/>
                    </a:ext>
                  </a:extLst>
                </a:gridCol>
                <a:gridCol w="2872274">
                  <a:extLst>
                    <a:ext uri="{9D8B030D-6E8A-4147-A177-3AD203B41FA5}">
                      <a16:colId xmlns:a16="http://schemas.microsoft.com/office/drawing/2014/main" val="2939502330"/>
                    </a:ext>
                  </a:extLst>
                </a:gridCol>
              </a:tblGrid>
              <a:tr h="255353">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678053649"/>
                  </a:ext>
                </a:extLst>
              </a:tr>
              <a:tr h="409598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TM-PDDRP Recommendation #1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Rule 3(g) of the Trademark Post-Delegation Dispute Resolution Procedure (TM-PDDRP) Rules be modified, to provide expressly that multiple disputes filed by unrelated entities against a Registry Operator may be initially submitted as a joint Complaint, or may, at the discretion of the Panel, be consolidated upon request.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This recommendation is intended to clarify the fact that the TM-PDDRP permits the joint filing of a Complaint and the consolidation of Complaints by several trademark owners, even if these are unrelated entities, against a Registry Operator in the case where: (a) that Registry Operator has engaged in conduct that has affected the Complainants’ rights in a similar fashion; and (b) it will be equitable and procedurally efficient to permit the consolidation.</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To the extent that a TM-PDDRP Provider’s current Supplemental Rules may not permit the filing of a joint Complaint or the consolidation of several Complaints, the Working Group further recommends that those Providers amend their Supplemental Rules accordingly.</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For the avoidance of doubt, the Working Group notes that: </a:t>
                      </a:r>
                      <a:endParaRPr lang="en-US" sz="14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The filing of a joint Complaint or consolidation is to be permitted only where: (</a:t>
                      </a:r>
                      <a:r>
                        <a:rPr lang="en-US" sz="1400" u="none" strike="noStrike" dirty="0" err="1">
                          <a:effectLst/>
                          <a:latin typeface="Calibri" panose="020F0502020204030204" pitchFamily="34" charset="0"/>
                          <a:ea typeface="Calibri" panose="020F0502020204030204" pitchFamily="34" charset="0"/>
                        </a:rPr>
                        <a:t>i</a:t>
                      </a:r>
                      <a:r>
                        <a:rPr lang="en-US" sz="1400" u="none" strike="noStrike" dirty="0">
                          <a:effectLst/>
                          <a:latin typeface="Calibri" panose="020F0502020204030204" pitchFamily="34" charset="0"/>
                          <a:ea typeface="Calibri" panose="020F0502020204030204" pitchFamily="34" charset="0"/>
                        </a:rPr>
                        <a:t>) the Complaints relate to the same conduct by the Registry Operator, at the top or the second level of the same gTLD for all Complaints; and (ii) all the trademark owners have satisfied the Threshold Review criteria specified in Article 9 of the TM-PDDRP; and</a:t>
                      </a:r>
                      <a:endParaRPr lang="en-US" sz="14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mj-lt"/>
                        <a:buAutoNum type="arabicPeriod"/>
                      </a:pPr>
                      <a:r>
                        <a:rPr lang="en-US" sz="1400" u="none" strike="noStrike" dirty="0">
                          <a:effectLst/>
                          <a:latin typeface="Calibri" panose="020F0502020204030204" pitchFamily="34" charset="0"/>
                          <a:ea typeface="Calibri" panose="020F0502020204030204" pitchFamily="34" charset="0"/>
                        </a:rPr>
                        <a:t>This recommendation is intended to apply to two distinct situations: one where several trademark owners join together to file a single Complaint, and the other where several trademark owners each file a separate Complaint but request that these be consolidated into a single Complaint after filing.</a:t>
                      </a:r>
                      <a:endParaRPr lang="en-US" sz="1400" u="none" strike="noStrike"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rPr>
                        <a:t>This is a process improvement that appears consistent with carrying out the intent of current policies.</a:t>
                      </a:r>
                      <a:endParaRPr lang="en-US" sz="1400" b="0" dirty="0">
                        <a:effectLst/>
                        <a:latin typeface="Arial" panose="020B0604020202020204" pitchFamily="34" charset="0"/>
                        <a:ea typeface="Arial" panose="020B0604020202020204" pitchFamily="34" charset="0"/>
                      </a:endParaRP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1490196"/>
                  </a:ext>
                </a:extLst>
              </a:tr>
            </a:tbl>
          </a:graphicData>
        </a:graphic>
      </p:graphicFrame>
      <p:sp>
        <p:nvSpPr>
          <p:cNvPr id="3" name="Slide Number Placeholder 2">
            <a:extLst>
              <a:ext uri="{FF2B5EF4-FFF2-40B4-BE49-F238E27FC236}">
                <a16:creationId xmlns:a16="http://schemas.microsoft.com/office/drawing/2014/main" id="{1EE5A18A-E372-483A-9B1B-F483C18D51CA}"/>
              </a:ext>
            </a:extLst>
          </p:cNvPr>
          <p:cNvSpPr>
            <a:spLocks noGrp="1"/>
          </p:cNvSpPr>
          <p:nvPr>
            <p:ph type="sldNum" sz="quarter" idx="12"/>
          </p:nvPr>
        </p:nvSpPr>
        <p:spPr/>
        <p:txBody>
          <a:bodyPr/>
          <a:lstStyle/>
          <a:p>
            <a:fld id="{2D52CBCC-10DE-4901-8868-08FE15736531}" type="slidenum">
              <a:rPr lang="en-US" smtClean="0"/>
              <a:t>23</a:t>
            </a:fld>
            <a:endParaRPr lang="en-US"/>
          </a:p>
        </p:txBody>
      </p:sp>
    </p:spTree>
    <p:extLst>
      <p:ext uri="{BB962C8B-B14F-4D97-AF65-F5344CB8AC3E}">
        <p14:creationId xmlns:p14="http://schemas.microsoft.com/office/powerpoint/2010/main" val="1238226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55982"/>
            <a:ext cx="10058400" cy="812982"/>
          </a:xfrm>
        </p:spPr>
        <p:txBody>
          <a:bodyPr>
            <a:normAutofit/>
          </a:bodyPr>
          <a:lstStyle/>
          <a:p>
            <a:r>
              <a:rPr lang="en-US" sz="4400" dirty="0">
                <a:latin typeface="+mn-lt"/>
              </a:rPr>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455576"/>
            <a:ext cx="10058400" cy="5187820"/>
          </a:xfrm>
        </p:spPr>
        <p:txBody>
          <a:bodyPr>
            <a:normAutofit/>
          </a:bodyPr>
          <a:lstStyle/>
          <a:p>
            <a:r>
              <a:rPr lang="en-US" dirty="0"/>
              <a:t>182.	General Overarching Charter #Q1. Do the RPMs collectively fulfil the objectives for their creation, namely “to provide trademark holders with either preventative or curative protections against cybersquatting and other abusive uses of their legally-recognized trademarks?” In other words, have all the RPMs, in the aggregate, been sufficient to meet their objectives or do new or additional mechanisms, or changes to existing RPMs, need to be developed?</a:t>
            </a:r>
          </a:p>
          <a:p>
            <a:r>
              <a:rPr lang="en-US" dirty="0">
                <a:solidFill>
                  <a:srgbClr val="002060"/>
                </a:solidFill>
              </a:rPr>
              <a:t>Proposed response: Overall, the RPMs have been sufficient to meet their objectives. We see no need for new or additional mechanisms, or changes beyond those proposed by the Working Group.  Our primary concern is with preventing various forms of DNS Abuse, and with improving consumer trust and safety on the Internet.</a:t>
            </a:r>
          </a:p>
          <a:p>
            <a:r>
              <a:rPr lang="en-US" dirty="0"/>
              <a:t>183.	General Overarching Charter #Q2a. Should any of the New gTLD Program RPMs (such as the URS), like the UDRP, be Consensus Policies applicable to all gTLDs?</a:t>
            </a:r>
          </a:p>
          <a:p>
            <a:r>
              <a:rPr lang="en-US" b="1" dirty="0">
                <a:solidFill>
                  <a:srgbClr val="002060"/>
                </a:solidFill>
              </a:rPr>
              <a:t>Discussion:  This primarily concerns URS.  The ALAC view here should be consistent with prior views on the use of the 2013 Registry Agreement with legacy TLDs. Sunrise has no application to legacy gTLDs. The question of whether there should be Trademark Claims Notices in legacy gTLDs is a Pandora’s Box not worth opening.</a:t>
            </a:r>
          </a:p>
          <a:p>
            <a:endParaRPr lang="en-US" b="1" dirty="0">
              <a:solidFill>
                <a:srgbClr val="002060"/>
              </a:solidFill>
            </a:endParaRPr>
          </a:p>
          <a:p>
            <a:endParaRPr lang="en-US" dirty="0"/>
          </a:p>
          <a:p>
            <a:endParaRPr lang="en-US" dirty="0"/>
          </a:p>
        </p:txBody>
      </p:sp>
      <p:sp>
        <p:nvSpPr>
          <p:cNvPr id="4" name="Slide Number Placeholder 3">
            <a:extLst>
              <a:ext uri="{FF2B5EF4-FFF2-40B4-BE49-F238E27FC236}">
                <a16:creationId xmlns:a16="http://schemas.microsoft.com/office/drawing/2014/main" id="{31880D02-1788-4B9C-93CC-5D5EA1B19AD1}"/>
              </a:ext>
            </a:extLst>
          </p:cNvPr>
          <p:cNvSpPr>
            <a:spLocks noGrp="1"/>
          </p:cNvSpPr>
          <p:nvPr>
            <p:ph type="sldNum" sz="quarter" idx="12"/>
          </p:nvPr>
        </p:nvSpPr>
        <p:spPr/>
        <p:txBody>
          <a:bodyPr/>
          <a:lstStyle/>
          <a:p>
            <a:fld id="{2D52CBCC-10DE-4901-8868-08FE15736531}" type="slidenum">
              <a:rPr lang="en-US" smtClean="0"/>
              <a:t>24</a:t>
            </a:fld>
            <a:endParaRPr lang="en-US"/>
          </a:p>
        </p:txBody>
      </p:sp>
    </p:spTree>
    <p:extLst>
      <p:ext uri="{BB962C8B-B14F-4D97-AF65-F5344CB8AC3E}">
        <p14:creationId xmlns:p14="http://schemas.microsoft.com/office/powerpoint/2010/main" val="1319886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16469"/>
            <a:ext cx="10058400" cy="812982"/>
          </a:xfrm>
        </p:spPr>
        <p:txBody>
          <a:bodyPr>
            <a:normAutofit/>
          </a:bodyPr>
          <a:lstStyle/>
          <a:p>
            <a:r>
              <a:rPr lang="en-US" sz="4400" dirty="0"/>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558212"/>
            <a:ext cx="10058400" cy="4683968"/>
          </a:xfrm>
        </p:spPr>
        <p:txBody>
          <a:bodyPr/>
          <a:lstStyle/>
          <a:p>
            <a:r>
              <a:rPr lang="en-US" dirty="0"/>
              <a:t>184.	General Overarching Charter #Q2b. If so, what are the transitional issues that would have to be dealt with as a consequence?</a:t>
            </a:r>
          </a:p>
          <a:p>
            <a:r>
              <a:rPr lang="en-US" dirty="0">
                <a:solidFill>
                  <a:srgbClr val="002060"/>
                </a:solidFill>
              </a:rPr>
              <a:t>Proposed Response. Addition of URS (which is largely complete) to all legacy gTLDs would not raise any significant transitional issues.</a:t>
            </a:r>
          </a:p>
          <a:p>
            <a:r>
              <a:rPr lang="en-US" dirty="0"/>
              <a:t>185.	General Overarching Charter #Q3a. Will changes to one RPM need to be offset by concomitant changes to the others?</a:t>
            </a:r>
          </a:p>
          <a:p>
            <a:r>
              <a:rPr lang="en-US" dirty="0">
                <a:solidFill>
                  <a:srgbClr val="002060"/>
                </a:solidFill>
              </a:rPr>
              <a:t>Proposed Response.  This is really far too abstract to explore at this juncture.</a:t>
            </a:r>
          </a:p>
          <a:p>
            <a:r>
              <a:rPr lang="en-US" dirty="0"/>
              <a:t>186.	General Overarching Charter #Q3b. If so, to what extent?</a:t>
            </a:r>
          </a:p>
          <a:p>
            <a:r>
              <a:rPr lang="en-US" dirty="0">
                <a:solidFill>
                  <a:srgbClr val="002060"/>
                </a:solidFill>
              </a:rPr>
              <a:t>N/A</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B590D95A-27A9-4FD2-B079-68E63B5B1553}"/>
              </a:ext>
            </a:extLst>
          </p:cNvPr>
          <p:cNvSpPr>
            <a:spLocks noGrp="1"/>
          </p:cNvSpPr>
          <p:nvPr>
            <p:ph type="sldNum" sz="quarter" idx="12"/>
          </p:nvPr>
        </p:nvSpPr>
        <p:spPr/>
        <p:txBody>
          <a:bodyPr/>
          <a:lstStyle/>
          <a:p>
            <a:fld id="{2D52CBCC-10DE-4901-8868-08FE15736531}" type="slidenum">
              <a:rPr lang="en-US" smtClean="0"/>
              <a:t>25</a:t>
            </a:fld>
            <a:endParaRPr lang="en-US"/>
          </a:p>
        </p:txBody>
      </p:sp>
    </p:spTree>
    <p:extLst>
      <p:ext uri="{BB962C8B-B14F-4D97-AF65-F5344CB8AC3E}">
        <p14:creationId xmlns:p14="http://schemas.microsoft.com/office/powerpoint/2010/main" val="5672517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16469"/>
            <a:ext cx="10058400" cy="812982"/>
          </a:xfrm>
        </p:spPr>
        <p:txBody>
          <a:bodyPr>
            <a:normAutofit/>
          </a:bodyPr>
          <a:lstStyle/>
          <a:p>
            <a:r>
              <a:rPr lang="en-US" sz="4400" dirty="0"/>
              <a:t>Overarching Charter 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129004"/>
            <a:ext cx="10058400" cy="5486400"/>
          </a:xfrm>
        </p:spPr>
        <p:txBody>
          <a:bodyPr>
            <a:normAutofit fontScale="92500" lnSpcReduction="20000"/>
          </a:bodyPr>
          <a:lstStyle/>
          <a:p>
            <a:r>
              <a:rPr lang="en-US" dirty="0"/>
              <a:t>187.	Additional Overarching Charter #Q1. Do the RPMs adequately address issues of registrant protection (such as freedom of expression and fair use)?</a:t>
            </a:r>
          </a:p>
          <a:p>
            <a:r>
              <a:rPr lang="en-US" b="1" dirty="0">
                <a:solidFill>
                  <a:srgbClr val="FF0000"/>
                </a:solidFill>
              </a:rPr>
              <a:t>Fascinating question, but is there a coherent narrative we could develop or a consistent position for ALAC to take here?</a:t>
            </a:r>
          </a:p>
          <a:p>
            <a:r>
              <a:rPr lang="en-US" dirty="0"/>
              <a:t>188.	Additional Overarching Charter #Q2. Is the recent and strong ICANN work seeking to understand and incorporate Human Rights into the policy considerations of ICANN relevant to the UDRP or any of the RPMs?</a:t>
            </a:r>
          </a:p>
          <a:p>
            <a:r>
              <a:rPr lang="en-US" b="1" dirty="0">
                <a:solidFill>
                  <a:srgbClr val="002060"/>
                </a:solidFill>
              </a:rPr>
              <a:t>As a general matter, incorporating Human Rights consideration into ICANN policy development is relevant to all ICANN policies, including RPMs.  The question of how that should be taken into account, both generally and with regard to any or all RPMs, is beyond the scope of these responses and deserving of a process unto itself.</a:t>
            </a:r>
          </a:p>
          <a:p>
            <a:r>
              <a:rPr lang="en-US" dirty="0"/>
              <a:t>189.	Additional Overarching Charter #Q3. How can costs be lowered so end users can easily access RPMs?</a:t>
            </a:r>
          </a:p>
          <a:p>
            <a:r>
              <a:rPr lang="en-US" b="1" dirty="0">
                <a:solidFill>
                  <a:srgbClr val="FF0000"/>
                </a:solidFill>
              </a:rPr>
              <a:t>While this is phrased as a general “end user” question, it is primarily relevant to end users with trademarks – individuals, businesses, non-profits, bands, etc.  Many individuals and smaller businesses, as well as brand-owners in developing economies, have the same concerns as larger or better-financed trademark holders but may not have the experience and wherewithal to make use of the RPMs.  The facile answer is that there could be financial supports or subsidies to open the RPMs to these end-users.  Beyond that, there are also non-financial supports that have the effect of lowering costs for these end-users, some of which are discussed in the Recommendations.  These include increasing offerings of translations, translation services, educational materials,  model submissions, helplines or chats, and even </a:t>
            </a:r>
            <a:r>
              <a:rPr lang="en-US" b="1" i="1" dirty="0">
                <a:solidFill>
                  <a:srgbClr val="FF0000"/>
                </a:solidFill>
              </a:rPr>
              <a:t>pro bono</a:t>
            </a:r>
            <a:r>
              <a:rPr lang="en-US" b="1" dirty="0">
                <a:solidFill>
                  <a:srgbClr val="FF0000"/>
                </a:solidFill>
              </a:rPr>
              <a:t> legal representation.</a:t>
            </a:r>
          </a:p>
          <a:p>
            <a:endParaRPr lang="en-US" dirty="0"/>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5A89C6C-340E-4991-B2F5-5AC937DF7DB8}"/>
              </a:ext>
            </a:extLst>
          </p:cNvPr>
          <p:cNvSpPr>
            <a:spLocks noGrp="1"/>
          </p:cNvSpPr>
          <p:nvPr>
            <p:ph type="sldNum" sz="quarter" idx="12"/>
          </p:nvPr>
        </p:nvSpPr>
        <p:spPr/>
        <p:txBody>
          <a:bodyPr/>
          <a:lstStyle/>
          <a:p>
            <a:fld id="{2D52CBCC-10DE-4901-8868-08FE15736531}" type="slidenum">
              <a:rPr lang="en-US" smtClean="0"/>
              <a:t>26</a:t>
            </a:fld>
            <a:endParaRPr lang="en-US"/>
          </a:p>
        </p:txBody>
      </p:sp>
    </p:spTree>
    <p:extLst>
      <p:ext uri="{BB962C8B-B14F-4D97-AF65-F5344CB8AC3E}">
        <p14:creationId xmlns:p14="http://schemas.microsoft.com/office/powerpoint/2010/main" val="1868691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502C-B1AD-4C61-935C-C060B4C96DE4}"/>
              </a:ext>
            </a:extLst>
          </p:cNvPr>
          <p:cNvSpPr>
            <a:spLocks noGrp="1"/>
          </p:cNvSpPr>
          <p:nvPr>
            <p:ph type="title"/>
          </p:nvPr>
        </p:nvSpPr>
        <p:spPr>
          <a:xfrm>
            <a:off x="1066800" y="416469"/>
            <a:ext cx="10058400" cy="812982"/>
          </a:xfrm>
        </p:spPr>
        <p:txBody>
          <a:bodyPr>
            <a:normAutofit/>
          </a:bodyPr>
          <a:lstStyle/>
          <a:p>
            <a:r>
              <a:rPr lang="en-US" sz="4400" dirty="0"/>
              <a:t>Questions?</a:t>
            </a:r>
          </a:p>
        </p:txBody>
      </p:sp>
      <p:sp>
        <p:nvSpPr>
          <p:cNvPr id="3" name="Content Placeholder 2">
            <a:extLst>
              <a:ext uri="{FF2B5EF4-FFF2-40B4-BE49-F238E27FC236}">
                <a16:creationId xmlns:a16="http://schemas.microsoft.com/office/drawing/2014/main" id="{98FDA579-897E-4EE3-A3E9-822D19A7AC78}"/>
              </a:ext>
            </a:extLst>
          </p:cNvPr>
          <p:cNvSpPr>
            <a:spLocks noGrp="1"/>
          </p:cNvSpPr>
          <p:nvPr>
            <p:ph idx="1"/>
          </p:nvPr>
        </p:nvSpPr>
        <p:spPr>
          <a:xfrm>
            <a:off x="1066800" y="1129004"/>
            <a:ext cx="10058400" cy="5486400"/>
          </a:xfrm>
        </p:spPr>
        <p:txBody>
          <a:bodyPr>
            <a:normAutofit/>
          </a:bodyPr>
          <a:lstStyle/>
          <a:p>
            <a:endParaRPr lang="en-US" dirty="0"/>
          </a:p>
          <a:p>
            <a:endParaRPr lang="en-US" dirty="0"/>
          </a:p>
          <a:p>
            <a:endParaRPr lang="en-US" dirty="0"/>
          </a:p>
          <a:p>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75A89C6C-340E-4991-B2F5-5AC937DF7DB8}"/>
              </a:ext>
            </a:extLst>
          </p:cNvPr>
          <p:cNvSpPr>
            <a:spLocks noGrp="1"/>
          </p:cNvSpPr>
          <p:nvPr>
            <p:ph type="sldNum" sz="quarter" idx="12"/>
          </p:nvPr>
        </p:nvSpPr>
        <p:spPr/>
        <p:txBody>
          <a:bodyPr/>
          <a:lstStyle/>
          <a:p>
            <a:fld id="{2D52CBCC-10DE-4901-8868-08FE15736531}" type="slidenum">
              <a:rPr lang="en-US" smtClean="0"/>
              <a:t>27</a:t>
            </a:fld>
            <a:endParaRPr lang="en-US"/>
          </a:p>
        </p:txBody>
      </p:sp>
      <p:pic>
        <p:nvPicPr>
          <p:cNvPr id="8" name="Picture 7" descr="A drawing of a cartoon character&#10;&#10;Description automatically generated">
            <a:extLst>
              <a:ext uri="{FF2B5EF4-FFF2-40B4-BE49-F238E27FC236}">
                <a16:creationId xmlns:a16="http://schemas.microsoft.com/office/drawing/2014/main" id="{DFAE4F5D-BC39-41C6-9939-B5315C155B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080" y="915644"/>
            <a:ext cx="11585002" cy="5778593"/>
          </a:xfrm>
          <a:prstGeom prst="rect">
            <a:avLst/>
          </a:prstGeom>
        </p:spPr>
      </p:pic>
    </p:spTree>
    <p:extLst>
      <p:ext uri="{BB962C8B-B14F-4D97-AF65-F5344CB8AC3E}">
        <p14:creationId xmlns:p14="http://schemas.microsoft.com/office/powerpoint/2010/main" val="1261271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466532"/>
            <a:ext cx="10058400" cy="1101012"/>
          </a:xfrm>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65029CED-BF81-41CD-B517-DB2B04C3988C}"/>
              </a:ext>
            </a:extLst>
          </p:cNvPr>
          <p:cNvGraphicFramePr>
            <a:graphicFrameLocks noGrp="1"/>
          </p:cNvGraphicFramePr>
          <p:nvPr>
            <p:ph idx="1"/>
            <p:extLst>
              <p:ext uri="{D42A27DB-BD31-4B8C-83A1-F6EECF244321}">
                <p14:modId xmlns:p14="http://schemas.microsoft.com/office/powerpoint/2010/main" val="1482147708"/>
              </p:ext>
            </p:extLst>
          </p:nvPr>
        </p:nvGraphicFramePr>
        <p:xfrm>
          <a:off x="1066800" y="1750038"/>
          <a:ext cx="10058400" cy="4694794"/>
        </p:xfrm>
        <a:graphic>
          <a:graphicData uri="http://schemas.openxmlformats.org/drawingml/2006/table">
            <a:tbl>
              <a:tblPr/>
              <a:tblGrid>
                <a:gridCol w="3352800">
                  <a:extLst>
                    <a:ext uri="{9D8B030D-6E8A-4147-A177-3AD203B41FA5}">
                      <a16:colId xmlns:a16="http://schemas.microsoft.com/office/drawing/2014/main" val="430388197"/>
                    </a:ext>
                  </a:extLst>
                </a:gridCol>
                <a:gridCol w="3352800">
                  <a:extLst>
                    <a:ext uri="{9D8B030D-6E8A-4147-A177-3AD203B41FA5}">
                      <a16:colId xmlns:a16="http://schemas.microsoft.com/office/drawing/2014/main" val="3489753228"/>
                    </a:ext>
                  </a:extLst>
                </a:gridCol>
                <a:gridCol w="3352800">
                  <a:extLst>
                    <a:ext uri="{9D8B030D-6E8A-4147-A177-3AD203B41FA5}">
                      <a16:colId xmlns:a16="http://schemas.microsoft.com/office/drawing/2014/main" val="1633624303"/>
                    </a:ext>
                  </a:extLst>
                </a:gridCol>
              </a:tblGrid>
              <a:tr h="412417">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rPr>
                        <a:t>Question Seeking Community Input</a:t>
                      </a:r>
                      <a:endParaRPr lang="en-US" sz="1400" dirty="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345064536"/>
                  </a:ext>
                </a:extLst>
              </a:tr>
              <a:tr h="4056947">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#1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Rule 3(b), and, where necessary, a URS Provider’s Supplemental Rules be amended to clarify that a Complainant must only be required to insert the publicly-available WHOIS/Registration Data Directory Service (RDDS) data for the domain name(s) at issue in its initial Complaint.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Furthermore, the Working Group recommends that URS Procedure para 3.3 be amended to allow the Complainant to update the Complaint within 2-3 calendar days after the URS Provider provides updated registration data related to the disputed domain name(s).</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#1</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1a. </a:t>
                      </a:r>
                      <a:r>
                        <a:rPr lang="en-US" sz="1400" dirty="0">
                          <a:effectLst/>
                          <a:latin typeface="Calibri" panose="020F0502020204030204" pitchFamily="34" charset="0"/>
                          <a:ea typeface="Calibri" panose="020F0502020204030204" pitchFamily="34" charset="0"/>
                        </a:rPr>
                        <a:t>Should URS Rule 15(a) be amended to clarify that, where a Complaint has been updated with registration data provided to the Complainant by the URS Provider, there must be an option for the Determination to be published without the updated registration data?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1b.</a:t>
                      </a:r>
                      <a:r>
                        <a:rPr lang="en-US" sz="1400" dirty="0">
                          <a:effectLst/>
                          <a:latin typeface="Calibri" panose="020F0502020204030204" pitchFamily="34" charset="0"/>
                          <a:ea typeface="Calibri" panose="020F0502020204030204" pitchFamily="34" charset="0"/>
                        </a:rPr>
                        <a:t> If so, when, by whom, and how should this option be triggered?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Times New Roman" panose="02020603050405020304" pitchFamily="18" charset="0"/>
                          <a:ea typeface="Times New Roman" panose="02020603050405020304" pitchFamily="18"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1c. </a:t>
                      </a:r>
                      <a:r>
                        <a:rPr lang="en-US" sz="1400" dirty="0">
                          <a:effectLst/>
                          <a:latin typeface="Calibri" panose="020F0502020204030204" pitchFamily="34" charset="0"/>
                          <a:ea typeface="Calibri" panose="020F0502020204030204" pitchFamily="34" charset="0"/>
                        </a:rPr>
                        <a:t>Are there any operational considerations that will need to also be addressed in triggering this option?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 Recommendation #1: </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cs typeface="Calibri" panose="020F0502020204030204" pitchFamily="34" charset="0"/>
                        </a:rPr>
                        <a:t>(</a:t>
                      </a:r>
                      <a:r>
                        <a:rPr lang="en-US" sz="1400" b="0" i="0" u="none" strike="noStrike" kern="1200" dirty="0">
                          <a:solidFill>
                            <a:schemeClr val="tx1"/>
                          </a:solidFill>
                          <a:effectLst/>
                          <a:latin typeface="Calibri" panose="020F0502020204030204" pitchFamily="34" charset="0"/>
                          <a:ea typeface="+mn-ea"/>
                          <a:cs typeface="Calibri" panose="020F0502020204030204" pitchFamily="34" charset="0"/>
                        </a:rPr>
                        <a:t>The Working Group believes that its recommendation is consistent with the EPDP Phase 1 Recommendations #21, #23, and #27.)</a:t>
                      </a: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URS Question #1</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1a. </a:t>
                      </a:r>
                      <a:r>
                        <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No</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1b. </a:t>
                      </a:r>
                      <a:r>
                        <a:rPr lang="en-US" sz="1400" b="0" dirty="0">
                          <a:effectLst/>
                          <a:latin typeface="Calibri" panose="020F0502020204030204" pitchFamily="34" charset="0"/>
                          <a:ea typeface="Calibri" panose="020F0502020204030204" pitchFamily="34" charset="0"/>
                        </a:rPr>
                        <a:t>N/A</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1c. </a:t>
                      </a:r>
                      <a:r>
                        <a:rPr lang="en-US" sz="1400" b="0" dirty="0">
                          <a:effectLst/>
                          <a:latin typeface="Calibri" panose="020F0502020204030204" pitchFamily="34" charset="0"/>
                          <a:ea typeface="Calibri" panose="020F0502020204030204" pitchFamily="34" charset="0"/>
                        </a:rPr>
                        <a:t>N/A</a:t>
                      </a:r>
                      <a:endPar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912756"/>
                  </a:ext>
                </a:extLst>
              </a:tr>
            </a:tbl>
          </a:graphicData>
        </a:graphic>
      </p:graphicFrame>
      <p:sp>
        <p:nvSpPr>
          <p:cNvPr id="3" name="Slide Number Placeholder 2">
            <a:extLst>
              <a:ext uri="{FF2B5EF4-FFF2-40B4-BE49-F238E27FC236}">
                <a16:creationId xmlns:a16="http://schemas.microsoft.com/office/drawing/2014/main" id="{D2F4381A-347A-4E8B-A6E1-3C9463B442E0}"/>
              </a:ext>
            </a:extLst>
          </p:cNvPr>
          <p:cNvSpPr>
            <a:spLocks noGrp="1"/>
          </p:cNvSpPr>
          <p:nvPr>
            <p:ph type="sldNum" sz="quarter" idx="12"/>
          </p:nvPr>
        </p:nvSpPr>
        <p:spPr/>
        <p:txBody>
          <a:bodyPr/>
          <a:lstStyle/>
          <a:p>
            <a:fld id="{2D52CBCC-10DE-4901-8868-08FE15736531}" type="slidenum">
              <a:rPr lang="en-US" smtClean="0"/>
              <a:t>3</a:t>
            </a:fld>
            <a:endParaRPr lang="en-US"/>
          </a:p>
        </p:txBody>
      </p:sp>
    </p:spTree>
    <p:extLst>
      <p:ext uri="{BB962C8B-B14F-4D97-AF65-F5344CB8AC3E}">
        <p14:creationId xmlns:p14="http://schemas.microsoft.com/office/powerpoint/2010/main" val="176331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3D6359FB-E93C-482E-ABAF-651C829DD048}"/>
              </a:ext>
            </a:extLst>
          </p:cNvPr>
          <p:cNvGraphicFramePr>
            <a:graphicFrameLocks noGrp="1"/>
          </p:cNvGraphicFramePr>
          <p:nvPr>
            <p:ph idx="1"/>
            <p:extLst>
              <p:ext uri="{D42A27DB-BD31-4B8C-83A1-F6EECF244321}">
                <p14:modId xmlns:p14="http://schemas.microsoft.com/office/powerpoint/2010/main" val="910440240"/>
              </p:ext>
            </p:extLst>
          </p:nvPr>
        </p:nvGraphicFramePr>
        <p:xfrm>
          <a:off x="1066800" y="2014194"/>
          <a:ext cx="9486900" cy="4282901"/>
        </p:xfrm>
        <a:graphic>
          <a:graphicData uri="http://schemas.openxmlformats.org/drawingml/2006/table">
            <a:tbl>
              <a:tblPr/>
              <a:tblGrid>
                <a:gridCol w="4652865">
                  <a:extLst>
                    <a:ext uri="{9D8B030D-6E8A-4147-A177-3AD203B41FA5}">
                      <a16:colId xmlns:a16="http://schemas.microsoft.com/office/drawing/2014/main" val="1363236743"/>
                    </a:ext>
                  </a:extLst>
                </a:gridCol>
                <a:gridCol w="1698172">
                  <a:extLst>
                    <a:ext uri="{9D8B030D-6E8A-4147-A177-3AD203B41FA5}">
                      <a16:colId xmlns:a16="http://schemas.microsoft.com/office/drawing/2014/main" val="1559252733"/>
                    </a:ext>
                  </a:extLst>
                </a:gridCol>
                <a:gridCol w="3135863">
                  <a:extLst>
                    <a:ext uri="{9D8B030D-6E8A-4147-A177-3AD203B41FA5}">
                      <a16:colId xmlns:a16="http://schemas.microsoft.com/office/drawing/2014/main" val="609796746"/>
                    </a:ext>
                  </a:extLst>
                </a:gridCol>
              </a:tblGrid>
              <a:tr h="354659">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948841643"/>
                  </a:ext>
                </a:extLst>
              </a:tr>
              <a:tr h="196317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#2</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Providers send notices to the Respondent by the required methods after the Registry or Registrar has forwarded the relevant WHOIS/RDDS data (including contact details of the Registered Name Holder) to the URS Providers.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lvl="0" indent="0" algn="l" defTabSz="914400" rtl="0" eaLnBrk="1" fontAlgn="auto" latinLnBrk="0" hangingPunct="1">
                        <a:lnSpc>
                          <a:spcPct val="115000"/>
                        </a:lnSpc>
                        <a:spcBef>
                          <a:spcPts val="0"/>
                        </a:spcBef>
                        <a:spcAft>
                          <a:spcPts val="0"/>
                        </a:spcAft>
                        <a:buClrTx/>
                        <a:buSzTx/>
                        <a:buFontTx/>
                        <a:buNone/>
                        <a:tabLst/>
                        <a:defRPr/>
                      </a:pPr>
                      <a:endParaRPr lang="en-US" sz="1400" dirty="0">
                        <a:effectLst/>
                        <a:latin typeface="Calibri" panose="020F0502020204030204" pitchFamily="34" charset="0"/>
                        <a:ea typeface="Arial" panose="020B0604020202020204" pitchFamily="34" charset="0"/>
                        <a:cs typeface="Calibri" panose="020F050202020403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panose="020F0502020204030204" pitchFamily="34" charset="0"/>
                          <a:ea typeface="Arial" panose="020B0604020202020204" pitchFamily="34" charset="0"/>
                          <a:cs typeface="Calibri" panose="020F0502020204030204" pitchFamily="34" charset="0"/>
                        </a:rPr>
                        <a:t>(Consistent with GDPR implementation and EPDP Recommendations 23 and 27)</a:t>
                      </a:r>
                    </a:p>
                    <a:p>
                      <a:pPr marL="0" marR="0">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4492050"/>
                  </a:ext>
                </a:extLst>
              </a:tr>
              <a:tr h="1963174">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#3</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URS Providers must comply with URS Procedure para 4.2 and para 4.3 and transmit the Notice of Complaint to the Respondent, with translation in the predominant language of the Respondent, via email, fax, and postal mail.</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400" dirty="0">
                          <a:effectLst/>
                          <a:latin typeface="Arial" panose="020B0604020202020204" pitchFamily="34" charset="0"/>
                          <a:ea typeface="Arial" panose="020B0604020202020204" pitchFamily="34" charset="0"/>
                        </a:rPr>
                        <a:t>Support Recommendation as written</a:t>
                      </a:r>
                    </a:p>
                    <a:p>
                      <a:pPr marL="0" marR="0">
                        <a:lnSpc>
                          <a:spcPct val="115000"/>
                        </a:lnSpc>
                        <a:spcBef>
                          <a:spcPts val="0"/>
                        </a:spcBef>
                        <a:spcAft>
                          <a:spcPts val="0"/>
                        </a:spcAft>
                      </a:pPr>
                      <a:r>
                        <a:rPr lang="en-US" sz="1400" dirty="0">
                          <a:effectLst/>
                          <a:latin typeface="Arial" panose="020B0604020202020204" pitchFamily="34" charset="0"/>
                          <a:ea typeface="Arial" panose="020B0604020202020204" pitchFamily="34" charset="0"/>
                        </a:rPr>
                        <a:t>(Translation of complaint into predominant language of the Respondent is consistent with ALAC principles.)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8091787"/>
                  </a:ext>
                </a:extLst>
              </a:tr>
            </a:tbl>
          </a:graphicData>
        </a:graphic>
      </p:graphicFrame>
      <p:sp>
        <p:nvSpPr>
          <p:cNvPr id="3" name="Slide Number Placeholder 2">
            <a:extLst>
              <a:ext uri="{FF2B5EF4-FFF2-40B4-BE49-F238E27FC236}">
                <a16:creationId xmlns:a16="http://schemas.microsoft.com/office/drawing/2014/main" id="{706F67F7-8246-4F4F-8054-3778E60C91CA}"/>
              </a:ext>
            </a:extLst>
          </p:cNvPr>
          <p:cNvSpPr>
            <a:spLocks noGrp="1"/>
          </p:cNvSpPr>
          <p:nvPr>
            <p:ph type="sldNum" sz="quarter" idx="12"/>
          </p:nvPr>
        </p:nvSpPr>
        <p:spPr/>
        <p:txBody>
          <a:bodyPr/>
          <a:lstStyle/>
          <a:p>
            <a:fld id="{2D52CBCC-10DE-4901-8868-08FE15736531}" type="slidenum">
              <a:rPr lang="en-US" smtClean="0"/>
              <a:t>4</a:t>
            </a:fld>
            <a:endParaRPr lang="en-US"/>
          </a:p>
        </p:txBody>
      </p:sp>
    </p:spTree>
    <p:extLst>
      <p:ext uri="{BB962C8B-B14F-4D97-AF65-F5344CB8AC3E}">
        <p14:creationId xmlns:p14="http://schemas.microsoft.com/office/powerpoint/2010/main" val="4047196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55B1A743-DDAF-434C-B987-DE8E3FD33531}"/>
              </a:ext>
            </a:extLst>
          </p:cNvPr>
          <p:cNvGraphicFramePr>
            <a:graphicFrameLocks noGrp="1"/>
          </p:cNvGraphicFramePr>
          <p:nvPr>
            <p:ph idx="1"/>
            <p:extLst>
              <p:ext uri="{D42A27DB-BD31-4B8C-83A1-F6EECF244321}">
                <p14:modId xmlns:p14="http://schemas.microsoft.com/office/powerpoint/2010/main" val="1003676360"/>
              </p:ext>
            </p:extLst>
          </p:nvPr>
        </p:nvGraphicFramePr>
        <p:xfrm>
          <a:off x="1054359" y="2014194"/>
          <a:ext cx="10091957" cy="4211281"/>
        </p:xfrm>
        <a:graphic>
          <a:graphicData uri="http://schemas.openxmlformats.org/drawingml/2006/table">
            <a:tbl>
              <a:tblPr/>
              <a:tblGrid>
                <a:gridCol w="5122506">
                  <a:extLst>
                    <a:ext uri="{9D8B030D-6E8A-4147-A177-3AD203B41FA5}">
                      <a16:colId xmlns:a16="http://schemas.microsoft.com/office/drawing/2014/main" val="3985260256"/>
                    </a:ext>
                  </a:extLst>
                </a:gridCol>
                <a:gridCol w="2649894">
                  <a:extLst>
                    <a:ext uri="{9D8B030D-6E8A-4147-A177-3AD203B41FA5}">
                      <a16:colId xmlns:a16="http://schemas.microsoft.com/office/drawing/2014/main" val="1010899735"/>
                    </a:ext>
                  </a:extLst>
                </a:gridCol>
                <a:gridCol w="2319557">
                  <a:extLst>
                    <a:ext uri="{9D8B030D-6E8A-4147-A177-3AD203B41FA5}">
                      <a16:colId xmlns:a16="http://schemas.microsoft.com/office/drawing/2014/main" val="2989837201"/>
                    </a:ext>
                  </a:extLst>
                </a:gridCol>
              </a:tblGrid>
              <a:tr h="468405">
                <a:tc>
                  <a:txBody>
                    <a:bodyPr/>
                    <a:lstStyle/>
                    <a:p>
                      <a:pPr marL="0" marR="0" algn="ctr">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Preliminary Recommendation</a:t>
                      </a:r>
                      <a:endParaRPr lang="en-US" sz="13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300" b="1" dirty="0">
                          <a:solidFill>
                            <a:srgbClr val="000000"/>
                          </a:solidFill>
                          <a:effectLst/>
                          <a:latin typeface="Calibri" panose="020F0502020204030204" pitchFamily="34" charset="0"/>
                          <a:ea typeface="Calibri" panose="020F0502020204030204" pitchFamily="34" charset="0"/>
                        </a:rPr>
                        <a:t>Question Seeking Community Input</a:t>
                      </a:r>
                      <a:endParaRPr lang="en-US" sz="1300" dirty="0">
                        <a:effectLst/>
                        <a:latin typeface="Arial" panose="020B0604020202020204" pitchFamily="34" charset="0"/>
                        <a:ea typeface="Arial" panose="020B0604020202020204" pitchFamily="34" charset="0"/>
                      </a:endParaRPr>
                    </a:p>
                  </a:txBody>
                  <a:tcPr marL="52748" marR="52748" marT="52748" marB="527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300" b="1">
                          <a:solidFill>
                            <a:srgbClr val="000000"/>
                          </a:solidFill>
                          <a:effectLst/>
                          <a:latin typeface="Calibri" panose="020F0502020204030204" pitchFamily="34" charset="0"/>
                          <a:ea typeface="Calibri" panose="020F0502020204030204" pitchFamily="34" charset="0"/>
                        </a:rPr>
                        <a:t>Proposed ALAC Response</a:t>
                      </a:r>
                      <a:endParaRPr lang="en-US" sz="1300">
                        <a:effectLst/>
                        <a:latin typeface="Arial" panose="020B0604020202020204" pitchFamily="34" charset="0"/>
                        <a:ea typeface="Arial" panose="020B0604020202020204" pitchFamily="34" charset="0"/>
                      </a:endParaRPr>
                    </a:p>
                  </a:txBody>
                  <a:tcPr marL="56968" marR="56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03343740"/>
                  </a:ext>
                </a:extLst>
              </a:tr>
              <a:tr h="3742876">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URS Recommendation #4</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the ICANN org establishes a compliance mechanism to ensure that URS Providers, Registries, and Registrars operate in accordance with the URS rules and requirements and fulfill their role and obligations in the URS process.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The Working Group recommends that such compliance mechanism should include an avenue for any party in the URS process to file complaints and seek resolution of noncompliance issues.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As an implementation guidance, the Working Group recommends that the Implementation Review Team considers: </a:t>
                      </a:r>
                      <a:endParaRPr lang="en-US" sz="13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300" u="none" strike="noStrike" dirty="0">
                          <a:effectLst/>
                          <a:latin typeface="Calibri" panose="020F0502020204030204" pitchFamily="34" charset="0"/>
                          <a:ea typeface="Calibri" panose="020F0502020204030204" pitchFamily="34" charset="0"/>
                        </a:rPr>
                        <a:t>Investigating different options for a potential compliance mechanism, such as ICANN Compliance, other relevant department(s) in ICANN org, a URS commissioner at ICANN org, a URS standing committee, etc.  </a:t>
                      </a:r>
                      <a:endParaRPr lang="en-US" sz="1300" u="none" strike="noStrike"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Font typeface="Arial" panose="020B0604020202020204" pitchFamily="34" charset="0"/>
                        <a:buChar char="●"/>
                      </a:pPr>
                      <a:r>
                        <a:rPr lang="en-US" sz="1300" u="none" strike="noStrike" dirty="0">
                          <a:effectLst/>
                          <a:latin typeface="Calibri" panose="020F0502020204030204" pitchFamily="34" charset="0"/>
                          <a:ea typeface="Calibri" panose="020F0502020204030204" pitchFamily="34" charset="0"/>
                        </a:rPr>
                        <a:t>Developing metrics for measuring performance of URS Providers, Registries, and Registrars in the URS process. </a:t>
                      </a:r>
                      <a:endParaRPr lang="en-US" sz="1300" u="none" strike="noStrike"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URS Question #2</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2a. </a:t>
                      </a:r>
                      <a:r>
                        <a:rPr lang="en-US" sz="1300" dirty="0">
                          <a:effectLst/>
                          <a:latin typeface="Calibri" panose="020F0502020204030204" pitchFamily="34" charset="0"/>
                          <a:ea typeface="Calibri" panose="020F0502020204030204" pitchFamily="34" charset="0"/>
                        </a:rPr>
                        <a:t>What compliance issues have Registries and Registrars discovered in URS processes, if any?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b="1" dirty="0">
                          <a:effectLst/>
                          <a:latin typeface="Calibri" panose="020F0502020204030204" pitchFamily="34" charset="0"/>
                          <a:ea typeface="Calibri" panose="020F0502020204030204" pitchFamily="34" charset="0"/>
                        </a:rPr>
                        <a:t>2b.</a:t>
                      </a:r>
                      <a:r>
                        <a:rPr lang="en-US" sz="1300" dirty="0">
                          <a:effectLst/>
                          <a:latin typeface="Calibri" panose="020F0502020204030204" pitchFamily="34" charset="0"/>
                          <a:ea typeface="Calibri" panose="020F0502020204030204" pitchFamily="34" charset="0"/>
                        </a:rPr>
                        <a:t> Do you have suggestions for how to enhance compliance of URS Providers, Registries, and Registrars in the URS process?</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300" dirty="0">
                          <a:effectLst/>
                          <a:latin typeface="Calibri" panose="020F0502020204030204" pitchFamily="34" charset="0"/>
                          <a:ea typeface="Calibri" panose="020F0502020204030204" pitchFamily="34" charset="0"/>
                        </a:rPr>
                        <a:t> </a:t>
                      </a:r>
                      <a:endParaRPr lang="en-US" sz="13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300" b="1" dirty="0">
                          <a:effectLst/>
                          <a:latin typeface="Calibri" panose="020F0502020204030204" pitchFamily="34" charset="0"/>
                          <a:ea typeface="Calibri" panose="020F0502020204030204" pitchFamily="34" charset="0"/>
                        </a:rPr>
                        <a:t> URS Recommendation #4</a:t>
                      </a:r>
                    </a:p>
                    <a:p>
                      <a:pPr marL="0" marR="0">
                        <a:lnSpc>
                          <a:spcPct val="113000"/>
                        </a:lnSpc>
                        <a:spcBef>
                          <a:spcPts val="0"/>
                        </a:spcBef>
                        <a:spcAft>
                          <a:spcPts val="0"/>
                        </a:spcAft>
                      </a:pPr>
                      <a:r>
                        <a:rPr lang="en-US" sz="1300" dirty="0">
                          <a:effectLst/>
                          <a:latin typeface="Calibri" panose="020F0502020204030204" pitchFamily="34" charset="0"/>
                          <a:ea typeface="Arial" panose="020B0604020202020204" pitchFamily="34" charset="0"/>
                          <a:cs typeface="Calibri" panose="020F0502020204030204" pitchFamily="34" charset="0"/>
                        </a:rPr>
                        <a:t>Support Recommendation as written</a:t>
                      </a:r>
                    </a:p>
                    <a:p>
                      <a:pPr marL="0" marR="0">
                        <a:lnSpc>
                          <a:spcPct val="113000"/>
                        </a:lnSpc>
                        <a:spcBef>
                          <a:spcPts val="0"/>
                        </a:spcBef>
                        <a:spcAft>
                          <a:spcPts val="0"/>
                        </a:spcAft>
                      </a:pPr>
                      <a:r>
                        <a:rPr lang="en-US" sz="1300" dirty="0">
                          <a:effectLst/>
                          <a:latin typeface="Calibri" panose="020F0502020204030204" pitchFamily="34" charset="0"/>
                          <a:ea typeface="Arial" panose="020B0604020202020204" pitchFamily="34" charset="0"/>
                          <a:cs typeface="Calibri" panose="020F0502020204030204" pitchFamily="34" charset="0"/>
                        </a:rPr>
                        <a:t>(Consistent with principles of accountability, reliance on metrics and ability to seek redress.)</a:t>
                      </a:r>
                    </a:p>
                    <a:p>
                      <a:pPr marL="0" marR="0">
                        <a:lnSpc>
                          <a:spcPct val="113000"/>
                        </a:lnSpc>
                        <a:spcBef>
                          <a:spcPts val="0"/>
                        </a:spcBef>
                        <a:spcAft>
                          <a:spcPts val="0"/>
                        </a:spcAft>
                      </a:pPr>
                      <a:endParaRPr lang="en-US" sz="1300" dirty="0">
                        <a:effectLst/>
                        <a:latin typeface="Arial" panose="020B0604020202020204" pitchFamily="34" charset="0"/>
                        <a:ea typeface="Arial" panose="020B0604020202020204" pitchFamily="34" charset="0"/>
                      </a:endParaRPr>
                    </a:p>
                  </a:txBody>
                  <a:tcPr marL="56968" marR="5696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67328"/>
                  </a:ext>
                </a:extLst>
              </a:tr>
            </a:tbl>
          </a:graphicData>
        </a:graphic>
      </p:graphicFrame>
      <p:sp>
        <p:nvSpPr>
          <p:cNvPr id="3" name="Slide Number Placeholder 2">
            <a:extLst>
              <a:ext uri="{FF2B5EF4-FFF2-40B4-BE49-F238E27FC236}">
                <a16:creationId xmlns:a16="http://schemas.microsoft.com/office/drawing/2014/main" id="{A8C1BADC-8509-470A-A898-E289FBD90077}"/>
              </a:ext>
            </a:extLst>
          </p:cNvPr>
          <p:cNvSpPr>
            <a:spLocks noGrp="1"/>
          </p:cNvSpPr>
          <p:nvPr>
            <p:ph type="sldNum" sz="quarter" idx="12"/>
          </p:nvPr>
        </p:nvSpPr>
        <p:spPr/>
        <p:txBody>
          <a:bodyPr/>
          <a:lstStyle/>
          <a:p>
            <a:fld id="{2D52CBCC-10DE-4901-8868-08FE15736531}" type="slidenum">
              <a:rPr lang="en-US" smtClean="0"/>
              <a:t>5</a:t>
            </a:fld>
            <a:endParaRPr lang="en-US"/>
          </a:p>
        </p:txBody>
      </p:sp>
    </p:spTree>
    <p:extLst>
      <p:ext uri="{BB962C8B-B14F-4D97-AF65-F5344CB8AC3E}">
        <p14:creationId xmlns:p14="http://schemas.microsoft.com/office/powerpoint/2010/main" val="3327991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a:xfrm>
            <a:off x="1066800" y="642594"/>
            <a:ext cx="10058400" cy="1095895"/>
          </a:xfrm>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55B1A743-DDAF-434C-B987-DE8E3FD33531}"/>
              </a:ext>
            </a:extLst>
          </p:cNvPr>
          <p:cNvGraphicFramePr>
            <a:graphicFrameLocks noGrp="1"/>
          </p:cNvGraphicFramePr>
          <p:nvPr>
            <p:ph idx="1"/>
            <p:extLst>
              <p:ext uri="{D42A27DB-BD31-4B8C-83A1-F6EECF244321}">
                <p14:modId xmlns:p14="http://schemas.microsoft.com/office/powerpoint/2010/main" val="3421180111"/>
              </p:ext>
            </p:extLst>
          </p:nvPr>
        </p:nvGraphicFramePr>
        <p:xfrm>
          <a:off x="1184989" y="1884784"/>
          <a:ext cx="9940211" cy="4460032"/>
        </p:xfrm>
        <a:graphic>
          <a:graphicData uri="http://schemas.openxmlformats.org/drawingml/2006/table">
            <a:tbl>
              <a:tblPr/>
              <a:tblGrid>
                <a:gridCol w="3311432">
                  <a:extLst>
                    <a:ext uri="{9D8B030D-6E8A-4147-A177-3AD203B41FA5}">
                      <a16:colId xmlns:a16="http://schemas.microsoft.com/office/drawing/2014/main" val="3985260256"/>
                    </a:ext>
                  </a:extLst>
                </a:gridCol>
                <a:gridCol w="3821217">
                  <a:extLst>
                    <a:ext uri="{9D8B030D-6E8A-4147-A177-3AD203B41FA5}">
                      <a16:colId xmlns:a16="http://schemas.microsoft.com/office/drawing/2014/main" val="1010899735"/>
                    </a:ext>
                  </a:extLst>
                </a:gridCol>
                <a:gridCol w="2807562">
                  <a:extLst>
                    <a:ext uri="{9D8B030D-6E8A-4147-A177-3AD203B41FA5}">
                      <a16:colId xmlns:a16="http://schemas.microsoft.com/office/drawing/2014/main" val="2989837201"/>
                    </a:ext>
                  </a:extLst>
                </a:gridCol>
              </a:tblGrid>
              <a:tr h="46026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52748" marR="52748" marT="52748" marB="5274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dirty="0">
                          <a:solidFill>
                            <a:srgbClr val="000000"/>
                          </a:solidFill>
                          <a:effectLst/>
                          <a:latin typeface="Calibri" panose="020F0502020204030204" pitchFamily="34" charset="0"/>
                          <a:ea typeface="Calibri" panose="020F0502020204030204" pitchFamily="34" charset="0"/>
                        </a:rPr>
                        <a:t>Question Seeking Community Input</a:t>
                      </a:r>
                      <a:endParaRPr lang="en-US" sz="1400" dirty="0">
                        <a:effectLst/>
                        <a:latin typeface="Arial" panose="020B0604020202020204" pitchFamily="34" charset="0"/>
                        <a:ea typeface="Arial" panose="020B0604020202020204" pitchFamily="34" charset="0"/>
                      </a:endParaRPr>
                    </a:p>
                  </a:txBody>
                  <a:tcPr marL="52748" marR="52748" marT="52748" marB="5274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56968" marR="569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303343740"/>
                  </a:ext>
                </a:extLst>
              </a:tr>
              <a:tr h="3999772">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#5</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ICANN org, Registries, Registrars, and URS Providers keep each other’s contact details up to date in order to effectively fulfill the notice requirements set forth in the URS Procedure para 4.</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#3</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public comment be sought from </a:t>
                      </a:r>
                      <a:r>
                        <a:rPr lang="en-US" sz="1400" u="sng" dirty="0">
                          <a:effectLst/>
                          <a:latin typeface="Calibri" panose="020F0502020204030204" pitchFamily="34" charset="0"/>
                          <a:ea typeface="Calibri" panose="020F0502020204030204" pitchFamily="34" charset="0"/>
                        </a:rPr>
                        <a:t>Registry Operators</a:t>
                      </a:r>
                      <a:r>
                        <a:rPr lang="en-US" sz="1400" dirty="0">
                          <a:effectLst/>
                          <a:latin typeface="Calibri" panose="020F0502020204030204" pitchFamily="34" charset="0"/>
                          <a:ea typeface="Calibri" panose="020F0502020204030204" pitchFamily="34" charset="0"/>
                        </a:rPr>
                        <a:t> on the following question:</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endParaRPr lang="en-US" sz="1400" b="1" dirty="0">
                        <a:effectLst/>
                        <a:latin typeface="Calibri" panose="020F0502020204030204" pitchFamily="34" charset="0"/>
                        <a:ea typeface="Calibri" panose="020F050202020403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3a. </a:t>
                      </a:r>
                      <a:r>
                        <a:rPr lang="en-US" sz="1400" dirty="0">
                          <a:effectLst/>
                          <a:latin typeface="Calibri" panose="020F0502020204030204" pitchFamily="34" charset="0"/>
                          <a:ea typeface="Calibri" panose="020F0502020204030204" pitchFamily="34" charset="0"/>
                        </a:rPr>
                        <a:t>Have Registry Operators experienced any issues with respect to receiving notices from URS Providers?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3b. </a:t>
                      </a:r>
                      <a:r>
                        <a:rPr lang="en-US" sz="1400" dirty="0">
                          <a:effectLst/>
                          <a:latin typeface="Calibri" panose="020F0502020204030204" pitchFamily="34" charset="0"/>
                          <a:ea typeface="Calibri" panose="020F0502020204030204" pitchFamily="34" charset="0"/>
                        </a:rPr>
                        <a:t>Were these notices sent through appropriate channels?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3c. </a:t>
                      </a:r>
                      <a:r>
                        <a:rPr lang="en-US" sz="1400" dirty="0">
                          <a:effectLst/>
                          <a:latin typeface="Calibri" panose="020F0502020204030204" pitchFamily="34" charset="0"/>
                          <a:ea typeface="Calibri" panose="020F0502020204030204" pitchFamily="34" charset="0"/>
                        </a:rPr>
                        <a:t>Did the notices contain the correct information?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URS Recommendation #5:</a:t>
                      </a:r>
                    </a:p>
                    <a:p>
                      <a:pPr marL="0" marR="0">
                        <a:lnSpc>
                          <a:spcPct val="113000"/>
                        </a:lnSpc>
                        <a:spcBef>
                          <a:spcPts val="0"/>
                        </a:spcBef>
                        <a:spcAft>
                          <a:spcPts val="0"/>
                        </a:spcAft>
                      </a:pPr>
                      <a:r>
                        <a:rPr lang="en-US" sz="1400" b="0" u="none" dirty="0">
                          <a:effectLst/>
                          <a:latin typeface="Calibri" panose="020F0502020204030204" pitchFamily="34" charset="0"/>
                          <a:ea typeface="Arial" panose="020B0604020202020204" pitchFamily="34" charset="0"/>
                        </a:rPr>
                        <a:t>Support Recommendation as written</a:t>
                      </a:r>
                    </a:p>
                    <a:p>
                      <a:pPr marL="0" marR="0">
                        <a:lnSpc>
                          <a:spcPct val="113000"/>
                        </a:lnSpc>
                        <a:spcBef>
                          <a:spcPts val="0"/>
                        </a:spcBef>
                        <a:spcAft>
                          <a:spcPts val="0"/>
                        </a:spcAft>
                      </a:pPr>
                      <a:r>
                        <a:rPr lang="en-US" sz="1400" b="0" u="none" dirty="0">
                          <a:effectLst/>
                          <a:latin typeface="Calibri" panose="020F0502020204030204" pitchFamily="34" charset="0"/>
                          <a:ea typeface="Arial" panose="020B0604020202020204" pitchFamily="34" charset="0"/>
                        </a:rPr>
                        <a:t>(Process improvement)</a:t>
                      </a:r>
                    </a:p>
                    <a:p>
                      <a:pPr marL="0" marR="0">
                        <a:lnSpc>
                          <a:spcPct val="113000"/>
                        </a:lnSpc>
                        <a:spcBef>
                          <a:spcPts val="0"/>
                        </a:spcBef>
                        <a:spcAft>
                          <a:spcPts val="0"/>
                        </a:spcAft>
                      </a:pPr>
                      <a:endParaRPr lang="en-US" sz="1400" b="0" u="none" dirty="0">
                        <a:effectLst/>
                        <a:latin typeface="Calibri" panose="020F0502020204030204" pitchFamily="34" charset="0"/>
                        <a:ea typeface="Arial" panose="020B0604020202020204" pitchFamily="34" charset="0"/>
                      </a:endParaRPr>
                    </a:p>
                    <a:p>
                      <a:pPr marL="0" marR="0">
                        <a:lnSpc>
                          <a:spcPct val="113000"/>
                        </a:lnSpc>
                        <a:spcBef>
                          <a:spcPts val="0"/>
                        </a:spcBef>
                        <a:spcAft>
                          <a:spcPts val="0"/>
                        </a:spcAft>
                      </a:pPr>
                      <a:r>
                        <a:rPr lang="en-US" sz="1400" b="1" u="none" dirty="0">
                          <a:effectLst/>
                          <a:latin typeface="Calibri" panose="020F0502020204030204" pitchFamily="34" charset="0"/>
                          <a:ea typeface="Arial" panose="020B0604020202020204" pitchFamily="34" charset="0"/>
                        </a:rPr>
                        <a:t>URS Question #3: N/A </a:t>
                      </a:r>
                      <a:r>
                        <a:rPr lang="en-US" sz="1400" b="0" u="none" dirty="0">
                          <a:effectLst/>
                          <a:latin typeface="Calibri" panose="020F0502020204030204" pitchFamily="34" charset="0"/>
                          <a:ea typeface="Arial" panose="020B0604020202020204" pitchFamily="34" charset="0"/>
                        </a:rPr>
                        <a:t>(for Registry Operators only)</a:t>
                      </a:r>
                      <a:endParaRPr lang="en-US" sz="1400" b="1" u="none"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67328"/>
                  </a:ext>
                </a:extLst>
              </a:tr>
            </a:tbl>
          </a:graphicData>
        </a:graphic>
      </p:graphicFrame>
      <p:sp>
        <p:nvSpPr>
          <p:cNvPr id="3" name="Slide Number Placeholder 2">
            <a:extLst>
              <a:ext uri="{FF2B5EF4-FFF2-40B4-BE49-F238E27FC236}">
                <a16:creationId xmlns:a16="http://schemas.microsoft.com/office/drawing/2014/main" id="{CA91E16E-53A6-41E2-8F43-44B644409692}"/>
              </a:ext>
            </a:extLst>
          </p:cNvPr>
          <p:cNvSpPr>
            <a:spLocks noGrp="1"/>
          </p:cNvSpPr>
          <p:nvPr>
            <p:ph type="sldNum" sz="quarter" idx="12"/>
          </p:nvPr>
        </p:nvSpPr>
        <p:spPr/>
        <p:txBody>
          <a:bodyPr/>
          <a:lstStyle/>
          <a:p>
            <a:fld id="{2D52CBCC-10DE-4901-8868-08FE15736531}" type="slidenum">
              <a:rPr lang="en-US" smtClean="0"/>
              <a:t>6</a:t>
            </a:fld>
            <a:endParaRPr lang="en-US"/>
          </a:p>
        </p:txBody>
      </p:sp>
    </p:spTree>
    <p:extLst>
      <p:ext uri="{BB962C8B-B14F-4D97-AF65-F5344CB8AC3E}">
        <p14:creationId xmlns:p14="http://schemas.microsoft.com/office/powerpoint/2010/main" val="3870013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6" name="Content Placeholder 5">
            <a:extLst>
              <a:ext uri="{FF2B5EF4-FFF2-40B4-BE49-F238E27FC236}">
                <a16:creationId xmlns:a16="http://schemas.microsoft.com/office/drawing/2014/main" id="{CE422213-09FC-4237-ABC5-CCB9FBD9500F}"/>
              </a:ext>
            </a:extLst>
          </p:cNvPr>
          <p:cNvGraphicFramePr>
            <a:graphicFrameLocks noGrp="1"/>
          </p:cNvGraphicFramePr>
          <p:nvPr>
            <p:ph idx="1"/>
            <p:extLst>
              <p:ext uri="{D42A27DB-BD31-4B8C-83A1-F6EECF244321}">
                <p14:modId xmlns:p14="http://schemas.microsoft.com/office/powerpoint/2010/main" val="2752291580"/>
              </p:ext>
            </p:extLst>
          </p:nvPr>
        </p:nvGraphicFramePr>
        <p:xfrm>
          <a:off x="849086" y="2056892"/>
          <a:ext cx="10506269" cy="4435603"/>
        </p:xfrm>
        <a:graphic>
          <a:graphicData uri="http://schemas.openxmlformats.org/drawingml/2006/table">
            <a:tbl>
              <a:tblPr/>
              <a:tblGrid>
                <a:gridCol w="4292081">
                  <a:extLst>
                    <a:ext uri="{9D8B030D-6E8A-4147-A177-3AD203B41FA5}">
                      <a16:colId xmlns:a16="http://schemas.microsoft.com/office/drawing/2014/main" val="4149843001"/>
                    </a:ext>
                  </a:extLst>
                </a:gridCol>
                <a:gridCol w="3041780">
                  <a:extLst>
                    <a:ext uri="{9D8B030D-6E8A-4147-A177-3AD203B41FA5}">
                      <a16:colId xmlns:a16="http://schemas.microsoft.com/office/drawing/2014/main" val="4054303013"/>
                    </a:ext>
                  </a:extLst>
                </a:gridCol>
                <a:gridCol w="3172408">
                  <a:extLst>
                    <a:ext uri="{9D8B030D-6E8A-4147-A177-3AD203B41FA5}">
                      <a16:colId xmlns:a16="http://schemas.microsoft.com/office/drawing/2014/main" val="2051054094"/>
                    </a:ext>
                  </a:extLst>
                </a:gridCol>
              </a:tblGrid>
              <a:tr h="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752607208"/>
                  </a:ext>
                </a:extLst>
              </a:tr>
              <a:tr h="0">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#6</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 uniform set of educational materials be developed to provide guidance for URS parties, practitioners, and examiners on what is needed to meet the “clear and convincing” burden of proof in a URS proceeding.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As an implementation guidance, the Working Group recommends that the educational materials be developed in the form of an administrative checklist, basic template, and/or FAQ. Specifically, the Working Group recommends that the educational materials be developed with help from URS Providers, Practitioners, Panelists, as well as researchers/academics who study URS decisions closely.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#4</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4a. </a:t>
                      </a:r>
                      <a:r>
                        <a:rPr lang="en-US" sz="1400" dirty="0">
                          <a:effectLst/>
                          <a:latin typeface="Calibri" panose="020F0502020204030204" pitchFamily="34" charset="0"/>
                          <a:ea typeface="Calibri" panose="020F0502020204030204" pitchFamily="34" charset="0"/>
                        </a:rPr>
                        <a:t>What content and format should these educational materials have?</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4b. </a:t>
                      </a:r>
                      <a:r>
                        <a:rPr lang="en-US" sz="1400" dirty="0">
                          <a:effectLst/>
                          <a:latin typeface="Calibri" panose="020F0502020204030204" pitchFamily="34" charset="0"/>
                          <a:ea typeface="Calibri" panose="020F0502020204030204" pitchFamily="34" charset="0"/>
                        </a:rPr>
                        <a:t>How should these educational materials be developed?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4c. </a:t>
                      </a:r>
                      <a:r>
                        <a:rPr lang="en-US" sz="1400" dirty="0">
                          <a:effectLst/>
                          <a:latin typeface="Calibri" panose="020F0502020204030204" pitchFamily="34" charset="0"/>
                          <a:ea typeface="Calibri" panose="020F0502020204030204" pitchFamily="34" charset="0"/>
                        </a:rPr>
                        <a:t>Who should bear the cost for developing these educational materials?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4d. </a:t>
                      </a:r>
                      <a:r>
                        <a:rPr lang="en-US" sz="1400" dirty="0">
                          <a:effectLst/>
                          <a:latin typeface="Calibri" panose="020F0502020204030204" pitchFamily="34" charset="0"/>
                          <a:ea typeface="Calibri" panose="020F0502020204030204" pitchFamily="34" charset="0"/>
                        </a:rPr>
                        <a:t>Should translations be provided?</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Calibri" panose="020F0502020204030204" pitchFamily="34" charset="0"/>
                        </a:rPr>
                        <a:t> URS Recommendation #6</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rPr>
                        <a:t>Support Recommendation as written </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0" dirty="0">
                          <a:effectLst/>
                          <a:latin typeface="Calibri" panose="020F0502020204030204" pitchFamily="34" charset="0"/>
                          <a:ea typeface="Arial" panose="020B0604020202020204" pitchFamily="34" charset="0"/>
                        </a:rPr>
                        <a:t>(Provides assistance to those who may not be able to afford the assistance of counsel)</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rPr>
                        <a:t>URS Question #4</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Arial" panose="020B0604020202020204" pitchFamily="34" charset="0"/>
                          <a:ea typeface="Arial" panose="020B0604020202020204" pitchFamily="34" charset="0"/>
                        </a:rPr>
                        <a:t>4a. </a:t>
                      </a:r>
                      <a:r>
                        <a:rPr lang="en-US" sz="1400" b="0" dirty="0">
                          <a:effectLst/>
                          <a:latin typeface="Calibri" panose="020F0502020204030204" pitchFamily="34" charset="0"/>
                          <a:ea typeface="Arial" panose="020B0604020202020204" pitchFamily="34" charset="0"/>
                          <a:cs typeface="Calibri" panose="020F0502020204030204" pitchFamily="34" charset="0"/>
                        </a:rPr>
                        <a:t>Content should be readily accessible to the average reader</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4b. </a:t>
                      </a:r>
                      <a:r>
                        <a:rPr lang="en-US" sz="1400" b="0" dirty="0">
                          <a:effectLst/>
                          <a:latin typeface="Calibri" panose="020F0502020204030204" pitchFamily="34" charset="0"/>
                          <a:ea typeface="Arial" panose="020B0604020202020204" pitchFamily="34" charset="0"/>
                          <a:cs typeface="Calibri" panose="020F0502020204030204" pitchFamily="34" charset="0"/>
                        </a:rPr>
                        <a:t>Collaboration with both experienced individuals, organizations and end users.</a:t>
                      </a: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4c. </a:t>
                      </a:r>
                      <a:r>
                        <a:rPr lang="en-US" sz="1400" b="1" dirty="0">
                          <a:solidFill>
                            <a:srgbClr val="FF0000"/>
                          </a:solidFill>
                          <a:effectLst/>
                          <a:latin typeface="Calibri" panose="020F0502020204030204" pitchFamily="34" charset="0"/>
                          <a:ea typeface="Arial" panose="020B0604020202020204" pitchFamily="34" charset="0"/>
                          <a:cs typeface="Calibri" panose="020F0502020204030204" pitchFamily="34" charset="0"/>
                        </a:rPr>
                        <a:t>DISCUSS</a:t>
                      </a:r>
                      <a:r>
                        <a:rPr lang="en-US" sz="1400" b="0" dirty="0">
                          <a:solidFill>
                            <a:srgbClr val="0070C0"/>
                          </a:solidFill>
                          <a:effectLst/>
                          <a:latin typeface="Calibri" panose="020F0502020204030204" pitchFamily="34" charset="0"/>
                          <a:ea typeface="Arial" panose="020B0604020202020204" pitchFamily="34" charset="0"/>
                          <a:cs typeface="Calibri" panose="020F0502020204030204" pitchFamily="34" charset="0"/>
                        </a:rPr>
                        <a:t>. </a:t>
                      </a:r>
                      <a:r>
                        <a:rPr lang="en-US" sz="1400" b="0" i="1" dirty="0">
                          <a:solidFill>
                            <a:srgbClr val="0070C0"/>
                          </a:solidFill>
                          <a:effectLst/>
                          <a:latin typeface="Calibri" panose="020F0502020204030204" pitchFamily="34" charset="0"/>
                          <a:ea typeface="Arial" panose="020B0604020202020204" pitchFamily="34" charset="0"/>
                          <a:cs typeface="Calibri" panose="020F0502020204030204" pitchFamily="34" charset="0"/>
                        </a:rPr>
                        <a:t>Should this be </a:t>
                      </a:r>
                      <a:r>
                        <a:rPr lang="en-US" sz="1400" b="0" i="1" u="sng" dirty="0">
                          <a:solidFill>
                            <a:srgbClr val="0070C0"/>
                          </a:solidFill>
                          <a:effectLst/>
                          <a:latin typeface="Calibri" panose="020F0502020204030204" pitchFamily="34" charset="0"/>
                          <a:ea typeface="Arial" panose="020B0604020202020204" pitchFamily="34" charset="0"/>
                          <a:cs typeface="Calibri" panose="020F0502020204030204" pitchFamily="34" charset="0"/>
                        </a:rPr>
                        <a:t>URS providers</a:t>
                      </a:r>
                      <a:r>
                        <a:rPr lang="en-US" sz="1400" b="0" i="1" dirty="0">
                          <a:solidFill>
                            <a:srgbClr val="0070C0"/>
                          </a:solidFill>
                          <a:effectLst/>
                          <a:latin typeface="Calibri" panose="020F0502020204030204" pitchFamily="34" charset="0"/>
                          <a:ea typeface="Arial" panose="020B0604020202020204" pitchFamily="34" charset="0"/>
                          <a:cs typeface="Calibri" panose="020F0502020204030204" pitchFamily="34" charset="0"/>
                        </a:rPr>
                        <a:t>? Who has the most to gain from this? Who will be neutral?</a:t>
                      </a:r>
                      <a:endParaRPr lang="en-US" sz="1400" b="0" dirty="0">
                        <a:solidFill>
                          <a:srgbClr val="0070C0"/>
                        </a:solidFill>
                        <a:effectLst/>
                        <a:latin typeface="Calibri" panose="020F0502020204030204" pitchFamily="34" charset="0"/>
                        <a:ea typeface="Arial" panose="020B0604020202020204" pitchFamily="34" charset="0"/>
                        <a:cs typeface="Calibri" panose="020F0502020204030204" pitchFamily="34" charset="0"/>
                      </a:endParaRPr>
                    </a:p>
                    <a:p>
                      <a:pPr marL="0" marR="0" lvl="0" indent="0" algn="l" defTabSz="914400" rtl="0" eaLnBrk="1" fontAlgn="auto" latinLnBrk="0" hangingPunct="1">
                        <a:lnSpc>
                          <a:spcPct val="113000"/>
                        </a:lnSpc>
                        <a:spcBef>
                          <a:spcPts val="0"/>
                        </a:spcBef>
                        <a:spcAft>
                          <a:spcPts val="0"/>
                        </a:spcAft>
                        <a:buClrTx/>
                        <a:buSzTx/>
                        <a:buFontTx/>
                        <a:buNone/>
                        <a:tabLst/>
                        <a:defRPr/>
                      </a:pPr>
                      <a:r>
                        <a:rPr lang="en-US" sz="1400" b="1" dirty="0">
                          <a:effectLst/>
                          <a:latin typeface="Calibri" panose="020F0502020204030204" pitchFamily="34" charset="0"/>
                          <a:ea typeface="Arial" panose="020B0604020202020204" pitchFamily="34" charset="0"/>
                          <a:cs typeface="Calibri" panose="020F0502020204030204" pitchFamily="34" charset="0"/>
                        </a:rPr>
                        <a:t>4d. </a:t>
                      </a:r>
                      <a:r>
                        <a:rPr lang="en-US" sz="1400" b="0" dirty="0">
                          <a:effectLst/>
                          <a:latin typeface="Calibri" panose="020F0502020204030204" pitchFamily="34" charset="0"/>
                          <a:ea typeface="Arial" panose="020B0604020202020204" pitchFamily="34" charset="0"/>
                          <a:cs typeface="Calibri" panose="020F0502020204030204" pitchFamily="34" charset="0"/>
                        </a:rPr>
                        <a:t>Yes, at a minimum to the usual ICANN languages; also to languages in which URS cases could be brought.</a:t>
                      </a:r>
                      <a:endParaRPr lang="en-US" sz="1400" b="1"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3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8046510"/>
                  </a:ext>
                </a:extLst>
              </a:tr>
            </a:tbl>
          </a:graphicData>
        </a:graphic>
      </p:graphicFrame>
      <p:sp>
        <p:nvSpPr>
          <p:cNvPr id="3" name="Slide Number Placeholder 2">
            <a:extLst>
              <a:ext uri="{FF2B5EF4-FFF2-40B4-BE49-F238E27FC236}">
                <a16:creationId xmlns:a16="http://schemas.microsoft.com/office/drawing/2014/main" id="{DB0F7BBA-D28F-45A7-950C-4A15ADA7BEF1}"/>
              </a:ext>
            </a:extLst>
          </p:cNvPr>
          <p:cNvSpPr>
            <a:spLocks noGrp="1"/>
          </p:cNvSpPr>
          <p:nvPr>
            <p:ph type="sldNum" sz="quarter" idx="12"/>
          </p:nvPr>
        </p:nvSpPr>
        <p:spPr/>
        <p:txBody>
          <a:bodyPr/>
          <a:lstStyle/>
          <a:p>
            <a:fld id="{2D52CBCC-10DE-4901-8868-08FE15736531}" type="slidenum">
              <a:rPr lang="en-US" smtClean="0"/>
              <a:t>7</a:t>
            </a:fld>
            <a:endParaRPr lang="en-US"/>
          </a:p>
        </p:txBody>
      </p:sp>
    </p:spTree>
    <p:extLst>
      <p:ext uri="{BB962C8B-B14F-4D97-AF65-F5344CB8AC3E}">
        <p14:creationId xmlns:p14="http://schemas.microsoft.com/office/powerpoint/2010/main" val="350661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2020171B-FA6E-4BB8-BA40-4923886D5664}"/>
              </a:ext>
            </a:extLst>
          </p:cNvPr>
          <p:cNvGraphicFramePr>
            <a:graphicFrameLocks noGrp="1"/>
          </p:cNvGraphicFramePr>
          <p:nvPr>
            <p:ph idx="1"/>
            <p:extLst>
              <p:ext uri="{D42A27DB-BD31-4B8C-83A1-F6EECF244321}">
                <p14:modId xmlns:p14="http://schemas.microsoft.com/office/powerpoint/2010/main" val="2291370236"/>
              </p:ext>
            </p:extLst>
          </p:nvPr>
        </p:nvGraphicFramePr>
        <p:xfrm>
          <a:off x="1250302" y="2056892"/>
          <a:ext cx="9303399" cy="3898583"/>
        </p:xfrm>
        <a:graphic>
          <a:graphicData uri="http://schemas.openxmlformats.org/drawingml/2006/table">
            <a:tbl>
              <a:tblPr/>
              <a:tblGrid>
                <a:gridCol w="4945225">
                  <a:extLst>
                    <a:ext uri="{9D8B030D-6E8A-4147-A177-3AD203B41FA5}">
                      <a16:colId xmlns:a16="http://schemas.microsoft.com/office/drawing/2014/main" val="4173056788"/>
                    </a:ext>
                  </a:extLst>
                </a:gridCol>
                <a:gridCol w="1257041">
                  <a:extLst>
                    <a:ext uri="{9D8B030D-6E8A-4147-A177-3AD203B41FA5}">
                      <a16:colId xmlns:a16="http://schemas.microsoft.com/office/drawing/2014/main" val="3390736377"/>
                    </a:ext>
                  </a:extLst>
                </a:gridCol>
                <a:gridCol w="3101133">
                  <a:extLst>
                    <a:ext uri="{9D8B030D-6E8A-4147-A177-3AD203B41FA5}">
                      <a16:colId xmlns:a16="http://schemas.microsoft.com/office/drawing/2014/main" val="149546937"/>
                    </a:ext>
                  </a:extLst>
                </a:gridCol>
              </a:tblGrid>
              <a:tr h="0">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endParaRPr lang="en-US" sz="1400" dirty="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963336084"/>
                  </a:ext>
                </a:extLst>
              </a:tr>
              <a:tr h="0">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#7</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all URS Providers require their examiners to document their rationale in sufficient details to explain how the decision was reached in all issued Determinations.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As an implementation guidance, the Working Group also recommends that URS Providers provide their examiners a uniform set of basic guidance for documenting their rationale for a Determination. The purpose of the guidance is to ensure consistency and precision in terminology and format as well as ensure that all steps in a proceeding are recorded. Such guidance may take the form of an administrative checklist or template of minimum elements that need to be included for a Determination.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Support Recommendation as written.</a:t>
                      </a:r>
                    </a:p>
                    <a:p>
                      <a:pPr marL="0" marR="0">
                        <a:lnSpc>
                          <a:spcPct val="115000"/>
                        </a:lnSpc>
                        <a:spcBef>
                          <a:spcPts val="0"/>
                        </a:spcBef>
                        <a:spcAft>
                          <a:spcPts val="0"/>
                        </a:spcAft>
                      </a:pPr>
                      <a:endParaRPr lang="en-US" sz="1400" dirty="0">
                        <a:effectLst/>
                        <a:latin typeface="Calibri" panose="020F050202020403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Arial" panose="020B0604020202020204" pitchFamily="34" charset="0"/>
                        </a:rPr>
                        <a:t>(Consistent with principles of accountability and transparency)</a:t>
                      </a:r>
                      <a:endParaRPr lang="en-US" sz="1400"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9802"/>
                  </a:ext>
                </a:extLst>
              </a:tr>
            </a:tbl>
          </a:graphicData>
        </a:graphic>
      </p:graphicFrame>
      <p:sp>
        <p:nvSpPr>
          <p:cNvPr id="3" name="Slide Number Placeholder 2">
            <a:extLst>
              <a:ext uri="{FF2B5EF4-FFF2-40B4-BE49-F238E27FC236}">
                <a16:creationId xmlns:a16="http://schemas.microsoft.com/office/drawing/2014/main" id="{36CC41F8-1F59-4025-828B-76D467CD0397}"/>
              </a:ext>
            </a:extLst>
          </p:cNvPr>
          <p:cNvSpPr>
            <a:spLocks noGrp="1"/>
          </p:cNvSpPr>
          <p:nvPr>
            <p:ph type="sldNum" sz="quarter" idx="12"/>
          </p:nvPr>
        </p:nvSpPr>
        <p:spPr/>
        <p:txBody>
          <a:bodyPr/>
          <a:lstStyle/>
          <a:p>
            <a:fld id="{2D52CBCC-10DE-4901-8868-08FE15736531}" type="slidenum">
              <a:rPr lang="en-US" smtClean="0"/>
              <a:t>8</a:t>
            </a:fld>
            <a:endParaRPr lang="en-US"/>
          </a:p>
        </p:txBody>
      </p:sp>
    </p:spTree>
    <p:extLst>
      <p:ext uri="{BB962C8B-B14F-4D97-AF65-F5344CB8AC3E}">
        <p14:creationId xmlns:p14="http://schemas.microsoft.com/office/powerpoint/2010/main" val="2205072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21585-38DD-4B5B-BEA5-3026D9A8E88C}"/>
              </a:ext>
            </a:extLst>
          </p:cNvPr>
          <p:cNvSpPr>
            <a:spLocks noGrp="1"/>
          </p:cNvSpPr>
          <p:nvPr>
            <p:ph type="title"/>
          </p:nvPr>
        </p:nvSpPr>
        <p:spPr/>
        <p:txBody>
          <a:bodyPr>
            <a:normAutofit fontScale="90000"/>
          </a:bodyPr>
          <a:lstStyle/>
          <a:p>
            <a:r>
              <a:rPr lang="en-US" dirty="0"/>
              <a:t>URS Preliminary Recommendations and Community Questions</a:t>
            </a:r>
          </a:p>
        </p:txBody>
      </p:sp>
      <p:graphicFrame>
        <p:nvGraphicFramePr>
          <p:cNvPr id="5" name="Content Placeholder 4">
            <a:extLst>
              <a:ext uri="{FF2B5EF4-FFF2-40B4-BE49-F238E27FC236}">
                <a16:creationId xmlns:a16="http://schemas.microsoft.com/office/drawing/2014/main" id="{2020171B-FA6E-4BB8-BA40-4923886D5664}"/>
              </a:ext>
            </a:extLst>
          </p:cNvPr>
          <p:cNvGraphicFramePr>
            <a:graphicFrameLocks noGrp="1"/>
          </p:cNvGraphicFramePr>
          <p:nvPr>
            <p:ph idx="1"/>
            <p:extLst>
              <p:ext uri="{D42A27DB-BD31-4B8C-83A1-F6EECF244321}">
                <p14:modId xmlns:p14="http://schemas.microsoft.com/office/powerpoint/2010/main" val="500375508"/>
              </p:ext>
            </p:extLst>
          </p:nvPr>
        </p:nvGraphicFramePr>
        <p:xfrm>
          <a:off x="1184988" y="2056892"/>
          <a:ext cx="10058399" cy="4197427"/>
        </p:xfrm>
        <a:graphic>
          <a:graphicData uri="http://schemas.openxmlformats.org/drawingml/2006/table">
            <a:tbl>
              <a:tblPr/>
              <a:tblGrid>
                <a:gridCol w="3330099">
                  <a:extLst>
                    <a:ext uri="{9D8B030D-6E8A-4147-A177-3AD203B41FA5}">
                      <a16:colId xmlns:a16="http://schemas.microsoft.com/office/drawing/2014/main" val="4173056788"/>
                    </a:ext>
                  </a:extLst>
                </a:gridCol>
                <a:gridCol w="3364150">
                  <a:extLst>
                    <a:ext uri="{9D8B030D-6E8A-4147-A177-3AD203B41FA5}">
                      <a16:colId xmlns:a16="http://schemas.microsoft.com/office/drawing/2014/main" val="3390736377"/>
                    </a:ext>
                  </a:extLst>
                </a:gridCol>
                <a:gridCol w="3364150">
                  <a:extLst>
                    <a:ext uri="{9D8B030D-6E8A-4147-A177-3AD203B41FA5}">
                      <a16:colId xmlns:a16="http://schemas.microsoft.com/office/drawing/2014/main" val="149546937"/>
                    </a:ext>
                  </a:extLst>
                </a:gridCol>
              </a:tblGrid>
              <a:tr h="410033">
                <a:tc>
                  <a:txBody>
                    <a:bodyPr/>
                    <a:lstStyle/>
                    <a:p>
                      <a:pPr marL="0" marR="0" algn="ctr">
                        <a:lnSpc>
                          <a:spcPct val="115000"/>
                        </a:lnSpc>
                        <a:spcBef>
                          <a:spcPts val="0"/>
                        </a:spcBef>
                        <a:spcAft>
                          <a:spcPts val="0"/>
                        </a:spcAft>
                      </a:pPr>
                      <a:r>
                        <a:rPr lang="en-US" sz="1400" b="1" dirty="0">
                          <a:effectLst/>
                          <a:latin typeface="Calibri" panose="020F0502020204030204" pitchFamily="34" charset="0"/>
                          <a:ea typeface="Calibri" panose="020F0502020204030204" pitchFamily="34" charset="0"/>
                        </a:rPr>
                        <a:t>Preliminary Recommendation</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Question Seeking Community Input</a:t>
                      </a:r>
                      <a:endParaRPr lang="en-US" sz="1400">
                        <a:effectLst/>
                        <a:latin typeface="Arial" panose="020B0604020202020204" pitchFamily="34" charset="0"/>
                        <a:ea typeface="Arial" panose="020B0604020202020204" pitchFamily="34" charset="0"/>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FE2F3"/>
                    </a:solidFill>
                  </a:tcPr>
                </a:tc>
                <a:tc>
                  <a:txBody>
                    <a:bodyPr/>
                    <a:lstStyle/>
                    <a:p>
                      <a:pPr marL="0" marR="0" algn="ctr">
                        <a:lnSpc>
                          <a:spcPct val="115000"/>
                        </a:lnSpc>
                        <a:spcBef>
                          <a:spcPts val="0"/>
                        </a:spcBef>
                        <a:spcAft>
                          <a:spcPts val="0"/>
                        </a:spcAft>
                      </a:pPr>
                      <a:r>
                        <a:rPr lang="en-US" sz="1400" b="1">
                          <a:solidFill>
                            <a:srgbClr val="000000"/>
                          </a:solidFill>
                          <a:effectLst/>
                          <a:latin typeface="Calibri" panose="020F0502020204030204" pitchFamily="34" charset="0"/>
                          <a:ea typeface="Calibri" panose="020F0502020204030204" pitchFamily="34" charset="0"/>
                        </a:rPr>
                        <a:t>Proposed ALAC Response</a:t>
                      </a:r>
                      <a:endParaRPr lang="en-US" sz="1400">
                        <a:effectLst/>
                        <a:latin typeface="Arial" panose="020B0604020202020204" pitchFamily="34" charset="0"/>
                        <a:ea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963336084"/>
                  </a:ext>
                </a:extLst>
              </a:tr>
              <a:tr h="3748481">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Recommendation #8</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The Working Group recommends that the Implementation Review Team considers reviewing the implementation issues with respect to the Registry Requirement 10 in the “URS High Level Technical Requirements for Registries and Registrars” and amend the Registry Requirement 10, if needed. The Providers Sub Team discovered issues with respect to implementing the outcomes of a URS proceeding (e.g. relief awarded following a URS decision, or where the parties settle the case prior to Determination, or where a Complainant requests to extend a suspension).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URS Question #5</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Should the Registry Requirement 10 be amended to include the possibility for another Registrar, which is different from the sponsoring Registrar but accredited by the same Registry, to be elected by the URS Complainant to renew the URS Suspended domain name, and to collect the Registrar renewal fee?</a:t>
                      </a:r>
                      <a:endParaRPr lang="en-US" sz="1400" dirty="0">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rPr>
                        <a:t> </a:t>
                      </a:r>
                      <a:endParaRPr lang="en-US" sz="14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3000"/>
                        </a:lnSpc>
                        <a:spcBef>
                          <a:spcPts val="0"/>
                        </a:spcBef>
                        <a:spcAft>
                          <a:spcPts val="0"/>
                        </a:spcAft>
                      </a:pPr>
                      <a:r>
                        <a:rPr lang="en-US" sz="1400" b="1" dirty="0">
                          <a:effectLst/>
                          <a:latin typeface="Calibri" panose="020F0502020204030204" pitchFamily="34" charset="0"/>
                          <a:ea typeface="Calibri" panose="020F0502020204030204" pitchFamily="34" charset="0"/>
                        </a:rPr>
                        <a:t> </a:t>
                      </a:r>
                    </a:p>
                    <a:p>
                      <a:pPr marL="0" marR="0">
                        <a:lnSpc>
                          <a:spcPct val="113000"/>
                        </a:lnSpc>
                        <a:spcBef>
                          <a:spcPts val="0"/>
                        </a:spcBef>
                        <a:spcAft>
                          <a:spcPts val="0"/>
                        </a:spcAft>
                      </a:pPr>
                      <a:r>
                        <a:rPr lang="en-US" sz="1400" b="1" dirty="0">
                          <a:effectLst/>
                          <a:latin typeface="Calibri" panose="020F0502020204030204" pitchFamily="34" charset="0"/>
                          <a:ea typeface="Arial" panose="020B0604020202020204" pitchFamily="34" charset="0"/>
                          <a:cs typeface="Calibri" panose="020F0502020204030204" pitchFamily="34" charset="0"/>
                        </a:rPr>
                        <a:t>No opinion on both.</a:t>
                      </a:r>
                    </a:p>
                    <a:p>
                      <a:pPr marL="0" marR="0">
                        <a:lnSpc>
                          <a:spcPct val="113000"/>
                        </a:lnSpc>
                        <a:spcBef>
                          <a:spcPts val="0"/>
                        </a:spcBef>
                        <a:spcAft>
                          <a:spcPts val="0"/>
                        </a:spcAft>
                      </a:pPr>
                      <a:endParaRPr lang="en-US" sz="1400" b="1" dirty="0">
                        <a:effectLst/>
                        <a:latin typeface="Calibri" panose="020F0502020204030204" pitchFamily="34" charset="0"/>
                        <a:ea typeface="Arial" panose="020B0604020202020204" pitchFamily="34" charset="0"/>
                        <a:cs typeface="Calibri" panose="020F0502020204030204" pitchFamily="34" charset="0"/>
                      </a:endParaRPr>
                    </a:p>
                    <a:p>
                      <a:pPr marL="0" marR="0">
                        <a:lnSpc>
                          <a:spcPct val="113000"/>
                        </a:lnSpc>
                        <a:spcBef>
                          <a:spcPts val="0"/>
                        </a:spcBef>
                        <a:spcAft>
                          <a:spcPts val="0"/>
                        </a:spcAft>
                      </a:pPr>
                      <a:r>
                        <a:rPr lang="en-US" sz="1400" b="0" dirty="0">
                          <a:effectLst/>
                          <a:latin typeface="Calibri" panose="020F0502020204030204" pitchFamily="34" charset="0"/>
                          <a:ea typeface="Arial" panose="020B0604020202020204" pitchFamily="34" charset="0"/>
                          <a:cs typeface="Calibri" panose="020F0502020204030204" pitchFamily="34" charset="0"/>
                        </a:rPr>
                        <a:t>Technical Issues not of significant concern to end-users</a:t>
                      </a:r>
                      <a:r>
                        <a:rPr lang="en-US" sz="1400" b="1" dirty="0">
                          <a:effectLst/>
                          <a:latin typeface="Calibri" panose="020F0502020204030204" pitchFamily="34" charset="0"/>
                          <a:ea typeface="Arial" panose="020B0604020202020204" pitchFamily="34" charset="0"/>
                          <a:cs typeface="Calibri" panose="020F050202020403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9802"/>
                  </a:ext>
                </a:extLst>
              </a:tr>
            </a:tbl>
          </a:graphicData>
        </a:graphic>
      </p:graphicFrame>
      <p:sp>
        <p:nvSpPr>
          <p:cNvPr id="3" name="Slide Number Placeholder 2">
            <a:extLst>
              <a:ext uri="{FF2B5EF4-FFF2-40B4-BE49-F238E27FC236}">
                <a16:creationId xmlns:a16="http://schemas.microsoft.com/office/drawing/2014/main" id="{8D9699F3-D2FC-4688-9D3F-CAB669354AB9}"/>
              </a:ext>
            </a:extLst>
          </p:cNvPr>
          <p:cNvSpPr>
            <a:spLocks noGrp="1"/>
          </p:cNvSpPr>
          <p:nvPr>
            <p:ph type="sldNum" sz="quarter" idx="12"/>
          </p:nvPr>
        </p:nvSpPr>
        <p:spPr/>
        <p:txBody>
          <a:bodyPr/>
          <a:lstStyle/>
          <a:p>
            <a:fld id="{2D52CBCC-10DE-4901-8868-08FE15736531}" type="slidenum">
              <a:rPr lang="en-US" smtClean="0"/>
              <a:t>9</a:t>
            </a:fld>
            <a:endParaRPr lang="en-US"/>
          </a:p>
        </p:txBody>
      </p:sp>
    </p:spTree>
    <p:extLst>
      <p:ext uri="{BB962C8B-B14F-4D97-AF65-F5344CB8AC3E}">
        <p14:creationId xmlns:p14="http://schemas.microsoft.com/office/powerpoint/2010/main" val="33668527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328</TotalTime>
  <Words>6177</Words>
  <Application>Microsoft Office PowerPoint</Application>
  <PresentationFormat>Widescreen</PresentationFormat>
  <Paragraphs>438</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Century Gothic</vt:lpstr>
      <vt:lpstr>Garamond</vt:lpstr>
      <vt:lpstr>Times New Roman</vt:lpstr>
      <vt:lpstr>Savon</vt:lpstr>
      <vt:lpstr>Review of All Rights Protection Mechanisms in All gTLDs Working Group Phase 1  Initial Report</vt:lpstr>
      <vt:lpstr>Multiple Choice Answer Format</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URS Preliminary Recommendations and Community Questions</vt:lpstr>
      <vt:lpstr>TMCH Preliminary Recommendation </vt:lpstr>
      <vt:lpstr>Sunrise Service Preliminary Recommendations</vt:lpstr>
      <vt:lpstr>Sunrise Service Preliminary Recommendations</vt:lpstr>
      <vt:lpstr>Sunrise Service Community Questions</vt:lpstr>
      <vt:lpstr>Sunrise Service Community Questions</vt:lpstr>
      <vt:lpstr>Sunrise Service Community Questions</vt:lpstr>
      <vt:lpstr>Sunrise Service Community Questions</vt:lpstr>
      <vt:lpstr>Trademark Claims Service Preliminary Recommendations</vt:lpstr>
      <vt:lpstr>Trademark Claims Service Preliminary Recommendations and Community Questions</vt:lpstr>
      <vt:lpstr>Trademark Claims Service Preliminary Recommendations</vt:lpstr>
      <vt:lpstr>Trademark Claims Service Community Questions</vt:lpstr>
      <vt:lpstr>TM-PDDRP Preliminary Recommendation</vt:lpstr>
      <vt:lpstr>Overarching Charter Questions</vt:lpstr>
      <vt:lpstr>Overarching Charter Questions</vt:lpstr>
      <vt:lpstr>Overarching Charter 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Shatan</dc:creator>
  <cp:lastModifiedBy>Greg Shatan</cp:lastModifiedBy>
  <cp:revision>27</cp:revision>
  <cp:lastPrinted>2020-04-28T06:21:37Z</cp:lastPrinted>
  <dcterms:created xsi:type="dcterms:W3CDTF">2020-04-28T01:20:34Z</dcterms:created>
  <dcterms:modified xsi:type="dcterms:W3CDTF">2020-04-29T01:16:48Z</dcterms:modified>
</cp:coreProperties>
</file>