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1"/>
  </p:notesMasterIdLst>
  <p:handoutMasterIdLst>
    <p:handoutMasterId r:id="rId12"/>
  </p:handoutMasterIdLst>
  <p:sldIdLst>
    <p:sldId id="540" r:id="rId2"/>
    <p:sldId id="381" r:id="rId3"/>
    <p:sldId id="545" r:id="rId4"/>
    <p:sldId id="551" r:id="rId5"/>
    <p:sldId id="550" r:id="rId6"/>
    <p:sldId id="552" r:id="rId7"/>
    <p:sldId id="546" r:id="rId8"/>
    <p:sldId id="547" r:id="rId9"/>
    <p:sldId id="549"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16" userDrawn="1">
          <p15:clr>
            <a:srgbClr val="A4A3A4"/>
          </p15:clr>
        </p15:guide>
        <p15:guide id="2" pos="1776"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le Howell" initials="MH" lastIdx="7"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DEDEDE"/>
    <a:srgbClr val="002B49"/>
    <a:srgbClr val="9C240F"/>
    <a:srgbClr val="CB460F"/>
    <a:srgbClr val="FA5B36"/>
    <a:srgbClr val="0E4B91"/>
    <a:srgbClr val="18548A"/>
    <a:srgbClr val="15538C"/>
    <a:srgbClr val="0B2F49"/>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81" autoAdjust="0"/>
    <p:restoredTop sz="67405" autoAdjust="0"/>
  </p:normalViewPr>
  <p:slideViewPr>
    <p:cSldViewPr snapToGrid="0" snapToObjects="1">
      <p:cViewPr varScale="1">
        <p:scale>
          <a:sx n="71" d="100"/>
          <a:sy n="71" d="100"/>
        </p:scale>
        <p:origin x="2752" y="176"/>
      </p:cViewPr>
      <p:guideLst>
        <p:guide orient="horz" pos="1416"/>
        <p:guide pos="1776"/>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81" d="100"/>
          <a:sy n="81" d="100"/>
        </p:scale>
        <p:origin x="389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68F13CC-A6A6-524A-A0F8-DAB9B298E3B6}" type="datetimeFigureOut">
              <a:rPr lang="en-US" smtClean="0"/>
              <a:t>6/11/21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7CED518-EFD6-E34B-989E-6B6564A75595}" type="slidenum">
              <a:rPr lang="en-US" smtClean="0"/>
              <a:t>‹#›</a:t>
            </a:fld>
            <a:endParaRPr lang="en-US"/>
          </a:p>
        </p:txBody>
      </p:sp>
    </p:spTree>
    <p:extLst>
      <p:ext uri="{BB962C8B-B14F-4D97-AF65-F5344CB8AC3E}">
        <p14:creationId xmlns:p14="http://schemas.microsoft.com/office/powerpoint/2010/main" val="23140004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A614CD-FA73-DF49-AA13-A5EF746D725A}" type="datetimeFigureOut">
              <a:rPr lang="en-US" smtClean="0"/>
              <a:t>6/11/21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002FF9-4628-B146-9948-95257A430692}" type="slidenum">
              <a:rPr lang="en-US" smtClean="0"/>
              <a:t>‹#›</a:t>
            </a:fld>
            <a:endParaRPr lang="en-US"/>
          </a:p>
        </p:txBody>
      </p:sp>
    </p:spTree>
    <p:extLst>
      <p:ext uri="{BB962C8B-B14F-4D97-AF65-F5344CB8AC3E}">
        <p14:creationId xmlns:p14="http://schemas.microsoft.com/office/powerpoint/2010/main" val="215689949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community.icann.org/pages/viewpage.action?pageId=126424369" TargetMode="External"/><Relationship Id="rId3" Type="http://schemas.openxmlformats.org/officeDocument/2006/relationships/hyperlink" Target="https://community.icann.org/x/ZwbQCQ" TargetMode="External"/><Relationship Id="rId7" Type="http://schemas.openxmlformats.org/officeDocument/2006/relationships/hyperlink" Target="https://atlarge.icann.org/advice_statements/13795"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atlarge.icann.org/advice_statements/13793" TargetMode="External"/><Relationship Id="rId11" Type="http://schemas.openxmlformats.org/officeDocument/2006/relationships/hyperlink" Target="https://community.icann.org/x/jYDpB" TargetMode="External"/><Relationship Id="rId5" Type="http://schemas.openxmlformats.org/officeDocument/2006/relationships/hyperlink" Target="https://community.icann.org/pages/viewpage.action?pageId=157189068" TargetMode="External"/><Relationship Id="rId10" Type="http://schemas.openxmlformats.org/officeDocument/2006/relationships/hyperlink" Target="https://community.icann.org/pages/viewpage.action?pageId=105383443" TargetMode="External"/><Relationship Id="rId4" Type="http://schemas.openxmlformats.org/officeDocument/2006/relationships/hyperlink" Target="https://71.schedule.icann.org/meetings/gcLZWTBtkzuM3cXug" TargetMode="External"/><Relationship Id="rId9" Type="http://schemas.openxmlformats.org/officeDocument/2006/relationships/hyperlink" Target="https://community.icann.org/display/alacpolicydev/At-Large+Workspace%3A+Registration+Directory+Service+%28RDS-WHOIS2%29+Review+Team+Final+Report"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71.schedule.icann.org/meetings/WGNGP5GJupYJrCnXo"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71.schedule.icann.org/meetings/Ws3N7bsspep4Nk4Nw#/?limit=10&amp;sortByFields[0]=isPinned&amp;sortByFields[1]=lastActivityAt&amp;sortByOrders[0]=-1&amp;sortByOrders[1]=-1&amp;uid=sRMo5hmLvvdHjHkao" TargetMode="External"/><Relationship Id="rId7" Type="http://schemas.openxmlformats.org/officeDocument/2006/relationships/hyperlink" Target="https://community.icann.org/pages/viewpage.action?pageId=82411661&amp;preview=/82411661/162889974/6.jpeg"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community.icann.org/pages/viewpage.action?pageId=102142603&amp;preview=/102142603/166266296/Advice_Development_Process_Infographic_EN_2021_web.pdf" TargetMode="External"/><Relationship Id="rId5" Type="http://schemas.openxmlformats.org/officeDocument/2006/relationships/hyperlink" Target="https://community.icann.org/x/TIkmCQ" TargetMode="External"/><Relationship Id="rId4" Type="http://schemas.openxmlformats.org/officeDocument/2006/relationships/hyperlink" Target="https://community.icann.org/x/DgwdC" TargetMode="Externa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community.icann.org/pages/viewpage.action?pageId=100533136" TargetMode="External"/><Relationship Id="rId3" Type="http://schemas.openxmlformats.org/officeDocument/2006/relationships/hyperlink" Target="https://community.icann.org/display/alacpolicydev/At-Large+Workspace%3A+ALAC+Advice+to+the+ICANN+Board+on+Subsequent+Procedures?preview=/157188425/164629261/2021-05-25%20Maarten%20Botterman%20to%20Maureen%20Hilyard%20ALAC%20Advice.pdf" TargetMode="External"/><Relationship Id="rId7" Type="http://schemas.openxmlformats.org/officeDocument/2006/relationships/hyperlink" Target="https://atlarge.icann.org/advice_statements/13799"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community.icann.org/x/jYDpB" TargetMode="External"/><Relationship Id="rId5" Type="http://schemas.openxmlformats.org/officeDocument/2006/relationships/hyperlink" Target="https://community.icann.org/display/alacpolicydev/At-Large+Workspace%3A+ALAC+Advice+to+the+ICANN+Board+on+Subsequent+Procedures+and+ALAC+Statement+for+SubPro+PDP+Final+Report" TargetMode="External"/><Relationship Id="rId4" Type="http://schemas.openxmlformats.org/officeDocument/2006/relationships/hyperlink" Target="https://atlarge.icann.org/advice_statements/13823" TargetMode="External"/><Relationship Id="rId9" Type="http://schemas.openxmlformats.org/officeDocument/2006/relationships/hyperlink" Target="https://community.icann.org/pages/viewpage.action?pageId=96214566"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icann.org/resources/board-material/resolutions-2020-01-26-en#1.b"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community.icann.org/display/TPRPDP/Transfer+Policy+Review+PDP" TargetMode="External"/><Relationship Id="rId5" Type="http://schemas.openxmlformats.org/officeDocument/2006/relationships/hyperlink" Target="https://community.icann.org/x/ZwXQCQ" TargetMode="External"/><Relationship Id="rId4" Type="http://schemas.openxmlformats.org/officeDocument/2006/relationships/hyperlink" Target="https://community.icann.org/display/alacpolicydev/At-Large+Workspace%3A+Request+for+Input+on+Transfer+Policy+Review+PDP+Charter"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71.schedule.icann.org/meetings/RNuzXkchehrLxha9F#/?limit=10&amp;sortByFields[0]=isPinned&amp;sortByFields[1]=lastActivityAt&amp;sortByOrders[0]=-1&amp;sortByOrders[1]=-1&amp;uid=sRMo5hmLvvdHjHkao"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thoughtco.com/what-is-the-interquartile-range-rule-3126244"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71.schedule.icann.org/meetings/4Kez7bNNb827qwYsB#/?limit=10&amp;sortByFields[0]=isPinned&amp;sortByFields[1]=lastActivityAt&amp;sortByOrders[0]=-1&amp;sortByOrders[1]=-1&amp;uid=sRMo5hmLvvdHjHkao" TargetMode="External"/><Relationship Id="rId5" Type="http://schemas.openxmlformats.org/officeDocument/2006/relationships/hyperlink" Target="https://community.icann.org/x/awbQCQ" TargetMode="External"/><Relationship Id="rId4" Type="http://schemas.openxmlformats.org/officeDocument/2006/relationships/hyperlink" Target="https://atlarge.icann.org/news/announcement-1357-2020-06-04-en"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71.schedule.icann.org/meetings/2BQtJhqmvhy2t4Fta#/?limit=10&amp;sortByFields[0]=isPinned&amp;sortByFields[1]=lastActivityAt&amp;sortByOrders[0]=-1&amp;sortByOrders[1]=-1&amp;uid=sRMo5hmLvvdHjHkao"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atlarge.icann.org/policy/at-large-and-universal-acceptance-ua-en"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i="0" u="none" strike="noStrike" kern="1200" dirty="0">
                <a:solidFill>
                  <a:schemeClr val="tx1"/>
                </a:solidFill>
                <a:effectLst/>
                <a:latin typeface="+mn-lt"/>
                <a:ea typeface="+mn-ea"/>
                <a:cs typeface="+mn-cs"/>
              </a:rPr>
              <a:t>Background</a:t>
            </a:r>
            <a:endParaRPr lang="en-US" b="0" dirty="0">
              <a:effectLst/>
            </a:endParaRPr>
          </a:p>
          <a:p>
            <a:pPr rtl="0"/>
            <a:r>
              <a:rPr lang="en-US" sz="1200" b="0" i="1" u="none" strike="noStrike" kern="1200" dirty="0">
                <a:solidFill>
                  <a:schemeClr val="tx1"/>
                </a:solidFill>
                <a:effectLst/>
                <a:latin typeface="+mn-lt"/>
                <a:ea typeface="+mn-ea"/>
                <a:cs typeface="+mn-cs"/>
              </a:rPr>
              <a:t>The related ICANN71 plenary session will provide an update from governmental authorities about proposed legislation and directives and their intent. When enacted, these regulations could fundamentally change the current landscape as it relates to domain name registration data collection, maintenance, and access. The update will be followed by an opportunity for discussion.</a:t>
            </a:r>
            <a:endParaRPr lang="en-US" b="0" dirty="0">
              <a:effectLst/>
            </a:endParaRPr>
          </a:p>
          <a:p>
            <a:pPr rtl="0"/>
            <a:br>
              <a:rPr lang="en-US" b="0" dirty="0">
                <a:effectLst/>
              </a:rPr>
            </a:br>
            <a:r>
              <a:rPr lang="en-US" sz="1200" b="1" i="0" u="none" strike="noStrike" kern="1200" dirty="0">
                <a:solidFill>
                  <a:schemeClr val="tx1"/>
                </a:solidFill>
                <a:effectLst/>
                <a:latin typeface="+mn-lt"/>
                <a:ea typeface="+mn-ea"/>
                <a:cs typeface="+mn-cs"/>
              </a:rPr>
              <a:t>Resources</a:t>
            </a:r>
            <a:endParaRPr lang="en-US" b="0" dirty="0">
              <a:effectLst/>
            </a:endParaRPr>
          </a:p>
          <a:p>
            <a:pPr rtl="0"/>
            <a:r>
              <a:rPr lang="en-US" sz="1200" b="0" i="1" u="sng" strike="noStrike" kern="1200" dirty="0">
                <a:solidFill>
                  <a:schemeClr val="tx1"/>
                </a:solidFill>
                <a:effectLst/>
                <a:latin typeface="+mn-lt"/>
                <a:ea typeface="+mn-ea"/>
                <a:cs typeface="+mn-cs"/>
                <a:hlinkClick r:id="rId3"/>
              </a:rPr>
              <a:t>ICANN71 At-Large Policy Session 3: GDPR as a Technology - Policy Implications</a:t>
            </a:r>
            <a:r>
              <a:rPr lang="en-US" sz="1200" b="0" i="1" u="none" strike="noStrike" kern="1200" dirty="0">
                <a:solidFill>
                  <a:schemeClr val="tx1"/>
                </a:solidFill>
                <a:effectLst/>
                <a:latin typeface="+mn-lt"/>
                <a:ea typeface="+mn-ea"/>
                <a:cs typeface="+mn-cs"/>
              </a:rPr>
              <a:t>: Tuesday, 15 June @ 10:30 UTC</a:t>
            </a:r>
            <a:endParaRPr lang="en-US" b="0" dirty="0">
              <a:effectLst/>
            </a:endParaRPr>
          </a:p>
          <a:p>
            <a:pPr rtl="0"/>
            <a:r>
              <a:rPr lang="en-US" sz="1200" b="0" i="1" u="sng" strike="noStrike" kern="1200" dirty="0">
                <a:solidFill>
                  <a:schemeClr val="tx1"/>
                </a:solidFill>
                <a:effectLst/>
                <a:latin typeface="+mn-lt"/>
                <a:ea typeface="+mn-ea"/>
                <a:cs typeface="+mn-cs"/>
                <a:hlinkClick r:id="rId4"/>
              </a:rPr>
              <a:t>ICANN71 Plenary Session: Impact of Regulatory Developments on ICANN Policy Topics</a:t>
            </a:r>
            <a:r>
              <a:rPr lang="en-US" sz="1200" b="0" i="1" u="none" strike="noStrike" kern="1200" dirty="0">
                <a:solidFill>
                  <a:schemeClr val="tx1"/>
                </a:solidFill>
                <a:effectLst/>
                <a:latin typeface="+mn-lt"/>
                <a:ea typeface="+mn-ea"/>
                <a:cs typeface="+mn-cs"/>
              </a:rPr>
              <a:t>: Monday, 14 June @ 10:30 UTC</a:t>
            </a:r>
            <a:endParaRPr lang="en-US" b="0" dirty="0">
              <a:effectLst/>
            </a:endParaRPr>
          </a:p>
          <a:p>
            <a:pPr rtl="0"/>
            <a:r>
              <a:rPr lang="en-US" sz="1200" b="0" i="1" u="none" strike="noStrike" kern="1200" dirty="0">
                <a:solidFill>
                  <a:schemeClr val="tx1"/>
                </a:solidFill>
                <a:effectLst/>
                <a:latin typeface="+mn-lt"/>
                <a:ea typeface="+mn-ea"/>
                <a:cs typeface="+mn-cs"/>
              </a:rPr>
              <a:t>See</a:t>
            </a:r>
            <a:r>
              <a:rPr lang="en-US" sz="1200" b="0" i="1" u="none" strike="noStrike" kern="1200" dirty="0">
                <a:solidFill>
                  <a:schemeClr val="tx1"/>
                </a:solidFill>
                <a:effectLst/>
                <a:latin typeface="+mn-lt"/>
                <a:ea typeface="+mn-ea"/>
                <a:cs typeface="+mn-cs"/>
                <a:hlinkClick r:id="rId5"/>
              </a:rPr>
              <a:t> </a:t>
            </a:r>
            <a:r>
              <a:rPr lang="en-US" sz="1200" b="0" i="1" u="sng" strike="noStrike" kern="1200" dirty="0">
                <a:solidFill>
                  <a:schemeClr val="tx1"/>
                </a:solidFill>
                <a:effectLst/>
                <a:latin typeface="+mn-lt"/>
                <a:ea typeface="+mn-ea"/>
                <a:cs typeface="+mn-cs"/>
                <a:hlinkClick r:id="rId5"/>
              </a:rPr>
              <a:t>ALAC statement on EU Directive on Security of Network and Information Systems (NIS 2 Directive)</a:t>
            </a:r>
            <a:r>
              <a:rPr lang="en-US" sz="1200" b="0" i="1" u="none" strike="noStrike" kern="1200" dirty="0">
                <a:solidFill>
                  <a:schemeClr val="tx1"/>
                </a:solidFill>
                <a:effectLst/>
                <a:latin typeface="+mn-lt"/>
                <a:ea typeface="+mn-ea"/>
                <a:cs typeface="+mn-cs"/>
              </a:rPr>
              <a:t> (17 March 2021)</a:t>
            </a:r>
            <a:endParaRPr lang="en-US" b="0" dirty="0">
              <a:effectLst/>
            </a:endParaRPr>
          </a:p>
          <a:p>
            <a:pPr rtl="0"/>
            <a:r>
              <a:rPr lang="en-US" sz="1200" b="0" i="1" u="none" strike="noStrike" kern="1200" dirty="0">
                <a:solidFill>
                  <a:schemeClr val="tx1"/>
                </a:solidFill>
                <a:effectLst/>
                <a:latin typeface="+mn-lt"/>
                <a:ea typeface="+mn-ea"/>
                <a:cs typeface="+mn-cs"/>
              </a:rPr>
              <a:t>See</a:t>
            </a:r>
            <a:r>
              <a:rPr lang="en-US" sz="1200" b="0" i="1" u="none" strike="noStrike" kern="1200" dirty="0">
                <a:solidFill>
                  <a:schemeClr val="tx1"/>
                </a:solidFill>
                <a:effectLst/>
                <a:latin typeface="+mn-lt"/>
                <a:ea typeface="+mn-ea"/>
                <a:cs typeface="+mn-cs"/>
                <a:hlinkClick r:id="rId6"/>
              </a:rPr>
              <a:t> </a:t>
            </a:r>
            <a:r>
              <a:rPr lang="en-US" sz="1200" b="0" i="1" u="sng" strike="noStrike" kern="1200" dirty="0">
                <a:solidFill>
                  <a:schemeClr val="tx1"/>
                </a:solidFill>
                <a:effectLst/>
                <a:latin typeface="+mn-lt"/>
                <a:ea typeface="+mn-ea"/>
                <a:cs typeface="+mn-cs"/>
                <a:hlinkClick r:id="rId6"/>
              </a:rPr>
              <a:t>ALAC statement on EPDP (July 2020)</a:t>
            </a:r>
            <a:r>
              <a:rPr lang="en-US" sz="1200" b="0" i="1" u="none" strike="noStrike" kern="1200" dirty="0">
                <a:solidFill>
                  <a:schemeClr val="tx1"/>
                </a:solidFill>
                <a:effectLst/>
                <a:latin typeface="+mn-lt"/>
                <a:ea typeface="+mn-ea"/>
                <a:cs typeface="+mn-cs"/>
              </a:rPr>
              <a:t> and</a:t>
            </a:r>
            <a:r>
              <a:rPr lang="en-US" sz="1200" b="0" i="1" u="none" strike="noStrike" kern="1200" dirty="0">
                <a:solidFill>
                  <a:schemeClr val="tx1"/>
                </a:solidFill>
                <a:effectLst/>
                <a:latin typeface="+mn-lt"/>
                <a:ea typeface="+mn-ea"/>
                <a:cs typeface="+mn-cs"/>
                <a:hlinkClick r:id="rId7"/>
              </a:rPr>
              <a:t> </a:t>
            </a:r>
            <a:r>
              <a:rPr lang="en-US" sz="1200" b="0" i="1" u="sng" strike="noStrike" kern="1200" dirty="0">
                <a:solidFill>
                  <a:schemeClr val="tx1"/>
                </a:solidFill>
                <a:effectLst/>
                <a:latin typeface="+mn-lt"/>
                <a:ea typeface="+mn-ea"/>
                <a:cs typeface="+mn-cs"/>
                <a:hlinkClick r:id="rId7"/>
              </a:rPr>
              <a:t>Addendum (August 2020)</a:t>
            </a:r>
            <a:endParaRPr lang="en-US" b="0" dirty="0">
              <a:effectLst/>
            </a:endParaRPr>
          </a:p>
          <a:p>
            <a:pPr rtl="0"/>
            <a:r>
              <a:rPr lang="en-US" sz="1200" b="0" i="1" u="none" strike="noStrike" kern="1200" dirty="0">
                <a:solidFill>
                  <a:schemeClr val="tx1"/>
                </a:solidFill>
                <a:effectLst/>
                <a:latin typeface="+mn-lt"/>
                <a:ea typeface="+mn-ea"/>
                <a:cs typeface="+mn-cs"/>
              </a:rPr>
              <a:t>See ALAC statement on</a:t>
            </a:r>
            <a:r>
              <a:rPr lang="en-US" sz="1200" b="1" i="1" u="sng" strike="noStrike" kern="1200" dirty="0">
                <a:solidFill>
                  <a:schemeClr val="tx1"/>
                </a:solidFill>
                <a:effectLst/>
                <a:latin typeface="+mn-lt"/>
                <a:ea typeface="+mn-ea"/>
                <a:cs typeface="+mn-cs"/>
                <a:hlinkClick r:id="rId8"/>
              </a:rPr>
              <a:t> </a:t>
            </a:r>
            <a:r>
              <a:rPr lang="en-US" sz="1200" b="0" i="1" u="sng" strike="noStrike" kern="1200" dirty="0">
                <a:solidFill>
                  <a:schemeClr val="tx1"/>
                </a:solidFill>
                <a:effectLst/>
                <a:latin typeface="+mn-lt"/>
                <a:ea typeface="+mn-ea"/>
                <a:cs typeface="+mn-cs"/>
                <a:hlinkClick r:id="rId8"/>
              </a:rPr>
              <a:t>Initial Report of the Expedited Policy Development Process (EPDP) on the Temporary Specification for gTLD Registration Data Team – PHASE 2</a:t>
            </a:r>
            <a:r>
              <a:rPr lang="en-US" sz="1200" b="0" i="1" u="none" strike="noStrike" kern="1200" dirty="0">
                <a:solidFill>
                  <a:schemeClr val="tx1"/>
                </a:solidFill>
                <a:effectLst/>
                <a:latin typeface="+mn-lt"/>
                <a:ea typeface="+mn-ea"/>
                <a:cs typeface="+mn-cs"/>
              </a:rPr>
              <a:t> (23 March 2020)</a:t>
            </a:r>
            <a:endParaRPr lang="en-US" b="0" dirty="0">
              <a:effectLst/>
            </a:endParaRPr>
          </a:p>
          <a:p>
            <a:pPr rtl="0"/>
            <a:r>
              <a:rPr lang="en-US" sz="1200" b="0" i="1" u="none" strike="noStrike" kern="1200" dirty="0">
                <a:solidFill>
                  <a:schemeClr val="tx1"/>
                </a:solidFill>
                <a:effectLst/>
                <a:latin typeface="+mn-lt"/>
                <a:ea typeface="+mn-ea"/>
                <a:cs typeface="+mn-cs"/>
              </a:rPr>
              <a:t>See ALAC statement on</a:t>
            </a:r>
            <a:r>
              <a:rPr lang="en-US" sz="1200" b="0" i="1" u="none" strike="noStrike" kern="1200" dirty="0">
                <a:solidFill>
                  <a:schemeClr val="tx1"/>
                </a:solidFill>
                <a:effectLst/>
                <a:latin typeface="+mn-lt"/>
                <a:ea typeface="+mn-ea"/>
                <a:cs typeface="+mn-cs"/>
                <a:hlinkClick r:id="rId9"/>
              </a:rPr>
              <a:t> </a:t>
            </a:r>
            <a:r>
              <a:rPr lang="en-US" sz="1200" b="0" i="1" u="sng" strike="noStrike" kern="1200" dirty="0">
                <a:solidFill>
                  <a:schemeClr val="tx1"/>
                </a:solidFill>
                <a:effectLst/>
                <a:latin typeface="+mn-lt"/>
                <a:ea typeface="+mn-ea"/>
                <a:cs typeface="+mn-cs"/>
                <a:hlinkClick r:id="rId9"/>
              </a:rPr>
              <a:t>Registration Directory Service (RDS-WHOIS2) Review Team Final Report</a:t>
            </a:r>
            <a:r>
              <a:rPr lang="en-US" sz="1200" b="0" i="1" u="none" strike="noStrike" kern="1200" dirty="0">
                <a:solidFill>
                  <a:schemeClr val="tx1"/>
                </a:solidFill>
                <a:effectLst/>
                <a:latin typeface="+mn-lt"/>
                <a:ea typeface="+mn-ea"/>
                <a:cs typeface="+mn-cs"/>
              </a:rPr>
              <a:t> (12 December 2019)</a:t>
            </a:r>
            <a:endParaRPr lang="en-US" b="0" dirty="0">
              <a:effectLst/>
            </a:endParaRPr>
          </a:p>
          <a:p>
            <a:pPr rtl="0"/>
            <a:r>
              <a:rPr lang="en-US" sz="1200" b="0" i="1" u="none" strike="noStrike" kern="1200" dirty="0">
                <a:solidFill>
                  <a:schemeClr val="tx1"/>
                </a:solidFill>
                <a:effectLst/>
                <a:latin typeface="+mn-lt"/>
                <a:ea typeface="+mn-ea"/>
                <a:cs typeface="+mn-cs"/>
              </a:rPr>
              <a:t>See ALAC advice to the ICANN Board on</a:t>
            </a:r>
            <a:r>
              <a:rPr lang="en-US" sz="1200" b="1" i="1" u="sng" strike="noStrike" kern="1200" dirty="0">
                <a:solidFill>
                  <a:schemeClr val="tx1"/>
                </a:solidFill>
                <a:effectLst/>
                <a:latin typeface="+mn-lt"/>
                <a:ea typeface="+mn-ea"/>
                <a:cs typeface="+mn-cs"/>
                <a:hlinkClick r:id="rId10"/>
              </a:rPr>
              <a:t> </a:t>
            </a:r>
            <a:r>
              <a:rPr lang="en-US" sz="1200" b="0" i="1" u="sng" strike="noStrike" kern="1200" dirty="0">
                <a:solidFill>
                  <a:schemeClr val="tx1"/>
                </a:solidFill>
                <a:effectLst/>
                <a:latin typeface="+mn-lt"/>
                <a:ea typeface="+mn-ea"/>
                <a:cs typeface="+mn-cs"/>
                <a:hlinkClick r:id="rId10"/>
              </a:rPr>
              <a:t>GNSO Expedited Policy Development Process (EPDP) on the Temporary Specification for gTLD Registration Data Policy Recommendations for ICANN Board Consideration</a:t>
            </a:r>
            <a:r>
              <a:rPr lang="en-US" sz="1200" b="0" i="1" u="sng" kern="1200" dirty="0">
                <a:solidFill>
                  <a:schemeClr val="tx1"/>
                </a:solidFill>
                <a:effectLst/>
                <a:latin typeface="+mn-lt"/>
                <a:ea typeface="+mn-ea"/>
                <a:cs typeface="+mn-cs"/>
              </a:rPr>
              <a:t> </a:t>
            </a:r>
            <a:r>
              <a:rPr lang="en-US" sz="1200" b="0" i="1" u="none" strike="noStrike" kern="1200" dirty="0">
                <a:solidFill>
                  <a:schemeClr val="tx1"/>
                </a:solidFill>
                <a:effectLst/>
                <a:latin typeface="+mn-lt"/>
                <a:ea typeface="+mn-ea"/>
                <a:cs typeface="+mn-cs"/>
              </a:rPr>
              <a:t>(17 April 2019)</a:t>
            </a:r>
            <a:endParaRPr lang="en-US" b="0" dirty="0">
              <a:effectLst/>
            </a:endParaRPr>
          </a:p>
          <a:p>
            <a:r>
              <a:rPr lang="en-US" sz="1200" b="0" i="1" u="none" strike="noStrike" kern="1200" dirty="0">
                <a:solidFill>
                  <a:schemeClr val="tx1"/>
                </a:solidFill>
                <a:effectLst/>
                <a:latin typeface="+mn-lt"/>
                <a:ea typeface="+mn-ea"/>
                <a:cs typeface="+mn-cs"/>
              </a:rPr>
              <a:t>See recent</a:t>
            </a:r>
            <a:r>
              <a:rPr lang="en-US" sz="1200" b="0" i="1" u="sng" strike="noStrike" kern="1200" dirty="0">
                <a:solidFill>
                  <a:schemeClr val="tx1"/>
                </a:solidFill>
                <a:effectLst/>
                <a:latin typeface="+mn-lt"/>
                <a:ea typeface="+mn-ea"/>
                <a:cs typeface="+mn-cs"/>
                <a:hlinkClick r:id="rId11"/>
              </a:rPr>
              <a:t> CPWG meetings</a:t>
            </a:r>
            <a:r>
              <a:rPr lang="en-US" sz="1200" b="0" i="1" u="none" strike="noStrike" kern="1200" dirty="0">
                <a:solidFill>
                  <a:schemeClr val="tx1"/>
                </a:solidFill>
                <a:effectLst/>
                <a:latin typeface="+mn-lt"/>
                <a:ea typeface="+mn-ea"/>
                <a:cs typeface="+mn-cs"/>
              </a:rPr>
              <a:t>, EPDP updates by </a:t>
            </a:r>
            <a:r>
              <a:rPr lang="en-US" sz="1200" b="0" i="1" u="none" strike="noStrike" kern="1200" dirty="0" err="1">
                <a:solidFill>
                  <a:schemeClr val="tx1"/>
                </a:solidFill>
                <a:effectLst/>
                <a:latin typeface="+mn-lt"/>
                <a:ea typeface="+mn-ea"/>
                <a:cs typeface="+mn-cs"/>
              </a:rPr>
              <a:t>Hadia</a:t>
            </a:r>
            <a:r>
              <a:rPr lang="en-US" sz="1200" b="0" i="1" u="none" strike="noStrike" kern="1200" dirty="0">
                <a:solidFill>
                  <a:schemeClr val="tx1"/>
                </a:solidFill>
                <a:effectLst/>
                <a:latin typeface="+mn-lt"/>
                <a:ea typeface="+mn-ea"/>
                <a:cs typeface="+mn-cs"/>
              </a:rPr>
              <a:t> </a:t>
            </a:r>
            <a:r>
              <a:rPr lang="en-US" sz="1200" b="0" i="1" u="none" strike="noStrike" kern="1200" dirty="0" err="1">
                <a:solidFill>
                  <a:schemeClr val="tx1"/>
                </a:solidFill>
                <a:effectLst/>
                <a:latin typeface="+mn-lt"/>
                <a:ea typeface="+mn-ea"/>
                <a:cs typeface="+mn-cs"/>
              </a:rPr>
              <a:t>Elminiawi</a:t>
            </a:r>
            <a:r>
              <a:rPr lang="en-US" sz="1200" b="0" i="1" u="none" strike="noStrike" kern="1200" dirty="0">
                <a:solidFill>
                  <a:schemeClr val="tx1"/>
                </a:solidFill>
                <a:effectLst/>
                <a:latin typeface="+mn-lt"/>
                <a:ea typeface="+mn-ea"/>
                <a:cs typeface="+mn-cs"/>
              </a:rPr>
              <a:t> and Alan Greenberg, ALAC Members to the EPDP.</a:t>
            </a:r>
            <a:endParaRPr lang="en-TR" dirty="0"/>
          </a:p>
        </p:txBody>
      </p:sp>
      <p:sp>
        <p:nvSpPr>
          <p:cNvPr id="4" name="Slide Number Placeholder 3"/>
          <p:cNvSpPr>
            <a:spLocks noGrp="1"/>
          </p:cNvSpPr>
          <p:nvPr>
            <p:ph type="sldNum" sz="quarter" idx="5"/>
          </p:nvPr>
        </p:nvSpPr>
        <p:spPr/>
        <p:txBody>
          <a:bodyPr/>
          <a:lstStyle/>
          <a:p>
            <a:fld id="{7E002FF9-4628-B146-9948-95257A430692}" type="slidenum">
              <a:rPr lang="en-US" smtClean="0"/>
              <a:t>2</a:t>
            </a:fld>
            <a:endParaRPr lang="en-US"/>
          </a:p>
        </p:txBody>
      </p:sp>
    </p:spTree>
    <p:extLst>
      <p:ext uri="{BB962C8B-B14F-4D97-AF65-F5344CB8AC3E}">
        <p14:creationId xmlns:p14="http://schemas.microsoft.com/office/powerpoint/2010/main" val="1157556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i="0" u="none" strike="noStrike" kern="1200" dirty="0">
                <a:solidFill>
                  <a:schemeClr val="tx1"/>
                </a:solidFill>
                <a:effectLst/>
                <a:latin typeface="+mn-lt"/>
                <a:ea typeface="+mn-ea"/>
                <a:cs typeface="+mn-cs"/>
              </a:rPr>
              <a:t>Background</a:t>
            </a:r>
            <a:endParaRPr lang="en-US" b="0" dirty="0">
              <a:effectLst/>
            </a:endParaRPr>
          </a:p>
          <a:p>
            <a:pPr rtl="0"/>
            <a:r>
              <a:rPr lang="en-US" sz="1200" b="0" i="1" u="none" strike="noStrike" kern="1200" dirty="0">
                <a:solidFill>
                  <a:schemeClr val="tx1"/>
                </a:solidFill>
                <a:effectLst/>
                <a:latin typeface="+mn-lt"/>
                <a:ea typeface="+mn-ea"/>
                <a:cs typeface="+mn-cs"/>
              </a:rPr>
              <a:t>The data from the Reputation Block Lists (RBLs) are used by Contracted Parties, the Domain Abuse Activity Reporting (DAAR) system, and others in monitoring their namespace. RBLs are an important tool to mitigate Domain Name System (DNS) abuse. The plenary session during ICANN71 seeks to explain how RBLs identify suspicious behavior and seeks to dispel confusion through community discussion.</a:t>
            </a:r>
            <a:endParaRPr lang="en-US" b="0" dirty="0">
              <a:effectLst/>
            </a:endParaRPr>
          </a:p>
          <a:p>
            <a:pPr rtl="0"/>
            <a:br>
              <a:rPr lang="en-US" b="0" dirty="0">
                <a:effectLst/>
              </a:rPr>
            </a:br>
            <a:r>
              <a:rPr lang="en-US" sz="1200" b="1" i="0" u="none" strike="noStrike" kern="1200" dirty="0">
                <a:solidFill>
                  <a:schemeClr val="tx1"/>
                </a:solidFill>
                <a:effectLst/>
                <a:latin typeface="+mn-lt"/>
                <a:ea typeface="+mn-ea"/>
                <a:cs typeface="+mn-cs"/>
              </a:rPr>
              <a:t>Resources</a:t>
            </a:r>
            <a:endParaRPr lang="en-US" b="0" dirty="0">
              <a:effectLst/>
            </a:endParaRPr>
          </a:p>
          <a:p>
            <a:r>
              <a:rPr lang="en-US" sz="1200" b="0" i="1" u="sng" strike="noStrike" kern="1200" dirty="0">
                <a:solidFill>
                  <a:schemeClr val="tx1"/>
                </a:solidFill>
                <a:effectLst/>
                <a:latin typeface="+mn-lt"/>
                <a:ea typeface="+mn-ea"/>
                <a:cs typeface="+mn-cs"/>
                <a:hlinkClick r:id="rId3"/>
              </a:rPr>
              <a:t>ICANN71 Plenary Session: Understanding Reputation Block Lists</a:t>
            </a:r>
            <a:r>
              <a:rPr lang="en-US" sz="1200" b="0" i="1" u="none" strike="noStrike" kern="1200" dirty="0">
                <a:solidFill>
                  <a:schemeClr val="tx1"/>
                </a:solidFill>
                <a:effectLst/>
                <a:latin typeface="+mn-lt"/>
                <a:ea typeface="+mn-ea"/>
                <a:cs typeface="+mn-cs"/>
              </a:rPr>
              <a:t> on Thursday, 17 June @ 08:30 UTC</a:t>
            </a:r>
            <a:endParaRPr lang="en-TR" dirty="0"/>
          </a:p>
        </p:txBody>
      </p:sp>
      <p:sp>
        <p:nvSpPr>
          <p:cNvPr id="4" name="Slide Number Placeholder 3"/>
          <p:cNvSpPr>
            <a:spLocks noGrp="1"/>
          </p:cNvSpPr>
          <p:nvPr>
            <p:ph type="sldNum" sz="quarter" idx="5"/>
          </p:nvPr>
        </p:nvSpPr>
        <p:spPr/>
        <p:txBody>
          <a:bodyPr/>
          <a:lstStyle/>
          <a:p>
            <a:fld id="{7E002FF9-4628-B146-9948-95257A430692}" type="slidenum">
              <a:rPr lang="en-US" smtClean="0"/>
              <a:t>3</a:t>
            </a:fld>
            <a:endParaRPr lang="en-US"/>
          </a:p>
        </p:txBody>
      </p:sp>
    </p:spTree>
    <p:extLst>
      <p:ext uri="{BB962C8B-B14F-4D97-AF65-F5344CB8AC3E}">
        <p14:creationId xmlns:p14="http://schemas.microsoft.com/office/powerpoint/2010/main" val="872849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i="0" u="none" strike="noStrike" kern="1200" dirty="0">
                <a:solidFill>
                  <a:schemeClr val="tx1"/>
                </a:solidFill>
                <a:effectLst/>
                <a:latin typeface="+mn-lt"/>
                <a:ea typeface="+mn-ea"/>
                <a:cs typeface="+mn-cs"/>
              </a:rPr>
              <a:t>Background</a:t>
            </a:r>
            <a:endParaRPr lang="en-US" b="0" dirty="0">
              <a:effectLst/>
            </a:endParaRPr>
          </a:p>
          <a:p>
            <a:pPr rtl="0"/>
            <a:r>
              <a:rPr lang="en-US" sz="1200" b="0" i="1" u="none" strike="noStrike" kern="1200" dirty="0">
                <a:solidFill>
                  <a:schemeClr val="tx1"/>
                </a:solidFill>
                <a:effectLst/>
                <a:latin typeface="+mn-lt"/>
                <a:ea typeface="+mn-ea"/>
                <a:cs typeface="+mn-cs"/>
              </a:rPr>
              <a:t>The Internet governance landscape is never static. It is continually evolving, and the ICANN community must evolve with it, ensuring that its </a:t>
            </a:r>
            <a:r>
              <a:rPr lang="en-US" sz="1200" b="0" i="1" u="none" strike="noStrike" kern="1200" dirty="0" err="1">
                <a:solidFill>
                  <a:schemeClr val="tx1"/>
                </a:solidFill>
                <a:effectLst/>
                <a:latin typeface="+mn-lt"/>
                <a:ea typeface="+mn-ea"/>
                <a:cs typeface="+mn-cs"/>
              </a:rPr>
              <a:t>multistakeholder</a:t>
            </a:r>
            <a:r>
              <a:rPr lang="en-US" sz="1200" b="0" i="1" u="none" strike="noStrike" kern="1200" dirty="0">
                <a:solidFill>
                  <a:schemeClr val="tx1"/>
                </a:solidFill>
                <a:effectLst/>
                <a:latin typeface="+mn-lt"/>
                <a:ea typeface="+mn-ea"/>
                <a:cs typeface="+mn-cs"/>
              </a:rPr>
              <a:t> model remains an effective and inclusive governance model for an increasingly interconnected and challenging world. ICANN is committed to the evolution of its unique model as one of the strategic goals in the recent 5-year plan. The items addressed are some of the points At-Large has contributed in recent comments towards the improvement of the model.</a:t>
            </a:r>
            <a:endParaRPr lang="en-US" b="0" dirty="0">
              <a:effectLst/>
            </a:endParaRPr>
          </a:p>
          <a:p>
            <a:pPr rtl="0"/>
            <a:br>
              <a:rPr lang="en-US" b="0" dirty="0">
                <a:effectLst/>
              </a:rPr>
            </a:br>
            <a:r>
              <a:rPr lang="en-US" sz="1200" b="1" i="0" u="none" strike="noStrike" kern="1200" dirty="0">
                <a:solidFill>
                  <a:schemeClr val="tx1"/>
                </a:solidFill>
                <a:effectLst/>
                <a:latin typeface="+mn-lt"/>
                <a:ea typeface="+mn-ea"/>
                <a:cs typeface="+mn-cs"/>
              </a:rPr>
              <a:t>Resources</a:t>
            </a:r>
            <a:endParaRPr lang="en-US" b="0" dirty="0">
              <a:effectLst/>
            </a:endParaRPr>
          </a:p>
          <a:p>
            <a:pPr rtl="0"/>
            <a:r>
              <a:rPr lang="en-US" sz="1200" b="0" i="1" u="sng" strike="noStrike" kern="1200" dirty="0">
                <a:solidFill>
                  <a:schemeClr val="tx1"/>
                </a:solidFill>
                <a:effectLst/>
                <a:latin typeface="+mn-lt"/>
                <a:ea typeface="+mn-ea"/>
                <a:cs typeface="+mn-cs"/>
                <a:hlinkClick r:id="rId3"/>
              </a:rPr>
              <a:t>ICANN71 Plenary Session: ICANN’s Multistakeholder Model within the Internet Governance Ecosystem</a:t>
            </a:r>
            <a:r>
              <a:rPr lang="en-US" sz="1200" b="0" i="1" u="none" strike="noStrike" kern="1200" dirty="0">
                <a:solidFill>
                  <a:schemeClr val="tx1"/>
                </a:solidFill>
                <a:effectLst/>
                <a:latin typeface="+mn-lt"/>
                <a:ea typeface="+mn-ea"/>
                <a:cs typeface="+mn-cs"/>
              </a:rPr>
              <a:t> on Tuesday, 15 June @ 12:30 UTC</a:t>
            </a:r>
            <a:endParaRPr lang="en-US" b="0" dirty="0">
              <a:effectLst/>
            </a:endParaRPr>
          </a:p>
          <a:p>
            <a:pPr rtl="0"/>
            <a:r>
              <a:rPr lang="en-US" sz="1200" b="0" i="1" u="none" strike="noStrike" kern="1200" dirty="0">
                <a:solidFill>
                  <a:schemeClr val="tx1"/>
                </a:solidFill>
                <a:effectLst/>
                <a:latin typeface="+mn-lt"/>
                <a:ea typeface="+mn-ea"/>
                <a:cs typeface="+mn-cs"/>
              </a:rPr>
              <a:t>See ALAC statement on </a:t>
            </a:r>
            <a:r>
              <a:rPr lang="en-US" sz="1200" b="0" i="1" u="sng" strike="noStrike" kern="1200" dirty="0">
                <a:solidFill>
                  <a:schemeClr val="tx1"/>
                </a:solidFill>
                <a:effectLst/>
                <a:latin typeface="+mn-lt"/>
                <a:ea typeface="+mn-ea"/>
                <a:cs typeface="+mn-cs"/>
                <a:hlinkClick r:id="rId4"/>
              </a:rPr>
              <a:t>Enhancing the Effectiveness of ICANN’s Multistakeholder Model – Next Steps</a:t>
            </a:r>
            <a:r>
              <a:rPr lang="en-US" sz="1200" b="0" i="1" u="none" strike="noStrike" kern="1200" dirty="0">
                <a:solidFill>
                  <a:schemeClr val="tx1"/>
                </a:solidFill>
                <a:effectLst/>
                <a:latin typeface="+mn-lt"/>
                <a:ea typeface="+mn-ea"/>
                <a:cs typeface="+mn-cs"/>
              </a:rPr>
              <a:t> (02 August 2020)</a:t>
            </a:r>
            <a:endParaRPr lang="en-US" b="0" dirty="0">
              <a:effectLst/>
            </a:endParaRPr>
          </a:p>
          <a:p>
            <a:pPr rtl="0"/>
            <a:r>
              <a:rPr lang="en-US" sz="1200" b="0" i="1" u="none" strike="noStrike" kern="1200" dirty="0">
                <a:solidFill>
                  <a:schemeClr val="tx1"/>
                </a:solidFill>
                <a:effectLst/>
                <a:latin typeface="+mn-lt"/>
                <a:ea typeface="+mn-ea"/>
                <a:cs typeface="+mn-cs"/>
              </a:rPr>
              <a:t>See ALAC statement on </a:t>
            </a:r>
            <a:r>
              <a:rPr lang="en-US" sz="1200" b="0" i="1" u="sng" strike="noStrike" kern="1200" dirty="0">
                <a:solidFill>
                  <a:schemeClr val="tx1"/>
                </a:solidFill>
                <a:effectLst/>
                <a:latin typeface="+mn-lt"/>
                <a:ea typeface="+mn-ea"/>
                <a:cs typeface="+mn-cs"/>
                <a:hlinkClick r:id="rId5"/>
              </a:rPr>
              <a:t>Draft FY22-26 Operating &amp; Financial Plan and Draft FY22 Operating Plan &amp; Budget</a:t>
            </a:r>
            <a:r>
              <a:rPr lang="en-US" sz="1200" b="0" i="1" u="none" strike="noStrike" kern="1200" dirty="0">
                <a:solidFill>
                  <a:schemeClr val="tx1"/>
                </a:solidFill>
                <a:effectLst/>
                <a:latin typeface="+mn-lt"/>
                <a:ea typeface="+mn-ea"/>
                <a:cs typeface="+mn-cs"/>
              </a:rPr>
              <a:t> (15 February 2021)</a:t>
            </a:r>
            <a:endParaRPr lang="en-US" b="0" dirty="0">
              <a:effectLst/>
            </a:endParaRPr>
          </a:p>
          <a:p>
            <a:pPr rtl="0"/>
            <a:r>
              <a:rPr lang="en-US" sz="1200" b="0" i="1" u="none" strike="noStrike" kern="1200" dirty="0">
                <a:solidFill>
                  <a:schemeClr val="tx1"/>
                </a:solidFill>
                <a:effectLst/>
                <a:latin typeface="+mn-lt"/>
                <a:ea typeface="+mn-ea"/>
                <a:cs typeface="+mn-cs"/>
              </a:rPr>
              <a:t>See </a:t>
            </a:r>
            <a:r>
              <a:rPr lang="en-US" sz="1200" b="0" i="1" u="sng" strike="noStrike" kern="1200" dirty="0">
                <a:solidFill>
                  <a:schemeClr val="tx1"/>
                </a:solidFill>
                <a:effectLst/>
                <a:latin typeface="+mn-lt"/>
                <a:ea typeface="+mn-ea"/>
                <a:cs typeface="+mn-cs"/>
                <a:hlinkClick r:id="rId6"/>
              </a:rPr>
              <a:t>ICANN Multistakeholder Advice Development</a:t>
            </a:r>
            <a:endParaRPr lang="en-US" b="0" dirty="0">
              <a:effectLst/>
            </a:endParaRPr>
          </a:p>
          <a:p>
            <a:r>
              <a:rPr lang="en-US" sz="1200" b="0" i="1" u="none" strike="noStrike" kern="1200" dirty="0">
                <a:solidFill>
                  <a:schemeClr val="tx1"/>
                </a:solidFill>
                <a:effectLst/>
                <a:latin typeface="+mn-lt"/>
                <a:ea typeface="+mn-ea"/>
                <a:cs typeface="+mn-cs"/>
              </a:rPr>
              <a:t>See </a:t>
            </a:r>
            <a:r>
              <a:rPr lang="en-US" sz="1200" b="0" i="1" u="sng" strike="noStrike" kern="1200" dirty="0">
                <a:solidFill>
                  <a:schemeClr val="tx1"/>
                </a:solidFill>
                <a:effectLst/>
                <a:latin typeface="+mn-lt"/>
                <a:ea typeface="+mn-ea"/>
                <a:cs typeface="+mn-cs"/>
                <a:hlinkClick r:id="rId7"/>
              </a:rPr>
              <a:t>CPWG Position Development Diagram</a:t>
            </a:r>
            <a:endParaRPr lang="en-TR" dirty="0"/>
          </a:p>
        </p:txBody>
      </p:sp>
      <p:sp>
        <p:nvSpPr>
          <p:cNvPr id="4" name="Slide Number Placeholder 3"/>
          <p:cNvSpPr>
            <a:spLocks noGrp="1"/>
          </p:cNvSpPr>
          <p:nvPr>
            <p:ph type="sldNum" sz="quarter" idx="5"/>
          </p:nvPr>
        </p:nvSpPr>
        <p:spPr/>
        <p:txBody>
          <a:bodyPr/>
          <a:lstStyle/>
          <a:p>
            <a:fld id="{7E002FF9-4628-B146-9948-95257A430692}" type="slidenum">
              <a:rPr lang="en-US" smtClean="0"/>
              <a:t>4</a:t>
            </a:fld>
            <a:endParaRPr lang="en-US"/>
          </a:p>
        </p:txBody>
      </p:sp>
    </p:spTree>
    <p:extLst>
      <p:ext uri="{BB962C8B-B14F-4D97-AF65-F5344CB8AC3E}">
        <p14:creationId xmlns:p14="http://schemas.microsoft.com/office/powerpoint/2010/main" val="2040422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i="0" u="none" strike="noStrike" kern="1200" dirty="0">
                <a:solidFill>
                  <a:schemeClr val="tx1"/>
                </a:solidFill>
                <a:effectLst/>
                <a:latin typeface="+mn-lt"/>
                <a:ea typeface="+mn-ea"/>
                <a:cs typeface="+mn-cs"/>
              </a:rPr>
              <a:t>Background</a:t>
            </a:r>
            <a:endParaRPr lang="en-US" b="0" dirty="0">
              <a:effectLst/>
            </a:endParaRPr>
          </a:p>
          <a:p>
            <a:pPr rtl="0"/>
            <a:r>
              <a:rPr lang="en-US" sz="1200" b="0" i="1" u="none" strike="noStrike" kern="1200" dirty="0">
                <a:solidFill>
                  <a:schemeClr val="tx1"/>
                </a:solidFill>
                <a:effectLst/>
                <a:latin typeface="+mn-lt"/>
                <a:ea typeface="+mn-ea"/>
                <a:cs typeface="+mn-cs"/>
              </a:rPr>
              <a:t>This ALAC advice was initially developed after the ALAC submitted a statement to the GNSO New gTLD Subsequent Procedures Policy Development Process Working Group on the completion and delivery of its Final Report of 22 December 2020. The ALAC advice relates to 12 aspects of the </a:t>
            </a:r>
            <a:r>
              <a:rPr lang="en-US" sz="1200" b="0" i="1" u="none" strike="noStrike" kern="1200" dirty="0" err="1">
                <a:solidFill>
                  <a:schemeClr val="tx1"/>
                </a:solidFill>
                <a:effectLst/>
                <a:latin typeface="+mn-lt"/>
                <a:ea typeface="+mn-ea"/>
                <a:cs typeface="+mn-cs"/>
              </a:rPr>
              <a:t>SubPro</a:t>
            </a:r>
            <a:r>
              <a:rPr lang="en-US" sz="1200" b="0" i="1" u="none" strike="noStrike" kern="1200" dirty="0">
                <a:solidFill>
                  <a:schemeClr val="tx1"/>
                </a:solidFill>
                <a:effectLst/>
                <a:latin typeface="+mn-lt"/>
                <a:ea typeface="+mn-ea"/>
                <a:cs typeface="+mn-cs"/>
              </a:rPr>
              <a:t> Final Report policy recommendations for the New gTLD Program, and is in respect of the Board’s consideration, approval, or adoption for onward operational design and/or implementation of the </a:t>
            </a:r>
            <a:r>
              <a:rPr lang="en-US" sz="1200" b="0" i="1" u="none" strike="noStrike" kern="1200" dirty="0" err="1">
                <a:solidFill>
                  <a:schemeClr val="tx1"/>
                </a:solidFill>
                <a:effectLst/>
                <a:latin typeface="+mn-lt"/>
                <a:ea typeface="+mn-ea"/>
                <a:cs typeface="+mn-cs"/>
              </a:rPr>
              <a:t>SubPro</a:t>
            </a:r>
            <a:r>
              <a:rPr lang="en-US" sz="1200" b="0" i="1" u="none" strike="noStrike" kern="1200" dirty="0">
                <a:solidFill>
                  <a:schemeClr val="tx1"/>
                </a:solidFill>
                <a:effectLst/>
                <a:latin typeface="+mn-lt"/>
                <a:ea typeface="+mn-ea"/>
                <a:cs typeface="+mn-cs"/>
              </a:rPr>
              <a:t> WG’s recommendations as put forth by the GNSO Council. The ALAC advice was translated into the 5 UN languages and disseminated by the RALO Chairs in their regional languages.</a:t>
            </a:r>
            <a:r>
              <a:rPr lang="en-US" sz="1200" b="1" i="0" u="none" strike="noStrike" kern="1200" dirty="0">
                <a:solidFill>
                  <a:schemeClr val="tx1"/>
                </a:solidFill>
                <a:effectLst/>
                <a:latin typeface="+mn-lt"/>
                <a:ea typeface="+mn-ea"/>
                <a:cs typeface="+mn-cs"/>
              </a:rPr>
              <a:t> </a:t>
            </a:r>
            <a:r>
              <a:rPr lang="en-US" sz="1200" b="0" i="1" u="none" strike="noStrike" kern="1200" dirty="0">
                <a:solidFill>
                  <a:schemeClr val="tx1"/>
                </a:solidFill>
                <a:effectLst/>
                <a:latin typeface="+mn-lt"/>
                <a:ea typeface="+mn-ea"/>
                <a:cs typeface="+mn-cs"/>
              </a:rPr>
              <a:t>Reference </a:t>
            </a:r>
            <a:r>
              <a:rPr lang="en-US" sz="1200" b="0" i="1" u="sng" strike="noStrike" kern="1200" dirty="0">
                <a:solidFill>
                  <a:schemeClr val="tx1"/>
                </a:solidFill>
                <a:effectLst/>
                <a:latin typeface="+mn-lt"/>
                <a:ea typeface="+mn-ea"/>
                <a:cs typeface="+mn-cs"/>
                <a:hlinkClick r:id="rId3"/>
              </a:rPr>
              <a:t>ALAC Chair Maureen Hilyard's Correspondence with Maarten Botterman</a:t>
            </a:r>
            <a:r>
              <a:rPr lang="en-US" sz="1200" b="0" i="1" u="none" strike="noStrike" kern="1200" dirty="0">
                <a:solidFill>
                  <a:schemeClr val="tx1"/>
                </a:solidFill>
                <a:effectLst/>
                <a:latin typeface="+mn-lt"/>
                <a:ea typeface="+mn-ea"/>
                <a:cs typeface="+mn-cs"/>
              </a:rPr>
              <a:t>, ICANN Board Chairman.. </a:t>
            </a:r>
            <a:endParaRPr lang="en-US" b="0" dirty="0">
              <a:effectLst/>
            </a:endParaRPr>
          </a:p>
          <a:p>
            <a:pPr rtl="0"/>
            <a:br>
              <a:rPr lang="en-US" b="0" dirty="0">
                <a:effectLst/>
              </a:rPr>
            </a:br>
            <a:r>
              <a:rPr lang="en-US" sz="1200" b="1" i="0" u="none" strike="noStrike" kern="1200" dirty="0">
                <a:solidFill>
                  <a:schemeClr val="tx1"/>
                </a:solidFill>
                <a:effectLst/>
                <a:latin typeface="+mn-lt"/>
                <a:ea typeface="+mn-ea"/>
                <a:cs typeface="+mn-cs"/>
              </a:rPr>
              <a:t>Resources</a:t>
            </a:r>
            <a:endParaRPr lang="en-US" b="0" dirty="0">
              <a:effectLst/>
            </a:endParaRPr>
          </a:p>
          <a:p>
            <a:pPr rtl="0"/>
            <a:r>
              <a:rPr lang="en-US" sz="1200" b="0" i="1" u="none" strike="noStrike" kern="1200" dirty="0">
                <a:solidFill>
                  <a:schemeClr val="tx1"/>
                </a:solidFill>
                <a:effectLst/>
                <a:latin typeface="+mn-lt"/>
                <a:ea typeface="+mn-ea"/>
                <a:cs typeface="+mn-cs"/>
              </a:rPr>
              <a:t>See </a:t>
            </a:r>
            <a:r>
              <a:rPr lang="en-US" sz="1200" b="0" i="0" u="sng" strike="noStrike" kern="1200" dirty="0">
                <a:solidFill>
                  <a:schemeClr val="tx1"/>
                </a:solidFill>
                <a:effectLst/>
                <a:latin typeface="+mn-lt"/>
                <a:ea typeface="+mn-ea"/>
                <a:cs typeface="+mn-cs"/>
                <a:hlinkClick r:id="rId4"/>
              </a:rPr>
              <a:t>ALAC advice to ICANN Board on Subsequent Procedures (16 April 2021)</a:t>
            </a:r>
            <a:r>
              <a:rPr lang="en-US" sz="1200" b="0" i="1" u="none" strike="noStrike" kern="1200" dirty="0">
                <a:solidFill>
                  <a:schemeClr val="tx1"/>
                </a:solidFill>
                <a:effectLst/>
                <a:latin typeface="+mn-lt"/>
                <a:ea typeface="+mn-ea"/>
                <a:cs typeface="+mn-cs"/>
              </a:rPr>
              <a:t>.</a:t>
            </a:r>
            <a:endParaRPr lang="en-US" b="0" dirty="0">
              <a:effectLst/>
            </a:endParaRPr>
          </a:p>
          <a:p>
            <a:pPr rtl="0"/>
            <a:r>
              <a:rPr lang="en-US" sz="1200" b="0" i="1" u="none" strike="noStrike" kern="1200" dirty="0">
                <a:solidFill>
                  <a:schemeClr val="tx1"/>
                </a:solidFill>
                <a:effectLst/>
                <a:latin typeface="+mn-lt"/>
                <a:ea typeface="+mn-ea"/>
                <a:cs typeface="+mn-cs"/>
              </a:rPr>
              <a:t>See ALAC statement on</a:t>
            </a:r>
            <a:r>
              <a:rPr lang="en-US" sz="1200" b="0" i="1" u="none" strike="noStrike" kern="1200" dirty="0">
                <a:solidFill>
                  <a:schemeClr val="tx1"/>
                </a:solidFill>
                <a:effectLst/>
                <a:latin typeface="+mn-lt"/>
                <a:ea typeface="+mn-ea"/>
                <a:cs typeface="+mn-cs"/>
                <a:hlinkClick r:id="rId5"/>
              </a:rPr>
              <a:t> </a:t>
            </a:r>
            <a:r>
              <a:rPr lang="en-US" sz="1200" b="0" i="1" u="sng" strike="noStrike" kern="1200" dirty="0">
                <a:solidFill>
                  <a:schemeClr val="tx1"/>
                </a:solidFill>
                <a:effectLst/>
                <a:latin typeface="+mn-lt"/>
                <a:ea typeface="+mn-ea"/>
                <a:cs typeface="+mn-cs"/>
                <a:hlinkClick r:id="rId5"/>
              </a:rPr>
              <a:t>Subsequent Procedures PDP Final Report</a:t>
            </a:r>
            <a:r>
              <a:rPr lang="en-US" sz="1200" b="0" i="1" u="none" strike="noStrike" kern="1200" dirty="0">
                <a:solidFill>
                  <a:schemeClr val="tx1"/>
                </a:solidFill>
                <a:effectLst/>
                <a:latin typeface="+mn-lt"/>
                <a:ea typeface="+mn-ea"/>
                <a:cs typeface="+mn-cs"/>
              </a:rPr>
              <a:t> (18 January 2021).</a:t>
            </a:r>
            <a:endParaRPr lang="en-US" b="0" dirty="0">
              <a:effectLst/>
            </a:endParaRPr>
          </a:p>
          <a:p>
            <a:pPr rtl="0"/>
            <a:r>
              <a:rPr lang="en-US" sz="1200" b="0" i="1" u="none" strike="noStrike" kern="1200" dirty="0">
                <a:solidFill>
                  <a:schemeClr val="tx1"/>
                </a:solidFill>
                <a:effectLst/>
                <a:latin typeface="+mn-lt"/>
                <a:ea typeface="+mn-ea"/>
                <a:cs typeface="+mn-cs"/>
              </a:rPr>
              <a:t>See recent</a:t>
            </a:r>
            <a:r>
              <a:rPr lang="en-US" sz="1200" b="0" i="1" u="sng" strike="noStrike" kern="1200" dirty="0">
                <a:solidFill>
                  <a:schemeClr val="tx1"/>
                </a:solidFill>
                <a:effectLst/>
                <a:latin typeface="+mn-lt"/>
                <a:ea typeface="+mn-ea"/>
                <a:cs typeface="+mn-cs"/>
                <a:hlinkClick r:id="rId6"/>
              </a:rPr>
              <a:t> CPWG meetings</a:t>
            </a:r>
            <a:r>
              <a:rPr lang="en-US" sz="1200" b="0" i="1" u="none" strike="noStrike" kern="1200" dirty="0">
                <a:solidFill>
                  <a:schemeClr val="tx1"/>
                </a:solidFill>
                <a:effectLst/>
                <a:latin typeface="+mn-lt"/>
                <a:ea typeface="+mn-ea"/>
                <a:cs typeface="+mn-cs"/>
              </a:rPr>
              <a:t>, </a:t>
            </a:r>
            <a:r>
              <a:rPr lang="en-US" sz="1200" b="0" i="1" u="none" strike="noStrike" kern="1200" dirty="0" err="1">
                <a:solidFill>
                  <a:schemeClr val="tx1"/>
                </a:solidFill>
                <a:effectLst/>
                <a:latin typeface="+mn-lt"/>
                <a:ea typeface="+mn-ea"/>
                <a:cs typeface="+mn-cs"/>
              </a:rPr>
              <a:t>SubPro</a:t>
            </a:r>
            <a:r>
              <a:rPr lang="en-US" sz="1200" b="0" i="1" u="none" strike="noStrike" kern="1200" dirty="0">
                <a:solidFill>
                  <a:schemeClr val="tx1"/>
                </a:solidFill>
                <a:effectLst/>
                <a:latin typeface="+mn-lt"/>
                <a:ea typeface="+mn-ea"/>
                <a:cs typeface="+mn-cs"/>
              </a:rPr>
              <a:t> updates by Justine Chew, member of the </a:t>
            </a:r>
            <a:r>
              <a:rPr lang="en-US" sz="1200" b="0" i="1" u="none" strike="noStrike" kern="1200" dirty="0" err="1">
                <a:solidFill>
                  <a:schemeClr val="tx1"/>
                </a:solidFill>
                <a:effectLst/>
                <a:latin typeface="+mn-lt"/>
                <a:ea typeface="+mn-ea"/>
                <a:cs typeface="+mn-cs"/>
              </a:rPr>
              <a:t>SubPro</a:t>
            </a:r>
            <a:r>
              <a:rPr lang="en-US" sz="1200" b="0" i="1" u="none" strike="noStrike" kern="1200" dirty="0">
                <a:solidFill>
                  <a:schemeClr val="tx1"/>
                </a:solidFill>
                <a:effectLst/>
                <a:latin typeface="+mn-lt"/>
                <a:ea typeface="+mn-ea"/>
                <a:cs typeface="+mn-cs"/>
              </a:rPr>
              <a:t> WG and ALAC Member of APRALO.</a:t>
            </a:r>
            <a:endParaRPr lang="en-US" b="0" dirty="0">
              <a:effectLst/>
            </a:endParaRPr>
          </a:p>
          <a:p>
            <a:pPr rtl="0"/>
            <a:r>
              <a:rPr lang="en-US" sz="1200" b="0" i="1" u="none" strike="noStrike" kern="1200" dirty="0">
                <a:solidFill>
                  <a:schemeClr val="tx1"/>
                </a:solidFill>
                <a:effectLst/>
                <a:latin typeface="+mn-lt"/>
                <a:ea typeface="+mn-ea"/>
                <a:cs typeface="+mn-cs"/>
              </a:rPr>
              <a:t>See ALAC statement on</a:t>
            </a:r>
            <a:r>
              <a:rPr lang="en-US" sz="1200" b="0" i="1" u="none" strike="noStrike" kern="1200" dirty="0">
                <a:solidFill>
                  <a:schemeClr val="tx1"/>
                </a:solidFill>
                <a:effectLst/>
                <a:latin typeface="+mn-lt"/>
                <a:ea typeface="+mn-ea"/>
                <a:cs typeface="+mn-cs"/>
                <a:hlinkClick r:id="rId7"/>
              </a:rPr>
              <a:t> </a:t>
            </a:r>
            <a:r>
              <a:rPr lang="en-US" sz="1200" b="0" i="1" u="sng" strike="noStrike" kern="1200" dirty="0">
                <a:solidFill>
                  <a:schemeClr val="tx1"/>
                </a:solidFill>
                <a:effectLst/>
                <a:latin typeface="+mn-lt"/>
                <a:ea typeface="+mn-ea"/>
                <a:cs typeface="+mn-cs"/>
                <a:hlinkClick r:id="rId7"/>
              </a:rPr>
              <a:t>GNSO New gTLD Subsequent Procedures Draft Final Report</a:t>
            </a:r>
            <a:r>
              <a:rPr lang="en-US" sz="1200" b="0" i="1" u="none" strike="noStrike" kern="1200" dirty="0">
                <a:solidFill>
                  <a:schemeClr val="tx1"/>
                </a:solidFill>
                <a:effectLst/>
                <a:latin typeface="+mn-lt"/>
                <a:ea typeface="+mn-ea"/>
                <a:cs typeface="+mn-cs"/>
              </a:rPr>
              <a:t> (29 September 2020).</a:t>
            </a:r>
            <a:endParaRPr lang="en-US" b="0" dirty="0">
              <a:effectLst/>
            </a:endParaRPr>
          </a:p>
          <a:p>
            <a:pPr rtl="0"/>
            <a:r>
              <a:rPr lang="en-US" sz="1200" b="0" i="1" u="none" strike="noStrike" kern="1200" dirty="0">
                <a:solidFill>
                  <a:schemeClr val="tx1"/>
                </a:solidFill>
                <a:effectLst/>
                <a:latin typeface="+mn-lt"/>
                <a:ea typeface="+mn-ea"/>
                <a:cs typeface="+mn-cs"/>
              </a:rPr>
              <a:t>See ALAC statement on</a:t>
            </a:r>
            <a:r>
              <a:rPr lang="en-US" sz="1200" b="0" i="1" u="sng" strike="noStrike" kern="1200" dirty="0">
                <a:solidFill>
                  <a:schemeClr val="tx1"/>
                </a:solidFill>
                <a:effectLst/>
                <a:latin typeface="+mn-lt"/>
                <a:ea typeface="+mn-ea"/>
                <a:cs typeface="+mn-cs"/>
                <a:hlinkClick r:id="rId8"/>
              </a:rPr>
              <a:t> Work Track 5 on Geographic Names at the Top Level - Supplemental Initial Report of the New gTLD Subsequent Procedures Policy Development Process</a:t>
            </a:r>
            <a:r>
              <a:rPr lang="en-US" sz="1200" b="0" i="1" u="none" strike="noStrike" kern="1200" dirty="0">
                <a:solidFill>
                  <a:schemeClr val="tx1"/>
                </a:solidFill>
                <a:effectLst/>
                <a:latin typeface="+mn-lt"/>
                <a:ea typeface="+mn-ea"/>
                <a:cs typeface="+mn-cs"/>
              </a:rPr>
              <a:t> (22 Jan 2019)</a:t>
            </a:r>
            <a:endParaRPr lang="en-US" b="0" dirty="0">
              <a:effectLst/>
            </a:endParaRPr>
          </a:p>
          <a:p>
            <a:r>
              <a:rPr lang="en-US" sz="1200" b="0" i="1" u="none" strike="noStrike" kern="1200" dirty="0">
                <a:solidFill>
                  <a:schemeClr val="tx1"/>
                </a:solidFill>
                <a:effectLst/>
                <a:latin typeface="+mn-lt"/>
                <a:ea typeface="+mn-ea"/>
                <a:cs typeface="+mn-cs"/>
              </a:rPr>
              <a:t>See ALAC statement on</a:t>
            </a:r>
            <a:r>
              <a:rPr lang="en-US" sz="1200" b="0" i="1" u="sng" strike="noStrike" kern="1200" dirty="0">
                <a:solidFill>
                  <a:schemeClr val="tx1"/>
                </a:solidFill>
                <a:effectLst/>
                <a:latin typeface="+mn-lt"/>
                <a:ea typeface="+mn-ea"/>
                <a:cs typeface="+mn-cs"/>
                <a:hlinkClick r:id="rId9"/>
              </a:rPr>
              <a:t> Supplemental Initial Report on the New gTLD Subsequent Procedures Policy Development Process (Overarching Issues &amp; Work Tracks 1-4)</a:t>
            </a:r>
            <a:r>
              <a:rPr lang="en-US" sz="1200" b="0" i="1" u="none" strike="noStrike" kern="1200" dirty="0">
                <a:solidFill>
                  <a:schemeClr val="tx1"/>
                </a:solidFill>
                <a:effectLst/>
                <a:latin typeface="+mn-lt"/>
                <a:ea typeface="+mn-ea"/>
                <a:cs typeface="+mn-cs"/>
              </a:rPr>
              <a:t> (21 December 2018)</a:t>
            </a:r>
            <a:endParaRPr lang="en-TR" dirty="0"/>
          </a:p>
        </p:txBody>
      </p:sp>
      <p:sp>
        <p:nvSpPr>
          <p:cNvPr id="4" name="Slide Number Placeholder 3"/>
          <p:cNvSpPr>
            <a:spLocks noGrp="1"/>
          </p:cNvSpPr>
          <p:nvPr>
            <p:ph type="sldNum" sz="quarter" idx="5"/>
          </p:nvPr>
        </p:nvSpPr>
        <p:spPr/>
        <p:txBody>
          <a:bodyPr/>
          <a:lstStyle/>
          <a:p>
            <a:fld id="{7E002FF9-4628-B146-9948-95257A430692}" type="slidenum">
              <a:rPr lang="en-US" smtClean="0"/>
              <a:t>5</a:t>
            </a:fld>
            <a:endParaRPr lang="en-US"/>
          </a:p>
        </p:txBody>
      </p:sp>
    </p:spTree>
    <p:extLst>
      <p:ext uri="{BB962C8B-B14F-4D97-AF65-F5344CB8AC3E}">
        <p14:creationId xmlns:p14="http://schemas.microsoft.com/office/powerpoint/2010/main" val="1754611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i="0" u="none" strike="noStrike" kern="1200" dirty="0">
                <a:solidFill>
                  <a:schemeClr val="tx1"/>
                </a:solidFill>
                <a:effectLst/>
                <a:latin typeface="+mn-lt"/>
                <a:ea typeface="+mn-ea"/>
                <a:cs typeface="+mn-cs"/>
              </a:rPr>
              <a:t>Background</a:t>
            </a:r>
            <a:endParaRPr lang="en-US" b="0" dirty="0">
              <a:effectLst/>
            </a:endParaRPr>
          </a:p>
          <a:p>
            <a:pPr rtl="0"/>
            <a:r>
              <a:rPr lang="en-US" sz="1200" b="0" i="1" u="none" strike="noStrike" kern="1200" dirty="0">
                <a:solidFill>
                  <a:schemeClr val="tx1"/>
                </a:solidFill>
                <a:effectLst/>
                <a:latin typeface="+mn-lt"/>
                <a:ea typeface="+mn-ea"/>
                <a:cs typeface="+mn-cs"/>
              </a:rPr>
              <a:t>On 26 January 2020, the ICANN Board passed a </a:t>
            </a:r>
            <a:r>
              <a:rPr lang="en-US" sz="1200" b="0" i="1" u="sng" strike="noStrike" kern="1200" dirty="0">
                <a:solidFill>
                  <a:schemeClr val="tx1"/>
                </a:solidFill>
                <a:effectLst/>
                <a:latin typeface="+mn-lt"/>
                <a:ea typeface="+mn-ea"/>
                <a:cs typeface="+mn-cs"/>
                <a:hlinkClick r:id="rId3"/>
              </a:rPr>
              <a:t>resolution</a:t>
            </a:r>
            <a:r>
              <a:rPr lang="en-US" sz="1200" b="0" i="1" u="none" strike="noStrike" kern="1200" dirty="0">
                <a:solidFill>
                  <a:schemeClr val="tx1"/>
                </a:solidFill>
                <a:effectLst/>
                <a:latin typeface="+mn-lt"/>
                <a:ea typeface="+mn-ea"/>
                <a:cs typeface="+mn-cs"/>
              </a:rPr>
              <a:t> to defer contractual compliance enforcement of the gaining registrar's requirement to obtain express authorization of an inter-registrar transfer from the Transfer Contact via a Standardized Form of Authorization (FOA). ICANN Contractual Compliance will defer enforcement of Section I(A)(2.1) of the Transfer Policy until the matter is settled in the GNSO Council's Transfer Policy review. The GNSO Transfer Policy Review PDP WG is tasked with reviewing the Transfer Policy and determining if changes to the policy are needed to improve the ease, security and efficacy of inter-registrar and inter-registrant transfers.</a:t>
            </a:r>
            <a:endParaRPr lang="en-US" b="0" dirty="0">
              <a:effectLst/>
            </a:endParaRPr>
          </a:p>
          <a:p>
            <a:pPr rtl="0"/>
            <a:br>
              <a:rPr lang="en-US" b="0" dirty="0">
                <a:effectLst/>
              </a:rPr>
            </a:br>
            <a:r>
              <a:rPr lang="en-US" sz="1200" b="1" i="0" u="none" strike="noStrike" kern="1200" dirty="0">
                <a:solidFill>
                  <a:schemeClr val="tx1"/>
                </a:solidFill>
                <a:effectLst/>
                <a:latin typeface="+mn-lt"/>
                <a:ea typeface="+mn-ea"/>
                <a:cs typeface="+mn-cs"/>
              </a:rPr>
              <a:t>Resources</a:t>
            </a:r>
            <a:endParaRPr lang="en-US" b="0" dirty="0">
              <a:effectLst/>
            </a:endParaRPr>
          </a:p>
          <a:p>
            <a:pPr rtl="0"/>
            <a:r>
              <a:rPr lang="en-US" sz="1200" b="0" i="1" u="none" strike="noStrike" kern="1200" dirty="0">
                <a:solidFill>
                  <a:schemeClr val="tx1"/>
                </a:solidFill>
                <a:effectLst/>
                <a:latin typeface="+mn-lt"/>
                <a:ea typeface="+mn-ea"/>
                <a:cs typeface="+mn-cs"/>
              </a:rPr>
              <a:t>See: </a:t>
            </a:r>
            <a:r>
              <a:rPr lang="en-US" sz="1200" b="0" i="1" u="sng" strike="noStrike" kern="1200" dirty="0">
                <a:solidFill>
                  <a:schemeClr val="tx1"/>
                </a:solidFill>
                <a:effectLst/>
                <a:latin typeface="+mn-lt"/>
                <a:ea typeface="+mn-ea"/>
                <a:cs typeface="+mn-cs"/>
                <a:hlinkClick r:id="rId4"/>
              </a:rPr>
              <a:t>At-Large Workspace: Request for Inputs on Topics on Transfer Policy Review PDP Charter</a:t>
            </a:r>
            <a:endParaRPr lang="en-US" b="0" dirty="0">
              <a:effectLst/>
            </a:endParaRPr>
          </a:p>
          <a:p>
            <a:pPr rtl="0"/>
            <a:r>
              <a:rPr lang="en-US" sz="1200" b="0" i="1" u="none" strike="noStrike" kern="1200" dirty="0">
                <a:solidFill>
                  <a:schemeClr val="tx1"/>
                </a:solidFill>
                <a:effectLst/>
                <a:latin typeface="+mn-lt"/>
                <a:ea typeface="+mn-ea"/>
                <a:cs typeface="+mn-cs"/>
              </a:rPr>
              <a:t>See </a:t>
            </a:r>
            <a:r>
              <a:rPr lang="en-US" sz="1200" b="0" i="1" u="sng" strike="noStrike" kern="1200" dirty="0">
                <a:solidFill>
                  <a:schemeClr val="tx1"/>
                </a:solidFill>
                <a:effectLst/>
                <a:latin typeface="+mn-lt"/>
                <a:ea typeface="+mn-ea"/>
                <a:cs typeface="+mn-cs"/>
                <a:hlinkClick r:id="rId5"/>
              </a:rPr>
              <a:t>At-Large Workspace: Transfer Policy Review Policy Development Process (PDP)</a:t>
            </a:r>
            <a:endParaRPr lang="en-US" b="0" dirty="0">
              <a:effectLst/>
            </a:endParaRPr>
          </a:p>
          <a:p>
            <a:r>
              <a:rPr lang="en-US" sz="1200" b="0" i="1" u="none" strike="noStrike" kern="1200" dirty="0">
                <a:solidFill>
                  <a:schemeClr val="tx1"/>
                </a:solidFill>
                <a:effectLst/>
                <a:latin typeface="+mn-lt"/>
                <a:ea typeface="+mn-ea"/>
                <a:cs typeface="+mn-cs"/>
              </a:rPr>
              <a:t>See </a:t>
            </a:r>
            <a:r>
              <a:rPr lang="en-US" sz="1200" b="0" i="1" u="sng" strike="noStrike" kern="1200" dirty="0">
                <a:solidFill>
                  <a:schemeClr val="tx1"/>
                </a:solidFill>
                <a:effectLst/>
                <a:latin typeface="+mn-lt"/>
                <a:ea typeface="+mn-ea"/>
                <a:cs typeface="+mn-cs"/>
                <a:hlinkClick r:id="rId6"/>
              </a:rPr>
              <a:t>GNSO Workspace: Transfer Policy Review Policy Development Process (PDP)</a:t>
            </a:r>
            <a:endParaRPr lang="en-TR" dirty="0"/>
          </a:p>
        </p:txBody>
      </p:sp>
      <p:sp>
        <p:nvSpPr>
          <p:cNvPr id="4" name="Slide Number Placeholder 3"/>
          <p:cNvSpPr>
            <a:spLocks noGrp="1"/>
          </p:cNvSpPr>
          <p:nvPr>
            <p:ph type="sldNum" sz="quarter" idx="5"/>
          </p:nvPr>
        </p:nvSpPr>
        <p:spPr/>
        <p:txBody>
          <a:bodyPr/>
          <a:lstStyle/>
          <a:p>
            <a:fld id="{7E002FF9-4628-B146-9948-95257A430692}" type="slidenum">
              <a:rPr lang="en-US" smtClean="0"/>
              <a:t>6</a:t>
            </a:fld>
            <a:endParaRPr lang="en-US"/>
          </a:p>
        </p:txBody>
      </p:sp>
    </p:spTree>
    <p:extLst>
      <p:ext uri="{BB962C8B-B14F-4D97-AF65-F5344CB8AC3E}">
        <p14:creationId xmlns:p14="http://schemas.microsoft.com/office/powerpoint/2010/main" val="3493383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i="0" u="none" strike="noStrike" kern="1200" dirty="0">
                <a:solidFill>
                  <a:schemeClr val="tx1"/>
                </a:solidFill>
                <a:effectLst/>
                <a:latin typeface="+mn-lt"/>
                <a:ea typeface="+mn-ea"/>
                <a:cs typeface="+mn-cs"/>
              </a:rPr>
              <a:t>Background</a:t>
            </a:r>
            <a:endParaRPr lang="en-US" b="0" dirty="0">
              <a:effectLst/>
            </a:endParaRPr>
          </a:p>
          <a:p>
            <a:pPr rtl="0"/>
            <a:r>
              <a:rPr lang="en-US" sz="1200" b="0" i="1" u="none" strike="noStrike" kern="1200" dirty="0">
                <a:solidFill>
                  <a:schemeClr val="tx1"/>
                </a:solidFill>
                <a:effectLst/>
                <a:latin typeface="+mn-lt"/>
                <a:ea typeface="+mn-ea"/>
                <a:cs typeface="+mn-cs"/>
              </a:rPr>
              <a:t>Over the past year, ICANN has focused on innovation in its virtual events to facilitate continued participation and engagement from around the world, and now, we are also beginning to consider what meetings will look like in the future when it is safe to gather in-person.</a:t>
            </a:r>
            <a:r>
              <a:rPr lang="en-US" sz="1200" b="0" i="0" u="none" strike="noStrike" kern="1200" dirty="0">
                <a:solidFill>
                  <a:schemeClr val="tx1"/>
                </a:solidFill>
                <a:effectLst/>
                <a:latin typeface="+mn-lt"/>
                <a:ea typeface="+mn-ea"/>
                <a:cs typeface="+mn-cs"/>
              </a:rPr>
              <a:t> </a:t>
            </a:r>
            <a:r>
              <a:rPr lang="en-US" sz="1200" b="0" i="1" u="none" strike="noStrike" kern="1200" dirty="0">
                <a:solidFill>
                  <a:schemeClr val="tx1"/>
                </a:solidFill>
                <a:effectLst/>
                <a:latin typeface="+mn-lt"/>
                <a:ea typeface="+mn-ea"/>
                <a:cs typeface="+mn-cs"/>
              </a:rPr>
              <a:t>ICANN org is now conducting a survey to determine individual comfort and tolerance for gatherings amongst ICANN Meeting participants and investigate the possibility of organizing ICANN72 as a hybrid meeting with virtual and in-person attendance in Seattle.</a:t>
            </a:r>
            <a:endParaRPr lang="en-US" b="0" dirty="0">
              <a:effectLst/>
            </a:endParaRPr>
          </a:p>
          <a:p>
            <a:pPr rtl="0"/>
            <a:r>
              <a:rPr lang="en-US" sz="1200" b="0" i="1" u="none" strike="noStrike" kern="1200" dirty="0">
                <a:solidFill>
                  <a:schemeClr val="tx1"/>
                </a:solidFill>
                <a:effectLst/>
                <a:latin typeface="+mn-lt"/>
                <a:ea typeface="+mn-ea"/>
                <a:cs typeface="+mn-cs"/>
              </a:rPr>
              <a:t>In this session, ICANN org will share results from the survey and have an open dialogue with community representatives to discuss ways to optimize virtual participation and ensure hybrid meetings are inclusive in the future.</a:t>
            </a:r>
            <a:endParaRPr lang="en-US" b="0" dirty="0">
              <a:effectLst/>
            </a:endParaRPr>
          </a:p>
          <a:p>
            <a:pPr rtl="0"/>
            <a:br>
              <a:rPr lang="en-US" b="0" dirty="0">
                <a:effectLst/>
              </a:rPr>
            </a:br>
            <a:r>
              <a:rPr lang="en-US" sz="1200" b="1" i="0" u="none" strike="noStrike" kern="1200" dirty="0">
                <a:solidFill>
                  <a:schemeClr val="tx1"/>
                </a:solidFill>
                <a:effectLst/>
                <a:latin typeface="+mn-lt"/>
                <a:ea typeface="+mn-ea"/>
                <a:cs typeface="+mn-cs"/>
              </a:rPr>
              <a:t>Resources</a:t>
            </a:r>
            <a:endParaRPr lang="en-US" b="0" dirty="0">
              <a:effectLst/>
            </a:endParaRPr>
          </a:p>
          <a:p>
            <a:r>
              <a:rPr lang="en-US" sz="1200" b="0" i="1" u="sng" strike="noStrike" kern="1200" dirty="0">
                <a:solidFill>
                  <a:schemeClr val="tx1"/>
                </a:solidFill>
                <a:effectLst/>
                <a:latin typeface="+mn-lt"/>
                <a:ea typeface="+mn-ea"/>
                <a:cs typeface="+mn-cs"/>
                <a:hlinkClick r:id="rId3"/>
              </a:rPr>
              <a:t>ICANN71 session on The Post-Pandemic Future of ICANN Public Meetings</a:t>
            </a:r>
            <a:r>
              <a:rPr lang="en-US" sz="1200" b="0" i="1" u="none" strike="noStrike" kern="1200" dirty="0">
                <a:solidFill>
                  <a:schemeClr val="tx1"/>
                </a:solidFill>
                <a:effectLst/>
                <a:latin typeface="+mn-lt"/>
                <a:ea typeface="+mn-ea"/>
                <a:cs typeface="+mn-cs"/>
              </a:rPr>
              <a:t> on Thursday, 17 June at 14:30 UTC.</a:t>
            </a:r>
            <a:endParaRPr lang="en-TR" dirty="0"/>
          </a:p>
        </p:txBody>
      </p:sp>
      <p:sp>
        <p:nvSpPr>
          <p:cNvPr id="4" name="Slide Number Placeholder 3"/>
          <p:cNvSpPr>
            <a:spLocks noGrp="1"/>
          </p:cNvSpPr>
          <p:nvPr>
            <p:ph type="sldNum" sz="quarter" idx="5"/>
          </p:nvPr>
        </p:nvSpPr>
        <p:spPr/>
        <p:txBody>
          <a:bodyPr/>
          <a:lstStyle/>
          <a:p>
            <a:fld id="{7E002FF9-4628-B146-9948-95257A430692}" type="slidenum">
              <a:rPr lang="en-US" smtClean="0"/>
              <a:t>7</a:t>
            </a:fld>
            <a:endParaRPr lang="en-US"/>
          </a:p>
        </p:txBody>
      </p:sp>
    </p:spTree>
    <p:extLst>
      <p:ext uri="{BB962C8B-B14F-4D97-AF65-F5344CB8AC3E}">
        <p14:creationId xmlns:p14="http://schemas.microsoft.com/office/powerpoint/2010/main" val="2600224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i="0" u="none" strike="noStrike" kern="1200" dirty="0">
                <a:solidFill>
                  <a:schemeClr val="tx1"/>
                </a:solidFill>
                <a:effectLst/>
                <a:latin typeface="+mn-lt"/>
                <a:ea typeface="+mn-ea"/>
                <a:cs typeface="+mn-cs"/>
              </a:rPr>
              <a:t>Background</a:t>
            </a:r>
            <a:endParaRPr lang="en-US" b="0" dirty="0">
              <a:effectLst/>
            </a:endParaRPr>
          </a:p>
          <a:p>
            <a:pPr rtl="0"/>
            <a:r>
              <a:rPr lang="en-US" sz="1200" b="0" i="1" u="none" strike="noStrike" kern="1200" dirty="0">
                <a:solidFill>
                  <a:schemeClr val="tx1"/>
                </a:solidFill>
                <a:effectLst/>
                <a:latin typeface="+mn-lt"/>
                <a:ea typeface="+mn-ea"/>
                <a:cs typeface="+mn-cs"/>
              </a:rPr>
              <a:t>The At-Large community continues to collaborate with ICANN stakeholders (including other SOACs) on the topic of DNS abuse. ALAC, in its advice to the ICANN Board (Dec 2019) recommended defining bad actors based on quartiles: Identify the registrars that fall outside of the pattern of the rest of the registrars, perhaps by using a fraction like #</a:t>
            </a:r>
            <a:r>
              <a:rPr lang="en-US" sz="1200" b="0" i="1" u="none" strike="noStrike" kern="1200" dirty="0" err="1">
                <a:solidFill>
                  <a:schemeClr val="tx1"/>
                </a:solidFill>
                <a:effectLst/>
                <a:latin typeface="+mn-lt"/>
                <a:ea typeface="+mn-ea"/>
                <a:cs typeface="+mn-cs"/>
              </a:rPr>
              <a:t>ofabusedomains</a:t>
            </a:r>
            <a:r>
              <a:rPr lang="en-US" sz="1200" b="0" i="1" u="none" strike="noStrike" kern="1200" dirty="0">
                <a:solidFill>
                  <a:schemeClr val="tx1"/>
                </a:solidFill>
                <a:effectLst/>
                <a:latin typeface="+mn-lt"/>
                <a:ea typeface="+mn-ea"/>
                <a:cs typeface="+mn-cs"/>
              </a:rPr>
              <a:t>/#</a:t>
            </a:r>
            <a:r>
              <a:rPr lang="en-US" sz="1200" b="0" i="1" u="none" strike="noStrike" kern="1200" dirty="0" err="1">
                <a:solidFill>
                  <a:schemeClr val="tx1"/>
                </a:solidFill>
                <a:effectLst/>
                <a:latin typeface="+mn-lt"/>
                <a:ea typeface="+mn-ea"/>
                <a:cs typeface="+mn-cs"/>
              </a:rPr>
              <a:t>ofdomainssponsored</a:t>
            </a:r>
            <a:r>
              <a:rPr lang="en-US" sz="1200" b="0" i="1" u="none" strike="noStrike" kern="1200" dirty="0">
                <a:solidFill>
                  <a:schemeClr val="tx1"/>
                </a:solidFill>
                <a:effectLst/>
                <a:latin typeface="+mn-lt"/>
                <a:ea typeface="+mn-ea"/>
                <a:cs typeface="+mn-cs"/>
              </a:rPr>
              <a:t>. See this</a:t>
            </a:r>
            <a:r>
              <a:rPr lang="en-US" sz="1200" b="0" i="1" u="sng" strike="noStrike" kern="1200" dirty="0">
                <a:solidFill>
                  <a:schemeClr val="tx1"/>
                </a:solidFill>
                <a:effectLst/>
                <a:latin typeface="+mn-lt"/>
                <a:ea typeface="+mn-ea"/>
                <a:cs typeface="+mn-cs"/>
                <a:hlinkClick r:id="rId3"/>
              </a:rPr>
              <a:t> article for details</a:t>
            </a:r>
            <a:r>
              <a:rPr lang="en-US" sz="1200" b="0" i="1" u="none" strike="noStrike" kern="1200" dirty="0">
                <a:solidFill>
                  <a:schemeClr val="tx1"/>
                </a:solidFill>
                <a:effectLst/>
                <a:latin typeface="+mn-lt"/>
                <a:ea typeface="+mn-ea"/>
                <a:cs typeface="+mn-cs"/>
              </a:rPr>
              <a:t>. To do this, the ALAC: 1) objects to any attempt by ICANN org or community members to stop collecting registrar data, and 2) recommends that the ICANN DAAR project be whitelisted from all registrar and registry WHOIS / RDAP rate limiting. For more information, see</a:t>
            </a:r>
            <a:r>
              <a:rPr lang="en-US" sz="1200" b="0" i="1" u="sng" strike="noStrike" kern="1200" dirty="0">
                <a:solidFill>
                  <a:schemeClr val="tx1"/>
                </a:solidFill>
                <a:effectLst/>
                <a:latin typeface="+mn-lt"/>
                <a:ea typeface="+mn-ea"/>
                <a:cs typeface="+mn-cs"/>
                <a:hlinkClick r:id="rId4"/>
              </a:rPr>
              <a:t> At-Large and DNS Abuse on the At-Large website</a:t>
            </a:r>
            <a:r>
              <a:rPr lang="en-US" sz="1200" b="0" i="1" u="none" strike="noStrike" kern="1200" dirty="0">
                <a:solidFill>
                  <a:schemeClr val="tx1"/>
                </a:solidFill>
                <a:effectLst/>
                <a:latin typeface="+mn-lt"/>
                <a:ea typeface="+mn-ea"/>
                <a:cs typeface="+mn-cs"/>
              </a:rPr>
              <a:t>. </a:t>
            </a:r>
            <a:endParaRPr lang="en-US" b="0" dirty="0">
              <a:effectLst/>
            </a:endParaRPr>
          </a:p>
          <a:p>
            <a:pPr rtl="0"/>
            <a:br>
              <a:rPr lang="en-US" b="0" dirty="0">
                <a:effectLst/>
              </a:rPr>
            </a:br>
            <a:r>
              <a:rPr lang="en-US" sz="1200" b="1" i="0" u="none" strike="noStrike" kern="1200" dirty="0">
                <a:solidFill>
                  <a:schemeClr val="tx1"/>
                </a:solidFill>
                <a:effectLst/>
                <a:latin typeface="+mn-lt"/>
                <a:ea typeface="+mn-ea"/>
                <a:cs typeface="+mn-cs"/>
              </a:rPr>
              <a:t>Resources</a:t>
            </a:r>
            <a:endParaRPr lang="en-US" b="0" dirty="0">
              <a:effectLst/>
            </a:endParaRPr>
          </a:p>
          <a:p>
            <a:pPr rtl="0"/>
            <a:r>
              <a:rPr lang="en-US" sz="1200" b="0" i="1" u="sng" strike="noStrike" kern="1200" dirty="0">
                <a:solidFill>
                  <a:schemeClr val="tx1"/>
                </a:solidFill>
                <a:effectLst/>
                <a:latin typeface="+mn-lt"/>
                <a:ea typeface="+mn-ea"/>
                <a:cs typeface="+mn-cs"/>
                <a:hlinkClick r:id="rId5"/>
              </a:rPr>
              <a:t>ICANN71 ALAC - GAC Meeting</a:t>
            </a:r>
            <a:r>
              <a:rPr lang="en-US" sz="1200" b="0" i="1" u="none" strike="noStrike" kern="1200" dirty="0">
                <a:solidFill>
                  <a:schemeClr val="tx1"/>
                </a:solidFill>
                <a:effectLst/>
                <a:latin typeface="+mn-lt"/>
                <a:ea typeface="+mn-ea"/>
                <a:cs typeface="+mn-cs"/>
              </a:rPr>
              <a:t> on Thursday, 17 June @ 07:00 UTC.</a:t>
            </a:r>
            <a:endParaRPr lang="en-US" b="0" dirty="0">
              <a:effectLst/>
            </a:endParaRPr>
          </a:p>
          <a:p>
            <a:pPr rtl="0"/>
            <a:r>
              <a:rPr lang="en-US" sz="1200" b="0" i="1" u="none" strike="noStrike" kern="1200" dirty="0">
                <a:solidFill>
                  <a:schemeClr val="tx1"/>
                </a:solidFill>
                <a:effectLst/>
                <a:latin typeface="+mn-lt"/>
                <a:ea typeface="+mn-ea"/>
                <a:cs typeface="+mn-cs"/>
              </a:rPr>
              <a:t>ICANN71 session on </a:t>
            </a:r>
            <a:r>
              <a:rPr lang="en-US" sz="1200" b="0" i="1" u="sng" strike="noStrike" kern="1200" dirty="0">
                <a:solidFill>
                  <a:schemeClr val="tx1"/>
                </a:solidFill>
                <a:effectLst/>
                <a:latin typeface="+mn-lt"/>
                <a:ea typeface="+mn-ea"/>
                <a:cs typeface="+mn-cs"/>
                <a:hlinkClick r:id="rId6"/>
              </a:rPr>
              <a:t>GNSO - CPH DNS Abuse Work Group Community Update</a:t>
            </a:r>
            <a:r>
              <a:rPr lang="en-US" sz="1200" b="0" i="1" u="none" strike="noStrike" kern="1200" dirty="0">
                <a:solidFill>
                  <a:schemeClr val="tx1"/>
                </a:solidFill>
                <a:effectLst/>
                <a:latin typeface="+mn-lt"/>
                <a:ea typeface="+mn-ea"/>
                <a:cs typeface="+mn-cs"/>
              </a:rPr>
              <a:t> on Wednesday, 16 June @ 08:30 UTC.</a:t>
            </a:r>
            <a:endParaRPr lang="en-US" b="0" dirty="0">
              <a:effectLst/>
            </a:endParaRPr>
          </a:p>
        </p:txBody>
      </p:sp>
      <p:sp>
        <p:nvSpPr>
          <p:cNvPr id="4" name="Slide Number Placeholder 3"/>
          <p:cNvSpPr>
            <a:spLocks noGrp="1"/>
          </p:cNvSpPr>
          <p:nvPr>
            <p:ph type="sldNum" sz="quarter" idx="5"/>
          </p:nvPr>
        </p:nvSpPr>
        <p:spPr/>
        <p:txBody>
          <a:bodyPr/>
          <a:lstStyle/>
          <a:p>
            <a:fld id="{7E002FF9-4628-B146-9948-95257A430692}" type="slidenum">
              <a:rPr lang="en-US" smtClean="0"/>
              <a:t>8</a:t>
            </a:fld>
            <a:endParaRPr lang="en-US"/>
          </a:p>
        </p:txBody>
      </p:sp>
    </p:spTree>
    <p:extLst>
      <p:ext uri="{BB962C8B-B14F-4D97-AF65-F5344CB8AC3E}">
        <p14:creationId xmlns:p14="http://schemas.microsoft.com/office/powerpoint/2010/main" val="5467591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i="0" u="none" strike="noStrike" kern="1200" dirty="0">
                <a:solidFill>
                  <a:schemeClr val="tx1"/>
                </a:solidFill>
                <a:effectLst/>
                <a:latin typeface="+mn-lt"/>
                <a:ea typeface="+mn-ea"/>
                <a:cs typeface="+mn-cs"/>
              </a:rPr>
              <a:t>Background</a:t>
            </a:r>
            <a:endParaRPr lang="en-US" b="0" dirty="0">
              <a:effectLst/>
            </a:endParaRPr>
          </a:p>
          <a:p>
            <a:pPr rtl="0"/>
            <a:r>
              <a:rPr lang="en-US" sz="1200" b="0" i="1" u="none" strike="noStrike" kern="1200" dirty="0">
                <a:solidFill>
                  <a:schemeClr val="tx1"/>
                </a:solidFill>
                <a:effectLst/>
                <a:latin typeface="+mn-lt"/>
                <a:ea typeface="+mn-ea"/>
                <a:cs typeface="+mn-cs"/>
              </a:rPr>
              <a:t>The week prior to ICANN71, a session was held that included a panel discussion about the work that community groups are undertaking to drive the Universal Acceptance (UA) of all domain names and email addresses. The panel also provided an update on global UA training partnerships, short- and long-term priorities including upcoming research projects, participation opportunities, and an interactive Q &amp; A with attendees.</a:t>
            </a:r>
            <a:endParaRPr lang="en-US" b="0" dirty="0">
              <a:effectLst/>
            </a:endParaRPr>
          </a:p>
          <a:p>
            <a:pPr rtl="0"/>
            <a:br>
              <a:rPr lang="en-US" b="0" dirty="0">
                <a:effectLst/>
              </a:rPr>
            </a:br>
            <a:r>
              <a:rPr lang="en-US" sz="1200" b="1" i="0" u="none" strike="noStrike" kern="1200" dirty="0">
                <a:solidFill>
                  <a:schemeClr val="tx1"/>
                </a:solidFill>
                <a:effectLst/>
                <a:latin typeface="+mn-lt"/>
                <a:ea typeface="+mn-ea"/>
                <a:cs typeface="+mn-cs"/>
              </a:rPr>
              <a:t>Resources</a:t>
            </a:r>
            <a:endParaRPr lang="en-US" b="0" dirty="0">
              <a:effectLst/>
            </a:endParaRPr>
          </a:p>
          <a:p>
            <a:pPr rtl="0"/>
            <a:r>
              <a:rPr lang="en-US" sz="1200" b="0" i="1" u="none" strike="noStrike" kern="1200" dirty="0">
                <a:solidFill>
                  <a:schemeClr val="tx1"/>
                </a:solidFill>
                <a:effectLst/>
                <a:latin typeface="+mn-lt"/>
                <a:ea typeface="+mn-ea"/>
                <a:cs typeface="+mn-cs"/>
              </a:rPr>
              <a:t>See ICANN71 Prep Week session details regarding </a:t>
            </a:r>
            <a:r>
              <a:rPr lang="en-US" sz="1200" b="0" i="1" u="sng" strike="noStrike" kern="1200" dirty="0">
                <a:solidFill>
                  <a:schemeClr val="tx1"/>
                </a:solidFill>
                <a:effectLst/>
                <a:latin typeface="+mn-lt"/>
                <a:ea typeface="+mn-ea"/>
                <a:cs typeface="+mn-cs"/>
                <a:hlinkClick r:id="rId3"/>
              </a:rPr>
              <a:t>Universal Acceptance Community Update</a:t>
            </a:r>
            <a:r>
              <a:rPr lang="en-US" sz="1200" b="0" i="1" u="none" strike="noStrike" kern="1200" dirty="0">
                <a:solidFill>
                  <a:schemeClr val="tx1"/>
                </a:solidFill>
                <a:effectLst/>
                <a:latin typeface="+mn-lt"/>
                <a:ea typeface="+mn-ea"/>
                <a:cs typeface="+mn-cs"/>
              </a:rPr>
              <a:t>.</a:t>
            </a:r>
            <a:endParaRPr lang="en-US" b="0" dirty="0">
              <a:effectLst/>
            </a:endParaRPr>
          </a:p>
          <a:p>
            <a:r>
              <a:rPr lang="en-US" sz="1200" b="0" i="1" u="none" strike="noStrike" kern="1200" dirty="0">
                <a:solidFill>
                  <a:schemeClr val="tx1"/>
                </a:solidFill>
                <a:effectLst/>
                <a:latin typeface="+mn-lt"/>
                <a:ea typeface="+mn-ea"/>
                <a:cs typeface="+mn-cs"/>
              </a:rPr>
              <a:t>See </a:t>
            </a:r>
            <a:r>
              <a:rPr lang="en-US" sz="1200" b="0" i="1" u="sng" strike="noStrike" kern="1200" dirty="0">
                <a:solidFill>
                  <a:schemeClr val="tx1"/>
                </a:solidFill>
                <a:effectLst/>
                <a:latin typeface="+mn-lt"/>
                <a:ea typeface="+mn-ea"/>
                <a:cs typeface="+mn-cs"/>
                <a:hlinkClick r:id="rId4"/>
              </a:rPr>
              <a:t>At-Large and Universal Acceptance</a:t>
            </a:r>
            <a:r>
              <a:rPr lang="en-US" sz="1200" b="0" i="1" u="none" strike="noStrike" kern="1200" dirty="0">
                <a:solidFill>
                  <a:schemeClr val="tx1"/>
                </a:solidFill>
                <a:effectLst/>
                <a:latin typeface="+mn-lt"/>
                <a:ea typeface="+mn-ea"/>
                <a:cs typeface="+mn-cs"/>
              </a:rPr>
              <a:t> on the At-Large website.</a:t>
            </a:r>
            <a:endParaRPr lang="en-TR" dirty="0"/>
          </a:p>
        </p:txBody>
      </p:sp>
      <p:sp>
        <p:nvSpPr>
          <p:cNvPr id="4" name="Slide Number Placeholder 3"/>
          <p:cNvSpPr>
            <a:spLocks noGrp="1"/>
          </p:cNvSpPr>
          <p:nvPr>
            <p:ph type="sldNum" sz="quarter" idx="5"/>
          </p:nvPr>
        </p:nvSpPr>
        <p:spPr/>
        <p:txBody>
          <a:bodyPr/>
          <a:lstStyle/>
          <a:p>
            <a:fld id="{7E002FF9-4628-B146-9948-95257A430692}" type="slidenum">
              <a:rPr lang="en-US" smtClean="0"/>
              <a:t>9</a:t>
            </a:fld>
            <a:endParaRPr lang="en-US"/>
          </a:p>
        </p:txBody>
      </p:sp>
    </p:spTree>
    <p:extLst>
      <p:ext uri="{BB962C8B-B14F-4D97-AF65-F5344CB8AC3E}">
        <p14:creationId xmlns:p14="http://schemas.microsoft.com/office/powerpoint/2010/main" val="2908918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hyperlink" Target="facebook.com/icannorg" TargetMode="External"/><Relationship Id="rId18" Type="http://schemas.openxmlformats.org/officeDocument/2006/relationships/hyperlink" Target="https://soundcloud.com/icann" TargetMode="External"/><Relationship Id="rId3" Type="http://schemas.openxmlformats.org/officeDocument/2006/relationships/hyperlink" Target="https://www.flickr.com/photos/icann" TargetMode="External"/><Relationship Id="rId21" Type="http://schemas.openxmlformats.org/officeDocument/2006/relationships/hyperlink" Target="https://www.instagram.com/icannorg" TargetMode="External"/><Relationship Id="rId7" Type="http://schemas.openxmlformats.org/officeDocument/2006/relationships/hyperlink" Target="linkedin.com/company/icann" TargetMode="External"/><Relationship Id="rId12" Type="http://schemas.openxmlformats.org/officeDocument/2006/relationships/hyperlink" Target="https://www.facebook.com/icannorg" TargetMode="External"/><Relationship Id="rId17" Type="http://schemas.openxmlformats.org/officeDocument/2006/relationships/hyperlink" Target="https://www.youtube.com/user/ICANNnews" TargetMode="External"/><Relationship Id="rId2" Type="http://schemas.openxmlformats.org/officeDocument/2006/relationships/image" Target="../media/image21.emf"/><Relationship Id="rId16" Type="http://schemas.openxmlformats.org/officeDocument/2006/relationships/image" Target="../media/image26.png"/><Relationship Id="rId20" Type="http://schemas.openxmlformats.org/officeDocument/2006/relationships/hyperlink" Target="https://www.slideshare.net/icannpresentations" TargetMode="External"/><Relationship Id="rId1" Type="http://schemas.openxmlformats.org/officeDocument/2006/relationships/slideMaster" Target="../slideMasters/slideMaster1.xml"/><Relationship Id="rId6" Type="http://schemas.openxmlformats.org/officeDocument/2006/relationships/hyperlink" Target="https://www.linkedin.com/company/icann" TargetMode="External"/><Relationship Id="rId11" Type="http://schemas.openxmlformats.org/officeDocument/2006/relationships/image" Target="../media/image24.png"/><Relationship Id="rId5" Type="http://schemas.openxmlformats.org/officeDocument/2006/relationships/image" Target="../media/image22.png"/><Relationship Id="rId15" Type="http://schemas.openxmlformats.org/officeDocument/2006/relationships/hyperlink" Target="youtube.com/user/ICANNnews" TargetMode="External"/><Relationship Id="rId10" Type="http://schemas.openxmlformats.org/officeDocument/2006/relationships/hyperlink" Target="twitter.com/icann" TargetMode="External"/><Relationship Id="rId19" Type="http://schemas.openxmlformats.org/officeDocument/2006/relationships/image" Target="../media/image27.png"/><Relationship Id="rId4" Type="http://schemas.openxmlformats.org/officeDocument/2006/relationships/hyperlink" Target="flickr.com/photos/icann" TargetMode="External"/><Relationship Id="rId9" Type="http://schemas.openxmlformats.org/officeDocument/2006/relationships/hyperlink" Target="https://www.twitter.com/icann" TargetMode="External"/><Relationship Id="rId14" Type="http://schemas.openxmlformats.org/officeDocument/2006/relationships/image" Target="../media/image25.png"/><Relationship Id="rId22" Type="http://schemas.openxmlformats.org/officeDocument/2006/relationships/image" Target="../media/image28.tiff"/></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emf"/><Relationship Id="rId1" Type="http://schemas.openxmlformats.org/officeDocument/2006/relationships/slideMaster" Target="../slideMasters/slideMaster1.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2" name="Title 1"/>
          <p:cNvSpPr>
            <a:spLocks noGrp="1"/>
          </p:cNvSpPr>
          <p:nvPr>
            <p:ph type="title"/>
          </p:nvPr>
        </p:nvSpPr>
        <p:spPr>
          <a:xfrm>
            <a:off x="374904" y="46179"/>
            <a:ext cx="8012951" cy="450663"/>
          </a:xfrm>
          <a:prstGeom prst="rect">
            <a:avLst/>
          </a:prstGeom>
        </p:spPr>
        <p:txBody>
          <a:bodyPr lIns="0" tIns="45720" rIns="0" bIns="45720">
            <a:normAutofit/>
          </a:bodyPr>
          <a:lstStyle>
            <a:lvl1pPr>
              <a:defRPr>
                <a:latin typeface="+mj-lt"/>
              </a:defRPr>
            </a:lvl1pPr>
          </a:lstStyle>
          <a:p>
            <a:r>
              <a:rPr lang="en-US"/>
              <a:t>Click to edit Master title style</a:t>
            </a:r>
            <a:endParaRPr lang="en-US" dirty="0"/>
          </a:p>
        </p:txBody>
      </p:sp>
      <p:sp>
        <p:nvSpPr>
          <p:cNvPr id="6" name="Content Placeholder 5"/>
          <p:cNvSpPr>
            <a:spLocks noGrp="1"/>
          </p:cNvSpPr>
          <p:nvPr>
            <p:ph sz="quarter" idx="10" hasCustomPrompt="1"/>
          </p:nvPr>
        </p:nvSpPr>
        <p:spPr>
          <a:xfrm>
            <a:off x="609600" y="1470212"/>
            <a:ext cx="7907338" cy="4571813"/>
          </a:xfrm>
          <a:prstGeom prst="rect">
            <a:avLst/>
          </a:prstGeom>
        </p:spPr>
        <p:txBody>
          <a:bodyPr lIns="0" tIns="0" rIns="0" bIns="0">
            <a:normAutofit/>
          </a:bodyPr>
          <a:lstStyle>
            <a:lvl1pPr marL="342900" indent="-342900">
              <a:spcBef>
                <a:spcPts val="2000"/>
              </a:spcBef>
              <a:spcAft>
                <a:spcPts val="0"/>
              </a:spcAft>
              <a:buClr>
                <a:srgbClr val="000000"/>
              </a:buClr>
              <a:buSzPct val="75000"/>
              <a:buFont typeface="Wingdings" panose="05000000000000000000" pitchFamily="2" charset="2"/>
              <a:buChar char=""/>
              <a:defRPr sz="1900">
                <a:solidFill>
                  <a:srgbClr val="000000"/>
                </a:solidFill>
              </a:defRPr>
            </a:lvl1pPr>
            <a:lvl2pPr marL="798513" indent="-341313">
              <a:spcBef>
                <a:spcPts val="500"/>
              </a:spcBef>
              <a:buSzPct val="75000"/>
              <a:buFont typeface="Wingdings" panose="05000000000000000000" pitchFamily="2" charset="2"/>
              <a:buChar char=""/>
              <a:defRPr sz="1900">
                <a:solidFill>
                  <a:srgbClr val="000000"/>
                </a:solidFill>
              </a:defRPr>
            </a:lvl2pPr>
            <a:lvl3pPr marL="1255713" indent="-341313">
              <a:spcBef>
                <a:spcPts val="500"/>
              </a:spcBef>
              <a:buFont typeface="Arial" panose="020B0604020202020204" pitchFamily="34" charset="0"/>
              <a:buChar char="•"/>
              <a:defRPr sz="1900">
                <a:solidFill>
                  <a:srgbClr val="000000"/>
                </a:solidFill>
              </a:defRPr>
            </a:lvl3pPr>
            <a:lvl4pPr>
              <a:defRPr sz="1900">
                <a:solidFill>
                  <a:srgbClr val="000000"/>
                </a:solidFill>
              </a:defRPr>
            </a:lvl4pPr>
            <a:lvl5pPr>
              <a:defRPr sz="1900">
                <a:solidFill>
                  <a:srgbClr val="000000"/>
                </a:solidFill>
              </a:defRPr>
            </a:lvl5pPr>
          </a:lstStyle>
          <a:p>
            <a:pPr lvl="0"/>
            <a:r>
              <a:rPr lang="en-US" dirty="0"/>
              <a:t>Place text here</a:t>
            </a:r>
          </a:p>
          <a:p>
            <a:pPr lvl="1"/>
            <a:r>
              <a:rPr lang="en-US" dirty="0"/>
              <a:t>Second level bullet</a:t>
            </a:r>
          </a:p>
          <a:p>
            <a:pPr lvl="2"/>
            <a:r>
              <a:rPr lang="en-US" dirty="0"/>
              <a:t>Third level bullet</a:t>
            </a:r>
          </a:p>
        </p:txBody>
      </p:sp>
    </p:spTree>
    <p:extLst>
      <p:ext uri="{BB962C8B-B14F-4D97-AF65-F5344CB8AC3E}">
        <p14:creationId xmlns:p14="http://schemas.microsoft.com/office/powerpoint/2010/main" val="721309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lternate Background 1">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7" name="Oval 16"/>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4" name="Picture 2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744" y="6460580"/>
            <a:ext cx="368521" cy="293992"/>
          </a:xfrm>
          <a:prstGeom prst="rect">
            <a:avLst/>
          </a:prstGeom>
        </p:spPr>
      </p:pic>
      <p:sp>
        <p:nvSpPr>
          <p:cNvPr id="34" name="Oval 33"/>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0" name="Straight Connector 39"/>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2" name="Oval 41"/>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3" name="Straight Connector 42"/>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Rectangle 14"/>
          <p:cNvSpPr/>
          <p:nvPr userDrawn="1"/>
        </p:nvSpPr>
        <p:spPr>
          <a:xfrm>
            <a:off x="2422" y="749729"/>
            <a:ext cx="9144000" cy="5346700"/>
          </a:xfrm>
          <a:prstGeom prst="rect">
            <a:avLst/>
          </a:prstGeom>
          <a:gradFill>
            <a:gsLst>
              <a:gs pos="0">
                <a:schemeClr val="bg1">
                  <a:alpha val="75000"/>
                </a:schemeClr>
              </a:gs>
              <a:gs pos="69000">
                <a:schemeClr val="tx2">
                  <a:lumMod val="20000"/>
                  <a:lumOff val="80000"/>
                  <a:alpha val="62000"/>
                </a:schemeClr>
              </a:gs>
              <a:gs pos="24000">
                <a:schemeClr val="tx2">
                  <a:lumMod val="20000"/>
                  <a:lumOff val="80000"/>
                  <a:alpha val="45000"/>
                </a:schemeClr>
              </a:gs>
              <a:gs pos="100000">
                <a:schemeClr val="bg1"/>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itle 1"/>
          <p:cNvSpPr>
            <a:spLocks noGrp="1"/>
          </p:cNvSpPr>
          <p:nvPr userDrawn="1">
            <p:ph type="title"/>
          </p:nvPr>
        </p:nvSpPr>
        <p:spPr>
          <a:xfrm>
            <a:off x="374904" y="46179"/>
            <a:ext cx="8012951" cy="450663"/>
          </a:xfrm>
          <a:prstGeom prst="rect">
            <a:avLst/>
          </a:prstGeom>
        </p:spPr>
        <p:txBody>
          <a:bodyPr lIns="0" tIns="45720" rIns="0" bIns="45720">
            <a:normAutofit/>
          </a:bodyPr>
          <a:lstStyle>
            <a:lvl1pPr>
              <a:defRPr>
                <a:latin typeface="+mj-lt"/>
              </a:defRPr>
            </a:lvl1pPr>
          </a:lstStyle>
          <a:p>
            <a:r>
              <a:rPr lang="en-US"/>
              <a:t>Click to edit Master title style</a:t>
            </a:r>
            <a:endParaRPr lang="en-US" dirty="0"/>
          </a:p>
        </p:txBody>
      </p:sp>
      <p:sp>
        <p:nvSpPr>
          <p:cNvPr id="20"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1305372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lternate Background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7" name="Oval 16"/>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4" name="Picture 2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744" y="6460580"/>
            <a:ext cx="368521" cy="293992"/>
          </a:xfrm>
          <a:prstGeom prst="rect">
            <a:avLst/>
          </a:prstGeom>
        </p:spPr>
      </p:pic>
      <p:sp>
        <p:nvSpPr>
          <p:cNvPr id="34" name="Oval 33"/>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0" name="Straight Connector 39"/>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2" name="Oval 41"/>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3" name="Straight Connector 42"/>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
          <p:cNvSpPr>
            <a:spLocks noGrp="1"/>
          </p:cNvSpPr>
          <p:nvPr userDrawn="1">
            <p:ph type="title"/>
          </p:nvPr>
        </p:nvSpPr>
        <p:spPr>
          <a:xfrm>
            <a:off x="374904" y="46179"/>
            <a:ext cx="8012951" cy="450663"/>
          </a:xfrm>
          <a:prstGeom prst="rect">
            <a:avLst/>
          </a:prstGeom>
        </p:spPr>
        <p:txBody>
          <a:bodyPr lIns="0" tIns="45720" rIns="0" bIns="45720">
            <a:normAutofit/>
          </a:bodyPr>
          <a:lstStyle>
            <a:lvl1pPr>
              <a:defRPr>
                <a:latin typeface="+mj-lt"/>
              </a:defRPr>
            </a:lvl1pPr>
          </a:lstStyle>
          <a:p>
            <a:r>
              <a:rPr lang="en-US"/>
              <a:t>Click to edit Master title style</a:t>
            </a:r>
            <a:endParaRPr lang="en-US" dirty="0"/>
          </a:p>
        </p:txBody>
      </p:sp>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716971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lternate Background 3">
    <p:spTree>
      <p:nvGrpSpPr>
        <p:cNvPr id="1" name=""/>
        <p:cNvGrpSpPr/>
        <p:nvPr/>
      </p:nvGrpSpPr>
      <p:grpSpPr>
        <a:xfrm>
          <a:off x="0" y="0"/>
          <a:ext cx="0" cy="0"/>
          <a:chOff x="0" y="0"/>
          <a:chExt cx="0" cy="0"/>
        </a:xfrm>
      </p:grpSpPr>
      <p:pic>
        <p:nvPicPr>
          <p:cNvPr id="21" name="Picture 20"/>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2582" y="608083"/>
            <a:ext cx="9141417" cy="5719111"/>
          </a:xfrm>
          <a:prstGeom prst="rect">
            <a:avLst/>
          </a:prstGeom>
        </p:spPr>
      </p:pic>
      <p:pic>
        <p:nvPicPr>
          <p:cNvPr id="24" name="Picture 2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744" y="6460580"/>
            <a:ext cx="368521" cy="293992"/>
          </a:xfrm>
          <a:prstGeom prst="rect">
            <a:avLst/>
          </a:prstGeom>
        </p:spPr>
      </p:pic>
      <p:cxnSp>
        <p:nvCxnSpPr>
          <p:cNvPr id="22" name="Straight Connector 21"/>
          <p:cNvCxnSpPr/>
          <p:nvPr userDrawn="1"/>
        </p:nvCxnSpPr>
        <p:spPr>
          <a:xfrm flipH="1">
            <a:off x="0" y="608083"/>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p:nvPr>
        </p:nvSpPr>
        <p:spPr>
          <a:xfrm>
            <a:off x="374904" y="46179"/>
            <a:ext cx="8012951" cy="450663"/>
          </a:xfrm>
          <a:prstGeom prst="rect">
            <a:avLst/>
          </a:prstGeom>
        </p:spPr>
        <p:txBody>
          <a:bodyPr lIns="0" tIns="0" rIns="0" bIns="0">
            <a:normAutofit/>
          </a:bodyPr>
          <a:lstStyle>
            <a:lvl1pPr>
              <a:defRPr>
                <a:latin typeface="+mj-lt"/>
              </a:defRPr>
            </a:lvl1pPr>
          </a:lstStyle>
          <a:p>
            <a:r>
              <a:rPr lang="en-US"/>
              <a:t>Click to edit Master title style</a:t>
            </a:r>
            <a:endParaRPr lang="en-US" dirty="0"/>
          </a:p>
        </p:txBody>
      </p:sp>
      <p:sp>
        <p:nvSpPr>
          <p:cNvPr id="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2404070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genda 1.1">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824754"/>
            <a:ext cx="7932000" cy="1768314"/>
          </a:xfrm>
          <a:prstGeom prst="rect">
            <a:avLst/>
          </a:prstGeom>
        </p:spPr>
        <p:txBody>
          <a:bodyPr anchor="b" anchorCtr="0">
            <a:normAutofit/>
          </a:bodyPr>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27926"/>
          </a:xfrm>
          <a:prstGeom prst="rect">
            <a:avLst/>
          </a:prstGeom>
        </p:spPr>
        <p:txBody>
          <a:bodyPr>
            <a:normAutofit/>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2083083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genda 1.2">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833718"/>
            <a:ext cx="7932000" cy="1759349"/>
          </a:xfrm>
          <a:prstGeom prst="rect">
            <a:avLst/>
          </a:prstGeom>
        </p:spPr>
        <p:txBody>
          <a:bodyPr anchor="b" anchorCtr="0">
            <a:normAutofit/>
          </a:bodyPr>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normAutofit/>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1948699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genda 1.3">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88894"/>
            <a:ext cx="7932000" cy="1804173"/>
          </a:xfrm>
          <a:prstGeom prst="rect">
            <a:avLst/>
          </a:prstGeom>
        </p:spPr>
        <p:txBody>
          <a:bodyPr anchor="b" anchorCtr="0">
            <a:normAutofit/>
          </a:bodyPr>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normAutofit/>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34757735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genda 1.4">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97860"/>
            <a:ext cx="7932000" cy="1795208"/>
          </a:xfrm>
          <a:prstGeom prst="rect">
            <a:avLst/>
          </a:prstGeom>
        </p:spPr>
        <p:txBody>
          <a:bodyPr anchor="b" anchorCtr="0">
            <a:normAutofit/>
          </a:bodyPr>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normAutofit/>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3433417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genda 1.5">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97860"/>
            <a:ext cx="7932000" cy="1795208"/>
          </a:xfrm>
          <a:prstGeom prst="rect">
            <a:avLst/>
          </a:prstGeom>
        </p:spPr>
        <p:txBody>
          <a:bodyPr anchor="b" anchorCtr="0">
            <a:normAutofit/>
          </a:bodyPr>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normAutofit/>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1585994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genda 1.6">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70966"/>
            <a:ext cx="7932000" cy="1822102"/>
          </a:xfrm>
          <a:prstGeom prst="rect">
            <a:avLst/>
          </a:prstGeom>
        </p:spPr>
        <p:txBody>
          <a:bodyPr anchor="b" anchorCtr="0">
            <a:normAutofit/>
          </a:bodyPr>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normAutofit/>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23844637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genda Divider 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normAutofit/>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normAutofit/>
          </a:bodyPr>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498837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1 Whit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610726" y="0"/>
            <a:ext cx="7744845" cy="2533369"/>
          </a:xfrm>
          <a:prstGeom prst="rect">
            <a:avLst/>
          </a:prstGeom>
        </p:spPr>
        <p:txBody>
          <a:bodyPr lIns="0" tIns="0" rIns="0" bIns="0" anchor="b" anchorCtr="0">
            <a:normAutofit/>
          </a:bodyPr>
          <a:lstStyle>
            <a:lvl1pPr algn="l">
              <a:spcBef>
                <a:spcPts val="0"/>
              </a:spcBef>
              <a:defRPr sz="3600" b="1">
                <a:solidFill>
                  <a:schemeClr val="accent6">
                    <a:lumMod val="50000"/>
                  </a:schemeClr>
                </a:solidFill>
                <a:latin typeface="+mj-lt"/>
              </a:defRPr>
            </a:lvl1pPr>
          </a:lstStyle>
          <a:p>
            <a:r>
              <a:rPr lang="en-US" dirty="0"/>
              <a:t>Insert title here</a:t>
            </a:r>
            <a:br>
              <a:rPr lang="en-US" dirty="0"/>
            </a:br>
            <a:r>
              <a:rPr lang="en-US" dirty="0"/>
              <a:t>(75 characters maximum)</a:t>
            </a:r>
          </a:p>
        </p:txBody>
      </p:sp>
      <p:sp>
        <p:nvSpPr>
          <p:cNvPr id="5" name="Text Placeholder 4"/>
          <p:cNvSpPr>
            <a:spLocks noGrp="1"/>
          </p:cNvSpPr>
          <p:nvPr>
            <p:ph type="body" sz="quarter" idx="10" hasCustomPrompt="1"/>
          </p:nvPr>
        </p:nvSpPr>
        <p:spPr>
          <a:xfrm>
            <a:off x="610725" y="3562904"/>
            <a:ext cx="8119872" cy="716808"/>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Name of Presenter</a:t>
            </a:r>
          </a:p>
        </p:txBody>
      </p:sp>
      <p:sp>
        <p:nvSpPr>
          <p:cNvPr id="7" name="Text Placeholder 4"/>
          <p:cNvSpPr>
            <a:spLocks noGrp="1"/>
          </p:cNvSpPr>
          <p:nvPr>
            <p:ph type="body" sz="quarter" idx="11" hasCustomPrompt="1"/>
          </p:nvPr>
        </p:nvSpPr>
        <p:spPr>
          <a:xfrm>
            <a:off x="610725" y="4252817"/>
            <a:ext cx="8119872" cy="27360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Event Name</a:t>
            </a:r>
          </a:p>
        </p:txBody>
      </p:sp>
      <p:sp>
        <p:nvSpPr>
          <p:cNvPr id="9" name="Text Placeholder 4"/>
          <p:cNvSpPr>
            <a:spLocks noGrp="1"/>
          </p:cNvSpPr>
          <p:nvPr>
            <p:ph type="body" sz="quarter" idx="12" hasCustomPrompt="1"/>
          </p:nvPr>
        </p:nvSpPr>
        <p:spPr>
          <a:xfrm>
            <a:off x="610725" y="4553317"/>
            <a:ext cx="8119872" cy="40378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DD Month 2017</a:t>
            </a:r>
          </a:p>
        </p:txBody>
      </p:sp>
      <p:sp>
        <p:nvSpPr>
          <p:cNvPr id="11" name="Text Placeholder 4"/>
          <p:cNvSpPr>
            <a:spLocks noGrp="1"/>
          </p:cNvSpPr>
          <p:nvPr>
            <p:ph type="body" sz="quarter" idx="13" hasCustomPrompt="1"/>
          </p:nvPr>
        </p:nvSpPr>
        <p:spPr>
          <a:xfrm>
            <a:off x="610725" y="2854692"/>
            <a:ext cx="8119872" cy="716808"/>
          </a:xfrm>
          <a:prstGeom prst="rect">
            <a:avLst/>
          </a:prstGeom>
        </p:spPr>
        <p:txBody>
          <a:bodyPr lIns="0" tIns="0" rIns="0" bIns="0">
            <a:normAutofit/>
          </a:bodyPr>
          <a:lstStyle>
            <a:lvl1pPr marL="0" indent="0" algn="l">
              <a:spcBef>
                <a:spcPts val="0"/>
              </a:spcBef>
              <a:buNone/>
              <a:defRPr sz="1800" b="1">
                <a:solidFill>
                  <a:schemeClr val="accent6">
                    <a:lumMod val="50000"/>
                  </a:schemeClr>
                </a:solidFill>
              </a:defRPr>
            </a:lvl1pPr>
          </a:lstStyle>
          <a:p>
            <a:pPr lvl="0"/>
            <a:r>
              <a:rPr lang="en-US" dirty="0"/>
              <a:t>Insert subtitle here (75 characters maximum)</a:t>
            </a:r>
          </a:p>
        </p:txBody>
      </p:sp>
      <p:pic>
        <p:nvPicPr>
          <p:cNvPr id="18" name="Picture 17">
            <a:extLst>
              <a:ext uri="{FF2B5EF4-FFF2-40B4-BE49-F238E27FC236}">
                <a16:creationId xmlns:a16="http://schemas.microsoft.com/office/drawing/2014/main" id="{34F6C54F-5304-FF4F-BA33-32C2ACDD2D5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0885" y="4951770"/>
            <a:ext cx="1177435" cy="1368067"/>
          </a:xfrm>
          <a:prstGeom prst="rect">
            <a:avLst/>
          </a:prstGeom>
        </p:spPr>
      </p:pic>
    </p:spTree>
    <p:extLst>
      <p:ext uri="{BB962C8B-B14F-4D97-AF65-F5344CB8AC3E}">
        <p14:creationId xmlns:p14="http://schemas.microsoft.com/office/powerpoint/2010/main" val="26480240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genda Divider 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normAutofit/>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normAutofit/>
          </a:bodyPr>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6130006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genda Divider 3">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normAutofit/>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normAutofit/>
          </a:bodyPr>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38711898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genda Divider 4">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normAutofit/>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normAutofit/>
          </a:bodyPr>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26239424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1">
    <p:spTree>
      <p:nvGrpSpPr>
        <p:cNvPr id="1" name=""/>
        <p:cNvGrpSpPr/>
        <p:nvPr/>
      </p:nvGrpSpPr>
      <p:grpSpPr>
        <a:xfrm>
          <a:off x="0" y="0"/>
          <a:ext cx="0" cy="0"/>
          <a:chOff x="0" y="0"/>
          <a:chExt cx="0" cy="0"/>
        </a:xfrm>
      </p:grpSpPr>
      <p:pic>
        <p:nvPicPr>
          <p:cNvPr id="52" name="Picture 5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7"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5" name="Title 4"/>
          <p:cNvSpPr>
            <a:spLocks noGrp="1"/>
          </p:cNvSpPr>
          <p:nvPr>
            <p:ph type="title" hasCustomPrompt="1"/>
          </p:nvPr>
        </p:nvSpPr>
        <p:spPr>
          <a:xfrm>
            <a:off x="374904" y="42394"/>
            <a:ext cx="7886700" cy="531346"/>
          </a:xfrm>
          <a:prstGeom prst="rect">
            <a:avLst/>
          </a:prstGeom>
        </p:spPr>
        <p:txBody>
          <a:bodyPr lIns="0" tIns="45720" rIns="0" bIns="45720">
            <a:normAutofit/>
          </a:bodyPr>
          <a:lstStyle>
            <a:lvl1pPr>
              <a:defRPr>
                <a:solidFill>
                  <a:schemeClr val="bg1"/>
                </a:solidFill>
                <a:latin typeface="+mj-lt"/>
              </a:defRPr>
            </a:lvl1pPr>
          </a:lstStyle>
          <a:p>
            <a:r>
              <a:rPr lang="en-US" dirty="0"/>
              <a:t>Presenters Section Divider</a:t>
            </a:r>
          </a:p>
        </p:txBody>
      </p:sp>
      <p:sp>
        <p:nvSpPr>
          <p:cNvPr id="7" name="Text Placeholder 6"/>
          <p:cNvSpPr>
            <a:spLocks noGrp="1"/>
          </p:cNvSpPr>
          <p:nvPr>
            <p:ph type="body" sz="quarter" idx="12" hasCustomPrompt="1"/>
          </p:nvPr>
        </p:nvSpPr>
        <p:spPr>
          <a:xfrm>
            <a:off x="2170502" y="1189268"/>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2170502" y="3000135"/>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9" name="Text Placeholder 8"/>
          <p:cNvSpPr>
            <a:spLocks noGrp="1"/>
          </p:cNvSpPr>
          <p:nvPr>
            <p:ph type="body" sz="quarter" idx="16" hasCustomPrompt="1"/>
          </p:nvPr>
        </p:nvSpPr>
        <p:spPr>
          <a:xfrm>
            <a:off x="2170502" y="1602729"/>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2170502" y="3404632"/>
            <a:ext cx="5341922" cy="822098"/>
          </a:xfrm>
          <a:prstGeom prst="rect">
            <a:avLst/>
          </a:prstGeom>
        </p:spPr>
        <p:txBody>
          <a:bodyPr t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6"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7" name="Text Placeholder 6"/>
          <p:cNvSpPr>
            <a:spLocks noGrp="1"/>
          </p:cNvSpPr>
          <p:nvPr>
            <p:ph type="body" sz="quarter" idx="19" hasCustomPrompt="1"/>
          </p:nvPr>
        </p:nvSpPr>
        <p:spPr>
          <a:xfrm>
            <a:off x="2170502" y="4809386"/>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50" name="Text Placeholder 8"/>
          <p:cNvSpPr>
            <a:spLocks noGrp="1"/>
          </p:cNvSpPr>
          <p:nvPr>
            <p:ph type="body" sz="quarter" idx="20" hasCustomPrompt="1"/>
          </p:nvPr>
        </p:nvSpPr>
        <p:spPr>
          <a:xfrm>
            <a:off x="2170502" y="5213883"/>
            <a:ext cx="5341922" cy="822098"/>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9332202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2">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6663251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3">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9882300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4">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3827145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5">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1525536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6">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1503872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7">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891085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1 Blue">
    <p:spTree>
      <p:nvGrpSpPr>
        <p:cNvPr id="1" name=""/>
        <p:cNvGrpSpPr/>
        <p:nvPr/>
      </p:nvGrpSpPr>
      <p:grpSpPr>
        <a:xfrm>
          <a:off x="0" y="0"/>
          <a:ext cx="0" cy="0"/>
          <a:chOff x="0" y="0"/>
          <a:chExt cx="0" cy="0"/>
        </a:xfrm>
      </p:grpSpPr>
      <p:sp>
        <p:nvSpPr>
          <p:cNvPr id="11" name="Rectangle 10"/>
          <p:cNvSpPr/>
          <p:nvPr userDrawn="1"/>
        </p:nvSpPr>
        <p:spPr>
          <a:xfrm>
            <a:off x="0" y="0"/>
            <a:ext cx="9144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itle 2"/>
          <p:cNvSpPr>
            <a:spLocks noGrp="1"/>
          </p:cNvSpPr>
          <p:nvPr>
            <p:ph type="title" hasCustomPrompt="1"/>
          </p:nvPr>
        </p:nvSpPr>
        <p:spPr>
          <a:xfrm>
            <a:off x="610724" y="0"/>
            <a:ext cx="7744845" cy="2533369"/>
          </a:xfrm>
          <a:prstGeom prst="rect">
            <a:avLst/>
          </a:prstGeom>
        </p:spPr>
        <p:txBody>
          <a:bodyPr lIns="0" tIns="0" rIns="0" bIns="0" anchor="b" anchorCtr="0">
            <a:normAutofit/>
          </a:bodyPr>
          <a:lstStyle>
            <a:lvl1pPr algn="l">
              <a:spcBef>
                <a:spcPts val="0"/>
              </a:spcBef>
              <a:defRPr sz="3600" b="1">
                <a:solidFill>
                  <a:schemeClr val="bg1"/>
                </a:solidFill>
                <a:latin typeface="+mj-lt"/>
              </a:defRPr>
            </a:lvl1pPr>
          </a:lstStyle>
          <a:p>
            <a:r>
              <a:rPr lang="en-US" dirty="0"/>
              <a:t>Insert title here</a:t>
            </a:r>
            <a:br>
              <a:rPr lang="en-US" dirty="0"/>
            </a:br>
            <a:r>
              <a:rPr lang="en-US" dirty="0"/>
              <a:t>(75 characters maximum)</a:t>
            </a:r>
          </a:p>
        </p:txBody>
      </p:sp>
      <p:sp>
        <p:nvSpPr>
          <p:cNvPr id="5" name="Text Placeholder 4"/>
          <p:cNvSpPr>
            <a:spLocks noGrp="1"/>
          </p:cNvSpPr>
          <p:nvPr>
            <p:ph type="body" sz="quarter" idx="10" hasCustomPrompt="1"/>
          </p:nvPr>
        </p:nvSpPr>
        <p:spPr>
          <a:xfrm>
            <a:off x="610723" y="3562904"/>
            <a:ext cx="8119872" cy="716808"/>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Name of Presenter</a:t>
            </a:r>
          </a:p>
        </p:txBody>
      </p:sp>
      <p:sp>
        <p:nvSpPr>
          <p:cNvPr id="7" name="Text Placeholder 4"/>
          <p:cNvSpPr>
            <a:spLocks noGrp="1"/>
          </p:cNvSpPr>
          <p:nvPr>
            <p:ph type="body" sz="quarter" idx="11" hasCustomPrompt="1"/>
          </p:nvPr>
        </p:nvSpPr>
        <p:spPr>
          <a:xfrm>
            <a:off x="610723" y="4252817"/>
            <a:ext cx="8119872" cy="27360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Event Name</a:t>
            </a:r>
          </a:p>
        </p:txBody>
      </p:sp>
      <p:sp>
        <p:nvSpPr>
          <p:cNvPr id="9" name="Text Placeholder 4"/>
          <p:cNvSpPr>
            <a:spLocks noGrp="1"/>
          </p:cNvSpPr>
          <p:nvPr>
            <p:ph type="body" sz="quarter" idx="12" hasCustomPrompt="1"/>
          </p:nvPr>
        </p:nvSpPr>
        <p:spPr>
          <a:xfrm>
            <a:off x="610723" y="4544352"/>
            <a:ext cx="8119872" cy="40378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DD Month 2017</a:t>
            </a:r>
          </a:p>
        </p:txBody>
      </p:sp>
      <p:pic>
        <p:nvPicPr>
          <p:cNvPr id="8" name="Picture 7"/>
          <p:cNvPicPr>
            <a:picLocks noChangeAspect="1"/>
          </p:cNvPicPr>
          <p:nvPr userDrawn="1"/>
        </p:nvPicPr>
        <p:blipFill>
          <a:blip r:embed="rId2"/>
          <a:stretch>
            <a:fillRect/>
          </a:stretch>
        </p:blipFill>
        <p:spPr>
          <a:xfrm>
            <a:off x="641992" y="5512926"/>
            <a:ext cx="1193800" cy="952500"/>
          </a:xfrm>
          <a:prstGeom prst="rect">
            <a:avLst/>
          </a:prstGeom>
        </p:spPr>
      </p:pic>
      <p:sp>
        <p:nvSpPr>
          <p:cNvPr id="12" name="Text Placeholder 4"/>
          <p:cNvSpPr>
            <a:spLocks noGrp="1"/>
          </p:cNvSpPr>
          <p:nvPr>
            <p:ph type="body" sz="quarter" idx="13" hasCustomPrompt="1"/>
          </p:nvPr>
        </p:nvSpPr>
        <p:spPr>
          <a:xfrm>
            <a:off x="610723" y="2854692"/>
            <a:ext cx="8119872" cy="716808"/>
          </a:xfrm>
          <a:prstGeom prst="rect">
            <a:avLst/>
          </a:prstGeom>
        </p:spPr>
        <p:txBody>
          <a:bodyPr lIns="0" tIns="0" rIns="0" bIns="0">
            <a:normAutofit/>
          </a:bodyPr>
          <a:lstStyle>
            <a:lvl1pPr marL="0" indent="0" algn="l">
              <a:spcBef>
                <a:spcPts val="0"/>
              </a:spcBef>
              <a:buNone/>
              <a:defRPr sz="1800" b="1">
                <a:solidFill>
                  <a:schemeClr val="bg1"/>
                </a:solidFill>
              </a:defRPr>
            </a:lvl1pPr>
          </a:lstStyle>
          <a:p>
            <a:pPr lvl="0"/>
            <a:r>
              <a:rPr lang="en-US" dirty="0"/>
              <a:t>Insert subtitle here (75 characters maximum)</a:t>
            </a:r>
          </a:p>
        </p:txBody>
      </p:sp>
    </p:spTree>
    <p:extLst>
      <p:ext uri="{BB962C8B-B14F-4D97-AF65-F5344CB8AC3E}">
        <p14:creationId xmlns:p14="http://schemas.microsoft.com/office/powerpoint/2010/main" val="3342511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8">
    <p:spTree>
      <p:nvGrpSpPr>
        <p:cNvPr id="1" name=""/>
        <p:cNvGrpSpPr/>
        <p:nvPr/>
      </p:nvGrpSpPr>
      <p:grpSpPr>
        <a:xfrm>
          <a:off x="0" y="0"/>
          <a:ext cx="0" cy="0"/>
          <a:chOff x="0" y="0"/>
          <a:chExt cx="0" cy="0"/>
        </a:xfrm>
      </p:grpSpPr>
      <p:pic>
        <p:nvPicPr>
          <p:cNvPr id="38" name="Picture 3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2"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3" name="Text Placeholder 6"/>
          <p:cNvSpPr>
            <a:spLocks noGrp="1"/>
          </p:cNvSpPr>
          <p:nvPr>
            <p:ph type="body" sz="quarter" idx="19" hasCustomPrompt="1"/>
          </p:nvPr>
        </p:nvSpPr>
        <p:spPr>
          <a:xfrm>
            <a:off x="2170502" y="4809386"/>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5211577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1">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7" name="Text Placeholder 6"/>
          <p:cNvSpPr>
            <a:spLocks noGrp="1"/>
          </p:cNvSpPr>
          <p:nvPr>
            <p:ph type="body" sz="quarter" idx="12" hasCustomPrompt="1"/>
          </p:nvPr>
        </p:nvSpPr>
        <p:spPr>
          <a:xfrm>
            <a:off x="1811911" y="208574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1811911" y="352009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1811911" y="2499208"/>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1811911" y="3924594"/>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normAutofit/>
          </a:bodyPr>
          <a:lstStyle>
            <a:lvl1pPr>
              <a:spcBef>
                <a:spcPts val="0"/>
              </a:spcBef>
              <a:defRPr>
                <a:solidFill>
                  <a:schemeClr val="bg1"/>
                </a:solidFill>
                <a:latin typeface="+mj-lt"/>
              </a:defRPr>
            </a:lvl1pPr>
          </a:lstStyle>
          <a:p>
            <a:r>
              <a:rPr lang="en-US" dirty="0"/>
              <a:t>Presenters (option)</a:t>
            </a:r>
          </a:p>
        </p:txBody>
      </p:sp>
      <p:sp>
        <p:nvSpPr>
          <p:cNvPr id="44"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5" name="Text Placeholder 6"/>
          <p:cNvSpPr>
            <a:spLocks noGrp="1"/>
          </p:cNvSpPr>
          <p:nvPr>
            <p:ph type="body" sz="quarter" idx="19" hasCustomPrompt="1"/>
          </p:nvPr>
        </p:nvSpPr>
        <p:spPr>
          <a:xfrm>
            <a:off x="1811911" y="4945485"/>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6" name="Text Placeholder 8"/>
          <p:cNvSpPr>
            <a:spLocks noGrp="1"/>
          </p:cNvSpPr>
          <p:nvPr>
            <p:ph type="body" sz="quarter" idx="20" hasCustomPrompt="1"/>
          </p:nvPr>
        </p:nvSpPr>
        <p:spPr>
          <a:xfrm>
            <a:off x="1811911" y="5349982"/>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1596175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2">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normAutofit/>
          </a:bodyPr>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7"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51"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8940876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3">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normAutofit/>
          </a:bodyPr>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5290436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4">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normAutofit/>
          </a:bodyPr>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5574116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5">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normAutofit/>
          </a:bodyPr>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7821152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6">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normAutofit/>
          </a:bodyPr>
          <a:lstStyle>
            <a:lvl1pPr>
              <a:defRPr>
                <a:solidFill>
                  <a:schemeClr val="bg1"/>
                </a:solidFill>
                <a:latin typeface="+mj-lt"/>
              </a:defRPr>
            </a:lvl1pPr>
          </a:lstStyle>
          <a:p>
            <a:r>
              <a:rPr lang="en-US" dirty="0"/>
              <a:t>Presenters (option)</a:t>
            </a:r>
          </a:p>
        </p:txBody>
      </p:sp>
      <p:sp>
        <p:nvSpPr>
          <p:cNvPr id="25" name="Text Placeholder 6"/>
          <p:cNvSpPr>
            <a:spLocks noGrp="1"/>
          </p:cNvSpPr>
          <p:nvPr>
            <p:ph type="body" sz="quarter" idx="12" hasCustomPrompt="1"/>
          </p:nvPr>
        </p:nvSpPr>
        <p:spPr>
          <a:xfrm>
            <a:off x="1811911" y="208574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6800979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7">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normAutofit/>
          </a:bodyPr>
          <a:lstStyle>
            <a:lvl1pPr>
              <a:defRPr>
                <a:solidFill>
                  <a:schemeClr val="bg1"/>
                </a:solidFill>
                <a:latin typeface="+mj-lt"/>
              </a:defRPr>
            </a:lvl1pPr>
          </a:lstStyle>
          <a:p>
            <a:r>
              <a:rPr lang="en-US" dirty="0"/>
              <a:t>Presenters (option)</a:t>
            </a:r>
          </a:p>
        </p:txBody>
      </p:sp>
      <p:cxnSp>
        <p:nvCxnSpPr>
          <p:cNvPr id="39" name="Straight Connector 38"/>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Arc 39"/>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sp>
        <p:nvSpPr>
          <p:cNvPr id="41" name="Text Placeholder 6"/>
          <p:cNvSpPr>
            <a:spLocks noGrp="1"/>
          </p:cNvSpPr>
          <p:nvPr>
            <p:ph type="body" sz="quarter" idx="12" hasCustomPrompt="1"/>
          </p:nvPr>
        </p:nvSpPr>
        <p:spPr>
          <a:xfrm>
            <a:off x="1811911" y="208574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2" name="Text Placeholder 6"/>
          <p:cNvSpPr>
            <a:spLocks noGrp="1"/>
          </p:cNvSpPr>
          <p:nvPr>
            <p:ph type="body" sz="quarter" idx="14" hasCustomPrompt="1"/>
          </p:nvPr>
        </p:nvSpPr>
        <p:spPr>
          <a:xfrm>
            <a:off x="1811911" y="352009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3" name="Text Placeholder 8"/>
          <p:cNvSpPr>
            <a:spLocks noGrp="1"/>
          </p:cNvSpPr>
          <p:nvPr>
            <p:ph type="body" sz="quarter" idx="16" hasCustomPrompt="1"/>
          </p:nvPr>
        </p:nvSpPr>
        <p:spPr>
          <a:xfrm>
            <a:off x="1811911" y="2499208"/>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8"/>
          <p:cNvSpPr>
            <a:spLocks noGrp="1"/>
          </p:cNvSpPr>
          <p:nvPr>
            <p:ph type="body" sz="quarter" idx="17" hasCustomPrompt="1"/>
          </p:nvPr>
        </p:nvSpPr>
        <p:spPr>
          <a:xfrm>
            <a:off x="1811911" y="3924594"/>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Text Placeholder 6"/>
          <p:cNvSpPr>
            <a:spLocks noGrp="1"/>
          </p:cNvSpPr>
          <p:nvPr>
            <p:ph type="body" sz="quarter" idx="19" hasCustomPrompt="1"/>
          </p:nvPr>
        </p:nvSpPr>
        <p:spPr>
          <a:xfrm>
            <a:off x="1811911" y="4945485"/>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7" name="Text Placeholder 8"/>
          <p:cNvSpPr>
            <a:spLocks noGrp="1"/>
          </p:cNvSpPr>
          <p:nvPr>
            <p:ph type="body" sz="quarter" idx="20" hasCustomPrompt="1"/>
          </p:nvPr>
        </p:nvSpPr>
        <p:spPr>
          <a:xfrm>
            <a:off x="1811911" y="5349982"/>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9"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50"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6281103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8">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normAutofit/>
          </a:bodyPr>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40016679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1">
    <p:spTree>
      <p:nvGrpSpPr>
        <p:cNvPr id="1" name=""/>
        <p:cNvGrpSpPr/>
        <p:nvPr/>
      </p:nvGrpSpPr>
      <p:grpSpPr>
        <a:xfrm>
          <a:off x="0" y="0"/>
          <a:ext cx="0" cy="0"/>
          <a:chOff x="0" y="0"/>
          <a:chExt cx="0" cy="0"/>
        </a:xfrm>
      </p:grpSpPr>
      <p:pic>
        <p:nvPicPr>
          <p:cNvPr id="27" name="Picture 2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5" name="Text Placeholder 6"/>
          <p:cNvSpPr>
            <a:spLocks noGrp="1"/>
          </p:cNvSpPr>
          <p:nvPr>
            <p:ph type="body" sz="quarter" idx="18" hasCustomPrompt="1"/>
          </p:nvPr>
        </p:nvSpPr>
        <p:spPr>
          <a:xfrm>
            <a:off x="417667" y="422831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6" name="Text Placeholder 8"/>
          <p:cNvSpPr>
            <a:spLocks noGrp="1"/>
          </p:cNvSpPr>
          <p:nvPr>
            <p:ph type="body" sz="quarter" idx="19" hasCustomPrompt="1"/>
          </p:nvPr>
        </p:nvSpPr>
        <p:spPr>
          <a:xfrm>
            <a:off x="417667" y="4632809"/>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83874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2 White">
    <p:spTree>
      <p:nvGrpSpPr>
        <p:cNvPr id="1" name=""/>
        <p:cNvGrpSpPr/>
        <p:nvPr/>
      </p:nvGrpSpPr>
      <p:grpSpPr>
        <a:xfrm>
          <a:off x="0" y="0"/>
          <a:ext cx="0" cy="0"/>
          <a:chOff x="0" y="0"/>
          <a:chExt cx="0" cy="0"/>
        </a:xfrm>
      </p:grpSpPr>
      <p:sp>
        <p:nvSpPr>
          <p:cNvPr id="14" name="Oval 13"/>
          <p:cNvSpPr/>
          <p:nvPr/>
        </p:nvSpPr>
        <p:spPr>
          <a:xfrm>
            <a:off x="1811695" y="6101651"/>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p:nvCxnSpPr>
        <p:spPr>
          <a:xfrm flipH="1">
            <a:off x="0" y="6124511"/>
            <a:ext cx="1790417"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H="1">
            <a:off x="1878697" y="6124511"/>
            <a:ext cx="66934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p:nvSpPr>
        <p:spPr>
          <a:xfrm flipH="1">
            <a:off x="8610117" y="6101651"/>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sp>
        <p:nvSpPr>
          <p:cNvPr id="18" name="Oval 17"/>
          <p:cNvSpPr/>
          <p:nvPr/>
        </p:nvSpPr>
        <p:spPr>
          <a:xfrm flipH="1">
            <a:off x="8610117" y="347037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p:nvCxnSpPr>
        <p:spPr>
          <a:xfrm flipV="1">
            <a:off x="1834554" y="3552825"/>
            <a:ext cx="0" cy="2529961"/>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0" name="Arc 19"/>
          <p:cNvSpPr/>
          <p:nvPr/>
        </p:nvSpPr>
        <p:spPr>
          <a:xfrm rot="16200000">
            <a:off x="1834554" y="3494144"/>
            <a:ext cx="121764" cy="121764"/>
          </a:xfrm>
          <a:prstGeom prst="arc">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1" name="Straight Connector 20"/>
          <p:cNvCxnSpPr/>
          <p:nvPr/>
        </p:nvCxnSpPr>
        <p:spPr>
          <a:xfrm flipH="1">
            <a:off x="1895439" y="3494144"/>
            <a:ext cx="6691671"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2076" y="4878249"/>
            <a:ext cx="1189829" cy="949200"/>
          </a:xfrm>
          <a:prstGeom prst="rect">
            <a:avLst/>
          </a:prstGeom>
        </p:spPr>
      </p:pic>
      <p:sp>
        <p:nvSpPr>
          <p:cNvPr id="12" name="Title 2"/>
          <p:cNvSpPr>
            <a:spLocks noGrp="1"/>
          </p:cNvSpPr>
          <p:nvPr>
            <p:ph type="title" hasCustomPrompt="1"/>
          </p:nvPr>
        </p:nvSpPr>
        <p:spPr>
          <a:xfrm>
            <a:off x="2061883" y="761997"/>
            <a:ext cx="6382512" cy="2533369"/>
          </a:xfrm>
          <a:prstGeom prst="rect">
            <a:avLst/>
          </a:prstGeom>
        </p:spPr>
        <p:txBody>
          <a:bodyPr lIns="0" tIns="0" rIns="0" bIns="0" anchor="b" anchorCtr="0">
            <a:normAutofit/>
          </a:bodyPr>
          <a:lstStyle>
            <a:lvl1pPr algn="l">
              <a:spcBef>
                <a:spcPts val="0"/>
              </a:spcBef>
              <a:defRPr sz="3600" b="1">
                <a:solidFill>
                  <a:schemeClr val="accent6">
                    <a:lumMod val="50000"/>
                  </a:schemeClr>
                </a:solidFill>
                <a:latin typeface="+mj-lt"/>
              </a:defRPr>
            </a:lvl1pPr>
          </a:lstStyle>
          <a:p>
            <a:r>
              <a:rPr lang="en-US" dirty="0"/>
              <a:t>Insert title here</a:t>
            </a:r>
            <a:br>
              <a:rPr lang="en-US" dirty="0"/>
            </a:br>
            <a:r>
              <a:rPr lang="en-US" dirty="0"/>
              <a:t>(75 characters maximum)</a:t>
            </a:r>
          </a:p>
        </p:txBody>
      </p:sp>
      <p:sp>
        <p:nvSpPr>
          <p:cNvPr id="13" name="Text Placeholder 4"/>
          <p:cNvSpPr>
            <a:spLocks noGrp="1"/>
          </p:cNvSpPr>
          <p:nvPr>
            <p:ph type="body" sz="quarter" idx="10" hasCustomPrompt="1"/>
          </p:nvPr>
        </p:nvSpPr>
        <p:spPr>
          <a:xfrm>
            <a:off x="2070848" y="4593844"/>
            <a:ext cx="6382512" cy="716808"/>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Name of Presenter</a:t>
            </a:r>
          </a:p>
        </p:txBody>
      </p:sp>
      <p:sp>
        <p:nvSpPr>
          <p:cNvPr id="23" name="Text Placeholder 4"/>
          <p:cNvSpPr>
            <a:spLocks noGrp="1"/>
          </p:cNvSpPr>
          <p:nvPr>
            <p:ph type="body" sz="quarter" idx="11" hasCustomPrompt="1"/>
          </p:nvPr>
        </p:nvSpPr>
        <p:spPr>
          <a:xfrm>
            <a:off x="2070848" y="5301687"/>
            <a:ext cx="6382512" cy="27360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Event Name</a:t>
            </a:r>
          </a:p>
        </p:txBody>
      </p:sp>
      <p:sp>
        <p:nvSpPr>
          <p:cNvPr id="24" name="Text Placeholder 4"/>
          <p:cNvSpPr>
            <a:spLocks noGrp="1"/>
          </p:cNvSpPr>
          <p:nvPr>
            <p:ph type="body" sz="quarter" idx="12" hasCustomPrompt="1"/>
          </p:nvPr>
        </p:nvSpPr>
        <p:spPr>
          <a:xfrm>
            <a:off x="2070848" y="5584257"/>
            <a:ext cx="6382512" cy="40378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DD Month 2017</a:t>
            </a:r>
          </a:p>
        </p:txBody>
      </p:sp>
      <p:sp>
        <p:nvSpPr>
          <p:cNvPr id="25" name="Text Placeholder 4"/>
          <p:cNvSpPr>
            <a:spLocks noGrp="1"/>
          </p:cNvSpPr>
          <p:nvPr>
            <p:ph type="body" sz="quarter" idx="13" hasCustomPrompt="1"/>
          </p:nvPr>
        </p:nvSpPr>
        <p:spPr>
          <a:xfrm>
            <a:off x="2070848" y="3652549"/>
            <a:ext cx="6382512" cy="716808"/>
          </a:xfrm>
          <a:prstGeom prst="rect">
            <a:avLst/>
          </a:prstGeom>
        </p:spPr>
        <p:txBody>
          <a:bodyPr lIns="0" tIns="0" rIns="0" bIns="0">
            <a:normAutofit/>
          </a:bodyPr>
          <a:lstStyle>
            <a:lvl1pPr marL="0" indent="0" algn="l">
              <a:spcBef>
                <a:spcPts val="0"/>
              </a:spcBef>
              <a:buNone/>
              <a:defRPr sz="1800" b="1">
                <a:solidFill>
                  <a:schemeClr val="accent6">
                    <a:lumMod val="50000"/>
                  </a:schemeClr>
                </a:solidFill>
              </a:defRPr>
            </a:lvl1pPr>
          </a:lstStyle>
          <a:p>
            <a:pPr lvl="0"/>
            <a:r>
              <a:rPr lang="en-US" dirty="0"/>
              <a:t>Insert subtitle here (75 characters maximum)</a:t>
            </a:r>
          </a:p>
        </p:txBody>
      </p:sp>
    </p:spTree>
    <p:extLst>
      <p:ext uri="{BB962C8B-B14F-4D97-AF65-F5344CB8AC3E}">
        <p14:creationId xmlns:p14="http://schemas.microsoft.com/office/powerpoint/2010/main" val="30166748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2">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9674781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3">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5517843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4">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1121399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5">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6573882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6">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0150208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7">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1224312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8">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6238687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Engage with ICANN White">
    <p:spTree>
      <p:nvGrpSpPr>
        <p:cNvPr id="1" name=""/>
        <p:cNvGrpSpPr/>
        <p:nvPr/>
      </p:nvGrpSpPr>
      <p:grpSpPr>
        <a:xfrm>
          <a:off x="0" y="0"/>
          <a:ext cx="0" cy="0"/>
          <a:chOff x="0" y="0"/>
          <a:chExt cx="0" cy="0"/>
        </a:xfrm>
      </p:grpSpPr>
      <p:sp>
        <p:nvSpPr>
          <p:cNvPr id="3" name="Rectangle 2"/>
          <p:cNvSpPr/>
          <p:nvPr userDrawn="1"/>
        </p:nvSpPr>
        <p:spPr>
          <a:xfrm>
            <a:off x="2313656" y="685224"/>
            <a:ext cx="6830343" cy="18649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dirty="0">
              <a:solidFill>
                <a:prstClr val="white"/>
              </a:solidFill>
              <a:cs typeface="Arial"/>
            </a:endParaRPr>
          </a:p>
        </p:txBody>
      </p:sp>
      <p:sp>
        <p:nvSpPr>
          <p:cNvPr id="4" name="Text Placeholder 32"/>
          <p:cNvSpPr txBox="1">
            <a:spLocks/>
          </p:cNvSpPr>
          <p:nvPr userDrawn="1"/>
        </p:nvSpPr>
        <p:spPr bwMode="auto">
          <a:xfrm>
            <a:off x="2543489" y="1552703"/>
            <a:ext cx="6600509" cy="3298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ormAutofit/>
          </a:bodyPr>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n-US" sz="2000" dirty="0">
                <a:solidFill>
                  <a:schemeClr val="bg1"/>
                </a:solidFill>
                <a:latin typeface="+mn-lt"/>
                <a:cs typeface="Arial"/>
              </a:rPr>
              <a:t>Visit us at </a:t>
            </a:r>
            <a:r>
              <a:rPr lang="en-US" sz="2000" b="1" dirty="0" err="1">
                <a:solidFill>
                  <a:schemeClr val="bg1"/>
                </a:solidFill>
                <a:latin typeface="+mn-lt"/>
                <a:cs typeface="Arial"/>
              </a:rPr>
              <a:t>icann.org</a:t>
            </a:r>
            <a:endParaRPr lang="en-US" sz="2000" b="1" dirty="0">
              <a:solidFill>
                <a:schemeClr val="bg1"/>
              </a:solidFill>
              <a:latin typeface="+mn-lt"/>
              <a:cs typeface="Arial"/>
            </a:endParaRPr>
          </a:p>
        </p:txBody>
      </p:sp>
      <p:sp>
        <p:nvSpPr>
          <p:cNvPr id="5" name="Text Placeholder 33"/>
          <p:cNvSpPr txBox="1">
            <a:spLocks/>
          </p:cNvSpPr>
          <p:nvPr userDrawn="1"/>
        </p:nvSpPr>
        <p:spPr bwMode="auto">
          <a:xfrm>
            <a:off x="2543489" y="1049144"/>
            <a:ext cx="5230690" cy="3259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ormAutofit fontScale="92500" lnSpcReduction="10000"/>
          </a:bodyPr>
          <a:lstStyle>
            <a:lvl1pPr defTabSz="455613">
              <a:defRPr>
                <a:solidFill>
                  <a:schemeClr val="tx1"/>
                </a:solidFill>
                <a:latin typeface="Calibri" charset="0"/>
                <a:ea typeface="ＭＳ Ｐゴシック" charset="0"/>
              </a:defRPr>
            </a:lvl1pPr>
            <a:lvl2pPr marL="514350" indent="-171450" defTabSz="455613">
              <a:defRPr>
                <a:solidFill>
                  <a:schemeClr val="tx1"/>
                </a:solidFill>
                <a:latin typeface="Calibri" charset="0"/>
                <a:ea typeface="ＭＳ Ｐゴシック" charset="0"/>
              </a:defRPr>
            </a:lvl2pPr>
            <a:lvl3pPr marL="857250" indent="-171450" defTabSz="455613">
              <a:defRPr>
                <a:solidFill>
                  <a:schemeClr val="tx1"/>
                </a:solidFill>
                <a:latin typeface="Calibri" charset="0"/>
                <a:ea typeface="ＭＳ Ｐゴシック" charset="0"/>
              </a:defRPr>
            </a:lvl3pPr>
            <a:lvl4pPr marL="1200150" indent="-171450" defTabSz="455613">
              <a:defRPr>
                <a:solidFill>
                  <a:schemeClr val="tx1"/>
                </a:solidFill>
                <a:latin typeface="Calibri" charset="0"/>
                <a:ea typeface="ＭＳ Ｐゴシック" charset="0"/>
              </a:defRPr>
            </a:lvl4pPr>
            <a:lvl5pPr marL="1543050" indent="-171450" defTabSz="455613">
              <a:defRPr>
                <a:solidFill>
                  <a:schemeClr val="tx1"/>
                </a:solidFill>
                <a:latin typeface="Calibri" charset="0"/>
                <a:ea typeface="ＭＳ Ｐゴシック" charset="0"/>
              </a:defRPr>
            </a:lvl5pPr>
            <a:lvl6pPr marL="2000250" indent="-171450" defTabSz="455613" fontAlgn="base">
              <a:spcBef>
                <a:spcPct val="0"/>
              </a:spcBef>
              <a:spcAft>
                <a:spcPct val="0"/>
              </a:spcAft>
              <a:defRPr>
                <a:solidFill>
                  <a:schemeClr val="tx1"/>
                </a:solidFill>
                <a:latin typeface="Calibri" charset="0"/>
                <a:ea typeface="ＭＳ Ｐゴシック" charset="0"/>
              </a:defRPr>
            </a:lvl6pPr>
            <a:lvl7pPr marL="2457450" indent="-171450" defTabSz="455613" fontAlgn="base">
              <a:spcBef>
                <a:spcPct val="0"/>
              </a:spcBef>
              <a:spcAft>
                <a:spcPct val="0"/>
              </a:spcAft>
              <a:defRPr>
                <a:solidFill>
                  <a:schemeClr val="tx1"/>
                </a:solidFill>
                <a:latin typeface="Calibri" charset="0"/>
                <a:ea typeface="ＭＳ Ｐゴシック" charset="0"/>
              </a:defRPr>
            </a:lvl7pPr>
            <a:lvl8pPr marL="2914650" indent="-171450" defTabSz="455613" fontAlgn="base">
              <a:spcBef>
                <a:spcPct val="0"/>
              </a:spcBef>
              <a:spcAft>
                <a:spcPct val="0"/>
              </a:spcAft>
              <a:defRPr>
                <a:solidFill>
                  <a:schemeClr val="tx1"/>
                </a:solidFill>
                <a:latin typeface="Calibri" charset="0"/>
                <a:ea typeface="ＭＳ Ｐゴシック" charset="0"/>
              </a:defRPr>
            </a:lvl8pPr>
            <a:lvl9pPr marL="3371850" indent="-171450" defTabSz="455613" fontAlgn="base">
              <a:spcBef>
                <a:spcPct val="0"/>
              </a:spcBef>
              <a:spcAft>
                <a:spcPct val="0"/>
              </a:spcAft>
              <a:defRPr>
                <a:solidFill>
                  <a:schemeClr val="tx1"/>
                </a:solidFill>
                <a:latin typeface="Calibri" charset="0"/>
                <a:ea typeface="ＭＳ Ｐゴシック" charset="0"/>
              </a:defRPr>
            </a:lvl9pPr>
          </a:lstStyle>
          <a:p>
            <a:pPr>
              <a:lnSpc>
                <a:spcPct val="90000"/>
              </a:lnSpc>
              <a:spcBef>
                <a:spcPct val="20000"/>
              </a:spcBef>
            </a:pPr>
            <a:r>
              <a:rPr lang="en-AU" sz="2700" b="1" dirty="0">
                <a:solidFill>
                  <a:schemeClr val="bg1"/>
                </a:solidFill>
                <a:latin typeface="+mn-lt"/>
                <a:ea typeface="Segoe UI" charset="0"/>
                <a:cs typeface="Arial"/>
              </a:rPr>
              <a:t>Thank You and Questions</a:t>
            </a:r>
          </a:p>
        </p:txBody>
      </p:sp>
      <p:sp>
        <p:nvSpPr>
          <p:cNvPr id="6" name="Rectangle 5"/>
          <p:cNvSpPr/>
          <p:nvPr userDrawn="1"/>
        </p:nvSpPr>
        <p:spPr>
          <a:xfrm>
            <a:off x="1" y="685224"/>
            <a:ext cx="2232955" cy="18649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a:solidFill>
                <a:prstClr val="white"/>
              </a:solidFill>
              <a:cs typeface="Arial"/>
            </a:endParaRPr>
          </a:p>
        </p:txBody>
      </p:sp>
      <p:pic>
        <p:nvPicPr>
          <p:cNvPr id="7" name="Picture 6" descr="ICANN_Logo_W.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1982" y="871077"/>
            <a:ext cx="1962493" cy="1523172"/>
          </a:xfrm>
          <a:prstGeom prst="rect">
            <a:avLst/>
          </a:prstGeom>
        </p:spPr>
      </p:pic>
      <p:sp>
        <p:nvSpPr>
          <p:cNvPr id="30" name="Text Placeholder 29"/>
          <p:cNvSpPr>
            <a:spLocks noGrp="1"/>
          </p:cNvSpPr>
          <p:nvPr>
            <p:ph type="body" sz="quarter" idx="10" hasCustomPrompt="1"/>
          </p:nvPr>
        </p:nvSpPr>
        <p:spPr>
          <a:xfrm>
            <a:off x="2543489" y="1865312"/>
            <a:ext cx="5973449" cy="346541"/>
          </a:xfrm>
          <a:prstGeom prst="rect">
            <a:avLst/>
          </a:prstGeom>
        </p:spPr>
        <p:txBody>
          <a:bodyPr lIns="0" tIns="0" rIns="0" bIns="0">
            <a:normAutofit/>
          </a:bodyPr>
          <a:lstStyle>
            <a:lvl1pPr marL="0" indent="0">
              <a:buFontTx/>
              <a:buNone/>
              <a:defRPr lang="en-US" sz="2000" kern="1200" dirty="0" smtClean="0">
                <a:solidFill>
                  <a:schemeClr val="bg1"/>
                </a:solidFill>
                <a:latin typeface="+mn-lt"/>
                <a:ea typeface="ＭＳ Ｐゴシック" charset="0"/>
                <a:cs typeface="Arial"/>
              </a:defRPr>
            </a:lvl1pPr>
            <a:lvl2pPr marL="457200" indent="0">
              <a:buFontTx/>
              <a:buNone/>
              <a:defRPr lang="en-US" sz="2000" kern="1200" dirty="0" smtClean="0">
                <a:solidFill>
                  <a:schemeClr val="bg1"/>
                </a:solidFill>
                <a:latin typeface="+mn-lt"/>
                <a:ea typeface="ＭＳ Ｐゴシック" charset="0"/>
                <a:cs typeface="Arial"/>
              </a:defRPr>
            </a:lvl2pPr>
            <a:lvl3pPr marL="914400" indent="0">
              <a:buFontTx/>
              <a:buNone/>
              <a:defRPr lang="en-US" sz="2000" kern="1200" dirty="0" smtClean="0">
                <a:solidFill>
                  <a:schemeClr val="bg1"/>
                </a:solidFill>
                <a:latin typeface="+mn-lt"/>
                <a:ea typeface="ＭＳ Ｐゴシック" charset="0"/>
                <a:cs typeface="Arial"/>
              </a:defRPr>
            </a:lvl3pPr>
            <a:lvl4pPr marL="1371600" indent="0">
              <a:buFontTx/>
              <a:buNone/>
              <a:defRPr lang="en-US" sz="2000" kern="1200" dirty="0" smtClean="0">
                <a:solidFill>
                  <a:schemeClr val="bg1"/>
                </a:solidFill>
                <a:latin typeface="+mn-lt"/>
                <a:ea typeface="ＭＳ Ｐゴシック" charset="0"/>
                <a:cs typeface="Arial"/>
              </a:defRPr>
            </a:lvl4pPr>
            <a:lvl5pPr marL="1828800" indent="0">
              <a:buFontTx/>
              <a:buNone/>
              <a:defRPr lang="en-US" sz="2000" kern="1200" dirty="0">
                <a:solidFill>
                  <a:schemeClr val="bg1"/>
                </a:solidFill>
                <a:latin typeface="+mn-lt"/>
                <a:ea typeface="ＭＳ Ｐゴシック" charset="0"/>
                <a:cs typeface="Arial"/>
              </a:defRPr>
            </a:lvl5pPr>
          </a:lstStyle>
          <a:p>
            <a:pPr lvl="0"/>
            <a:r>
              <a:rPr lang="en-US" dirty="0"/>
              <a:t>Email: email</a:t>
            </a:r>
          </a:p>
        </p:txBody>
      </p:sp>
      <p:sp>
        <p:nvSpPr>
          <p:cNvPr id="31"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accent6">
                    <a:lumMod val="50000"/>
                  </a:schemeClr>
                </a:solidFill>
              </a:defRPr>
            </a:lvl1pPr>
          </a:lstStyle>
          <a:p>
            <a:r>
              <a:rPr lang="en-US" dirty="0"/>
              <a:t>Engage with ICANN</a:t>
            </a:r>
          </a:p>
        </p:txBody>
      </p:sp>
      <p:grpSp>
        <p:nvGrpSpPr>
          <p:cNvPr id="53" name="Group 52"/>
          <p:cNvGrpSpPr/>
          <p:nvPr userDrawn="1"/>
        </p:nvGrpSpPr>
        <p:grpSpPr>
          <a:xfrm>
            <a:off x="2543489" y="3169143"/>
            <a:ext cx="6809361" cy="2600048"/>
            <a:chOff x="2543489" y="3169143"/>
            <a:chExt cx="6809361" cy="2600048"/>
          </a:xfrm>
        </p:grpSpPr>
        <p:grpSp>
          <p:nvGrpSpPr>
            <p:cNvPr id="54" name="Group 53"/>
            <p:cNvGrpSpPr/>
            <p:nvPr/>
          </p:nvGrpSpPr>
          <p:grpSpPr>
            <a:xfrm>
              <a:off x="2543489" y="5403431"/>
              <a:ext cx="3416667" cy="365760"/>
              <a:chOff x="5325979" y="4715893"/>
              <a:chExt cx="3416667" cy="365760"/>
            </a:xfrm>
          </p:grpSpPr>
          <p:sp>
            <p:nvSpPr>
              <p:cNvPr id="76" name="Text Placeholder 32"/>
              <p:cNvSpPr txBox="1">
                <a:spLocks/>
              </p:cNvSpPr>
              <p:nvPr/>
            </p:nvSpPr>
            <p:spPr>
              <a:xfrm>
                <a:off x="5793339" y="4734885"/>
                <a:ext cx="2949307" cy="339725"/>
              </a:xfrm>
              <a:prstGeom prst="rect">
                <a:avLst/>
              </a:prstGeom>
            </p:spPr>
            <p:txBody>
              <a:bodyPr lIns="0" tIns="0" rIns="0" bIns="0"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3"/>
                  </a:rPr>
                  <a:t>flickr.com</a:t>
                </a:r>
                <a:r>
                  <a:rPr lang="en-US" sz="1400" dirty="0">
                    <a:solidFill>
                      <a:srgbClr val="0A304B"/>
                    </a:solidFill>
                    <a:latin typeface="+mn-lt"/>
                    <a:ea typeface="Segoe UI" panose="020B0502040204020203" pitchFamily="34" charset="0"/>
                    <a:cs typeface="Arial"/>
                    <a:hlinkClick r:id="rId3"/>
                  </a:rPr>
                  <a:t>/</a:t>
                </a:r>
                <a:r>
                  <a:rPr lang="en-US" sz="1400" dirty="0" err="1">
                    <a:solidFill>
                      <a:srgbClr val="0A304B"/>
                    </a:solidFill>
                    <a:latin typeface="+mn-lt"/>
                    <a:ea typeface="Segoe UI" panose="020B0502040204020203" pitchFamily="34" charset="0"/>
                    <a:cs typeface="Arial"/>
                    <a:hlinkClick r:id="rId3"/>
                  </a:rPr>
                  <a:t>icann</a:t>
                </a:r>
                <a:endParaRPr lang="en-US" sz="1400" dirty="0">
                  <a:solidFill>
                    <a:srgbClr val="0A304B"/>
                  </a:solidFill>
                  <a:latin typeface="+mn-lt"/>
                  <a:ea typeface="Segoe UI" panose="020B0502040204020203" pitchFamily="34" charset="0"/>
                  <a:cs typeface="Arial"/>
                </a:endParaRPr>
              </a:p>
            </p:txBody>
          </p:sp>
          <p:pic>
            <p:nvPicPr>
              <p:cNvPr id="77" name="Picture 76" descr="1420947842_social_style_3_flikr-128.png">
                <a:hlinkClick r:id="rId4" action="ppaction://hlinkfile"/>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25979" y="4715893"/>
                <a:ext cx="365760" cy="365760"/>
              </a:xfrm>
              <a:prstGeom prst="rect">
                <a:avLst/>
              </a:prstGeom>
            </p:spPr>
          </p:pic>
        </p:grpSp>
        <p:grpSp>
          <p:nvGrpSpPr>
            <p:cNvPr id="55" name="Group 54"/>
            <p:cNvGrpSpPr/>
            <p:nvPr/>
          </p:nvGrpSpPr>
          <p:grpSpPr>
            <a:xfrm>
              <a:off x="5716248" y="3169143"/>
              <a:ext cx="3636602" cy="365760"/>
              <a:chOff x="1235726" y="5571713"/>
              <a:chExt cx="3636602" cy="365760"/>
            </a:xfrm>
          </p:grpSpPr>
          <p:sp>
            <p:nvSpPr>
              <p:cNvPr id="74" name="Text Placeholder 32"/>
              <p:cNvSpPr txBox="1">
                <a:spLocks/>
              </p:cNvSpPr>
              <p:nvPr/>
            </p:nvSpPr>
            <p:spPr>
              <a:xfrm>
                <a:off x="1703086" y="5592033"/>
                <a:ext cx="3169242" cy="339725"/>
              </a:xfrm>
              <a:prstGeom prst="rect">
                <a:avLst/>
              </a:prstGeom>
            </p:spPr>
            <p:txBody>
              <a:bodyPr lIns="0" tIns="0" rIns="0" bIns="0"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6"/>
                  </a:rPr>
                  <a:t>linkedin</a:t>
                </a:r>
                <a:r>
                  <a:rPr lang="en-US" sz="1400" dirty="0">
                    <a:solidFill>
                      <a:srgbClr val="0A304B"/>
                    </a:solidFill>
                    <a:latin typeface="+mn-lt"/>
                    <a:ea typeface="Segoe UI" panose="020B0502040204020203" pitchFamily="34" charset="0"/>
                    <a:cs typeface="Arial"/>
                    <a:hlinkClick r:id="rId6"/>
                  </a:rPr>
                  <a:t>/company/</a:t>
                </a:r>
                <a:r>
                  <a:rPr lang="en-US" sz="1400" dirty="0" err="1">
                    <a:solidFill>
                      <a:srgbClr val="0A304B"/>
                    </a:solidFill>
                    <a:latin typeface="+mn-lt"/>
                    <a:ea typeface="Segoe UI" panose="020B0502040204020203" pitchFamily="34" charset="0"/>
                    <a:cs typeface="Arial"/>
                    <a:hlinkClick r:id="rId6"/>
                  </a:rPr>
                  <a:t>icann</a:t>
                </a:r>
                <a:endParaRPr lang="en-US" sz="1400" dirty="0">
                  <a:solidFill>
                    <a:srgbClr val="0A304B"/>
                  </a:solidFill>
                  <a:latin typeface="+mn-lt"/>
                  <a:ea typeface="Segoe UI" panose="020B0502040204020203" pitchFamily="34" charset="0"/>
                  <a:cs typeface="Arial"/>
                </a:endParaRPr>
              </a:p>
            </p:txBody>
          </p:sp>
          <p:pic>
            <p:nvPicPr>
              <p:cNvPr id="75" name="Picture 74" descr="1420948164_social_style_3_in-128.png">
                <a:hlinkClick r:id="rId7" action="ppaction://hlinkfile"/>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235726" y="5571713"/>
                <a:ext cx="365760" cy="365760"/>
              </a:xfrm>
              <a:prstGeom prst="rect">
                <a:avLst/>
              </a:prstGeom>
            </p:spPr>
          </p:pic>
        </p:grpSp>
        <p:grpSp>
          <p:nvGrpSpPr>
            <p:cNvPr id="56" name="Group 55"/>
            <p:cNvGrpSpPr/>
            <p:nvPr/>
          </p:nvGrpSpPr>
          <p:grpSpPr>
            <a:xfrm>
              <a:off x="2543489" y="3169143"/>
              <a:ext cx="2809587" cy="365760"/>
              <a:chOff x="1235726" y="3073176"/>
              <a:chExt cx="2809587" cy="365760"/>
            </a:xfrm>
          </p:grpSpPr>
          <p:sp>
            <p:nvSpPr>
              <p:cNvPr id="72" name="Text Placeholder 32"/>
              <p:cNvSpPr txBox="1">
                <a:spLocks/>
              </p:cNvSpPr>
              <p:nvPr/>
            </p:nvSpPr>
            <p:spPr>
              <a:xfrm>
                <a:off x="1703087" y="3093496"/>
                <a:ext cx="2342226" cy="339725"/>
              </a:xfrm>
              <a:prstGeom prst="rect">
                <a:avLst/>
              </a:prstGeom>
            </p:spPr>
            <p:txBody>
              <a:bodyPr lIns="0" tIns="0" rIns="0" bIns="0"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9"/>
                  </a:rPr>
                  <a:t>@icann</a:t>
                </a:r>
                <a:endParaRPr lang="en-US" sz="1400" dirty="0">
                  <a:solidFill>
                    <a:srgbClr val="0A304B"/>
                  </a:solidFill>
                  <a:latin typeface="+mn-lt"/>
                  <a:ea typeface="Segoe UI" panose="020B0502040204020203" pitchFamily="34" charset="0"/>
                  <a:cs typeface="Arial"/>
                </a:endParaRPr>
              </a:p>
            </p:txBody>
          </p:sp>
          <p:pic>
            <p:nvPicPr>
              <p:cNvPr id="73" name="Picture 72" descr="1420948433_social_style_3_twiter-128.png">
                <a:hlinkClick r:id="rId10" action="ppaction://hlinkfile"/>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235726" y="3073176"/>
                <a:ext cx="365760" cy="365760"/>
              </a:xfrm>
              <a:prstGeom prst="rect">
                <a:avLst/>
              </a:prstGeom>
            </p:spPr>
          </p:pic>
        </p:grpSp>
        <p:grpSp>
          <p:nvGrpSpPr>
            <p:cNvPr id="57" name="Group 56"/>
            <p:cNvGrpSpPr/>
            <p:nvPr/>
          </p:nvGrpSpPr>
          <p:grpSpPr>
            <a:xfrm>
              <a:off x="2543489" y="3913906"/>
              <a:ext cx="3730320" cy="365760"/>
              <a:chOff x="1235727" y="3892739"/>
              <a:chExt cx="3730320" cy="365760"/>
            </a:xfrm>
          </p:grpSpPr>
          <p:sp>
            <p:nvSpPr>
              <p:cNvPr id="70" name="Text Placeholder 32"/>
              <p:cNvSpPr txBox="1">
                <a:spLocks/>
              </p:cNvSpPr>
              <p:nvPr/>
            </p:nvSpPr>
            <p:spPr>
              <a:xfrm>
                <a:off x="1703086" y="3913059"/>
                <a:ext cx="3262961" cy="339725"/>
              </a:xfrm>
              <a:prstGeom prst="rect">
                <a:avLst/>
              </a:prstGeom>
            </p:spPr>
            <p:txBody>
              <a:bodyPr lIns="0" tIns="0" rIns="0" bIns="0"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12"/>
                  </a:rPr>
                  <a:t>facebook.com/</a:t>
                </a:r>
                <a:r>
                  <a:rPr lang="en-US" sz="1400" dirty="0" err="1">
                    <a:solidFill>
                      <a:srgbClr val="0A304B"/>
                    </a:solidFill>
                    <a:latin typeface="+mn-lt"/>
                    <a:ea typeface="Segoe UI" panose="020B0502040204020203" pitchFamily="34" charset="0"/>
                    <a:cs typeface="Arial"/>
                    <a:hlinkClick r:id="rId12"/>
                  </a:rPr>
                  <a:t>icannorg</a:t>
                </a:r>
                <a:r>
                  <a:rPr lang="en-US" sz="1400" dirty="0">
                    <a:solidFill>
                      <a:srgbClr val="0A304B"/>
                    </a:solidFill>
                    <a:latin typeface="+mn-lt"/>
                    <a:ea typeface="Segoe UI" panose="020B0502040204020203" pitchFamily="34" charset="0"/>
                    <a:cs typeface="Arial"/>
                    <a:hlinkClick r:id="rId12"/>
                  </a:rPr>
                  <a:t> </a:t>
                </a:r>
                <a:endParaRPr lang="en-US" sz="1400" dirty="0">
                  <a:solidFill>
                    <a:srgbClr val="0A304B"/>
                  </a:solidFill>
                  <a:latin typeface="+mn-lt"/>
                  <a:ea typeface="Segoe UI" panose="020B0502040204020203" pitchFamily="34" charset="0"/>
                  <a:cs typeface="Arial"/>
                </a:endParaRPr>
              </a:p>
            </p:txBody>
          </p:sp>
          <p:pic>
            <p:nvPicPr>
              <p:cNvPr id="71" name="Picture 70" descr="1420948141_social_style_3_facebook-128.png">
                <a:hlinkClick r:id="rId13" action="ppaction://hlinkfile"/>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235727" y="3892739"/>
                <a:ext cx="365760" cy="365760"/>
              </a:xfrm>
              <a:prstGeom prst="rect">
                <a:avLst/>
              </a:prstGeom>
            </p:spPr>
          </p:pic>
        </p:grpSp>
        <p:grpSp>
          <p:nvGrpSpPr>
            <p:cNvPr id="58" name="Group 57"/>
            <p:cNvGrpSpPr/>
            <p:nvPr/>
          </p:nvGrpSpPr>
          <p:grpSpPr>
            <a:xfrm>
              <a:off x="2543489" y="4658669"/>
              <a:ext cx="3636602" cy="365760"/>
              <a:chOff x="1235726" y="4721075"/>
              <a:chExt cx="3636602" cy="365760"/>
            </a:xfrm>
          </p:grpSpPr>
          <p:pic>
            <p:nvPicPr>
              <p:cNvPr id="68" name="Picture 67" descr="1420948149_social_style_3_youtube-128.png">
                <a:hlinkClick r:id="rId15" action="ppaction://hlinkfile"/>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1235726" y="4721075"/>
                <a:ext cx="365760" cy="365760"/>
              </a:xfrm>
              <a:prstGeom prst="rect">
                <a:avLst/>
              </a:prstGeom>
            </p:spPr>
          </p:pic>
          <p:sp>
            <p:nvSpPr>
              <p:cNvPr id="69" name="Text Placeholder 32"/>
              <p:cNvSpPr txBox="1">
                <a:spLocks/>
              </p:cNvSpPr>
              <p:nvPr/>
            </p:nvSpPr>
            <p:spPr>
              <a:xfrm>
                <a:off x="1703086" y="4734885"/>
                <a:ext cx="3169242" cy="339725"/>
              </a:xfrm>
              <a:prstGeom prst="rect">
                <a:avLst/>
              </a:prstGeom>
            </p:spPr>
            <p:txBody>
              <a:bodyPr lIns="0" tIns="0" rIns="0" bIns="0"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17"/>
                  </a:rPr>
                  <a:t>youtube.com/</a:t>
                </a:r>
                <a:r>
                  <a:rPr lang="en-US" sz="1400" dirty="0" err="1">
                    <a:solidFill>
                      <a:srgbClr val="0A304B"/>
                    </a:solidFill>
                    <a:latin typeface="+mn-lt"/>
                    <a:ea typeface="Segoe UI" panose="020B0502040204020203" pitchFamily="34" charset="0"/>
                    <a:cs typeface="Arial"/>
                    <a:hlinkClick r:id="rId17"/>
                  </a:rPr>
                  <a:t>icannnews</a:t>
                </a:r>
                <a:endParaRPr lang="en-US" sz="1400" dirty="0">
                  <a:solidFill>
                    <a:srgbClr val="0A304B"/>
                  </a:solidFill>
                  <a:latin typeface="+mn-lt"/>
                  <a:ea typeface="Segoe UI" panose="020B0502040204020203" pitchFamily="34" charset="0"/>
                  <a:cs typeface="Arial"/>
                </a:endParaRPr>
              </a:p>
            </p:txBody>
          </p:sp>
        </p:grpSp>
        <p:grpSp>
          <p:nvGrpSpPr>
            <p:cNvPr id="59" name="Group 58"/>
            <p:cNvGrpSpPr/>
            <p:nvPr/>
          </p:nvGrpSpPr>
          <p:grpSpPr>
            <a:xfrm>
              <a:off x="5716248" y="4658669"/>
              <a:ext cx="2586167" cy="365760"/>
              <a:chOff x="5325979" y="3073176"/>
              <a:chExt cx="2586167" cy="365760"/>
            </a:xfrm>
          </p:grpSpPr>
          <p:sp>
            <p:nvSpPr>
              <p:cNvPr id="66" name="Text Placeholder 32"/>
              <p:cNvSpPr txBox="1">
                <a:spLocks/>
              </p:cNvSpPr>
              <p:nvPr/>
            </p:nvSpPr>
            <p:spPr>
              <a:xfrm>
                <a:off x="5793339" y="3093496"/>
                <a:ext cx="2118807" cy="339725"/>
              </a:xfrm>
              <a:prstGeom prst="rect">
                <a:avLst/>
              </a:prstGeom>
            </p:spPr>
            <p:txBody>
              <a:bodyPr lIns="0" tIns="0" rIns="0" bIns="0"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18"/>
                  </a:rPr>
                  <a:t>soundcloud</a:t>
                </a:r>
                <a:r>
                  <a:rPr lang="en-US" sz="1400" dirty="0">
                    <a:solidFill>
                      <a:srgbClr val="0A304B"/>
                    </a:solidFill>
                    <a:latin typeface="+mn-lt"/>
                    <a:ea typeface="Segoe UI" panose="020B0502040204020203" pitchFamily="34" charset="0"/>
                    <a:cs typeface="Arial"/>
                    <a:hlinkClick r:id="rId18"/>
                  </a:rPr>
                  <a:t>/</a:t>
                </a:r>
                <a:r>
                  <a:rPr lang="en-US" sz="1400" dirty="0" err="1">
                    <a:solidFill>
                      <a:srgbClr val="0A304B"/>
                    </a:solidFill>
                    <a:latin typeface="+mn-lt"/>
                    <a:ea typeface="Segoe UI" panose="020B0502040204020203" pitchFamily="34" charset="0"/>
                    <a:cs typeface="Arial"/>
                    <a:hlinkClick r:id="rId18"/>
                  </a:rPr>
                  <a:t>icann</a:t>
                </a:r>
                <a:endParaRPr lang="en-US" sz="1400" dirty="0">
                  <a:solidFill>
                    <a:srgbClr val="0A304B"/>
                  </a:solidFill>
                  <a:latin typeface="+mn-lt"/>
                  <a:ea typeface="Segoe UI" panose="020B0502040204020203" pitchFamily="34" charset="0"/>
                  <a:cs typeface="Arial"/>
                </a:endParaRPr>
              </a:p>
            </p:txBody>
          </p:sp>
          <p:pic>
            <p:nvPicPr>
              <p:cNvPr id="67" name="Picture 66"/>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5325979" y="3073176"/>
                <a:ext cx="365760" cy="365760"/>
              </a:xfrm>
              <a:prstGeom prst="rect">
                <a:avLst/>
              </a:prstGeom>
            </p:spPr>
          </p:pic>
        </p:grpSp>
        <p:grpSp>
          <p:nvGrpSpPr>
            <p:cNvPr id="60" name="Group 59"/>
            <p:cNvGrpSpPr/>
            <p:nvPr/>
          </p:nvGrpSpPr>
          <p:grpSpPr>
            <a:xfrm>
              <a:off x="5716248" y="3913906"/>
              <a:ext cx="3416667" cy="365760"/>
              <a:chOff x="5325979" y="5571713"/>
              <a:chExt cx="3416667" cy="365760"/>
            </a:xfrm>
          </p:grpSpPr>
          <p:sp>
            <p:nvSpPr>
              <p:cNvPr id="64" name="Text Placeholder 32"/>
              <p:cNvSpPr txBox="1">
                <a:spLocks/>
              </p:cNvSpPr>
              <p:nvPr/>
            </p:nvSpPr>
            <p:spPr>
              <a:xfrm>
                <a:off x="5793339" y="5592033"/>
                <a:ext cx="2949307" cy="339725"/>
              </a:xfrm>
              <a:prstGeom prst="rect">
                <a:avLst/>
              </a:prstGeom>
            </p:spPr>
            <p:txBody>
              <a:bodyPr lIns="0" tIns="0" rIns="0" bIns="0"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20"/>
                  </a:rPr>
                  <a:t>slideshare</a:t>
                </a:r>
                <a:r>
                  <a:rPr lang="en-US" sz="1400" dirty="0">
                    <a:solidFill>
                      <a:srgbClr val="0A304B"/>
                    </a:solidFill>
                    <a:latin typeface="+mn-lt"/>
                    <a:ea typeface="Segoe UI" panose="020B0502040204020203" pitchFamily="34" charset="0"/>
                    <a:cs typeface="Arial"/>
                    <a:hlinkClick r:id="rId20"/>
                  </a:rPr>
                  <a:t>/</a:t>
                </a:r>
                <a:r>
                  <a:rPr lang="en-US" sz="1400" dirty="0" err="1">
                    <a:solidFill>
                      <a:srgbClr val="0A304B"/>
                    </a:solidFill>
                    <a:latin typeface="+mn-lt"/>
                    <a:ea typeface="Segoe UI" panose="020B0502040204020203" pitchFamily="34" charset="0"/>
                    <a:cs typeface="Arial"/>
                    <a:hlinkClick r:id="rId20"/>
                  </a:rPr>
                  <a:t>icannpresentations</a:t>
                </a:r>
                <a:endParaRPr lang="en-US" sz="1400" dirty="0">
                  <a:solidFill>
                    <a:srgbClr val="0A304B"/>
                  </a:solidFill>
                  <a:latin typeface="+mn-lt"/>
                  <a:ea typeface="Segoe UI" panose="020B0502040204020203" pitchFamily="34" charset="0"/>
                  <a:cs typeface="Arial"/>
                </a:endParaRPr>
              </a:p>
            </p:txBody>
          </p:sp>
          <p:pic>
            <p:nvPicPr>
              <p:cNvPr id="65" name="Picture 64" descr="1420948164_social_style_3_in-128.png">
                <a:hlinkClick r:id="rId7" action="ppaction://hlinkfile"/>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325979" y="5571713"/>
                <a:ext cx="365760" cy="365760"/>
              </a:xfrm>
              <a:prstGeom prst="rect">
                <a:avLst/>
              </a:prstGeom>
            </p:spPr>
          </p:pic>
        </p:grpSp>
        <p:grpSp>
          <p:nvGrpSpPr>
            <p:cNvPr id="61" name="Group 60"/>
            <p:cNvGrpSpPr/>
            <p:nvPr/>
          </p:nvGrpSpPr>
          <p:grpSpPr>
            <a:xfrm>
              <a:off x="5716248" y="5403431"/>
              <a:ext cx="3416667" cy="358717"/>
              <a:chOff x="6434703" y="4228306"/>
              <a:chExt cx="3416667" cy="358717"/>
            </a:xfrm>
          </p:grpSpPr>
          <p:sp>
            <p:nvSpPr>
              <p:cNvPr id="62" name="Text Placeholder 32"/>
              <p:cNvSpPr txBox="1">
                <a:spLocks/>
              </p:cNvSpPr>
              <p:nvPr/>
            </p:nvSpPr>
            <p:spPr>
              <a:xfrm>
                <a:off x="6902063" y="4247298"/>
                <a:ext cx="2949307" cy="339725"/>
              </a:xfrm>
              <a:prstGeom prst="rect">
                <a:avLst/>
              </a:prstGeom>
            </p:spPr>
            <p:txBody>
              <a:bodyPr lIns="0" tIns="0" rIns="0" bIns="0"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21"/>
                  </a:rPr>
                  <a:t>instagram.com/icannorg</a:t>
                </a:r>
                <a:endParaRPr lang="en-US" sz="1400" dirty="0">
                  <a:solidFill>
                    <a:srgbClr val="0A304B"/>
                  </a:solidFill>
                  <a:latin typeface="+mn-lt"/>
                  <a:ea typeface="Segoe UI" panose="020B0502040204020203" pitchFamily="34" charset="0"/>
                  <a:cs typeface="Arial"/>
                </a:endParaRPr>
              </a:p>
            </p:txBody>
          </p:sp>
          <p:pic>
            <p:nvPicPr>
              <p:cNvPr id="63" name="Picture 62"/>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6434703" y="4228306"/>
                <a:ext cx="358717" cy="358717"/>
              </a:xfrm>
              <a:prstGeom prst="rect">
                <a:avLst/>
              </a:prstGeom>
            </p:spPr>
          </p:pic>
        </p:grpSp>
      </p:grpSp>
    </p:spTree>
    <p:extLst>
      <p:ext uri="{BB962C8B-B14F-4D97-AF65-F5344CB8AC3E}">
        <p14:creationId xmlns:p14="http://schemas.microsoft.com/office/powerpoint/2010/main" val="5972573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Engage with ICANN White">
    <p:spTree>
      <p:nvGrpSpPr>
        <p:cNvPr id="1" name=""/>
        <p:cNvGrpSpPr/>
        <p:nvPr/>
      </p:nvGrpSpPr>
      <p:grpSpPr>
        <a:xfrm>
          <a:off x="0" y="0"/>
          <a:ext cx="0" cy="0"/>
          <a:chOff x="0" y="0"/>
          <a:chExt cx="0" cy="0"/>
        </a:xfrm>
      </p:grpSpPr>
      <p:sp>
        <p:nvSpPr>
          <p:cNvPr id="3" name="Rectangle 2"/>
          <p:cNvSpPr/>
          <p:nvPr userDrawn="1"/>
        </p:nvSpPr>
        <p:spPr>
          <a:xfrm>
            <a:off x="2313656" y="685224"/>
            <a:ext cx="6830343" cy="18649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dirty="0">
              <a:solidFill>
                <a:prstClr val="white"/>
              </a:solidFill>
              <a:cs typeface="Arial"/>
            </a:endParaRPr>
          </a:p>
        </p:txBody>
      </p:sp>
      <p:sp>
        <p:nvSpPr>
          <p:cNvPr id="6" name="Rectangle 5"/>
          <p:cNvSpPr/>
          <p:nvPr userDrawn="1"/>
        </p:nvSpPr>
        <p:spPr>
          <a:xfrm>
            <a:off x="1" y="685224"/>
            <a:ext cx="2232955" cy="18649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a:solidFill>
                <a:prstClr val="white"/>
              </a:solidFill>
              <a:cs typeface="Arial"/>
            </a:endParaRPr>
          </a:p>
        </p:txBody>
      </p:sp>
      <p:pic>
        <p:nvPicPr>
          <p:cNvPr id="7" name="Picture 6" descr="ICANN_Logo_W.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1982" y="871077"/>
            <a:ext cx="1962493" cy="1523172"/>
          </a:xfrm>
          <a:prstGeom prst="rect">
            <a:avLst/>
          </a:prstGeom>
        </p:spPr>
      </p:pic>
      <p:sp>
        <p:nvSpPr>
          <p:cNvPr id="31"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accent6">
                    <a:lumMod val="50000"/>
                  </a:schemeClr>
                </a:solidFill>
              </a:defRPr>
            </a:lvl1pPr>
          </a:lstStyle>
          <a:p>
            <a:r>
              <a:rPr lang="en-US" dirty="0"/>
              <a:t>Engage with ICANN</a:t>
            </a:r>
          </a:p>
        </p:txBody>
      </p:sp>
    </p:spTree>
    <p:extLst>
      <p:ext uri="{BB962C8B-B14F-4D97-AF65-F5344CB8AC3E}">
        <p14:creationId xmlns:p14="http://schemas.microsoft.com/office/powerpoint/2010/main" val="19628516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Engage with ICANN Blue">
    <p:spTree>
      <p:nvGrpSpPr>
        <p:cNvPr id="1" name=""/>
        <p:cNvGrpSpPr/>
        <p:nvPr/>
      </p:nvGrpSpPr>
      <p:grpSpPr>
        <a:xfrm>
          <a:off x="0" y="0"/>
          <a:ext cx="0" cy="0"/>
          <a:chOff x="0" y="0"/>
          <a:chExt cx="0" cy="0"/>
        </a:xfrm>
      </p:grpSpPr>
      <p:sp>
        <p:nvSpPr>
          <p:cNvPr id="29" name="Rectangle 28"/>
          <p:cNvSpPr/>
          <p:nvPr userDrawn="1"/>
        </p:nvSpPr>
        <p:spPr>
          <a:xfrm>
            <a:off x="0" y="0"/>
            <a:ext cx="9144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Text Placeholder 32"/>
          <p:cNvSpPr txBox="1">
            <a:spLocks/>
          </p:cNvSpPr>
          <p:nvPr userDrawn="1"/>
        </p:nvSpPr>
        <p:spPr bwMode="auto">
          <a:xfrm>
            <a:off x="2191310" y="2425013"/>
            <a:ext cx="6330715" cy="3470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n-US" sz="1500" dirty="0">
                <a:solidFill>
                  <a:schemeClr val="bg1"/>
                </a:solidFill>
                <a:latin typeface="+mn-lt"/>
                <a:cs typeface="Arial"/>
              </a:rPr>
              <a:t>Visit us at </a:t>
            </a:r>
            <a:r>
              <a:rPr lang="en-US" sz="1500" b="1" dirty="0" err="1">
                <a:solidFill>
                  <a:schemeClr val="bg1"/>
                </a:solidFill>
                <a:latin typeface="+mn-lt"/>
                <a:cs typeface="Arial"/>
              </a:rPr>
              <a:t>icann.org</a:t>
            </a:r>
            <a:endParaRPr lang="en-US" sz="1500" b="1" dirty="0">
              <a:solidFill>
                <a:schemeClr val="bg1"/>
              </a:solidFill>
              <a:latin typeface="+mn-lt"/>
              <a:cs typeface="Arial"/>
            </a:endParaRPr>
          </a:p>
        </p:txBody>
      </p:sp>
      <p:sp>
        <p:nvSpPr>
          <p:cNvPr id="31" name="Text Placeholder 33"/>
          <p:cNvSpPr txBox="1">
            <a:spLocks/>
          </p:cNvSpPr>
          <p:nvPr userDrawn="1"/>
        </p:nvSpPr>
        <p:spPr bwMode="auto">
          <a:xfrm>
            <a:off x="374212" y="862601"/>
            <a:ext cx="7403218" cy="3931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455613">
              <a:defRPr>
                <a:solidFill>
                  <a:schemeClr val="tx1"/>
                </a:solidFill>
                <a:latin typeface="Calibri" charset="0"/>
                <a:ea typeface="ＭＳ Ｐゴシック" charset="0"/>
              </a:defRPr>
            </a:lvl1pPr>
            <a:lvl2pPr marL="514350" indent="-171450" defTabSz="455613">
              <a:defRPr>
                <a:solidFill>
                  <a:schemeClr val="tx1"/>
                </a:solidFill>
                <a:latin typeface="Calibri" charset="0"/>
                <a:ea typeface="ＭＳ Ｐゴシック" charset="0"/>
              </a:defRPr>
            </a:lvl2pPr>
            <a:lvl3pPr marL="857250" indent="-171450" defTabSz="455613">
              <a:defRPr>
                <a:solidFill>
                  <a:schemeClr val="tx1"/>
                </a:solidFill>
                <a:latin typeface="Calibri" charset="0"/>
                <a:ea typeface="ＭＳ Ｐゴシック" charset="0"/>
              </a:defRPr>
            </a:lvl3pPr>
            <a:lvl4pPr marL="1200150" indent="-171450" defTabSz="455613">
              <a:defRPr>
                <a:solidFill>
                  <a:schemeClr val="tx1"/>
                </a:solidFill>
                <a:latin typeface="Calibri" charset="0"/>
                <a:ea typeface="ＭＳ Ｐゴシック" charset="0"/>
              </a:defRPr>
            </a:lvl4pPr>
            <a:lvl5pPr marL="1543050" indent="-171450" defTabSz="455613">
              <a:defRPr>
                <a:solidFill>
                  <a:schemeClr val="tx1"/>
                </a:solidFill>
                <a:latin typeface="Calibri" charset="0"/>
                <a:ea typeface="ＭＳ Ｐゴシック" charset="0"/>
              </a:defRPr>
            </a:lvl5pPr>
            <a:lvl6pPr marL="2000250" indent="-171450" defTabSz="455613" fontAlgn="base">
              <a:spcBef>
                <a:spcPct val="0"/>
              </a:spcBef>
              <a:spcAft>
                <a:spcPct val="0"/>
              </a:spcAft>
              <a:defRPr>
                <a:solidFill>
                  <a:schemeClr val="tx1"/>
                </a:solidFill>
                <a:latin typeface="Calibri" charset="0"/>
                <a:ea typeface="ＭＳ Ｐゴシック" charset="0"/>
              </a:defRPr>
            </a:lvl6pPr>
            <a:lvl7pPr marL="2457450" indent="-171450" defTabSz="455613" fontAlgn="base">
              <a:spcBef>
                <a:spcPct val="0"/>
              </a:spcBef>
              <a:spcAft>
                <a:spcPct val="0"/>
              </a:spcAft>
              <a:defRPr>
                <a:solidFill>
                  <a:schemeClr val="tx1"/>
                </a:solidFill>
                <a:latin typeface="Calibri" charset="0"/>
                <a:ea typeface="ＭＳ Ｐゴシック" charset="0"/>
              </a:defRPr>
            </a:lvl7pPr>
            <a:lvl8pPr marL="2914650" indent="-171450" defTabSz="455613" fontAlgn="base">
              <a:spcBef>
                <a:spcPct val="0"/>
              </a:spcBef>
              <a:spcAft>
                <a:spcPct val="0"/>
              </a:spcAft>
              <a:defRPr>
                <a:solidFill>
                  <a:schemeClr val="tx1"/>
                </a:solidFill>
                <a:latin typeface="Calibri" charset="0"/>
                <a:ea typeface="ＭＳ Ｐゴシック" charset="0"/>
              </a:defRPr>
            </a:lvl8pPr>
            <a:lvl9pPr marL="3371850" indent="-171450" defTabSz="455613" fontAlgn="base">
              <a:spcBef>
                <a:spcPct val="0"/>
              </a:spcBef>
              <a:spcAft>
                <a:spcPct val="0"/>
              </a:spcAft>
              <a:defRPr>
                <a:solidFill>
                  <a:schemeClr val="tx1"/>
                </a:solidFill>
                <a:latin typeface="Calibri" charset="0"/>
                <a:ea typeface="ＭＳ Ｐゴシック" charset="0"/>
              </a:defRPr>
            </a:lvl9pPr>
          </a:lstStyle>
          <a:p>
            <a:pPr>
              <a:lnSpc>
                <a:spcPct val="90000"/>
              </a:lnSpc>
              <a:spcBef>
                <a:spcPct val="20000"/>
              </a:spcBef>
            </a:pPr>
            <a:endParaRPr lang="en-AU" sz="2700" b="1" dirty="0">
              <a:solidFill>
                <a:schemeClr val="bg1"/>
              </a:solidFill>
              <a:latin typeface="+mn-lt"/>
              <a:ea typeface="Segoe UI" charset="0"/>
              <a:cs typeface="Arial"/>
            </a:endParaRPr>
          </a:p>
        </p:txBody>
      </p:sp>
      <p:sp>
        <p:nvSpPr>
          <p:cNvPr id="33" name="Oval 3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lt"/>
            </a:endParaRPr>
          </a:p>
        </p:txBody>
      </p:sp>
      <p:cxnSp>
        <p:nvCxnSpPr>
          <p:cNvPr id="34" name="Straight Connector 3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36" name="Picture 35"/>
          <p:cNvPicPr>
            <a:picLocks noChangeAspect="1"/>
          </p:cNvPicPr>
          <p:nvPr userDrawn="1"/>
        </p:nvPicPr>
        <p:blipFill>
          <a:blip r:embed="rId2"/>
          <a:stretch>
            <a:fillRect/>
          </a:stretch>
        </p:blipFill>
        <p:spPr>
          <a:xfrm>
            <a:off x="2079799" y="1039938"/>
            <a:ext cx="4287549" cy="760694"/>
          </a:xfrm>
          <a:prstGeom prst="rect">
            <a:avLst/>
          </a:prstGeom>
        </p:spPr>
      </p:pic>
      <p:sp>
        <p:nvSpPr>
          <p:cNvPr id="37" name="Oval 36"/>
          <p:cNvSpPr/>
          <p:nvPr userDrawn="1"/>
        </p:nvSpPr>
        <p:spPr>
          <a:xfrm>
            <a:off x="1811695" y="629759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8" name="Straight Connector 37"/>
          <p:cNvCxnSpPr/>
          <p:nvPr userDrawn="1"/>
        </p:nvCxnSpPr>
        <p:spPr>
          <a:xfrm flipH="1">
            <a:off x="0" y="6320453"/>
            <a:ext cx="17904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1878697" y="6320453"/>
            <a:ext cx="66934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8610117" y="629759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userDrawn="1"/>
        </p:nvSpPr>
        <p:spPr>
          <a:xfrm flipH="1">
            <a:off x="8610117" y="2196678"/>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lt"/>
            </a:endParaRPr>
          </a:p>
        </p:txBody>
      </p:sp>
      <p:cxnSp>
        <p:nvCxnSpPr>
          <p:cNvPr id="42" name="Straight Connector 41"/>
          <p:cNvCxnSpPr>
            <a:endCxn id="43" idx="0"/>
          </p:cNvCxnSpPr>
          <p:nvPr userDrawn="1"/>
        </p:nvCxnSpPr>
        <p:spPr>
          <a:xfrm flipV="1">
            <a:off x="1834554" y="2281331"/>
            <a:ext cx="0" cy="399740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3" name="Arc 42"/>
          <p:cNvSpPr/>
          <p:nvPr userDrawn="1"/>
        </p:nvSpPr>
        <p:spPr>
          <a:xfrm rot="16200000">
            <a:off x="1834554" y="2220449"/>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mn-lt"/>
            </a:endParaRPr>
          </a:p>
        </p:txBody>
      </p:sp>
      <p:cxnSp>
        <p:nvCxnSpPr>
          <p:cNvPr id="44" name="Straight Connector 43"/>
          <p:cNvCxnSpPr/>
          <p:nvPr userDrawn="1"/>
        </p:nvCxnSpPr>
        <p:spPr>
          <a:xfrm flipH="1">
            <a:off x="1895439" y="2220449"/>
            <a:ext cx="6691671"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a:xfrm flipH="1">
            <a:off x="8686803" y="6320453"/>
            <a:ext cx="45719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a:off x="8678063" y="2219538"/>
            <a:ext cx="46593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1" name="Title 4"/>
          <p:cNvSpPr>
            <a:spLocks noGrp="1"/>
          </p:cNvSpPr>
          <p:nvPr>
            <p:ph type="title" hasCustomPrompt="1"/>
          </p:nvPr>
        </p:nvSpPr>
        <p:spPr>
          <a:xfrm>
            <a:off x="374904" y="42394"/>
            <a:ext cx="8856010" cy="531346"/>
          </a:xfrm>
          <a:prstGeom prst="rect">
            <a:avLst/>
          </a:prstGeom>
        </p:spPr>
        <p:txBody>
          <a:bodyPr lIns="0" rIns="0"/>
          <a:lstStyle>
            <a:lvl1pPr>
              <a:defRPr lang="en-US" smtClean="0">
                <a:solidFill>
                  <a:schemeClr val="bg1"/>
                </a:solidFill>
                <a:ea typeface="Segoe UI" charset="0"/>
              </a:defRPr>
            </a:lvl1pPr>
          </a:lstStyle>
          <a:p>
            <a:r>
              <a:rPr lang="en-US" dirty="0">
                <a:solidFill>
                  <a:schemeClr val="bg1"/>
                </a:solidFill>
                <a:latin typeface="+mn-lt"/>
              </a:rPr>
              <a:t>Engage with ICANN – </a:t>
            </a:r>
            <a:r>
              <a:rPr lang="en-US" dirty="0">
                <a:solidFill>
                  <a:schemeClr val="bg1"/>
                </a:solidFill>
                <a:latin typeface="+mn-lt"/>
                <a:ea typeface="Segoe UI" charset="0"/>
              </a:rPr>
              <a:t>Thank You and Questions</a:t>
            </a:r>
            <a:endParaRPr lang="en-US" dirty="0"/>
          </a:p>
        </p:txBody>
      </p:sp>
      <p:grpSp>
        <p:nvGrpSpPr>
          <p:cNvPr id="22" name="Group 21"/>
          <p:cNvGrpSpPr/>
          <p:nvPr userDrawn="1"/>
        </p:nvGrpSpPr>
        <p:grpSpPr>
          <a:xfrm>
            <a:off x="2188569" y="3214997"/>
            <a:ext cx="6160437" cy="2426437"/>
            <a:chOff x="2188569" y="3214997"/>
            <a:chExt cx="6160437" cy="2426437"/>
          </a:xfrm>
        </p:grpSpPr>
        <p:pic>
          <p:nvPicPr>
            <p:cNvPr id="23" name="Picture 2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62183" y="5245434"/>
              <a:ext cx="2365413" cy="396000"/>
            </a:xfrm>
            <a:prstGeom prst="rect">
              <a:avLst/>
            </a:prstGeom>
          </p:spPr>
        </p:pic>
        <p:pic>
          <p:nvPicPr>
            <p:cNvPr id="24" name="Picture 23"/>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562183" y="3216852"/>
              <a:ext cx="2310353" cy="396000"/>
            </a:xfrm>
            <a:prstGeom prst="rect">
              <a:avLst/>
            </a:prstGeom>
          </p:spPr>
        </p:pic>
        <p:pic>
          <p:nvPicPr>
            <p:cNvPr id="25" name="Picture 24"/>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562183" y="3893046"/>
              <a:ext cx="2786823" cy="396000"/>
            </a:xfrm>
            <a:prstGeom prst="rect">
              <a:avLst/>
            </a:prstGeom>
          </p:spPr>
        </p:pic>
        <p:pic>
          <p:nvPicPr>
            <p:cNvPr id="26" name="Picture 25"/>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562183" y="4569240"/>
              <a:ext cx="1893176" cy="396000"/>
            </a:xfrm>
            <a:prstGeom prst="rect">
              <a:avLst/>
            </a:prstGeom>
          </p:spPr>
        </p:pic>
        <p:pic>
          <p:nvPicPr>
            <p:cNvPr id="27" name="Picture 26"/>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2191308" y="3891809"/>
              <a:ext cx="2291295" cy="396000"/>
            </a:xfrm>
            <a:prstGeom prst="rect">
              <a:avLst/>
            </a:prstGeom>
          </p:spPr>
        </p:pic>
        <p:pic>
          <p:nvPicPr>
            <p:cNvPr id="28" name="Picture 27"/>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2188569" y="4568621"/>
              <a:ext cx="2344236" cy="396000"/>
            </a:xfrm>
            <a:prstGeom prst="rect">
              <a:avLst/>
            </a:prstGeom>
          </p:spPr>
        </p:pic>
        <p:pic>
          <p:nvPicPr>
            <p:cNvPr id="32" name="Picture 31"/>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2188569" y="5245434"/>
              <a:ext cx="1717413" cy="396000"/>
            </a:xfrm>
            <a:prstGeom prst="rect">
              <a:avLst/>
            </a:prstGeom>
          </p:spPr>
        </p:pic>
        <p:pic>
          <p:nvPicPr>
            <p:cNvPr id="48" name="Picture 47"/>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191310" y="3214997"/>
              <a:ext cx="1145646" cy="396000"/>
            </a:xfrm>
            <a:prstGeom prst="rect">
              <a:avLst/>
            </a:prstGeom>
          </p:spPr>
        </p:pic>
      </p:grpSp>
    </p:spTree>
    <p:extLst>
      <p:ext uri="{BB962C8B-B14F-4D97-AF65-F5344CB8AC3E}">
        <p14:creationId xmlns:p14="http://schemas.microsoft.com/office/powerpoint/2010/main" val="988502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2 Decorativ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Oval 7"/>
          <p:cNvSpPr/>
          <p:nvPr userDrawn="1"/>
        </p:nvSpPr>
        <p:spPr>
          <a:xfrm>
            <a:off x="1811695" y="6101651"/>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flipH="1">
            <a:off x="0" y="6124511"/>
            <a:ext cx="17904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H="1">
            <a:off x="1878697" y="6124511"/>
            <a:ext cx="66934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Oval 11"/>
          <p:cNvSpPr/>
          <p:nvPr userDrawn="1"/>
        </p:nvSpPr>
        <p:spPr>
          <a:xfrm flipH="1">
            <a:off x="8610117" y="6101651"/>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sp>
        <p:nvSpPr>
          <p:cNvPr id="13" name="Oval 12"/>
          <p:cNvSpPr/>
          <p:nvPr userDrawn="1"/>
        </p:nvSpPr>
        <p:spPr>
          <a:xfrm flipH="1">
            <a:off x="8610117" y="347037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V="1">
            <a:off x="1834554" y="3552825"/>
            <a:ext cx="0" cy="252996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5" name="Arc 14"/>
          <p:cNvSpPr/>
          <p:nvPr userDrawn="1"/>
        </p:nvSpPr>
        <p:spPr>
          <a:xfrm rot="16200000">
            <a:off x="1834554" y="3494144"/>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6" name="Straight Connector 15"/>
          <p:cNvCxnSpPr/>
          <p:nvPr userDrawn="1"/>
        </p:nvCxnSpPr>
        <p:spPr>
          <a:xfrm flipH="1">
            <a:off x="1895439" y="3494144"/>
            <a:ext cx="6691671"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3"/>
          <a:stretch>
            <a:fillRect/>
          </a:stretch>
        </p:blipFill>
        <p:spPr>
          <a:xfrm>
            <a:off x="348105" y="4878249"/>
            <a:ext cx="1193800" cy="952500"/>
          </a:xfrm>
          <a:prstGeom prst="rect">
            <a:avLst/>
          </a:prstGeom>
        </p:spPr>
      </p:pic>
      <p:sp>
        <p:nvSpPr>
          <p:cNvPr id="22" name="Title 2"/>
          <p:cNvSpPr>
            <a:spLocks noGrp="1"/>
          </p:cNvSpPr>
          <p:nvPr>
            <p:ph type="title" hasCustomPrompt="1"/>
          </p:nvPr>
        </p:nvSpPr>
        <p:spPr>
          <a:xfrm>
            <a:off x="2061883" y="761997"/>
            <a:ext cx="6382512" cy="2533369"/>
          </a:xfrm>
          <a:prstGeom prst="rect">
            <a:avLst/>
          </a:prstGeom>
        </p:spPr>
        <p:txBody>
          <a:bodyPr lIns="0" tIns="0" rIns="0" bIns="0" anchor="b" anchorCtr="0">
            <a:normAutofit/>
          </a:bodyPr>
          <a:lstStyle>
            <a:lvl1pPr algn="l">
              <a:spcBef>
                <a:spcPts val="0"/>
              </a:spcBef>
              <a:defRPr sz="3600" b="1">
                <a:solidFill>
                  <a:schemeClr val="bg1"/>
                </a:solidFill>
                <a:latin typeface="+mj-lt"/>
              </a:defRPr>
            </a:lvl1pPr>
          </a:lstStyle>
          <a:p>
            <a:r>
              <a:rPr lang="en-US" dirty="0"/>
              <a:t>Insert title here</a:t>
            </a:r>
            <a:br>
              <a:rPr lang="en-US" dirty="0"/>
            </a:br>
            <a:r>
              <a:rPr lang="en-US" dirty="0"/>
              <a:t>(75 characters maximum)</a:t>
            </a:r>
          </a:p>
        </p:txBody>
      </p:sp>
      <p:sp>
        <p:nvSpPr>
          <p:cNvPr id="23" name="Text Placeholder 4"/>
          <p:cNvSpPr>
            <a:spLocks noGrp="1"/>
          </p:cNvSpPr>
          <p:nvPr>
            <p:ph type="body" sz="quarter" idx="10" hasCustomPrompt="1"/>
          </p:nvPr>
        </p:nvSpPr>
        <p:spPr>
          <a:xfrm>
            <a:off x="2070848" y="4593844"/>
            <a:ext cx="6382512" cy="716808"/>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Name of Presenter</a:t>
            </a:r>
          </a:p>
        </p:txBody>
      </p:sp>
      <p:sp>
        <p:nvSpPr>
          <p:cNvPr id="24" name="Text Placeholder 4"/>
          <p:cNvSpPr>
            <a:spLocks noGrp="1"/>
          </p:cNvSpPr>
          <p:nvPr>
            <p:ph type="body" sz="quarter" idx="11" hasCustomPrompt="1"/>
          </p:nvPr>
        </p:nvSpPr>
        <p:spPr>
          <a:xfrm>
            <a:off x="2070848" y="5301687"/>
            <a:ext cx="6382512" cy="27360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Event Name</a:t>
            </a:r>
          </a:p>
        </p:txBody>
      </p:sp>
      <p:sp>
        <p:nvSpPr>
          <p:cNvPr id="25" name="Text Placeholder 4"/>
          <p:cNvSpPr>
            <a:spLocks noGrp="1"/>
          </p:cNvSpPr>
          <p:nvPr>
            <p:ph type="body" sz="quarter" idx="12" hasCustomPrompt="1"/>
          </p:nvPr>
        </p:nvSpPr>
        <p:spPr>
          <a:xfrm>
            <a:off x="2070848" y="5584257"/>
            <a:ext cx="6382512" cy="40378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DD Month 2017</a:t>
            </a:r>
          </a:p>
        </p:txBody>
      </p:sp>
      <p:sp>
        <p:nvSpPr>
          <p:cNvPr id="26" name="Text Placeholder 4"/>
          <p:cNvSpPr>
            <a:spLocks noGrp="1"/>
          </p:cNvSpPr>
          <p:nvPr>
            <p:ph type="body" sz="quarter" idx="13" hasCustomPrompt="1"/>
          </p:nvPr>
        </p:nvSpPr>
        <p:spPr>
          <a:xfrm>
            <a:off x="2070848" y="3652549"/>
            <a:ext cx="6382512" cy="716808"/>
          </a:xfrm>
          <a:prstGeom prst="rect">
            <a:avLst/>
          </a:prstGeom>
        </p:spPr>
        <p:txBody>
          <a:bodyPr lIns="0" tIns="0" rIns="0" bIns="0">
            <a:normAutofit/>
          </a:bodyPr>
          <a:lstStyle>
            <a:lvl1pPr marL="0" indent="0" algn="l">
              <a:spcBef>
                <a:spcPts val="0"/>
              </a:spcBef>
              <a:buNone/>
              <a:defRPr sz="1800" b="1">
                <a:solidFill>
                  <a:schemeClr val="bg1"/>
                </a:solidFill>
              </a:defRPr>
            </a:lvl1pPr>
          </a:lstStyle>
          <a:p>
            <a:pPr lvl="0"/>
            <a:r>
              <a:rPr lang="en-US" dirty="0"/>
              <a:t>Insert subtitle here (75 characters maximum)</a:t>
            </a:r>
          </a:p>
        </p:txBody>
      </p:sp>
    </p:spTree>
    <p:extLst>
      <p:ext uri="{BB962C8B-B14F-4D97-AF65-F5344CB8AC3E}">
        <p14:creationId xmlns:p14="http://schemas.microsoft.com/office/powerpoint/2010/main" val="3620340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Background Slide">
    <p:spTree>
      <p:nvGrpSpPr>
        <p:cNvPr id="1" name=""/>
        <p:cNvGrpSpPr/>
        <p:nvPr/>
      </p:nvGrpSpPr>
      <p:grpSpPr>
        <a:xfrm>
          <a:off x="0" y="0"/>
          <a:ext cx="0" cy="0"/>
          <a:chOff x="0" y="0"/>
          <a:chExt cx="0" cy="0"/>
        </a:xfrm>
      </p:grpSpPr>
      <p:sp>
        <p:nvSpPr>
          <p:cNvPr id="2" name="Title 1"/>
          <p:cNvSpPr>
            <a:spLocks noGrp="1"/>
          </p:cNvSpPr>
          <p:nvPr>
            <p:ph type="title"/>
          </p:nvPr>
        </p:nvSpPr>
        <p:spPr>
          <a:xfrm>
            <a:off x="374904" y="46179"/>
            <a:ext cx="8012951" cy="450663"/>
          </a:xfrm>
          <a:prstGeom prst="rect">
            <a:avLst/>
          </a:prstGeom>
        </p:spPr>
        <p:txBody>
          <a:bodyPr lIns="0" tIns="45720" rIns="0" bIns="45720">
            <a:normAutofit/>
          </a:bodyPr>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147082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ull-Width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8288" y="615707"/>
            <a:ext cx="9180576" cy="5705856"/>
          </a:xfrm>
          <a:prstGeom prst="rect">
            <a:avLst/>
          </a:prstGeom>
          <a:ln w="19050">
            <a:solidFill>
              <a:schemeClr val="accent6">
                <a:lumMod val="50000"/>
              </a:schemeClr>
            </a:solidFill>
          </a:ln>
        </p:spPr>
        <p:txBody>
          <a:bodyPr>
            <a:normAutofit/>
          </a:bodyPr>
          <a:lstStyle>
            <a:lvl1pPr marL="0" indent="0">
              <a:buFontTx/>
              <a:buNone/>
              <a:defRPr/>
            </a:lvl1pPr>
          </a:lstStyle>
          <a:p>
            <a:r>
              <a:rPr lang="en-US"/>
              <a:t>Click icon to add picture</a:t>
            </a:r>
            <a:endParaRPr lang="en-US" dirty="0"/>
          </a:p>
        </p:txBody>
      </p:sp>
      <p:pic>
        <p:nvPicPr>
          <p:cNvPr id="24" name="Picture 2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8" name="Title 1"/>
          <p:cNvSpPr>
            <a:spLocks noGrp="1"/>
          </p:cNvSpPr>
          <p:nvPr>
            <p:ph type="title"/>
          </p:nvPr>
        </p:nvSpPr>
        <p:spPr>
          <a:xfrm>
            <a:off x="374904" y="46179"/>
            <a:ext cx="8012951" cy="450663"/>
          </a:xfrm>
          <a:prstGeom prst="rect">
            <a:avLst/>
          </a:prstGeom>
        </p:spPr>
        <p:txBody>
          <a:bodyPr lIns="0" tIns="45720" rIns="0" bIns="45720">
            <a:normAutofit/>
          </a:bodyPr>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898471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lank (No Header/Footer)">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8" name="Title 1"/>
          <p:cNvSpPr>
            <a:spLocks noGrp="1"/>
          </p:cNvSpPr>
          <p:nvPr>
            <p:ph type="title"/>
          </p:nvPr>
        </p:nvSpPr>
        <p:spPr>
          <a:xfrm>
            <a:off x="374904" y="46179"/>
            <a:ext cx="8012951" cy="450663"/>
          </a:xfrm>
          <a:prstGeom prst="rect">
            <a:avLst/>
          </a:prstGeom>
        </p:spPr>
        <p:txBody>
          <a:bodyPr lIns="0" tIns="45720" rIns="0" bIns="45720">
            <a:normAutofit/>
          </a:bodyPr>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162682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half page image">
    <p:spTree>
      <p:nvGrpSpPr>
        <p:cNvPr id="1" name=""/>
        <p:cNvGrpSpPr/>
        <p:nvPr/>
      </p:nvGrpSpPr>
      <p:grpSpPr>
        <a:xfrm>
          <a:off x="0" y="0"/>
          <a:ext cx="0" cy="0"/>
          <a:chOff x="0" y="0"/>
          <a:chExt cx="0" cy="0"/>
        </a:xfrm>
      </p:grpSpPr>
      <p:sp>
        <p:nvSpPr>
          <p:cNvPr id="4" name="Rectangle 3"/>
          <p:cNvSpPr/>
          <p:nvPr userDrawn="1"/>
        </p:nvSpPr>
        <p:spPr>
          <a:xfrm>
            <a:off x="0" y="6329943"/>
            <a:ext cx="9144000" cy="5280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4" name="Picture 2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cxnSp>
        <p:nvCxnSpPr>
          <p:cNvPr id="22" name="Straight Connector 21"/>
          <p:cNvCxnSpPr/>
          <p:nvPr userDrawn="1"/>
        </p:nvCxnSpPr>
        <p:spPr>
          <a:xfrm flipH="1">
            <a:off x="0" y="608083"/>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 name="Picture Placeholder 2"/>
          <p:cNvSpPr>
            <a:spLocks noGrp="1"/>
          </p:cNvSpPr>
          <p:nvPr>
            <p:ph type="pic" sz="quarter" idx="10"/>
          </p:nvPr>
        </p:nvSpPr>
        <p:spPr>
          <a:xfrm>
            <a:off x="0" y="623477"/>
            <a:ext cx="4598988" cy="5687676"/>
          </a:xfrm>
          <a:prstGeom prst="rect">
            <a:avLst/>
          </a:prstGeom>
        </p:spPr>
        <p:txBody>
          <a:bodyPr>
            <a:normAutofit/>
          </a:bodyPr>
          <a:lstStyle>
            <a:lvl1pPr marL="0" indent="0">
              <a:buFont typeface="Arial" panose="020B0604020202020204" pitchFamily="34" charset="0"/>
              <a:buNone/>
              <a:defRPr/>
            </a:lvl1pPr>
          </a:lstStyle>
          <a:p>
            <a:r>
              <a:rPr lang="en-US"/>
              <a:t>Click icon to add picture</a:t>
            </a:r>
            <a:endParaRPr lang="en-US" dirty="0"/>
          </a:p>
        </p:txBody>
      </p:sp>
      <p:sp>
        <p:nvSpPr>
          <p:cNvPr id="9" name="Title 1"/>
          <p:cNvSpPr>
            <a:spLocks noGrp="1"/>
          </p:cNvSpPr>
          <p:nvPr>
            <p:ph type="title"/>
          </p:nvPr>
        </p:nvSpPr>
        <p:spPr>
          <a:xfrm>
            <a:off x="374904" y="46179"/>
            <a:ext cx="8012951" cy="450663"/>
          </a:xfrm>
          <a:prstGeom prst="rect">
            <a:avLst/>
          </a:prstGeom>
        </p:spPr>
        <p:txBody>
          <a:bodyPr lIns="0" tIns="45720" rIns="0" bIns="45720">
            <a:normAutofit/>
          </a:bodyPr>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55430487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image" Target="../media/image1.png"/><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Oval 10"/>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Oval 14"/>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Connector 15"/>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0"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pic>
        <p:nvPicPr>
          <p:cNvPr id="26" name="Picture 25">
            <a:extLst>
              <a:ext uri="{FF2B5EF4-FFF2-40B4-BE49-F238E27FC236}">
                <a16:creationId xmlns:a16="http://schemas.microsoft.com/office/drawing/2014/main" id="{EBADB200-56F1-9B42-BA4D-248410AA5D0D}"/>
              </a:ext>
            </a:extLst>
          </p:cNvPr>
          <p:cNvPicPr>
            <a:picLocks noChangeAspect="1"/>
          </p:cNvPicPr>
          <p:nvPr userDrawn="1"/>
        </p:nvPicPr>
        <p:blipFill>
          <a:blip r:embed="rId51">
            <a:extLst>
              <a:ext uri="{28A0092B-C50C-407E-A947-70E740481C1C}">
                <a14:useLocalDpi xmlns:a14="http://schemas.microsoft.com/office/drawing/2010/main" val="0"/>
              </a:ext>
            </a:extLst>
          </a:blip>
          <a:stretch>
            <a:fillRect/>
          </a:stretch>
        </p:blipFill>
        <p:spPr>
          <a:xfrm>
            <a:off x="239627" y="6363727"/>
            <a:ext cx="369974" cy="429874"/>
          </a:xfrm>
          <a:prstGeom prst="rect">
            <a:avLst/>
          </a:prstGeom>
        </p:spPr>
      </p:pic>
    </p:spTree>
    <p:extLst>
      <p:ext uri="{BB962C8B-B14F-4D97-AF65-F5344CB8AC3E}">
        <p14:creationId xmlns:p14="http://schemas.microsoft.com/office/powerpoint/2010/main" val="117271243"/>
      </p:ext>
    </p:extLst>
  </p:cSld>
  <p:clrMap bg1="lt1" tx1="dk1" bg2="lt2" tx2="dk2" accent1="accent1" accent2="accent2" accent3="accent3" accent4="accent4" accent5="accent5" accent6="accent6" hlink="hlink" folHlink="folHlink"/>
  <p:sldLayoutIdLst>
    <p:sldLayoutId id="2147483666" r:id="rId1"/>
    <p:sldLayoutId id="2147483669" r:id="rId2"/>
    <p:sldLayoutId id="2147483671" r:id="rId3"/>
    <p:sldLayoutId id="2147483672" r:id="rId4"/>
    <p:sldLayoutId id="2147483649" r:id="rId5"/>
    <p:sldLayoutId id="2147483673" r:id="rId6"/>
    <p:sldLayoutId id="2147483751" r:id="rId7"/>
    <p:sldLayoutId id="2147483752" r:id="rId8"/>
    <p:sldLayoutId id="2147483715" r:id="rId9"/>
    <p:sldLayoutId id="2147483660" r:id="rId10"/>
    <p:sldLayoutId id="2147483676" r:id="rId11"/>
    <p:sldLayoutId id="2147483675" r:id="rId12"/>
    <p:sldLayoutId id="2147483651" r:id="rId13"/>
    <p:sldLayoutId id="2147483704" r:id="rId14"/>
    <p:sldLayoutId id="2147483705" r:id="rId15"/>
    <p:sldLayoutId id="2147483706" r:id="rId16"/>
    <p:sldLayoutId id="2147483707" r:id="rId17"/>
    <p:sldLayoutId id="2147483708" r:id="rId18"/>
    <p:sldLayoutId id="2147483655" r:id="rId19"/>
    <p:sldLayoutId id="2147483718" r:id="rId20"/>
    <p:sldLayoutId id="2147483719" r:id="rId21"/>
    <p:sldLayoutId id="2147483753" r:id="rId22"/>
    <p:sldLayoutId id="2147483679" r:id="rId23"/>
    <p:sldLayoutId id="2147483727" r:id="rId24"/>
    <p:sldLayoutId id="2147483728" r:id="rId25"/>
    <p:sldLayoutId id="2147483730" r:id="rId26"/>
    <p:sldLayoutId id="2147483731" r:id="rId27"/>
    <p:sldLayoutId id="2147483732" r:id="rId28"/>
    <p:sldLayoutId id="2147483729" r:id="rId29"/>
    <p:sldLayoutId id="2147483734" r:id="rId30"/>
    <p:sldLayoutId id="2147483688" r:id="rId31"/>
    <p:sldLayoutId id="2147483743" r:id="rId32"/>
    <p:sldLayoutId id="2147483744" r:id="rId33"/>
    <p:sldLayoutId id="2147483745" r:id="rId34"/>
    <p:sldLayoutId id="2147483746" r:id="rId35"/>
    <p:sldLayoutId id="2147483747" r:id="rId36"/>
    <p:sldLayoutId id="2147483748" r:id="rId37"/>
    <p:sldLayoutId id="2147483750" r:id="rId38"/>
    <p:sldLayoutId id="2147483687" r:id="rId39"/>
    <p:sldLayoutId id="2147483735" r:id="rId40"/>
    <p:sldLayoutId id="2147483736" r:id="rId41"/>
    <p:sldLayoutId id="2147483737" r:id="rId42"/>
    <p:sldLayoutId id="2147483738" r:id="rId43"/>
    <p:sldLayoutId id="2147483739" r:id="rId44"/>
    <p:sldLayoutId id="2147483740" r:id="rId45"/>
    <p:sldLayoutId id="2147483742" r:id="rId46"/>
    <p:sldLayoutId id="2147483716" r:id="rId47"/>
    <p:sldLayoutId id="2147483754" r:id="rId48"/>
    <p:sldLayoutId id="2147483717" r:id="rId49"/>
  </p:sldLayoutIdLst>
  <p:hf hdr="0"/>
  <p:txStyles>
    <p:titleStyle>
      <a:lvl1pPr marL="0" indent="0" algn="l" defTabSz="457200" rtl="0" eaLnBrk="1" latinLnBrk="0" hangingPunct="1">
        <a:spcBef>
          <a:spcPct val="0"/>
        </a:spcBef>
        <a:buNone/>
        <a:defRPr lang="en-US" sz="2800" b="1" i="0" kern="1200" baseline="0" smtClean="0">
          <a:solidFill>
            <a:schemeClr val="accent6">
              <a:lumMod val="50000"/>
            </a:schemeClr>
          </a:solidFill>
          <a:effectLst/>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5365" userDrawn="1">
          <p15:clr>
            <a:srgbClr val="F26B43"/>
          </p15:clr>
        </p15:guide>
        <p15:guide id="4" pos="384" userDrawn="1">
          <p15:clr>
            <a:srgbClr val="F26B43"/>
          </p15:clr>
        </p15:guide>
        <p15:guide id="5" pos="260" userDrawn="1">
          <p15:clr>
            <a:srgbClr val="F26B43"/>
          </p15:clr>
        </p15:guide>
        <p15:guide id="6" orient="horz" pos="384" userDrawn="1">
          <p15:clr>
            <a:srgbClr val="F26B43"/>
          </p15:clr>
        </p15:guide>
        <p15:guide id="7" orient="horz" pos="398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atlarge.icann.org/advice_statements/13823"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ALAC / At-Large </a:t>
            </a:r>
            <a:br>
              <a:rPr lang="en-US" dirty="0"/>
            </a:br>
            <a:r>
              <a:rPr lang="en-US" dirty="0"/>
              <a:t>ICANN71 Talking Points</a:t>
            </a:r>
          </a:p>
        </p:txBody>
      </p:sp>
      <p:sp>
        <p:nvSpPr>
          <p:cNvPr id="3" name="Text Placeholder 2"/>
          <p:cNvSpPr>
            <a:spLocks noGrp="1"/>
          </p:cNvSpPr>
          <p:nvPr>
            <p:ph type="body" sz="quarter" idx="10"/>
          </p:nvPr>
        </p:nvSpPr>
        <p:spPr>
          <a:xfrm>
            <a:off x="610725" y="3181098"/>
            <a:ext cx="8119872" cy="716808"/>
          </a:xfrm>
        </p:spPr>
        <p:txBody>
          <a:bodyPr/>
          <a:lstStyle/>
          <a:p>
            <a:r>
              <a:rPr lang="en-US" dirty="0"/>
              <a:t>Jonathan </a:t>
            </a:r>
            <a:r>
              <a:rPr lang="en-US" dirty="0" err="1"/>
              <a:t>Zuck</a:t>
            </a:r>
            <a:r>
              <a:rPr lang="en-US" dirty="0"/>
              <a:t>, ALAC Vice Chair for Policy</a:t>
            </a:r>
          </a:p>
        </p:txBody>
      </p:sp>
      <p:sp>
        <p:nvSpPr>
          <p:cNvPr id="5" name="Text Placeholder 4"/>
          <p:cNvSpPr>
            <a:spLocks noGrp="1"/>
          </p:cNvSpPr>
          <p:nvPr>
            <p:ph type="body" sz="quarter" idx="12"/>
          </p:nvPr>
        </p:nvSpPr>
        <p:spPr>
          <a:xfrm>
            <a:off x="610725" y="4453109"/>
            <a:ext cx="8119872" cy="403785"/>
          </a:xfrm>
        </p:spPr>
        <p:txBody>
          <a:bodyPr>
            <a:normAutofit/>
          </a:bodyPr>
          <a:lstStyle/>
          <a:p>
            <a:r>
              <a:rPr lang="en-US" sz="1600" dirty="0"/>
              <a:t>Monday, 14 June 2021</a:t>
            </a:r>
          </a:p>
        </p:txBody>
      </p:sp>
      <p:sp>
        <p:nvSpPr>
          <p:cNvPr id="6" name="Text Placeholder 5"/>
          <p:cNvSpPr>
            <a:spLocks noGrp="1"/>
          </p:cNvSpPr>
          <p:nvPr>
            <p:ph type="body" sz="quarter" idx="13"/>
          </p:nvPr>
        </p:nvSpPr>
        <p:spPr>
          <a:xfrm>
            <a:off x="610725" y="4059510"/>
            <a:ext cx="8119872" cy="440404"/>
          </a:xfrm>
        </p:spPr>
        <p:txBody>
          <a:bodyPr/>
          <a:lstStyle/>
          <a:p>
            <a:r>
              <a:rPr lang="en-US" dirty="0"/>
              <a:t>At-Large Welcome Session</a:t>
            </a:r>
          </a:p>
        </p:txBody>
      </p:sp>
    </p:spTree>
    <p:extLst>
      <p:ext uri="{BB962C8B-B14F-4D97-AF65-F5344CB8AC3E}">
        <p14:creationId xmlns:p14="http://schemas.microsoft.com/office/powerpoint/2010/main" val="3311575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EPDP and GDPR Compliance</a:t>
            </a:r>
          </a:p>
        </p:txBody>
      </p:sp>
      <p:sp>
        <p:nvSpPr>
          <p:cNvPr id="3" name="Content Placeholder 2"/>
          <p:cNvSpPr>
            <a:spLocks noGrp="1"/>
          </p:cNvSpPr>
          <p:nvPr>
            <p:ph sz="quarter" idx="10"/>
          </p:nvPr>
        </p:nvSpPr>
        <p:spPr/>
        <p:txBody>
          <a:bodyPr/>
          <a:lstStyle/>
          <a:p>
            <a:pPr fontAlgn="base"/>
            <a:r>
              <a:rPr lang="en-US" dirty="0"/>
              <a:t>Advise ICANN Board to reject the SSAD recommendations.</a:t>
            </a:r>
          </a:p>
          <a:p>
            <a:pPr fontAlgn="base"/>
            <a:r>
              <a:rPr lang="en-US" dirty="0"/>
              <a:t>Policy recommendation that Legal/Natural field be added to RDDS/WHOIS.</a:t>
            </a:r>
          </a:p>
          <a:p>
            <a:pPr fontAlgn="base"/>
            <a:r>
              <a:rPr lang="en-US" dirty="0"/>
              <a:t>Consumer protection is the At-Large priority.</a:t>
            </a:r>
          </a:p>
          <a:p>
            <a:pPr fontAlgn="base"/>
            <a:r>
              <a:rPr lang="en-US" dirty="0"/>
              <a:t>ALAC will respond to Public Comment on the EPDP Initial Report, and advise the ICANN Board on EPDP.</a:t>
            </a:r>
          </a:p>
          <a:p>
            <a:pPr marL="0" indent="0">
              <a:buNone/>
            </a:pPr>
            <a:endParaRPr lang="en-US" dirty="0"/>
          </a:p>
        </p:txBody>
      </p:sp>
    </p:spTree>
    <p:extLst>
      <p:ext uri="{BB962C8B-B14F-4D97-AF65-F5344CB8AC3E}">
        <p14:creationId xmlns:p14="http://schemas.microsoft.com/office/powerpoint/2010/main" val="928687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Reputation Block Lists</a:t>
            </a:r>
          </a:p>
        </p:txBody>
      </p:sp>
      <p:sp>
        <p:nvSpPr>
          <p:cNvPr id="3" name="Content Placeholder 2"/>
          <p:cNvSpPr>
            <a:spLocks noGrp="1"/>
          </p:cNvSpPr>
          <p:nvPr>
            <p:ph sz="quarter" idx="10"/>
          </p:nvPr>
        </p:nvSpPr>
        <p:spPr/>
        <p:txBody>
          <a:bodyPr/>
          <a:lstStyle/>
          <a:p>
            <a:pPr fontAlgn="base"/>
            <a:r>
              <a:rPr lang="en-US" dirty="0"/>
              <a:t>A little like credit scoring.</a:t>
            </a:r>
          </a:p>
          <a:p>
            <a:pPr fontAlgn="base"/>
            <a:r>
              <a:rPr lang="en-US" dirty="0"/>
              <a:t>Widely used.</a:t>
            </a:r>
          </a:p>
          <a:p>
            <a:pPr fontAlgn="base"/>
            <a:r>
              <a:rPr lang="en-US" dirty="0"/>
              <a:t>No standards.</a:t>
            </a:r>
          </a:p>
          <a:p>
            <a:pPr fontAlgn="base"/>
            <a:r>
              <a:rPr lang="en-US" dirty="0"/>
              <a:t>Inconsistent findings.</a:t>
            </a:r>
          </a:p>
        </p:txBody>
      </p:sp>
    </p:spTree>
    <p:extLst>
      <p:ext uri="{BB962C8B-B14F-4D97-AF65-F5344CB8AC3E}">
        <p14:creationId xmlns:p14="http://schemas.microsoft.com/office/powerpoint/2010/main" val="3954172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ICANN </a:t>
            </a:r>
            <a:r>
              <a:rPr lang="en-US" dirty="0" err="1"/>
              <a:t>Multistakeholder</a:t>
            </a:r>
            <a:r>
              <a:rPr lang="en-US" dirty="0"/>
              <a:t> Model</a:t>
            </a:r>
          </a:p>
        </p:txBody>
      </p:sp>
      <p:sp>
        <p:nvSpPr>
          <p:cNvPr id="3" name="Content Placeholder 2"/>
          <p:cNvSpPr>
            <a:spLocks noGrp="1"/>
          </p:cNvSpPr>
          <p:nvPr>
            <p:ph sz="quarter" idx="10"/>
          </p:nvPr>
        </p:nvSpPr>
        <p:spPr/>
        <p:txBody>
          <a:bodyPr/>
          <a:lstStyle/>
          <a:p>
            <a:pPr fontAlgn="base"/>
            <a:r>
              <a:rPr lang="en-US" dirty="0"/>
              <a:t>Processes for progress evaluation must include quantitative measures.</a:t>
            </a:r>
          </a:p>
          <a:p>
            <a:pPr fontAlgn="base"/>
            <a:r>
              <a:rPr lang="en-US" dirty="0"/>
              <a:t>Regular progress reports must include initiatives undertaken by At-Large Structures (</a:t>
            </a:r>
            <a:r>
              <a:rPr lang="en-US" dirty="0" err="1"/>
              <a:t>ALSes</a:t>
            </a:r>
            <a:r>
              <a:rPr lang="en-US" dirty="0"/>
              <a:t>).</a:t>
            </a:r>
          </a:p>
          <a:p>
            <a:pPr fontAlgn="base"/>
            <a:r>
              <a:rPr lang="en-US" dirty="0"/>
              <a:t>Structural/power balance issues need to be identified and addressed.</a:t>
            </a:r>
          </a:p>
          <a:p>
            <a:pPr fontAlgn="base"/>
            <a:r>
              <a:rPr lang="en-US" dirty="0"/>
              <a:t>PDP 3.0 needs careful attention to participant balance during its initial implementation stages.</a:t>
            </a:r>
          </a:p>
        </p:txBody>
      </p:sp>
    </p:spTree>
    <p:extLst>
      <p:ext uri="{BB962C8B-B14F-4D97-AF65-F5344CB8AC3E}">
        <p14:creationId xmlns:p14="http://schemas.microsoft.com/office/powerpoint/2010/main" val="1912387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Subsequent Procedures</a:t>
            </a:r>
          </a:p>
        </p:txBody>
      </p:sp>
      <p:sp>
        <p:nvSpPr>
          <p:cNvPr id="3" name="Content Placeholder 2"/>
          <p:cNvSpPr>
            <a:spLocks noGrp="1"/>
          </p:cNvSpPr>
          <p:nvPr>
            <p:ph sz="quarter" idx="10"/>
          </p:nvPr>
        </p:nvSpPr>
        <p:spPr/>
        <p:txBody>
          <a:bodyPr>
            <a:normAutofit lnSpcReduction="10000"/>
          </a:bodyPr>
          <a:lstStyle/>
          <a:p>
            <a:pPr fontAlgn="base"/>
            <a:r>
              <a:rPr lang="en-US" dirty="0"/>
              <a:t>Promote </a:t>
            </a:r>
            <a:r>
              <a:rPr lang="en-US" u="sng" dirty="0">
                <a:hlinkClick r:id="rId3"/>
              </a:rPr>
              <a:t>ALAC advice to ICANN Board on Subsequent Procedures (16 April 2021)</a:t>
            </a:r>
            <a:r>
              <a:rPr lang="en-US" dirty="0"/>
              <a:t>. Any expansion of the New gTLD program must be beneficial to all stakeholders.</a:t>
            </a:r>
          </a:p>
          <a:p>
            <a:pPr fontAlgn="base"/>
            <a:r>
              <a:rPr lang="en-US" dirty="0"/>
              <a:t>PICs and RVCs must be enforced by ICANN Compliance, and/or removed from contract if no intent to enforce. </a:t>
            </a:r>
          </a:p>
          <a:p>
            <a:pPr fontAlgn="base"/>
            <a:r>
              <a:rPr lang="en-US" dirty="0"/>
              <a:t>ICANN must suspend all Closed Generics applications until GNSO provides consensus policy recommendations on those serving the global public interest.</a:t>
            </a:r>
          </a:p>
          <a:p>
            <a:pPr fontAlgn="base"/>
            <a:r>
              <a:rPr lang="en-US" dirty="0"/>
              <a:t>More resources needed for Applicant Support Program.</a:t>
            </a:r>
          </a:p>
          <a:p>
            <a:pPr fontAlgn="base"/>
            <a:r>
              <a:rPr lang="en-US" dirty="0"/>
              <a:t>Recommend Notification Tool for GAC Members who wish to be informed of any application regarding </a:t>
            </a:r>
            <a:r>
              <a:rPr lang="en-US" dirty="0" err="1"/>
              <a:t>GeoNames</a:t>
            </a:r>
            <a:r>
              <a:rPr lang="en-US" dirty="0"/>
              <a:t>.</a:t>
            </a:r>
          </a:p>
          <a:p>
            <a:pPr fontAlgn="base"/>
            <a:r>
              <a:rPr lang="en-US" dirty="0"/>
              <a:t>Do not support private auctions.</a:t>
            </a:r>
          </a:p>
          <a:p>
            <a:pPr marL="0" indent="0">
              <a:buNone/>
            </a:pPr>
            <a:endParaRPr lang="en-US" sz="2400" dirty="0"/>
          </a:p>
        </p:txBody>
      </p:sp>
    </p:spTree>
    <p:extLst>
      <p:ext uri="{BB962C8B-B14F-4D97-AF65-F5344CB8AC3E}">
        <p14:creationId xmlns:p14="http://schemas.microsoft.com/office/powerpoint/2010/main" val="1047491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Transfer Policy Review PDP</a:t>
            </a:r>
          </a:p>
        </p:txBody>
      </p:sp>
      <p:sp>
        <p:nvSpPr>
          <p:cNvPr id="3" name="Content Placeholder 2"/>
          <p:cNvSpPr>
            <a:spLocks noGrp="1"/>
          </p:cNvSpPr>
          <p:nvPr>
            <p:ph sz="quarter" idx="10"/>
          </p:nvPr>
        </p:nvSpPr>
        <p:spPr/>
        <p:txBody>
          <a:bodyPr>
            <a:normAutofit/>
          </a:bodyPr>
          <a:lstStyle/>
          <a:p>
            <a:pPr fontAlgn="base"/>
            <a:r>
              <a:rPr lang="en-US" dirty="0"/>
              <a:t>System is overly complex.</a:t>
            </a:r>
          </a:p>
          <a:p>
            <a:pPr fontAlgn="base"/>
            <a:r>
              <a:rPr lang="en-US" dirty="0"/>
              <a:t>End user experience should be paramount.</a:t>
            </a:r>
          </a:p>
          <a:p>
            <a:pPr marL="0" indent="0">
              <a:buNone/>
            </a:pPr>
            <a:endParaRPr lang="en-US" sz="2400" dirty="0"/>
          </a:p>
        </p:txBody>
      </p:sp>
    </p:spTree>
    <p:extLst>
      <p:ext uri="{BB962C8B-B14F-4D97-AF65-F5344CB8AC3E}">
        <p14:creationId xmlns:p14="http://schemas.microsoft.com/office/powerpoint/2010/main" val="2935365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Virtual Meetings</a:t>
            </a:r>
          </a:p>
        </p:txBody>
      </p:sp>
      <p:sp>
        <p:nvSpPr>
          <p:cNvPr id="3" name="Content Placeholder 2"/>
          <p:cNvSpPr>
            <a:spLocks noGrp="1"/>
          </p:cNvSpPr>
          <p:nvPr>
            <p:ph sz="quarter" idx="10"/>
          </p:nvPr>
        </p:nvSpPr>
        <p:spPr/>
        <p:txBody>
          <a:bodyPr/>
          <a:lstStyle/>
          <a:p>
            <a:pPr fontAlgn="base"/>
            <a:r>
              <a:rPr lang="en-US" dirty="0"/>
              <a:t>Thankful for bandwidth subsidies.</a:t>
            </a:r>
          </a:p>
          <a:p>
            <a:pPr fontAlgn="base"/>
            <a:r>
              <a:rPr lang="en-US" dirty="0"/>
              <a:t>Pleased with the YouTube Streaming Links and additional tools:</a:t>
            </a:r>
          </a:p>
          <a:p>
            <a:pPr fontAlgn="base"/>
            <a:r>
              <a:rPr lang="en-US" dirty="0"/>
              <a:t>Zoom breakout rooms</a:t>
            </a:r>
          </a:p>
          <a:p>
            <a:pPr fontAlgn="base"/>
            <a:r>
              <a:rPr lang="en-US" dirty="0"/>
              <a:t>Google </a:t>
            </a:r>
            <a:r>
              <a:rPr lang="en-US" dirty="0" err="1"/>
              <a:t>Jamboards</a:t>
            </a:r>
            <a:endParaRPr lang="en-US" dirty="0"/>
          </a:p>
          <a:p>
            <a:pPr fontAlgn="base"/>
            <a:r>
              <a:rPr lang="en-US" dirty="0"/>
              <a:t>Greater use of machine translation/interpretation where appropriate (including Zoom integration)</a:t>
            </a:r>
          </a:p>
          <a:p>
            <a:pPr fontAlgn="base"/>
            <a:r>
              <a:rPr lang="en-US" dirty="0"/>
              <a:t>The Post-Pandemic Future of ICANN Meetings: Hybrid? Inclusive?</a:t>
            </a:r>
          </a:p>
          <a:p>
            <a:pPr marL="0" indent="0">
              <a:buNone/>
            </a:pPr>
            <a:endParaRPr lang="en-US" b="1" dirty="0"/>
          </a:p>
        </p:txBody>
      </p:sp>
    </p:spTree>
    <p:extLst>
      <p:ext uri="{BB962C8B-B14F-4D97-AF65-F5344CB8AC3E}">
        <p14:creationId xmlns:p14="http://schemas.microsoft.com/office/powerpoint/2010/main" val="1042773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DNS Abuse</a:t>
            </a:r>
          </a:p>
        </p:txBody>
      </p:sp>
      <p:sp>
        <p:nvSpPr>
          <p:cNvPr id="3" name="Content Placeholder 2"/>
          <p:cNvSpPr>
            <a:spLocks noGrp="1"/>
          </p:cNvSpPr>
          <p:nvPr>
            <p:ph sz="quarter" idx="10"/>
          </p:nvPr>
        </p:nvSpPr>
        <p:spPr/>
        <p:txBody>
          <a:bodyPr/>
          <a:lstStyle/>
          <a:p>
            <a:pPr fontAlgn="base"/>
            <a:r>
              <a:rPr lang="en-US" dirty="0"/>
              <a:t>New policy on DNS abuse mitigation must be put in place prior to a new round of New gTLDs.</a:t>
            </a:r>
          </a:p>
          <a:p>
            <a:pPr fontAlgn="base"/>
            <a:r>
              <a:rPr lang="en-US" dirty="0"/>
              <a:t>Ransomware, including phishing techniques with fake system identifiers, is on the rise. </a:t>
            </a:r>
          </a:p>
          <a:p>
            <a:pPr fontAlgn="base"/>
            <a:r>
              <a:rPr lang="en-US" dirty="0"/>
              <a:t>At-Large is committed to individual end user education, and agreed-upon definition of DNS abuse (vis-a-vis content abuse).</a:t>
            </a:r>
          </a:p>
          <a:p>
            <a:pPr fontAlgn="base"/>
            <a:r>
              <a:rPr lang="en-US" dirty="0"/>
              <a:t>At-Large focused on registries and registrars with HIGH percentages of abuse registrations.</a:t>
            </a:r>
          </a:p>
          <a:p>
            <a:pPr fontAlgn="base"/>
            <a:r>
              <a:rPr lang="en-US" dirty="0"/>
              <a:t>At-Large supports the SSAC recommendations, including SAC114 and SAC115.</a:t>
            </a:r>
          </a:p>
          <a:p>
            <a:pPr marL="0" indent="0">
              <a:buNone/>
            </a:pPr>
            <a:endParaRPr lang="en-US" dirty="0"/>
          </a:p>
        </p:txBody>
      </p:sp>
    </p:spTree>
    <p:extLst>
      <p:ext uri="{BB962C8B-B14F-4D97-AF65-F5344CB8AC3E}">
        <p14:creationId xmlns:p14="http://schemas.microsoft.com/office/powerpoint/2010/main" val="3303191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Universal Acceptance</a:t>
            </a:r>
          </a:p>
        </p:txBody>
      </p:sp>
      <p:sp>
        <p:nvSpPr>
          <p:cNvPr id="3" name="Content Placeholder 2"/>
          <p:cNvSpPr>
            <a:spLocks noGrp="1"/>
          </p:cNvSpPr>
          <p:nvPr>
            <p:ph sz="quarter" idx="10"/>
          </p:nvPr>
        </p:nvSpPr>
        <p:spPr/>
        <p:txBody>
          <a:bodyPr/>
          <a:lstStyle/>
          <a:p>
            <a:pPr fontAlgn="base"/>
            <a:r>
              <a:rPr lang="en-US" dirty="0"/>
              <a:t>80% of websites are non-compliant.</a:t>
            </a:r>
          </a:p>
          <a:p>
            <a:pPr fontAlgn="base"/>
            <a:r>
              <a:rPr lang="en-US" dirty="0"/>
              <a:t>Undermines ICANN credibility.</a:t>
            </a:r>
          </a:p>
          <a:p>
            <a:pPr fontAlgn="base"/>
            <a:r>
              <a:rPr lang="en-US" dirty="0"/>
              <a:t>UA issues must be remediated prior to ANY new round.</a:t>
            </a:r>
          </a:p>
          <a:p>
            <a:pPr marL="0" indent="0">
              <a:buNone/>
            </a:pPr>
            <a:endParaRPr lang="en-US" dirty="0"/>
          </a:p>
        </p:txBody>
      </p:sp>
      <p:sp>
        <p:nvSpPr>
          <p:cNvPr id="2" name="TextBox 1">
            <a:extLst>
              <a:ext uri="{FF2B5EF4-FFF2-40B4-BE49-F238E27FC236}">
                <a16:creationId xmlns:a16="http://schemas.microsoft.com/office/drawing/2014/main" id="{E07C53DC-CEF2-AB4B-889F-04C9745B23D7}"/>
              </a:ext>
            </a:extLst>
          </p:cNvPr>
          <p:cNvSpPr txBox="1"/>
          <p:nvPr/>
        </p:nvSpPr>
        <p:spPr>
          <a:xfrm>
            <a:off x="939452" y="1728592"/>
            <a:ext cx="65" cy="276999"/>
          </a:xfrm>
          <a:prstGeom prst="rect">
            <a:avLst/>
          </a:prstGeom>
          <a:noFill/>
        </p:spPr>
        <p:txBody>
          <a:bodyPr wrap="none" lIns="0" tIns="0" rIns="0" bIns="0" rtlCol="0">
            <a:spAutoFit/>
          </a:bodyPr>
          <a:lstStyle/>
          <a:p>
            <a:endParaRPr lang="en-TR" dirty="0" err="1">
              <a:cs typeface="Source Sans Pro"/>
            </a:endParaRPr>
          </a:p>
        </p:txBody>
      </p:sp>
    </p:spTree>
    <p:extLst>
      <p:ext uri="{BB962C8B-B14F-4D97-AF65-F5344CB8AC3E}">
        <p14:creationId xmlns:p14="http://schemas.microsoft.com/office/powerpoint/2010/main" val="3869065001"/>
      </p:ext>
    </p:extLst>
  </p:cSld>
  <p:clrMapOvr>
    <a:masterClrMapping/>
  </p:clrMapOvr>
</p:sld>
</file>

<file path=ppt/theme/theme1.xml><?xml version="1.0" encoding="utf-8"?>
<a:theme xmlns:a="http://schemas.openxmlformats.org/drawingml/2006/main" name="ICANNPPT_Arial_4x3_June 2017_potx">
  <a:themeElements>
    <a:clrScheme name="ICANN PPT Colors">
      <a:dk1>
        <a:srgbClr val="0A1F24"/>
      </a:dk1>
      <a:lt1>
        <a:sysClr val="window" lastClr="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defRPr dirty="0" err="1" smtClean="0">
            <a:cs typeface="Source Sans Pro"/>
          </a:defRPr>
        </a:defPPr>
      </a:lstStyle>
    </a:txDef>
  </a:objectDefaults>
  <a:extraClrSchemeLst/>
  <a:extLst>
    <a:ext uri="{05A4C25C-085E-4340-85A3-A5531E510DB2}">
      <thm15:themeFamily xmlns:thm15="http://schemas.microsoft.com/office/thememl/2012/main" name="ICANN PPT Mini Template 4x3" id="{74F63396-6ADA-7B4F-8043-509D8FD9026A}" vid="{2F31B232-96B5-1D41-8CB6-FCC8C8B85AB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ICANNPPT_Arial_4x3_June 2017_potx</Template>
  <TotalTime>3774</TotalTime>
  <Words>1751</Words>
  <Application>Microsoft Macintosh PowerPoint</Application>
  <PresentationFormat>On-screen Show (4:3)</PresentationFormat>
  <Paragraphs>107</Paragraphs>
  <Slides>9</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Wingdings</vt:lpstr>
      <vt:lpstr>ICANNPPT_Arial_4x3_June 2017_potx</vt:lpstr>
      <vt:lpstr>ALAC / At-Large  ICANN71 Talking Points</vt:lpstr>
      <vt:lpstr>EPDP and GDPR Compliance</vt:lpstr>
      <vt:lpstr>Reputation Block Lists</vt:lpstr>
      <vt:lpstr>ICANN Multistakeholder Model</vt:lpstr>
      <vt:lpstr>Subsequent Procedures</vt:lpstr>
      <vt:lpstr>Transfer Policy Review PDP</vt:lpstr>
      <vt:lpstr>Virtual Meetings</vt:lpstr>
      <vt:lpstr>DNS Abuse</vt:lpstr>
      <vt:lpstr>Universal Acceptance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 here (75 characters maximum)</dc:title>
  <dc:creator>Natalie Schoer</dc:creator>
  <cp:lastModifiedBy>Evin Erdogdu</cp:lastModifiedBy>
  <cp:revision>14</cp:revision>
  <cp:lastPrinted>2017-01-26T19:29:02Z</cp:lastPrinted>
  <dcterms:created xsi:type="dcterms:W3CDTF">2019-09-12T23:48:02Z</dcterms:created>
  <dcterms:modified xsi:type="dcterms:W3CDTF">2021-06-11T21:11:55Z</dcterms:modified>
</cp:coreProperties>
</file>