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81" r:id="rId4"/>
    <p:sldId id="282" r:id="rId5"/>
    <p:sldId id="283" r:id="rId6"/>
    <p:sldId id="277" r:id="rId7"/>
    <p:sldId id="27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9835" autoAdjust="0"/>
  </p:normalViewPr>
  <p:slideViewPr>
    <p:cSldViewPr snapToGrid="0">
      <p:cViewPr>
        <p:scale>
          <a:sx n="79" d="100"/>
          <a:sy n="79" d="100"/>
        </p:scale>
        <p:origin x="-978" y="-3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085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4165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742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618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858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62143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10/16/2019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5043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10/16/2019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0953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10/16/2019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9656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5269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8509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0298CD5-6C1E-4009-B41F-6DF62E31D3BE}" type="datetimeFigureOut">
              <a:rPr lang="en-US" smtClean="0"/>
              <a:pPr/>
              <a:t>10/16/2019</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870596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
            </a:r>
            <a:br>
              <a:rPr lang="en-US" dirty="0" smtClean="0"/>
            </a:br>
            <a:r>
              <a:rPr lang="en-US" dirty="0" smtClean="0"/>
              <a:t>EPDP  Phase II</a:t>
            </a:r>
            <a:br>
              <a:rPr lang="en-US" dirty="0" smtClean="0"/>
            </a:br>
            <a:r>
              <a:rPr lang="en-US" sz="2000" dirty="0" smtClean="0"/>
              <a:t>October </a:t>
            </a:r>
            <a:r>
              <a:rPr lang="en-US" sz="2000" dirty="0" smtClean="0"/>
              <a:t>16 2019</a:t>
            </a:r>
            <a:r>
              <a:rPr lang="en-US" dirty="0" smtClean="0"/>
              <a:t/>
            </a:r>
            <a:br>
              <a:rPr lang="en-US" dirty="0" smtClean="0"/>
            </a:br>
            <a:r>
              <a:rPr lang="en-US" dirty="0" smtClean="0"/>
              <a:t/>
            </a:r>
            <a:br>
              <a:rPr lang="en-US" dirty="0" smtClean="0"/>
            </a:br>
            <a:endParaRPr lang="en-US" sz="1800" dirty="0"/>
          </a:p>
        </p:txBody>
      </p:sp>
      <p:sp>
        <p:nvSpPr>
          <p:cNvPr id="3" name="Subtitle 2"/>
          <p:cNvSpPr>
            <a:spLocks noGrp="1"/>
          </p:cNvSpPr>
          <p:nvPr>
            <p:ph type="subTitle" idx="1"/>
          </p:nvPr>
        </p:nvSpPr>
        <p:spPr/>
        <p:txBody>
          <a:bodyPr>
            <a:normAutofit/>
          </a:bodyPr>
          <a:lstStyle/>
          <a:p>
            <a:pPr algn="ctr"/>
            <a:r>
              <a:rPr lang="en-US" sz="2400" dirty="0" smtClean="0"/>
              <a:t>Alan Greenberg</a:t>
            </a:r>
            <a:endParaRPr lang="en-US" sz="2400" dirty="0"/>
          </a:p>
          <a:p>
            <a:pPr algn="ctr"/>
            <a:r>
              <a:rPr lang="en-US" sz="2400" dirty="0" smtClean="0"/>
              <a:t>&amp; </a:t>
            </a:r>
          </a:p>
          <a:p>
            <a:pPr algn="ctr"/>
            <a:r>
              <a:rPr lang="en-US" sz="2400" dirty="0" smtClean="0"/>
              <a:t>Hadia </a:t>
            </a:r>
            <a:r>
              <a:rPr lang="en-US" sz="2400" dirty="0" err="1" smtClean="0"/>
              <a:t>Elminiawi</a:t>
            </a:r>
            <a:endParaRPr lang="en-US" sz="2400" dirty="0" smtClean="0"/>
          </a:p>
          <a:p>
            <a:endParaRPr lang="en-US" dirty="0"/>
          </a:p>
        </p:txBody>
      </p:sp>
    </p:spTree>
    <p:extLst>
      <p:ext uri="{BB962C8B-B14F-4D97-AF65-F5344CB8AC3E}">
        <p14:creationId xmlns:p14="http://schemas.microsoft.com/office/powerpoint/2010/main" val="3963302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pPr marL="0" indent="0">
              <a:buNone/>
            </a:pPr>
            <a:endParaRPr lang="en-US" dirty="0" smtClean="0"/>
          </a:p>
          <a:p>
            <a:pPr>
              <a:buFont typeface="Wingdings" panose="05000000000000000000" pitchFamily="2" charset="2"/>
              <a:buChar char="q"/>
            </a:pPr>
            <a:r>
              <a:rPr lang="en-US" dirty="0" smtClean="0"/>
              <a:t>S</a:t>
            </a:r>
            <a:r>
              <a:rPr lang="en-US" dirty="0" smtClean="0"/>
              <a:t>tatus of Building Blocks</a:t>
            </a:r>
            <a:endParaRPr lang="en-US" dirty="0" smtClean="0"/>
          </a:p>
          <a:p>
            <a:pPr>
              <a:buFont typeface="Wingdings" panose="05000000000000000000" pitchFamily="2" charset="2"/>
              <a:buChar char="q"/>
            </a:pPr>
            <a:r>
              <a:rPr lang="en-US" dirty="0" smtClean="0"/>
              <a:t> Letter to the board</a:t>
            </a: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p:txBody>
      </p:sp>
    </p:spTree>
    <p:extLst>
      <p:ext uri="{BB962C8B-B14F-4D97-AF65-F5344CB8AC3E}">
        <p14:creationId xmlns:p14="http://schemas.microsoft.com/office/powerpoint/2010/main" val="4141461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Building Blocks</a:t>
            </a:r>
            <a:endParaRPr lang="en-US" dirty="0"/>
          </a:p>
        </p:txBody>
      </p:sp>
      <p:sp>
        <p:nvSpPr>
          <p:cNvPr id="3" name="Content Placeholder 2"/>
          <p:cNvSpPr>
            <a:spLocks noGrp="1"/>
          </p:cNvSpPr>
          <p:nvPr>
            <p:ph idx="1"/>
          </p:nvPr>
        </p:nvSpPr>
        <p:spPr>
          <a:xfrm>
            <a:off x="771465" y="1997242"/>
            <a:ext cx="9720071" cy="4023360"/>
          </a:xfrm>
        </p:spPr>
        <p:txBody>
          <a:bodyPr>
            <a:normAutofit/>
          </a:bodyPr>
          <a:lstStyle/>
          <a:p>
            <a:pPr>
              <a:buFont typeface="Wingdings" panose="05000000000000000000" pitchFamily="2" charset="2"/>
              <a:buChar char="q"/>
            </a:pPr>
            <a:r>
              <a:rPr lang="en-US" dirty="0" smtClean="0"/>
              <a:t>A Criteria and content of requests	Completed</a:t>
            </a:r>
          </a:p>
          <a:p>
            <a:pPr>
              <a:buFont typeface="Wingdings" panose="05000000000000000000" pitchFamily="2" charset="2"/>
              <a:buChar char="q"/>
            </a:pPr>
            <a:r>
              <a:rPr lang="en-US" dirty="0" smtClean="0"/>
              <a:t>K Receipt of acknowledgment 		Completed</a:t>
            </a:r>
          </a:p>
          <a:p>
            <a:pPr>
              <a:buFont typeface="Wingdings" panose="05000000000000000000" pitchFamily="2" charset="2"/>
              <a:buChar char="q"/>
            </a:pPr>
            <a:r>
              <a:rPr lang="en-US" dirty="0" smtClean="0"/>
              <a:t>M Terms of use			First reading tomorrow</a:t>
            </a:r>
          </a:p>
          <a:p>
            <a:pPr>
              <a:buFont typeface="Wingdings" panose="05000000000000000000" pitchFamily="2" charset="2"/>
              <a:buChar char="q"/>
            </a:pPr>
            <a:r>
              <a:rPr lang="en-US" dirty="0"/>
              <a:t> </a:t>
            </a:r>
            <a:r>
              <a:rPr lang="en-US" dirty="0" smtClean="0"/>
              <a:t>F and J Accreditation 		Second reading tomorrow</a:t>
            </a:r>
          </a:p>
          <a:p>
            <a:pPr>
              <a:buFont typeface="Wingdings" panose="05000000000000000000" pitchFamily="2" charset="2"/>
              <a:buChar char="q"/>
            </a:pPr>
            <a:r>
              <a:rPr lang="en-US" dirty="0" smtClean="0"/>
              <a:t>N Financial stability 			Second reading tomorrow</a:t>
            </a:r>
          </a:p>
          <a:p>
            <a:pPr marL="0" indent="0">
              <a:buNone/>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p:txBody>
      </p:sp>
    </p:spTree>
    <p:extLst>
      <p:ext uri="{BB962C8B-B14F-4D97-AF65-F5344CB8AC3E}">
        <p14:creationId xmlns:p14="http://schemas.microsoft.com/office/powerpoint/2010/main" val="997485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Building Blocks</a:t>
            </a:r>
            <a:endParaRPr lang="en-US" dirty="0"/>
          </a:p>
        </p:txBody>
      </p:sp>
      <p:sp>
        <p:nvSpPr>
          <p:cNvPr id="3" name="Content Placeholder 2"/>
          <p:cNvSpPr>
            <a:spLocks noGrp="1"/>
          </p:cNvSpPr>
          <p:nvPr>
            <p:ph idx="1"/>
          </p:nvPr>
        </p:nvSpPr>
        <p:spPr>
          <a:xfrm>
            <a:off x="771465" y="1997242"/>
            <a:ext cx="9720071" cy="4023360"/>
          </a:xfrm>
        </p:spPr>
        <p:txBody>
          <a:bodyPr>
            <a:normAutofit/>
          </a:bodyPr>
          <a:lstStyle/>
          <a:p>
            <a:pPr>
              <a:buFont typeface="Wingdings" panose="05000000000000000000" pitchFamily="2" charset="2"/>
              <a:buChar char="q"/>
            </a:pPr>
            <a:r>
              <a:rPr lang="en-US" dirty="0" smtClean="0"/>
              <a:t>G Response requirements/expectations	First reading last Thursday</a:t>
            </a:r>
          </a:p>
          <a:p>
            <a:pPr>
              <a:buFont typeface="Wingdings" panose="05000000000000000000" pitchFamily="2" charset="2"/>
              <a:buChar char="q"/>
            </a:pPr>
            <a:r>
              <a:rPr lang="en-US" dirty="0" smtClean="0"/>
              <a:t>E Retention 					should be complete</a:t>
            </a:r>
          </a:p>
          <a:p>
            <a:pPr>
              <a:buFont typeface="Wingdings" panose="05000000000000000000" pitchFamily="2" charset="2"/>
              <a:buChar char="q"/>
            </a:pPr>
            <a:r>
              <a:rPr lang="en-US" dirty="0" smtClean="0"/>
              <a:t>D and H Acceptable use policy 		Ongoing</a:t>
            </a:r>
          </a:p>
          <a:p>
            <a:pPr>
              <a:buFont typeface="Wingdings" panose="05000000000000000000" pitchFamily="2" charset="2"/>
              <a:buChar char="q"/>
            </a:pPr>
            <a:r>
              <a:rPr lang="en-US" dirty="0" smtClean="0"/>
              <a:t>I and L Query Policy</a:t>
            </a:r>
          </a:p>
          <a:p>
            <a:pPr>
              <a:buFont typeface="Wingdings" panose="05000000000000000000" pitchFamily="2" charset="2"/>
              <a:buChar char="q"/>
            </a:pPr>
            <a:r>
              <a:rPr lang="en-US" dirty="0" smtClean="0"/>
              <a:t>B Purposes</a:t>
            </a:r>
          </a:p>
          <a:p>
            <a:pPr>
              <a:buFont typeface="Wingdings" panose="05000000000000000000" pitchFamily="2" charset="2"/>
              <a:buChar char="q"/>
            </a:pPr>
            <a:r>
              <a:rPr lang="en-US" dirty="0" smtClean="0"/>
              <a:t>C User groups</a:t>
            </a:r>
          </a:p>
          <a:p>
            <a:pPr marL="0" indent="0">
              <a:buNone/>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p:txBody>
      </p:sp>
    </p:spTree>
    <p:extLst>
      <p:ext uri="{BB962C8B-B14F-4D97-AF65-F5344CB8AC3E}">
        <p14:creationId xmlns:p14="http://schemas.microsoft.com/office/powerpoint/2010/main" val="2504516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Building Blocks</a:t>
            </a:r>
            <a:endParaRPr lang="en-US" dirty="0"/>
          </a:p>
        </p:txBody>
      </p:sp>
      <p:sp>
        <p:nvSpPr>
          <p:cNvPr id="3" name="Content Placeholder 2"/>
          <p:cNvSpPr>
            <a:spLocks noGrp="1"/>
          </p:cNvSpPr>
          <p:nvPr>
            <p:ph idx="1"/>
          </p:nvPr>
        </p:nvSpPr>
        <p:spPr>
          <a:xfrm>
            <a:off x="771465" y="1997242"/>
            <a:ext cx="9720071" cy="4023360"/>
          </a:xfrm>
        </p:spPr>
        <p:txBody>
          <a:bodyPr>
            <a:normAutofit/>
          </a:bodyPr>
          <a:lstStyle/>
          <a:p>
            <a:pPr>
              <a:buFont typeface="Wingdings" panose="05000000000000000000" pitchFamily="2" charset="2"/>
              <a:buChar char="q"/>
            </a:pPr>
            <a:r>
              <a:rPr lang="en-US" dirty="0" smtClean="0"/>
              <a:t>Audit requirements 		New</a:t>
            </a:r>
          </a:p>
          <a:p>
            <a:pPr>
              <a:buFont typeface="Wingdings" panose="05000000000000000000" pitchFamily="2" charset="2"/>
              <a:buChar char="q"/>
            </a:pPr>
            <a:r>
              <a:rPr lang="en-US" dirty="0" smtClean="0"/>
              <a:t>Logging requirements 		New</a:t>
            </a:r>
          </a:p>
          <a:p>
            <a:pPr>
              <a:buFont typeface="Wingdings" panose="05000000000000000000" pitchFamily="2" charset="2"/>
              <a:buChar char="q"/>
            </a:pPr>
            <a:r>
              <a:rPr lang="en-US" dirty="0" smtClean="0"/>
              <a:t>Rights of data subject		New</a:t>
            </a:r>
          </a:p>
          <a:p>
            <a:pPr>
              <a:buFont typeface="Wingdings" panose="05000000000000000000" pitchFamily="2" charset="2"/>
              <a:buChar char="q"/>
            </a:pPr>
            <a:r>
              <a:rPr lang="en-US" dirty="0" smtClean="0"/>
              <a:t>Automation			New</a:t>
            </a:r>
          </a:p>
          <a:p>
            <a:pPr marL="0" indent="0">
              <a:buNone/>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p:txBody>
      </p:sp>
    </p:spTree>
    <p:extLst>
      <p:ext uri="{BB962C8B-B14F-4D97-AF65-F5344CB8AC3E}">
        <p14:creationId xmlns:p14="http://schemas.microsoft.com/office/powerpoint/2010/main" val="1383217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Letter to the board</a:t>
            </a:r>
            <a:r>
              <a:rPr lang="en-US" dirty="0"/>
              <a:t/>
            </a:r>
            <a:br>
              <a:rPr lang="en-US" dirty="0"/>
            </a:br>
            <a:r>
              <a:rPr lang="en-US" dirty="0"/>
              <a:t/>
            </a:r>
            <a:br>
              <a:rPr lang="en-US" dirty="0"/>
            </a:br>
            <a:r>
              <a:rPr lang="en-US" dirty="0"/>
              <a:t> </a:t>
            </a:r>
          </a:p>
        </p:txBody>
      </p:sp>
      <p:sp>
        <p:nvSpPr>
          <p:cNvPr id="3" name="Content Placeholder 2"/>
          <p:cNvSpPr>
            <a:spLocks noGrp="1"/>
          </p:cNvSpPr>
          <p:nvPr>
            <p:ph idx="1"/>
          </p:nvPr>
        </p:nvSpPr>
        <p:spPr>
          <a:xfrm>
            <a:off x="988033" y="2298032"/>
            <a:ext cx="9720071" cy="4023360"/>
          </a:xfrm>
        </p:spPr>
        <p:txBody>
          <a:bodyPr>
            <a:normAutofit fontScale="62500" lnSpcReduction="20000"/>
          </a:bodyPr>
          <a:lstStyle/>
          <a:p>
            <a:r>
              <a:rPr lang="en-US" dirty="0"/>
              <a:t>We are writing to you at the suggestion of the EPDP 2 Board liaisons. The working group is at a critical junction which requires clear input from the Board in order to further our work to produce realistic, timely, implementable policy recommendations. Specifically, we seek to understand the Board’s position on the scope of operational responsibility and level of liability (related to decision-making on disclosure of non-public registration data) they are willing to accept on behalf of the ICANN organization along with any prerequisites that may need to be met in order to do so.</a:t>
            </a:r>
          </a:p>
          <a:p>
            <a:r>
              <a:rPr lang="en-US" dirty="0"/>
              <a:t>Our goal is to avoid policy recommendations that cement the current situation, where requests for non-public registration data are handled on a case-by-case basis by the registry/registrar in a non-standardized and decentralized manner.  We are considering several models for a Standardized System for Access and Disclosure (SSAD), including (but not limited to) the Unified Access Model (UAM) developed by the Technical Study Group.  All of the proposed “centralized” SSAD models presume that ICANN will assume an operational role, and, depending upon the model, some degree of responsibility and liability for decisions to disclose non-public data to a third-party requester.</a:t>
            </a:r>
          </a:p>
          <a:p>
            <a:r>
              <a:rPr lang="en-US" dirty="0"/>
              <a:t>In some model, ICANN (or its designee) would approve accrediting bodies, or function as an accrediting body themselves.  Some proposed models establish ICANN (or its designee) as the entity that will conduct an initial validation of disclosure requests prior to relaying this request to the appropriate registry or registrar. All of the proposed “centralized” SSAD models presume that ICANN will assume some sort of operational role.  In some models, ICANN could assume varying degrees of responsibility and liability for decisions to disclose non-public data to third-party requesters.</a:t>
            </a:r>
          </a:p>
          <a:p>
            <a:r>
              <a:rPr lang="en-US" dirty="0"/>
              <a:t>We recognize that our questions are clouded by the uncertainty associated with constructing a model that is compliant with the General Data Protection Regulation (GDPR) and other privacy laws.  We are also aware of the work of ICANN org (via the “Strawberry Team”) to engage with data protection authorities to better understand the liability involved in decisions to disclose non-public registration data.  As noted above, our goal is to produce realistic, timely, and implementable policy recommendations, and our work requires Board input on the level of involvement and amount of liability they are willing to assume for ICANN org, along with any prerequisites that may need to be met in order to do so</a:t>
            </a:r>
            <a:endParaRPr lang="en-US" dirty="0" smtClean="0"/>
          </a:p>
          <a:p>
            <a:pPr>
              <a:buFont typeface="Wingdings" panose="05000000000000000000" pitchFamily="2" charset="2"/>
              <a:buChar char="q"/>
            </a:pPr>
            <a:endParaRPr lang="en-US" dirty="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p:txBody>
      </p:sp>
    </p:spTree>
    <p:extLst>
      <p:ext uri="{BB962C8B-B14F-4D97-AF65-F5344CB8AC3E}">
        <p14:creationId xmlns:p14="http://schemas.microsoft.com/office/powerpoint/2010/main" val="3124350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Thank you - Questions?</a:t>
            </a:r>
            <a:br>
              <a:rPr lang="en-US" dirty="0" smtClean="0"/>
            </a:br>
            <a:r>
              <a:rPr lang="en-US" dirty="0" smtClean="0"/>
              <a:t/>
            </a:r>
            <a:br>
              <a:rPr lang="en-US" dirty="0" smtClean="0"/>
            </a:br>
            <a:endParaRPr lang="en-US" sz="1800" dirty="0"/>
          </a:p>
        </p:txBody>
      </p:sp>
      <p:sp>
        <p:nvSpPr>
          <p:cNvPr id="3" name="Subtitle 2"/>
          <p:cNvSpPr>
            <a:spLocks noGrp="1"/>
          </p:cNvSpPr>
          <p:nvPr>
            <p:ph type="subTitle" idx="1"/>
          </p:nvPr>
        </p:nvSpPr>
        <p:spPr/>
        <p:txBody>
          <a:bodyPr/>
          <a:lstStyle/>
          <a:p>
            <a:pPr algn="ctr"/>
            <a:r>
              <a:rPr lang="en-US" dirty="0"/>
              <a:t>Alan </a:t>
            </a:r>
            <a:r>
              <a:rPr lang="en-US" dirty="0" smtClean="0"/>
              <a:t>Greenberg</a:t>
            </a:r>
            <a:endParaRPr lang="en-US" dirty="0"/>
          </a:p>
          <a:p>
            <a:pPr algn="ctr"/>
            <a:r>
              <a:rPr lang="en-US" dirty="0"/>
              <a:t>&amp; </a:t>
            </a:r>
          </a:p>
          <a:p>
            <a:pPr algn="ctr"/>
            <a:r>
              <a:rPr lang="en-US" dirty="0"/>
              <a:t>Hadia </a:t>
            </a:r>
            <a:r>
              <a:rPr lang="en-US" dirty="0" err="1"/>
              <a:t>Elminiawi</a:t>
            </a:r>
            <a:endParaRPr lang="en-US" dirty="0"/>
          </a:p>
          <a:p>
            <a:endParaRPr lang="en-US" dirty="0"/>
          </a:p>
        </p:txBody>
      </p:sp>
    </p:spTree>
    <p:extLst>
      <p:ext uri="{BB962C8B-B14F-4D97-AF65-F5344CB8AC3E}">
        <p14:creationId xmlns:p14="http://schemas.microsoft.com/office/powerpoint/2010/main" val="35330641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1619</TotalTime>
  <Words>63</Words>
  <Application>Microsoft Office PowerPoint</Application>
  <PresentationFormat>Custom</PresentationFormat>
  <Paragraphs>56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Integral</vt:lpstr>
      <vt:lpstr> EPDP  Phase II October 16 2019  </vt:lpstr>
      <vt:lpstr>Topics</vt:lpstr>
      <vt:lpstr>Status of Building Blocks</vt:lpstr>
      <vt:lpstr>Status of Building Blocks</vt:lpstr>
      <vt:lpstr>Status of Building Blocks</vt:lpstr>
      <vt:lpstr> Letter to the board   </vt:lpstr>
      <vt:lpstr>Thank you -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Acceptance  Hadia ElMiniawi 11/19/2018</dc:title>
  <dc:creator>Hadia</dc:creator>
  <cp:lastModifiedBy>Hadia  Abdelsalam ELMiniawi</cp:lastModifiedBy>
  <cp:revision>83</cp:revision>
  <dcterms:created xsi:type="dcterms:W3CDTF">2018-11-18T00:46:38Z</dcterms:created>
  <dcterms:modified xsi:type="dcterms:W3CDTF">2019-10-16T13:00:08Z</dcterms:modified>
</cp:coreProperties>
</file>