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850"/>
  </p:normalViewPr>
  <p:slideViewPr>
    <p:cSldViewPr snapToGrid="0" snapToObjects="1">
      <p:cViewPr varScale="1">
        <p:scale>
          <a:sx n="73" d="100"/>
          <a:sy n="73" d="100"/>
        </p:scale>
        <p:origin x="20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E6BDB-98B6-CD4A-B38C-C54CEE4A6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12FDD-D217-9649-818B-D91A50B75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FEDCF-AC59-5B4F-AA7E-6CCF524A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085A1-0C4A-644A-99E2-C60A7744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F5FF4-DB4C-BB4A-987A-DDB13C63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8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5B07-7627-0B4A-8585-6FF3B4C9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5E484-4D47-5C43-BB9F-60858F999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14F0F-28C1-8E47-BAA9-26C5D653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293B6-2D9A-9B49-8421-54E2AEA87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7B4D3-1839-3E44-8B8A-AB363556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CB259-9BB7-6D4D-94BA-00C540EFD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277B0-E9D5-9C4B-8BCB-A64A794D2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555CE-0BC6-2347-9388-01399C7A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99EEA-A16F-1748-A887-B044043B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FE063-7C48-CD49-8010-62CBD77F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C2E08-3CC4-A744-B89A-9BF29C4D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0C59-9354-7541-B814-610CD5861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16EF-A166-D64D-AC8B-8879CC336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04B2E-42CD-AD4B-AD9F-87966A3ED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D35E-D9C3-3A4A-BC92-18C52EC6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2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6847-A710-DD4D-A63F-B0ADCC3D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9B8E2-BB0E-1647-AAB2-AB104BA9B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C1BEF-AD6E-414B-8277-F74C56CB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D7C05-367E-3E40-89B0-C64F88D0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5916-65AF-9D40-99EC-FE1D264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5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52BE-615E-634D-8AE3-60F216A9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96738-F6C3-8543-A643-5B1288FEE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E0F14-B2BC-2241-9645-14D2E6558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F24E2-4377-4342-A6A7-3B1D10AF1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616C1-2C5E-1448-9B90-BB710DF46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7521D-A104-DB47-AD85-080DC0B2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E499-61DD-984A-ACD3-13A865DC9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D5B38-4183-954E-9B5F-CC42F8F8C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4945C-45B5-9D47-ABDB-6B79D0771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57F93-FF63-824F-B4F2-33D55955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F745A3-3D98-074B-95DF-EB3722642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A3C8EC-F354-1E4D-B54F-63A56A5C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78214-FEA6-6C41-8DB5-6C76E5F5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91AA9-C115-CF44-A84B-8B14A607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1726-BC96-514A-B1D1-6586EDE2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D3814-25EB-A848-A5C6-A87186CC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FC006-6D87-C14F-9A2A-0F152E2B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A2E82-580D-F74C-A0DC-0E386539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D6440-A298-E54C-B1B1-45C9CFB4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CC8F7-0133-5544-9581-2BAFFBED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B0EF1-ACDB-7C45-A059-0A26FEB83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0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6D36-93AB-254A-A0F2-10D1C0505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E1BC7-FA9A-AF4D-ADDD-7966BD9F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9EAB-26A6-EE4E-93C2-54DC5B429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D88C7-B57D-7B4F-8006-C695AFEF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3BD1E-CF1B-074C-81C0-7467BF58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9E005-BBC2-604D-9D12-317B751C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6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71D2-BD29-064C-A1ED-CCBD49BE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2C9CD-9A71-AE4E-A65C-A9FC115B6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93493-B43D-974B-8325-9B626F59D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31A1E-86CB-5348-BBB6-055D05F5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FE3AB-5602-1E4E-AB6B-64AF4664F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E17D-C603-694F-9B98-EBB93414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1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B66FD-81E6-1743-9BCF-DE6ADC15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C33A6-ECA7-2C4B-97B9-6EB846CDD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9F9CC-2C0C-3D40-B066-FD257A15F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CA6A8-0A17-3A4F-B19A-3B314AF0F04C}" type="datetimeFigureOut">
              <a:rPr lang="en-US" smtClean="0"/>
              <a:t>10/21/18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74F8-E9D2-5E46-973D-9DF531AF4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265A6-933E-B94D-A877-557E8175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6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13C9E-D9B9-B747-AC85-FB3B95B8BA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CSC Effectiveness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3D02D-D4CF-E041-8976-4EC34BE73A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CSC Effectiveness Review Team</a:t>
            </a:r>
          </a:p>
          <a:p>
            <a:pPr algn="r"/>
            <a:r>
              <a:rPr lang="en-US" dirty="0"/>
              <a:t>October 2018</a:t>
            </a:r>
          </a:p>
          <a:p>
            <a:pPr algn="r"/>
            <a:r>
              <a:rPr lang="en-US" dirty="0"/>
              <a:t>ICANN63</a:t>
            </a:r>
          </a:p>
        </p:txBody>
      </p:sp>
    </p:spTree>
    <p:extLst>
      <p:ext uri="{BB962C8B-B14F-4D97-AF65-F5344CB8AC3E}">
        <p14:creationId xmlns:p14="http://schemas.microsoft.com/office/powerpoint/2010/main" val="309471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C7C1-B83A-6A4C-9AB8-59EE95EE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Review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B75FC-8C60-3546-A013-71E2AD739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dirty="0"/>
              <a:t>Effectiveness of the CSC shall be reviewed two years after the first meeting of the CSC; and then every three years thereafter</a:t>
            </a:r>
            <a:r>
              <a:rPr lang="en-US" dirty="0"/>
              <a:t>” (Bylaws)</a:t>
            </a:r>
          </a:p>
          <a:p>
            <a:r>
              <a:rPr lang="en-US" dirty="0"/>
              <a:t>The method of review is determined by the </a:t>
            </a:r>
            <a:r>
              <a:rPr lang="en-US" dirty="0" err="1"/>
              <a:t>ccNSO</a:t>
            </a:r>
            <a:r>
              <a:rPr lang="en-US" dirty="0"/>
              <a:t> and GNSO</a:t>
            </a:r>
          </a:p>
          <a:p>
            <a:r>
              <a:rPr lang="en-US" dirty="0"/>
              <a:t>CSC established as one of the post IANA Stewardship Transition entities </a:t>
            </a:r>
          </a:p>
          <a:p>
            <a:pPr lvl="1"/>
            <a:r>
              <a:rPr lang="en-US" dirty="0"/>
              <a:t>conducted its first meeting on 6 October 2016</a:t>
            </a:r>
          </a:p>
          <a:p>
            <a:r>
              <a:rPr lang="en-US" dirty="0"/>
              <a:t>CSC charter revised in June 2018</a:t>
            </a:r>
          </a:p>
          <a:p>
            <a:pPr lvl="1"/>
            <a:r>
              <a:rPr lang="en-US" dirty="0"/>
              <a:t>Concurrence with the soon-to-be IANA Naming Function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5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36A2-FBAF-DF4C-A0D7-8CDCA420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3C861-3BB4-A745-8CDC-08FE9924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Avoid potential overlap between CSC Effectiveness review and IANA Naming Function Review (IFR)</a:t>
            </a:r>
          </a:p>
          <a:p>
            <a:pPr lvl="1"/>
            <a:r>
              <a:rPr lang="en-US" dirty="0"/>
              <a:t>Scope IFR review the performance of PTI in performing the IANA Naming Function, which includes among others oversight role of CSC</a:t>
            </a:r>
          </a:p>
          <a:p>
            <a:r>
              <a:rPr lang="en-US" dirty="0"/>
              <a:t>Review is to quick and fact-based review that allows short completion time</a:t>
            </a:r>
          </a:p>
          <a:p>
            <a:pPr lvl="1"/>
            <a:r>
              <a:rPr lang="en-US" dirty="0"/>
              <a:t>Building on results of CSC Charter Review </a:t>
            </a:r>
          </a:p>
          <a:p>
            <a:r>
              <a:rPr lang="en-US" dirty="0"/>
              <a:t>The method of Effectiveness review to be determined by the </a:t>
            </a:r>
            <a:r>
              <a:rPr lang="en-US" dirty="0" err="1"/>
              <a:t>ccNSO</a:t>
            </a:r>
            <a:r>
              <a:rPr lang="en-US" dirty="0"/>
              <a:t> and GNSO: </a:t>
            </a:r>
          </a:p>
          <a:p>
            <a:pPr lvl="1"/>
            <a:r>
              <a:rPr lang="en-US" dirty="0" err="1"/>
              <a:t>ccNSO</a:t>
            </a:r>
            <a:r>
              <a:rPr lang="en-US" dirty="0"/>
              <a:t> and GNSO Councils adopted Template for review September 2018.</a:t>
            </a:r>
          </a:p>
          <a:p>
            <a:pPr lvl="1"/>
            <a:r>
              <a:rPr lang="en-US" dirty="0"/>
              <a:t>Two members each to conduct CSC Effectiveness Review</a:t>
            </a:r>
          </a:p>
          <a:p>
            <a:pPr lvl="1"/>
            <a:r>
              <a:rPr lang="en-US" dirty="0"/>
              <a:t>Liaisons from CSC, PTI and ICANN Org</a:t>
            </a:r>
          </a:p>
          <a:p>
            <a:r>
              <a:rPr lang="en-US" dirty="0"/>
              <a:t>Findings of the Review to be adopted by both the GNSO and </a:t>
            </a:r>
            <a:r>
              <a:rPr lang="en-US" dirty="0" err="1"/>
              <a:t>ccNSO</a:t>
            </a:r>
            <a:r>
              <a:rPr lang="en-US" dirty="0"/>
              <a:t> Councils input to the IFR</a:t>
            </a:r>
          </a:p>
          <a:p>
            <a:pPr lvl="1"/>
            <a:r>
              <a:rPr lang="en-US" dirty="0"/>
              <a:t>Aligns with Board resolution on IFR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497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DFA6B-F437-D148-AF6B-9F02A980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Review: limited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59D96-C79C-0042-ACBB-7AF0D2331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Consider the Effectiveness of the CSC in carrying out its mission as defined in its charter.</a:t>
            </a:r>
          </a:p>
          <a:p>
            <a:pPr lvl="1"/>
            <a:r>
              <a:rPr lang="en-US" dirty="0">
                <a:effectLst/>
              </a:rPr>
              <a:t> </a:t>
            </a:r>
            <a:r>
              <a:rPr lang="en-US" dirty="0"/>
              <a:t>The recent CSC Charter Review concluded that the CSC is both working well and is non-controversial</a:t>
            </a:r>
          </a:p>
          <a:p>
            <a:r>
              <a:rPr lang="en-US" dirty="0"/>
              <a:t>Method of assessing effectiveness</a:t>
            </a:r>
          </a:p>
          <a:p>
            <a:pPr lvl="1"/>
            <a:r>
              <a:rPr lang="en-US" dirty="0"/>
              <a:t>Review Team developed and will  use relevant performance indicators and related measures of effectiveness in carrying its tasks as listed in charter.</a:t>
            </a:r>
          </a:p>
          <a:p>
            <a:pPr lvl="1"/>
            <a:r>
              <a:rPr lang="en-US" dirty="0"/>
              <a:t>Draw on the recently concluded CSC Charter Review </a:t>
            </a:r>
          </a:p>
          <a:p>
            <a:pPr lvl="1"/>
            <a:r>
              <a:rPr lang="en-US" dirty="0"/>
              <a:t>Awareness of work of CSC by Registries and broader communities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6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dirty="0"/>
              <a:t>Measures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44542"/>
              </p:ext>
            </p:extLst>
          </p:nvPr>
        </p:nvGraphicFramePr>
        <p:xfrm>
          <a:off x="838200" y="1280160"/>
          <a:ext cx="10515600" cy="520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8077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monitors the performance of the IANA Naming Function against agreed service level targets on a regular basis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analyses monthly reports provided by PTI and publishes their findings on monthly basis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follows up where required on any performance issues identified and agrees a plan for resolution with PTI &amp; ICANN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981561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appropriate, the CSC requests a review or change of a service level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72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389"/>
          </a:xfrm>
        </p:spPr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386128"/>
              </p:ext>
            </p:extLst>
          </p:nvPr>
        </p:nvGraphicFramePr>
        <p:xfrm>
          <a:off x="838200" y="1284513"/>
          <a:ext cx="10515600" cy="5246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424639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75290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 the CSC undertakes remedial action to address poor performance in accordance with the Remedial Action Procedures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989407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appropriate remedial action by CSC has not resolved the poor performance, CSC is authorised to escalate the performance issues to the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ccNSO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GNSO for consideration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73293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has an effective complaints handling procedure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4246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56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7581324"/>
              </p:ext>
            </p:extLst>
          </p:nvPr>
        </p:nvGraphicFramePr>
        <p:xfrm>
          <a:off x="838200" y="1415415"/>
          <a:ext cx="10515600" cy="5347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5195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60912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as needs demand, consult with the PTI &amp; ICANN, the primary customers the ICANN community about the performance of the PTI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398663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CSC, in consultation with the registry operators, may discuss with PTI &amp; ICANN ways to enhance the provision of IANA’s operational services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136414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PTI has been responsible for implementing recommended changes, CSC is confident it is done appropriately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611915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is providing a liaison to: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IFRT &amp; SCCWG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88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1348-C3F8-2644-83CF-D942D2300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ECF99-BEA1-3D4A-8E87-AA7ACFDD5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Interviews with the CSC and the PTI to determine whether the CSC is fit for purpose and effective</a:t>
            </a:r>
            <a:r>
              <a:rPr lang="en-US" dirty="0">
                <a:effectLst/>
              </a:rPr>
              <a:t> </a:t>
            </a:r>
          </a:p>
          <a:p>
            <a:r>
              <a:rPr lang="en-GB" dirty="0"/>
              <a:t>Public session at ICANN 63</a:t>
            </a:r>
          </a:p>
          <a:p>
            <a:r>
              <a:rPr lang="en-GB" dirty="0"/>
              <a:t>Produce a Report on the outcome of the review</a:t>
            </a:r>
            <a:r>
              <a:rPr lang="en-US" dirty="0">
                <a:effectLst/>
              </a:rPr>
              <a:t> to be submitted to </a:t>
            </a:r>
            <a:r>
              <a:rPr lang="en-US" dirty="0" err="1">
                <a:effectLst/>
              </a:rPr>
              <a:t>ccNSO</a:t>
            </a:r>
            <a:r>
              <a:rPr lang="en-US" dirty="0">
                <a:effectLst/>
              </a:rPr>
              <a:t> and GNSO Councils</a:t>
            </a:r>
          </a:p>
          <a:p>
            <a:r>
              <a:rPr lang="en-US" dirty="0"/>
              <a:t>If adopted Report to be </a:t>
            </a:r>
            <a:r>
              <a:rPr lang="en-GB" dirty="0"/>
              <a:t>recommended to the IANA Naming Function Review Team for their consideration</a:t>
            </a:r>
            <a:r>
              <a:rPr lang="en-US" dirty="0">
                <a:effectLst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9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23FC-4EC6-6142-BCC7-063731CBA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27897-A535-5340-A418-1AFC22DB5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Adoption and establishing CSC Effectiveness Review (September 2018)</a:t>
            </a:r>
          </a:p>
          <a:p>
            <a:pPr lvl="1"/>
            <a:r>
              <a:rPr lang="en-US" dirty="0"/>
              <a:t>Completed</a:t>
            </a:r>
          </a:p>
          <a:p>
            <a:r>
              <a:rPr lang="en-US" dirty="0"/>
              <a:t>Preparatory Interviews CSC and PTI (September-October 2018)</a:t>
            </a:r>
          </a:p>
          <a:p>
            <a:pPr lvl="1"/>
            <a:r>
              <a:rPr lang="en-US" dirty="0"/>
              <a:t>Ongoing</a:t>
            </a:r>
          </a:p>
          <a:p>
            <a:r>
              <a:rPr lang="en-US" dirty="0"/>
              <a:t>Consultation and review (October 2018)</a:t>
            </a:r>
          </a:p>
          <a:p>
            <a:pPr lvl="1"/>
            <a:r>
              <a:rPr lang="en-US" dirty="0"/>
              <a:t>Public consultation</a:t>
            </a:r>
          </a:p>
          <a:p>
            <a:pPr lvl="1"/>
            <a:r>
              <a:rPr lang="en-US" dirty="0"/>
              <a:t>Consultation </a:t>
            </a:r>
          </a:p>
          <a:p>
            <a:r>
              <a:rPr lang="en-US" dirty="0"/>
              <a:t>Draft Report on Findings ( November – December 2018)</a:t>
            </a:r>
          </a:p>
          <a:p>
            <a:r>
              <a:rPr lang="en-US" dirty="0"/>
              <a:t>Finalization &amp; Closure ( January 2018)</a:t>
            </a:r>
          </a:p>
        </p:txBody>
      </p:sp>
    </p:spTree>
    <p:extLst>
      <p:ext uri="{BB962C8B-B14F-4D97-AF65-F5344CB8AC3E}">
        <p14:creationId xmlns:p14="http://schemas.microsoft.com/office/powerpoint/2010/main" val="176267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526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CSC Effectiveness Review</vt:lpstr>
      <vt:lpstr>Need for Review of Effectiveness Review</vt:lpstr>
      <vt:lpstr>Method of Effectiveness Review</vt:lpstr>
      <vt:lpstr>Scope of Review: limited</vt:lpstr>
      <vt:lpstr>Measures</vt:lpstr>
      <vt:lpstr>Measures (contd.)</vt:lpstr>
      <vt:lpstr>Measures (contd.)</vt:lpstr>
      <vt:lpstr>Review Process</vt:lpstr>
      <vt:lpstr>Timeline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Effectiveness Review</dc:title>
  <dc:creator>Microsoft Office User</dc:creator>
  <cp:lastModifiedBy>Microsoft Office User</cp:lastModifiedBy>
  <cp:revision>16</cp:revision>
  <dcterms:created xsi:type="dcterms:W3CDTF">2018-10-12T07:47:47Z</dcterms:created>
  <dcterms:modified xsi:type="dcterms:W3CDTF">2018-10-21T12:36:41Z</dcterms:modified>
</cp:coreProperties>
</file>