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3850"/>
  </p:normalViewPr>
  <p:slideViewPr>
    <p:cSldViewPr snapToGrid="0" snapToObjects="1">
      <p:cViewPr varScale="1">
        <p:scale>
          <a:sx n="73" d="100"/>
          <a:sy n="73" d="100"/>
        </p:scale>
        <p:origin x="207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E6BDB-98B6-CD4A-B38C-C54CEE4A67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512FDD-D217-9649-818B-D91A50B752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1FEDCF-AC59-5B4F-AA7E-6CCF524AB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6085A1-0C4A-644A-99E2-C60A77442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1F5FF4-DB4C-BB4A-987A-DDB13C631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988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45B07-7627-0B4A-8585-6FF3B4C90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D5E484-4D47-5C43-BB9F-60858F9999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714F0F-28C1-8E47-BAA9-26C5D6539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A293B6-2D9A-9B49-8421-54E2AEA87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47B4D3-1839-3E44-8B8A-AB3635567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068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0CB259-9BB7-6D4D-94BA-00C540EFD0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4277B0-E9D5-9C4B-8BCB-A64A794D26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4555CE-0BC6-2347-9388-01399C7A1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B99EEA-A16F-1748-A887-B044043BF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CFE063-7C48-CD49-8010-62CBD77F4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458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C2E08-3CC4-A744-B89A-9BF29C4D0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240C59-9354-7541-B814-610CD5861A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E16EF-A166-D64D-AC8B-8879CC336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504B2E-42CD-AD4B-AD9F-87966A3ED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E5D35E-D9C3-3A4A-BC92-18C52EC6A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820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66847-A710-DD4D-A63F-B0ADCC3D9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D9B8E2-BB0E-1647-AAB2-AB104BA9BD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6C1BEF-AD6E-414B-8277-F74C56CBB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ED7C05-367E-3E40-89B0-C64F88D0A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D85916-65AF-9D40-99EC-FE1D264D3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652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B52BE-615E-634D-8AE3-60F216A97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396738-F6C3-8543-A643-5B1288FEE7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DE0F14-B2BC-2241-9645-14D2E6558F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CF24E2-4377-4342-A6A7-3B1D10AF1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F616C1-2C5E-1448-9B90-BB710DF46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67521D-A104-DB47-AD85-080DC0B2D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2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8E499-61DD-984A-ACD3-13A865DC9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9D5B38-4183-954E-9B5F-CC42F8F8C3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64945C-45B5-9D47-ABDB-6B79D0771A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757F93-FF63-824F-B4F2-33D55955F9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F745A3-3D98-074B-95DF-EB3722642C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A3C8EC-F354-1E4D-B54F-63A56A5C9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878214-FEA6-6C41-8DB5-6C76E5F51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D91AA9-C115-CF44-A84B-8B14A6072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516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41726-BC96-514A-B1D1-6586EDE21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ED3814-25EB-A848-A5C6-A87186CC6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0FC006-6D87-C14F-9A2A-0F152E2B8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A2E82-580D-F74C-A0DC-0E3865397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685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DD6440-A298-E54C-B1B1-45C9CFB4C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ECC8F7-0133-5544-9581-2BAFFBED0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AB0EF1-ACDB-7C45-A059-0A26FEB83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200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B6D36-93AB-254A-A0F2-10D1C0505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3E1BC7-FA9A-AF4D-ADDD-7966BD9F96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979EAB-26A6-EE4E-93C2-54DC5B429E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9D88C7-B57D-7B4F-8006-C695AFEF0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53BD1E-CF1B-074C-81C0-7467BF584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F9E005-BBC2-604D-9D12-317B751CB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165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671D2-BD29-064C-A1ED-CCBD49BE7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C2C9CD-9A71-AE4E-A65C-A9FC115B6A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493493-B43D-974B-8325-9B626F59D3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031A1E-86CB-5348-BBB6-055D05F56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2FE3AB-5602-1E4E-AB6B-64AF4664F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F3E17D-C603-694F-9B98-EBB93414A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010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BB66FD-81E6-1743-9BCF-DE6ADC157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AC33A6-ECA7-2C4B-97B9-6EB846CDDA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C9F9CC-2C0C-3D40-B066-FD257A15F7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CA6A8-0A17-3A4F-B19A-3B314AF0F04C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7A74F8-E9D2-5E46-973D-9DF531AF4A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265A6-933E-B94D-A877-557E8175EC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664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13C9E-D9B9-B747-AC85-FB3B95B8BA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CSC Effectiveness Review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F3D02D-D4CF-E041-8976-4EC34BE73A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dirty="0"/>
              <a:t>CSC Effectiveness Review Team</a:t>
            </a:r>
          </a:p>
          <a:p>
            <a:pPr algn="r"/>
            <a:r>
              <a:rPr lang="en-US" dirty="0"/>
              <a:t>October 2018</a:t>
            </a:r>
          </a:p>
          <a:p>
            <a:pPr algn="r"/>
            <a:r>
              <a:rPr lang="en-US" dirty="0"/>
              <a:t>ICANN63</a:t>
            </a:r>
          </a:p>
        </p:txBody>
      </p:sp>
    </p:spTree>
    <p:extLst>
      <p:ext uri="{BB962C8B-B14F-4D97-AF65-F5344CB8AC3E}">
        <p14:creationId xmlns:p14="http://schemas.microsoft.com/office/powerpoint/2010/main" val="3094715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3C7C1-B83A-6A4C-9AB8-59EE95EED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Need for Review of Effectiveness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FB75FC-8C60-3546-A013-71E2AD7390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“</a:t>
            </a:r>
            <a:r>
              <a:rPr lang="en-US" i="1" dirty="0"/>
              <a:t>Effectiveness of the CSC shall be reviewed two years after the first meeting of the CSC; and then every three years thereafter</a:t>
            </a:r>
            <a:r>
              <a:rPr lang="en-US" dirty="0"/>
              <a:t>” (Bylaws)</a:t>
            </a:r>
          </a:p>
          <a:p>
            <a:r>
              <a:rPr lang="en-US" dirty="0"/>
              <a:t>The method of review is determined by the </a:t>
            </a:r>
            <a:r>
              <a:rPr lang="en-US" dirty="0" err="1"/>
              <a:t>ccNSO</a:t>
            </a:r>
            <a:r>
              <a:rPr lang="en-US" dirty="0"/>
              <a:t> and GNSO</a:t>
            </a:r>
          </a:p>
          <a:p>
            <a:r>
              <a:rPr lang="en-US" dirty="0"/>
              <a:t>CSC established as one of the post IANA Stewardship Transition entities </a:t>
            </a:r>
          </a:p>
          <a:p>
            <a:pPr lvl="1"/>
            <a:r>
              <a:rPr lang="en-US" dirty="0"/>
              <a:t>conducted its first meeting on 6 October 2016</a:t>
            </a:r>
          </a:p>
          <a:p>
            <a:r>
              <a:rPr lang="en-US" dirty="0"/>
              <a:t>CSC charter revised in June 2018</a:t>
            </a:r>
          </a:p>
          <a:p>
            <a:pPr lvl="1"/>
            <a:r>
              <a:rPr lang="en-US" dirty="0"/>
              <a:t>Concurrence with the soon-to-be IANA Naming Function Review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853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E36A2-FBAF-DF4C-A0D7-8CDCA420E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 of Effectiveness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B3C861-3BB4-A745-8CDC-08FE9924C0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Avoid potential overlap between CSC Effectiveness review and IANA Naming Function Review (IFR)</a:t>
            </a:r>
          </a:p>
          <a:p>
            <a:pPr lvl="1"/>
            <a:r>
              <a:rPr lang="en-US" dirty="0"/>
              <a:t>Scope IFR review the performance of PTI in performing the IANA Naming Function, which includes among others oversight role of CSC</a:t>
            </a:r>
          </a:p>
          <a:p>
            <a:r>
              <a:rPr lang="en-US" dirty="0"/>
              <a:t>Review is to quick and fact-based review that allows short completion time</a:t>
            </a:r>
          </a:p>
          <a:p>
            <a:pPr lvl="1"/>
            <a:r>
              <a:rPr lang="en-US" dirty="0"/>
              <a:t>Building on results of CSC Charter Review </a:t>
            </a:r>
          </a:p>
          <a:p>
            <a:r>
              <a:rPr lang="en-US" dirty="0"/>
              <a:t>The method of Effectiveness review to be determined by the </a:t>
            </a:r>
            <a:r>
              <a:rPr lang="en-US" dirty="0" err="1"/>
              <a:t>ccNSO</a:t>
            </a:r>
            <a:r>
              <a:rPr lang="en-US" dirty="0"/>
              <a:t> and GNSO: </a:t>
            </a:r>
          </a:p>
          <a:p>
            <a:pPr lvl="1"/>
            <a:r>
              <a:rPr lang="en-US" dirty="0" err="1"/>
              <a:t>ccNSO</a:t>
            </a:r>
            <a:r>
              <a:rPr lang="en-US" dirty="0"/>
              <a:t> and GNSO Councils adopted Template for review September 2018.</a:t>
            </a:r>
          </a:p>
          <a:p>
            <a:pPr lvl="1"/>
            <a:r>
              <a:rPr lang="en-US" dirty="0"/>
              <a:t>Two members each to conduct CSC Effectiveness Review</a:t>
            </a:r>
          </a:p>
          <a:p>
            <a:pPr lvl="1"/>
            <a:r>
              <a:rPr lang="en-US" dirty="0"/>
              <a:t>Liaisons from CSC, PTI and ICANN Org</a:t>
            </a:r>
          </a:p>
          <a:p>
            <a:r>
              <a:rPr lang="en-US" dirty="0"/>
              <a:t>Findings of the Review to be adopted by both the GNSO and </a:t>
            </a:r>
            <a:r>
              <a:rPr lang="en-US" dirty="0" err="1"/>
              <a:t>ccNSO</a:t>
            </a:r>
            <a:r>
              <a:rPr lang="en-US" dirty="0"/>
              <a:t> Councils input to the IFR</a:t>
            </a:r>
          </a:p>
          <a:p>
            <a:pPr lvl="1"/>
            <a:r>
              <a:rPr lang="en-US" dirty="0"/>
              <a:t>Aligns with Board resolution on IFR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14979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DFA6B-F437-D148-AF6B-9F02A9808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Scope of Review: limited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E59D96-C79C-0042-ACBB-7AF0D23313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Consider the Effectiveness of the CSC in carrying out its mission as defined in its charter.</a:t>
            </a:r>
          </a:p>
          <a:p>
            <a:pPr lvl="1"/>
            <a:r>
              <a:rPr lang="en-US" dirty="0">
                <a:effectLst/>
              </a:rPr>
              <a:t> </a:t>
            </a:r>
            <a:r>
              <a:rPr lang="en-US" dirty="0"/>
              <a:t>The recent CSC Charter Review concluded that the CSC is both working well and is non-controversial</a:t>
            </a:r>
          </a:p>
          <a:p>
            <a:r>
              <a:rPr lang="en-US" dirty="0"/>
              <a:t>Method of assessing effectiveness</a:t>
            </a:r>
          </a:p>
          <a:p>
            <a:pPr lvl="1"/>
            <a:r>
              <a:rPr lang="en-US" dirty="0"/>
              <a:t>Review Team developed and will  use relevant performance indicators and related measures of effectiveness in carrying its tasks as listed in charter.</a:t>
            </a:r>
          </a:p>
          <a:p>
            <a:pPr lvl="1"/>
            <a:r>
              <a:rPr lang="en-US" dirty="0"/>
              <a:t>Draw on the recently concluded CSC Charter Review </a:t>
            </a:r>
          </a:p>
          <a:p>
            <a:pPr lvl="1"/>
            <a:r>
              <a:rPr lang="en-US" dirty="0"/>
              <a:t>Awareness of work of CSC by Registries and broader communities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661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8E94E-F129-264A-9CC6-16D34711F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5035"/>
          </a:xfrm>
        </p:spPr>
        <p:txBody>
          <a:bodyPr/>
          <a:lstStyle/>
          <a:p>
            <a:r>
              <a:rPr lang="en-US" dirty="0"/>
              <a:t>Measures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4A4C30B-3922-9E48-ADC1-8DEC3218A4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3555794"/>
              </p:ext>
            </p:extLst>
          </p:nvPr>
        </p:nvGraphicFramePr>
        <p:xfrm>
          <a:off x="838200" y="1280160"/>
          <a:ext cx="10515600" cy="5207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99355608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30978659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437050947"/>
                    </a:ext>
                  </a:extLst>
                </a:gridCol>
              </a:tblGrid>
              <a:tr h="398077">
                <a:tc>
                  <a:txBody>
                    <a:bodyPr/>
                    <a:lstStyle/>
                    <a:p>
                      <a:r>
                        <a:rPr lang="en-A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Metric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Assessment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Outcome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6997074"/>
                  </a:ext>
                </a:extLst>
              </a:tr>
              <a:tr h="1276029">
                <a:tc>
                  <a:txBody>
                    <a:bodyPr/>
                    <a:lstStyle/>
                    <a:p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CSC monitors the performance of the IANA Naming Function against agreed service level targets on a regular basis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897539"/>
                  </a:ext>
                </a:extLst>
              </a:tr>
              <a:tr h="1276029">
                <a:tc>
                  <a:txBody>
                    <a:bodyPr/>
                    <a:lstStyle/>
                    <a:p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CSC analyses monthly reports provided by IFO and publishes their findings on monthly basis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8847117"/>
                  </a:ext>
                </a:extLst>
              </a:tr>
              <a:tr h="1276029">
                <a:tc>
                  <a:txBody>
                    <a:bodyPr/>
                    <a:lstStyle/>
                    <a:p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CSC follows up where required on any performance issues identified and agrees a plan for resolution with IFO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980521"/>
                  </a:ext>
                </a:extLst>
              </a:tr>
              <a:tr h="981561">
                <a:tc>
                  <a:txBody>
                    <a:bodyPr/>
                    <a:lstStyle/>
                    <a:p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Where appropriate, the CSC requests a review or change of a service level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17326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0725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8E94E-F129-264A-9CC6-16D34711F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9389"/>
          </a:xfrm>
        </p:spPr>
        <p:txBody>
          <a:bodyPr/>
          <a:lstStyle/>
          <a:p>
            <a:r>
              <a:rPr lang="en-US" dirty="0"/>
              <a:t>Measures (contd.)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4A4C30B-3922-9E48-ADC1-8DEC3218A4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8386128"/>
              </p:ext>
            </p:extLst>
          </p:nvPr>
        </p:nvGraphicFramePr>
        <p:xfrm>
          <a:off x="838200" y="1284513"/>
          <a:ext cx="10515600" cy="52469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99355608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30978659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437050947"/>
                    </a:ext>
                  </a:extLst>
                </a:gridCol>
              </a:tblGrid>
              <a:tr h="424639">
                <a:tc>
                  <a:txBody>
                    <a:bodyPr/>
                    <a:lstStyle/>
                    <a:p>
                      <a:r>
                        <a:rPr lang="en-A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Metric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Assessment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Outcome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6997074"/>
                  </a:ext>
                </a:extLst>
              </a:tr>
              <a:tr h="1675290">
                <a:tc>
                  <a:txBody>
                    <a:bodyPr/>
                    <a:lstStyle/>
                    <a:p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Where appropriate the CSC undertakes remedial action to address poor performance in accordance with the Remedial Action Procedures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897539"/>
                  </a:ext>
                </a:extLst>
              </a:tr>
              <a:tr h="1989407">
                <a:tc>
                  <a:txBody>
                    <a:bodyPr/>
                    <a:lstStyle/>
                    <a:p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When appropriate remedial action by CSC has not resolved the poor performance, CSC is authorised to escalate the performance issues to the </a:t>
                      </a:r>
                      <a:r>
                        <a:rPr lang="en-A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ccNSO</a:t>
                      </a:r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GNSO for consideration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8847117"/>
                  </a:ext>
                </a:extLst>
              </a:tr>
              <a:tr h="732939">
                <a:tc>
                  <a:txBody>
                    <a:bodyPr/>
                    <a:lstStyle/>
                    <a:p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CSC has an effective complaints handling procedure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980521"/>
                  </a:ext>
                </a:extLst>
              </a:tr>
              <a:tr h="42463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17326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0566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8E94E-F129-264A-9CC6-16D34711F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Measures (contd.)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4A4C30B-3922-9E48-ADC1-8DEC3218A4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0642206"/>
              </p:ext>
            </p:extLst>
          </p:nvPr>
        </p:nvGraphicFramePr>
        <p:xfrm>
          <a:off x="838200" y="1415415"/>
          <a:ext cx="10515600" cy="5347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99355608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30978659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437050947"/>
                    </a:ext>
                  </a:extLst>
                </a:gridCol>
              </a:tblGrid>
              <a:tr h="395195">
                <a:tc>
                  <a:txBody>
                    <a:bodyPr/>
                    <a:lstStyle/>
                    <a:p>
                      <a:r>
                        <a:rPr lang="en-A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Metric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Assessment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Outcome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6997074"/>
                  </a:ext>
                </a:extLst>
              </a:tr>
              <a:tr h="1660912">
                <a:tc>
                  <a:txBody>
                    <a:bodyPr/>
                    <a:lstStyle/>
                    <a:p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CSC will at least annually, or as needs demand, consult with the IFO, the primary customers the ICANN community about the performance of the PTI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897539"/>
                  </a:ext>
                </a:extLst>
              </a:tr>
              <a:tr h="1398663">
                <a:tc>
                  <a:txBody>
                    <a:bodyPr/>
                    <a:lstStyle/>
                    <a:p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CSC, in consultation with the registry operators, may discuss </a:t>
                      </a:r>
                      <a:r>
                        <a:rPr lang="en-AU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with IFO </a:t>
                      </a:r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ways to enhance the provision of IANA’s operational services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8847117"/>
                  </a:ext>
                </a:extLst>
              </a:tr>
              <a:tr h="1136414">
                <a:tc>
                  <a:txBody>
                    <a:bodyPr/>
                    <a:lstStyle/>
                    <a:p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IFO has been responsible for implementing recommended changes, CSC is confident done appropriately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980521"/>
                  </a:ext>
                </a:extLst>
              </a:tr>
              <a:tr h="611915">
                <a:tc>
                  <a:txBody>
                    <a:bodyPr/>
                    <a:lstStyle/>
                    <a:p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CSC is providing a liaison to: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IFRT &amp; SCCWG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17326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9889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71348-C3F8-2644-83CF-D942D2300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DECF99-BEA1-3D4A-8E87-AA7ACFDD5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Interviews with the CSC and the PTI to determine whether the CSC is fit for purpose and effective</a:t>
            </a:r>
            <a:r>
              <a:rPr lang="en-US" dirty="0">
                <a:effectLst/>
              </a:rPr>
              <a:t> </a:t>
            </a:r>
          </a:p>
          <a:p>
            <a:r>
              <a:rPr lang="en-GB" dirty="0"/>
              <a:t>Public session at ICANN 63</a:t>
            </a:r>
          </a:p>
          <a:p>
            <a:r>
              <a:rPr lang="en-GB" dirty="0"/>
              <a:t>Produce a Report on the outcome of the review</a:t>
            </a:r>
            <a:r>
              <a:rPr lang="en-US" dirty="0">
                <a:effectLst/>
              </a:rPr>
              <a:t> to be submitted to </a:t>
            </a:r>
            <a:r>
              <a:rPr lang="en-US" dirty="0" err="1">
                <a:effectLst/>
              </a:rPr>
              <a:t>ccNSO</a:t>
            </a:r>
            <a:r>
              <a:rPr lang="en-US" dirty="0">
                <a:effectLst/>
              </a:rPr>
              <a:t> and GNSO Councils</a:t>
            </a:r>
          </a:p>
          <a:p>
            <a:r>
              <a:rPr lang="en-US" dirty="0"/>
              <a:t>If adopted Report to be </a:t>
            </a:r>
            <a:r>
              <a:rPr lang="en-GB" dirty="0"/>
              <a:t>recommended to the IANA Naming Function Review Team for their consideration</a:t>
            </a:r>
            <a:r>
              <a:rPr lang="en-US" dirty="0">
                <a:effectLst/>
              </a:rPr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797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123FC-4EC6-6142-BCC7-063731CBA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27897-A535-5340-A418-1AFC22DB5C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Adoption and establishing CSC Effectiveness Review (September 2018)</a:t>
            </a:r>
          </a:p>
          <a:p>
            <a:pPr lvl="1"/>
            <a:r>
              <a:rPr lang="en-US" dirty="0"/>
              <a:t>Completed</a:t>
            </a:r>
          </a:p>
          <a:p>
            <a:r>
              <a:rPr lang="en-US" dirty="0" err="1"/>
              <a:t>Prepratory</a:t>
            </a:r>
            <a:r>
              <a:rPr lang="en-US" dirty="0"/>
              <a:t> Interviews CSC and PTI (September-October 2018)</a:t>
            </a:r>
          </a:p>
          <a:p>
            <a:pPr lvl="1"/>
            <a:r>
              <a:rPr lang="en-US" dirty="0"/>
              <a:t>Ongoing</a:t>
            </a:r>
          </a:p>
          <a:p>
            <a:r>
              <a:rPr lang="en-US" dirty="0"/>
              <a:t>Consultation and review (October 2018)</a:t>
            </a:r>
          </a:p>
          <a:p>
            <a:pPr lvl="1"/>
            <a:r>
              <a:rPr lang="en-US" dirty="0"/>
              <a:t>Public consultation</a:t>
            </a:r>
          </a:p>
          <a:p>
            <a:pPr lvl="1"/>
            <a:r>
              <a:rPr lang="en-US" dirty="0"/>
              <a:t>Consultation </a:t>
            </a:r>
          </a:p>
          <a:p>
            <a:r>
              <a:rPr lang="en-US" dirty="0"/>
              <a:t>Draft Report on Findings ( November – December 2018)</a:t>
            </a:r>
          </a:p>
          <a:p>
            <a:r>
              <a:rPr lang="en-US" dirty="0"/>
              <a:t>Finalization &amp; Closure ( January 2018)</a:t>
            </a:r>
          </a:p>
        </p:txBody>
      </p:sp>
    </p:spTree>
    <p:extLst>
      <p:ext uri="{BB962C8B-B14F-4D97-AF65-F5344CB8AC3E}">
        <p14:creationId xmlns:p14="http://schemas.microsoft.com/office/powerpoint/2010/main" val="1762674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524</Words>
  <Application>Microsoft Macintosh PowerPoint</Application>
  <PresentationFormat>Widescreen</PresentationFormat>
  <Paragraphs>68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CSC Effectiveness Review</vt:lpstr>
      <vt:lpstr>Need for Review of Effectiveness Review</vt:lpstr>
      <vt:lpstr>Method of Effectiveness Review</vt:lpstr>
      <vt:lpstr>Scope of Review: limited</vt:lpstr>
      <vt:lpstr>Measures</vt:lpstr>
      <vt:lpstr>Measures (contd.)</vt:lpstr>
      <vt:lpstr>Measures (contd.)</vt:lpstr>
      <vt:lpstr>Review Process</vt:lpstr>
      <vt:lpstr>Timeline</vt:lpstr>
    </vt:vector>
  </TitlesOfParts>
  <Company/>
  <LinksUpToDate>false</LinksUpToDate>
  <SharedDoc>false</SharedDoc>
  <HyperlinksChanged>false</HyperlinksChanged>
  <AppVersion>16.0013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 Effectiveness Review</dc:title>
  <dc:creator>Microsoft Office User</dc:creator>
  <cp:lastModifiedBy>Microsoft Office User</cp:lastModifiedBy>
  <cp:revision>14</cp:revision>
  <dcterms:created xsi:type="dcterms:W3CDTF">2018-10-12T07:47:47Z</dcterms:created>
  <dcterms:modified xsi:type="dcterms:W3CDTF">2018-10-16T16:16:17Z</dcterms:modified>
</cp:coreProperties>
</file>