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5" r:id="rId1"/>
  </p:sldMasterIdLst>
  <p:notesMasterIdLst>
    <p:notesMasterId r:id="rId17"/>
  </p:notesMasterIdLst>
  <p:handoutMasterIdLst>
    <p:handoutMasterId r:id="rId18"/>
  </p:handoutMasterIdLst>
  <p:sldIdLst>
    <p:sldId id="268" r:id="rId2"/>
    <p:sldId id="276" r:id="rId3"/>
    <p:sldId id="277" r:id="rId4"/>
    <p:sldId id="278" r:id="rId5"/>
    <p:sldId id="296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97" r:id="rId14"/>
    <p:sldId id="299" r:id="rId15"/>
    <p:sldId id="298" r:id="rId1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192024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384048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576072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768096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960120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1152144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1344168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1536192" algn="l" defTabSz="192024" rtl="0" eaLnBrk="1" latinLnBrk="0" hangingPunct="1">
      <a:defRPr sz="24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pos="55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DC3"/>
    <a:srgbClr val="067179"/>
    <a:srgbClr val="00334D"/>
    <a:srgbClr val="1A8A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5745" autoAdjust="0"/>
  </p:normalViewPr>
  <p:slideViewPr>
    <p:cSldViewPr snapToGrid="0">
      <p:cViewPr>
        <p:scale>
          <a:sx n="100" d="100"/>
          <a:sy n="100" d="100"/>
        </p:scale>
        <p:origin x="-300" y="396"/>
      </p:cViewPr>
      <p:guideLst>
        <p:guide orient="horz" pos="4278"/>
        <p:guide orient="horz" pos="4319"/>
        <p:guide pos="559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920CF-E91C-AC4C-8E88-67F482D54E2F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3A56E-5351-E245-9508-9E127D4C2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435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0B307-A563-5747-8D2F-835A674013BE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F01E3-0CD3-0D4E-A13C-45CAFBFDEC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413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go Slide - ICANN5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pic>
        <p:nvPicPr>
          <p:cNvPr id="4" name="Picture 3" descr="icann51-logo_5x3-300dpi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3195" y="2057400"/>
            <a:ext cx="4648200" cy="27432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 bwMode="auto">
          <a:xfrm>
            <a:off x="431800" y="0"/>
            <a:ext cx="93980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72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pic>
        <p:nvPicPr>
          <p:cNvPr id="8" name="Picture 7" descr="ICANN_TagTop_WG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0"/>
            <a:ext cx="957072" cy="1078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452174"/>
      </p:ext>
    </p:extLst>
  </p:cSld>
  <p:clrMapOvr>
    <a:masterClrMapping/>
  </p:clrMapOvr>
  <p:transition/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&amp;A / Add Info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 bwMode="auto">
          <a:xfrm>
            <a:off x="0" y="28759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>
          <a:xfrm>
            <a:off x="-8467" y="1295400"/>
            <a:ext cx="1714500" cy="22860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/>
          </p:cNvSpPr>
          <p:nvPr/>
        </p:nvSpPr>
        <p:spPr>
          <a:xfrm>
            <a:off x="-6350" y="3573780"/>
            <a:ext cx="1714500" cy="22860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/>
          </p:cNvSpPr>
          <p:nvPr/>
        </p:nvSpPr>
        <p:spPr>
          <a:xfrm>
            <a:off x="7429500" y="1295400"/>
            <a:ext cx="1714500" cy="2286000"/>
          </a:xfrm>
          <a:prstGeom prst="rect">
            <a:avLst/>
          </a:prstGeom>
          <a:solidFill>
            <a:schemeClr val="tx2">
              <a:alpha val="3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/>
          </p:cNvSpPr>
          <p:nvPr/>
        </p:nvSpPr>
        <p:spPr>
          <a:xfrm>
            <a:off x="7431617" y="3573780"/>
            <a:ext cx="1714500" cy="2286000"/>
          </a:xfrm>
          <a:prstGeom prst="rect">
            <a:avLst/>
          </a:prstGeom>
          <a:solidFill>
            <a:schemeClr val="tx2">
              <a:alpha val="7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685800" y="1295400"/>
            <a:ext cx="7772400" cy="457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7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762000" y="1371600"/>
            <a:ext cx="7543800" cy="43053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 marL="374904">
              <a:spcBef>
                <a:spcPts val="1600"/>
              </a:spcBef>
              <a:spcAft>
                <a:spcPts val="0"/>
              </a:spcAft>
              <a:buClr>
                <a:schemeClr val="bg1"/>
              </a:buClr>
              <a:buSzPct val="120000"/>
              <a:defRPr sz="2800">
                <a:solidFill>
                  <a:schemeClr val="bg1"/>
                </a:solidFill>
                <a:latin typeface="Arial"/>
                <a:cs typeface="Arial"/>
              </a:defRPr>
            </a:lvl1pPr>
            <a:lvl2pPr marL="560070" indent="-240030">
              <a:spcBef>
                <a:spcPts val="800"/>
              </a:spcBef>
              <a:buClr>
                <a:schemeClr val="bg1"/>
              </a:buClr>
              <a:buSzPct val="66000"/>
              <a:buFont typeface="Courier New"/>
              <a:buChar char="o"/>
              <a:defRPr sz="2400">
                <a:solidFill>
                  <a:schemeClr val="bg1"/>
                </a:solidFill>
                <a:latin typeface="Arial"/>
                <a:cs typeface="Arial"/>
              </a:defRPr>
            </a:lvl2pPr>
            <a:lvl3pPr marL="746760" indent="-240030">
              <a:spcBef>
                <a:spcPts val="800"/>
              </a:spcBef>
              <a:buClr>
                <a:schemeClr val="bg1"/>
              </a:buClr>
              <a:buSzPct val="100000"/>
              <a:buFont typeface="Wingdings" charset="2"/>
              <a:buChar char="§"/>
              <a:defRPr sz="2000">
                <a:solidFill>
                  <a:schemeClr val="bg1"/>
                </a:solidFill>
                <a:latin typeface="Arial"/>
                <a:cs typeface="Arial"/>
              </a:defRPr>
            </a:lvl3pPr>
            <a:lvl4pPr marL="933450" indent="-240030">
              <a:spcBef>
                <a:spcPts val="800"/>
              </a:spcBef>
              <a:buClr>
                <a:schemeClr val="bg1"/>
              </a:buClr>
              <a:buSzPct val="100000"/>
              <a:buFont typeface="Lucida Grande"/>
              <a:buChar char="-"/>
              <a:defRPr sz="2000">
                <a:solidFill>
                  <a:schemeClr val="bg1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5" name="Picture 14" descr="icann51-logo_thumb-300dpi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951" y="6095689"/>
            <a:ext cx="1029642" cy="489012"/>
          </a:xfrm>
          <a:prstGeom prst="rect">
            <a:avLst/>
          </a:prstGeom>
        </p:spPr>
      </p:pic>
      <p:pic>
        <p:nvPicPr>
          <p:cNvPr id="19" name="Picture 18" descr="IC_AtLarge_Log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9393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703744"/>
      </p:ext>
    </p:extLst>
  </p:cSld>
  <p:clrMapOvr>
    <a:masterClrMapping/>
  </p:clrMapOvr>
  <p:transition/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00200"/>
            <a:ext cx="2133600" cy="381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28756" cy="1143000"/>
          </a:xfrm>
          <a:prstGeom prst="rect">
            <a:avLst/>
          </a:prstGeom>
        </p:spPr>
        <p:txBody>
          <a:bodyPr anchor="b"/>
          <a:lstStyle>
            <a:lvl1pPr algn="l">
              <a:defRPr sz="4400">
                <a:solidFill>
                  <a:schemeClr val="tx1">
                    <a:lumMod val="50000"/>
                    <a:lumOff val="50000"/>
                  </a:schemeClr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3048000" y="1600201"/>
            <a:ext cx="5685556" cy="4343400"/>
          </a:xfrm>
          <a:prstGeom prst="rect">
            <a:avLst/>
          </a:prstGeom>
        </p:spPr>
        <p:txBody>
          <a:bodyPr anchor="t"/>
          <a:lstStyle>
            <a:lvl1pPr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>
                <a:latin typeface="Trebuchet MS"/>
                <a:cs typeface="Trebuchet MS"/>
              </a:defRPr>
            </a:lvl1pPr>
            <a:lvl2pPr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>
                <a:latin typeface="Trebuchet MS"/>
                <a:cs typeface="Trebuchet MS"/>
              </a:defRPr>
            </a:lvl2pPr>
            <a:lvl3pPr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>
                <a:latin typeface="Trebuchet MS"/>
                <a:cs typeface="Trebuchet MS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>
                <a:latin typeface="Trebuchet MS"/>
                <a:cs typeface="Trebuchet MS"/>
              </a:defRPr>
            </a:lvl4pPr>
            <a:lvl5pPr>
              <a:buClr>
                <a:schemeClr val="tx1">
                  <a:lumMod val="50000"/>
                  <a:lumOff val="50000"/>
                </a:schemeClr>
              </a:buClr>
              <a:buFont typeface="Arial"/>
              <a:buChar char="•"/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02450" y="64579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8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476B600E-0570-44FB-AD5B-3595253F7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5130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589855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1" y="0"/>
            <a:ext cx="914399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lumMod val="95000"/>
                  <a:lumOff val="5000"/>
                  <a:alpha val="60000"/>
                </a:schemeClr>
              </a:gs>
              <a:gs pos="45000">
                <a:schemeClr val="tx1">
                  <a:alpha val="20000"/>
                </a:schemeClr>
              </a:gs>
              <a:gs pos="6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2438400"/>
          </a:xfrm>
          <a:prstGeom prst="rect">
            <a:avLst/>
          </a:prstGeom>
        </p:spPr>
        <p:txBody>
          <a:bodyPr vert="horz"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4305300" y="457200"/>
            <a:ext cx="4381500" cy="609600"/>
          </a:xfrm>
          <a:prstGeom prst="rect">
            <a:avLst/>
          </a:prstGeom>
        </p:spPr>
        <p:txBody>
          <a:bodyPr vert="horz"/>
          <a:lstStyle>
            <a:lvl1pPr marL="133350" indent="0" algn="r">
              <a:buNone/>
              <a:defRPr sz="2200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435854" y="4495800"/>
            <a:ext cx="5562600" cy="375024"/>
          </a:xfrm>
          <a:prstGeom prst="rect">
            <a:avLst/>
          </a:prstGeom>
        </p:spPr>
        <p:txBody>
          <a:bodyPr vert="horz"/>
          <a:lstStyle>
            <a:lvl1pPr marL="133350" indent="0" algn="l">
              <a:buNone/>
              <a:defRPr sz="2200" b="1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rgbClr val="FFFFFF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2259" y="4884271"/>
            <a:ext cx="5562600" cy="375024"/>
          </a:xfrm>
          <a:prstGeom prst="rect">
            <a:avLst/>
          </a:prstGeom>
        </p:spPr>
        <p:txBody>
          <a:bodyPr vert="horz"/>
          <a:lstStyle>
            <a:lvl1pPr marL="133350" indent="0" algn="l">
              <a:buNone/>
              <a:defRPr sz="2000" b="0">
                <a:solidFill>
                  <a:srgbClr val="FFFFFF"/>
                </a:solidFill>
              </a:defRPr>
            </a:lvl1pPr>
            <a:lvl2pPr marL="320040" indent="0">
              <a:buNone/>
              <a:defRPr>
                <a:solidFill>
                  <a:srgbClr val="FFFFFF"/>
                </a:solidFill>
              </a:defRPr>
            </a:lvl2pPr>
            <a:lvl3pPr marL="506730" indent="0">
              <a:buNone/>
              <a:defRPr>
                <a:solidFill>
                  <a:srgbClr val="FFFFFF"/>
                </a:solidFill>
              </a:defRPr>
            </a:lvl3pPr>
            <a:lvl4pPr marL="693420" indent="0">
              <a:buNone/>
              <a:defRPr>
                <a:solidFill>
                  <a:srgbClr val="FFFFFF"/>
                </a:solidFill>
              </a:defRPr>
            </a:lvl4pPr>
            <a:lvl5pPr marL="880110" indent="0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2" name="Picture 1" descr="icann51-logo-dk_thumb-300dp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761" y="6089492"/>
            <a:ext cx="1032432" cy="496892"/>
          </a:xfrm>
          <a:prstGeom prst="rect">
            <a:avLst/>
          </a:prstGeom>
        </p:spPr>
      </p:pic>
      <p:pic>
        <p:nvPicPr>
          <p:cNvPr id="16" name="Picture 15" descr="IC_AtLarge_Log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2870" y="5794212"/>
            <a:ext cx="767129" cy="8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9432783"/>
      </p:ext>
    </p:extLst>
  </p:cSld>
  <p:clrMapOvr>
    <a:masterClrMapping/>
  </p:clrMapOvr>
  <p:transition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pic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5" y="2209800"/>
            <a:ext cx="7143750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spcAft>
                <a:spcPts val="3000"/>
              </a:spcAft>
              <a:buNone/>
              <a:defRPr sz="4800">
                <a:ln>
                  <a:noFill/>
                </a:ln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rgbClr val="FFFFFF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rgbClr val="FFFFFF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6" name="Picture 15" descr="icann51-logo-dk_thumb-300dp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761" y="6089492"/>
            <a:ext cx="1032432" cy="496892"/>
          </a:xfrm>
          <a:prstGeom prst="rect">
            <a:avLst/>
          </a:prstGeom>
        </p:spPr>
      </p:pic>
      <p:pic>
        <p:nvPicPr>
          <p:cNvPr id="19" name="Picture 18" descr="IC_AtLarge_Log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2870" y="5794212"/>
            <a:ext cx="767129" cy="8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1367137"/>
      </p:ext>
    </p:extLst>
  </p:cSld>
  <p:clrMapOvr>
    <a:masterClrMapping/>
  </p:clrMapOvr>
  <p:transition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lue-gradient-abstract-hd-wallpaper-1920x1080-7772.pn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26707" y="0"/>
            <a:ext cx="2217292" cy="68580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86775" y="3173949"/>
            <a:ext cx="784725" cy="779312"/>
          </a:xfrm>
          <a:prstGeom prst="ellipse">
            <a:avLst/>
          </a:prstGeom>
          <a:solidFill>
            <a:schemeClr val="bg2">
              <a:alpha val="3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8662074" y="3812299"/>
            <a:ext cx="963853" cy="934742"/>
          </a:xfrm>
          <a:prstGeom prst="ellipse">
            <a:avLst/>
          </a:prstGeom>
          <a:solidFill>
            <a:schemeClr val="accent2">
              <a:alpha val="63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8429625" y="2181991"/>
            <a:ext cx="1251029" cy="1249820"/>
          </a:xfrm>
          <a:prstGeom prst="ellipse">
            <a:avLst/>
          </a:prstGeom>
          <a:solidFill>
            <a:schemeClr val="accent3">
              <a:alpha val="26000"/>
            </a:scheme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893516" y="1572391"/>
            <a:ext cx="1251029" cy="1249820"/>
          </a:xfrm>
          <a:prstGeom prst="ellipse">
            <a:avLst/>
          </a:prstGeom>
          <a:solidFill>
            <a:srgbClr val="93DAFF">
              <a:alpha val="18000"/>
            </a:srgbClr>
          </a:solidFill>
          <a:ln w="123825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5143500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571500" y="1409700"/>
            <a:ext cx="5946775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933450" indent="-240030">
              <a:buSzPct val="55000"/>
              <a:buFont typeface="Wingdings" charset="2"/>
              <a:buChar char="§"/>
              <a:defRPr sz="18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381000" y="6200536"/>
            <a:ext cx="6446838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6" name="Picture 25" descr="icann51-logo-dk_thumb-300dp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761" y="6089492"/>
            <a:ext cx="1032432" cy="496892"/>
          </a:xfrm>
          <a:prstGeom prst="rect">
            <a:avLst/>
          </a:prstGeom>
        </p:spPr>
      </p:pic>
      <p:pic>
        <p:nvPicPr>
          <p:cNvPr id="23" name="Picture 22" descr="IC_AtLarge_Log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2870" y="5794212"/>
            <a:ext cx="767129" cy="8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97385605"/>
      </p:ext>
    </p:extLst>
  </p:cSld>
  <p:clrMapOvr>
    <a:masterClrMapping/>
  </p:clrMapOvr>
  <p:transition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- ICANN5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ICANN_Watermark_G_CMYK.png"/>
          <p:cNvPicPr>
            <a:picLocks noChangeAspect="1"/>
          </p:cNvPicPr>
          <p:nvPr/>
        </p:nvPicPr>
        <p:blipFill>
          <a:blip r:embed="rId2" cstate="email">
            <a:alphaModFix amt="1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6400" y="1219200"/>
            <a:ext cx="5671095" cy="4382209"/>
          </a:xfrm>
          <a:prstGeom prst="rect">
            <a:avLst/>
          </a:prstGeom>
        </p:spPr>
      </p:pic>
      <p:sp>
        <p:nvSpPr>
          <p:cNvPr id="7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71474" y="2209800"/>
            <a:ext cx="8315326" cy="1943100"/>
          </a:xfrm>
          <a:prstGeom prst="rect">
            <a:avLst/>
          </a:prstGeom>
        </p:spPr>
        <p:txBody>
          <a:bodyPr vert="horz" lIns="38405" tIns="19202" rIns="38405" bIns="19202" anchor="ctr"/>
          <a:lstStyle>
            <a:lvl1pPr marL="133350" indent="0" algn="l">
              <a:spcAft>
                <a:spcPts val="3000"/>
              </a:spcAft>
              <a:buNone/>
              <a:defRPr sz="4800">
                <a:ln>
                  <a:noFill/>
                </a:ln>
                <a:solidFill>
                  <a:srgbClr val="00334D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 descr="icann51-logo_thumb-300dp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951" y="6095689"/>
            <a:ext cx="1029642" cy="489012"/>
          </a:xfrm>
          <a:prstGeom prst="rect">
            <a:avLst/>
          </a:prstGeom>
        </p:spPr>
      </p:pic>
      <p:pic>
        <p:nvPicPr>
          <p:cNvPr id="11" name="Picture 10" descr="IC_AtLarge_Logo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7869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8784379"/>
      </p:ext>
    </p:extLst>
  </p:cSld>
  <p:clrMapOvr>
    <a:masterClrMapping/>
  </p:clrMapOvr>
  <p:transition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4" y="304800"/>
            <a:ext cx="8696325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04799" y="1524000"/>
            <a:ext cx="8532813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>
              <a:buSzPct val="120000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560070" indent="-240030">
              <a:buSzPct val="66000"/>
              <a:buFont typeface="Courier New"/>
              <a:buChar char="o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746760" indent="-240030">
              <a:buSzPct val="100000"/>
              <a:buFont typeface="Wingdings" charset="2"/>
              <a:buChar char="§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933450" indent="-240030">
              <a:buClr>
                <a:schemeClr val="tx2"/>
              </a:buClr>
              <a:buSzPct val="100000"/>
              <a:buFont typeface="Lucida Grande"/>
              <a:buChar char="-"/>
              <a:defRPr sz="20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 descr="icann51-logo_thumb-300dpi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951" y="6095689"/>
            <a:ext cx="1029642" cy="489012"/>
          </a:xfrm>
          <a:prstGeom prst="rect">
            <a:avLst/>
          </a:prstGeom>
        </p:spPr>
      </p:pic>
      <p:pic>
        <p:nvPicPr>
          <p:cNvPr id="9" name="Picture 8" descr="IC_AtLarge_Log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9393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866502"/>
      </p:ext>
    </p:extLst>
  </p:cSld>
  <p:clrMapOvr>
    <a:masterClrMapping/>
  </p:clrMapOvr>
  <p:transition/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mbers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4" y="304800"/>
            <a:ext cx="8696325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42925" y="1143000"/>
            <a:ext cx="2114550" cy="0"/>
          </a:xfrm>
          <a:prstGeom prst="line">
            <a:avLst/>
          </a:prstGeom>
          <a:ln>
            <a:solidFill>
              <a:schemeClr val="accent1">
                <a:alpha val="6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18"/>
          <p:cNvSpPr>
            <a:spLocks noGrp="1"/>
          </p:cNvSpPr>
          <p:nvPr>
            <p:ph type="body" sz="quarter" idx="11"/>
          </p:nvPr>
        </p:nvSpPr>
        <p:spPr>
          <a:xfrm>
            <a:off x="304799" y="1524000"/>
            <a:ext cx="8532813" cy="4381500"/>
          </a:xfrm>
          <a:prstGeom prst="rect">
            <a:avLst/>
          </a:prstGeom>
        </p:spPr>
        <p:txBody>
          <a:bodyPr vert="horz" lIns="38405" tIns="19202" rIns="38405" bIns="19202">
            <a:normAutofit/>
          </a:bodyPr>
          <a:lstStyle>
            <a:lvl1pPr marL="647700" indent="-514350">
              <a:buSzPct val="90000"/>
              <a:buFont typeface="+mj-lt"/>
              <a:buAutoNum type="arabicPeriod"/>
              <a:defRPr sz="2800">
                <a:solidFill>
                  <a:schemeClr val="tx2"/>
                </a:solidFill>
                <a:latin typeface="Arial"/>
                <a:cs typeface="Arial"/>
              </a:defRPr>
            </a:lvl1pPr>
            <a:lvl2pPr marL="777240" indent="-457200">
              <a:buSzPct val="100000"/>
              <a:buFont typeface="+mj-lt"/>
              <a:buAutoNum type="alphaLcParenR"/>
              <a:defRPr sz="2400">
                <a:solidFill>
                  <a:schemeClr val="tx2"/>
                </a:solidFill>
                <a:latin typeface="Arial"/>
                <a:cs typeface="Arial"/>
              </a:defRPr>
            </a:lvl2pPr>
            <a:lvl3pPr marL="963930" indent="-457200">
              <a:buSzPct val="90000"/>
              <a:buFont typeface="+mj-lt"/>
              <a:buAutoNum type="romanUcPeriod"/>
              <a:defRPr sz="2000">
                <a:solidFill>
                  <a:schemeClr val="tx2"/>
                </a:solidFill>
                <a:latin typeface="Arial"/>
                <a:cs typeface="Arial"/>
              </a:defRPr>
            </a:lvl3pPr>
            <a:lvl4pPr marL="1150620" indent="-457200">
              <a:buClr>
                <a:schemeClr val="tx2"/>
              </a:buClr>
              <a:buSzPct val="100000"/>
              <a:buFont typeface="+mj-lt"/>
              <a:buAutoNum type="romanLcPeriod"/>
              <a:defRPr sz="2000">
                <a:solidFill>
                  <a:schemeClr val="tx2"/>
                </a:solidFill>
                <a:latin typeface="Arial"/>
                <a:cs typeface="Arial"/>
              </a:defRPr>
            </a:lvl4pPr>
            <a:lvl5pPr>
              <a:defRPr>
                <a:solidFill>
                  <a:schemeClr val="tx2"/>
                </a:solidFill>
                <a:latin typeface="Georgia"/>
                <a:cs typeface="Georgi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 descr="icann51-logo_thumb-300dpi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951" y="6095689"/>
            <a:ext cx="1029642" cy="489012"/>
          </a:xfrm>
          <a:prstGeom prst="rect">
            <a:avLst/>
          </a:prstGeom>
        </p:spPr>
      </p:pic>
      <p:pic>
        <p:nvPicPr>
          <p:cNvPr id="10" name="Picture 9" descr="IC_AtLarge_Log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9393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7250856"/>
      </p:ext>
    </p:extLst>
  </p:cSld>
  <p:clrMapOvr>
    <a:masterClrMapping/>
  </p:clrMapOvr>
  <p:transition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pic>
        <p:nvPicPr>
          <p:cNvPr id="7" name="Picture 6" descr="IC_AtLarge_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7869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6681852"/>
      </p:ext>
    </p:extLst>
  </p:cSld>
  <p:clrMapOvr>
    <a:masterClrMapping/>
  </p:clrMapOvr>
  <p:transition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 - ICANN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0" y="3371292"/>
            <a:ext cx="9144000" cy="115416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lIns="0" tIns="0" rIns="0" bIns="0" rtlCol="0" anchor="ctr">
            <a:spAutoFit/>
          </a:bodyPr>
          <a:lstStyle/>
          <a:p>
            <a:pPr algn="l">
              <a:lnSpc>
                <a:spcPct val="10000"/>
              </a:lnSpc>
            </a:pPr>
            <a:endParaRPr lang="en-US" sz="3000" dirty="0" smtClean="0">
              <a:solidFill>
                <a:srgbClr val="1A8AC7"/>
              </a:solidFill>
              <a:latin typeface="DINOT-Medium" charset="0"/>
              <a:ea typeface="ＭＳ Ｐゴシック" charset="0"/>
              <a:cs typeface="DINOT-Medium" charset="0"/>
              <a:sym typeface="DINOT-Medium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142875" y="304800"/>
            <a:ext cx="8694738" cy="6096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 sz="3200" baseline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Insert Title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742950" y="1371600"/>
            <a:ext cx="7686675" cy="4343400"/>
          </a:xfrm>
          <a:prstGeom prst="rect">
            <a:avLst/>
          </a:prstGeom>
        </p:spPr>
        <p:txBody>
          <a:bodyPr vert="horz" lIns="38405" tIns="19202" rIns="38405" bIns="19202"/>
          <a:lstStyle>
            <a:lvl1pPr marL="133350" indent="0">
              <a:buNone/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6298977"/>
            <a:ext cx="979229" cy="254223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chemeClr val="tx2"/>
                </a:solidFill>
                <a:latin typeface="Arial"/>
                <a:cs typeface="Arial"/>
              </a:rPr>
              <a:t>#ICANN51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81000" y="6200536"/>
            <a:ext cx="6553200" cy="0"/>
          </a:xfrm>
          <a:prstGeom prst="line">
            <a:avLst/>
          </a:prstGeom>
          <a:ln w="127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 descr="icann51-logo_thumb-300dpi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16951" y="6095689"/>
            <a:ext cx="1029642" cy="489012"/>
          </a:xfrm>
          <a:prstGeom prst="rect">
            <a:avLst/>
          </a:prstGeom>
        </p:spPr>
      </p:pic>
      <p:pic>
        <p:nvPicPr>
          <p:cNvPr id="16" name="Picture 15" descr="IC_AtLarge_Logo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0700" y="5786967"/>
            <a:ext cx="769747" cy="8225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3505213"/>
      </p:ext>
    </p:extLst>
  </p:cSld>
  <p:clrMapOvr>
    <a:masterClrMapping/>
  </p:clrMapOvr>
  <p:transition/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8168" y="635000"/>
            <a:ext cx="578248" cy="346556"/>
          </a:xfrm>
          <a:prstGeom prst="rect">
            <a:avLst/>
          </a:prstGeom>
          <a:noFill/>
        </p:spPr>
        <p:txBody>
          <a:bodyPr wrap="none" lIns="38405" tIns="19202" rIns="38405" bIns="19202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Georgia"/>
                <a:cs typeface="Georgia"/>
              </a:rPr>
              <a:t>Text</a:t>
            </a:r>
            <a:endParaRPr lang="en-US" sz="20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7" r:id="rId11"/>
  </p:sldLayoutIdLst>
  <p:transition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+mj-lt"/>
          <a:ea typeface="+mj-ea"/>
          <a:cs typeface="+mj-cs"/>
          <a:sym typeface="DINOT-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5pPr>
      <a:lvl6pPr marL="192024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6pPr>
      <a:lvl7pPr marL="384048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7pPr>
      <a:lvl8pPr marL="576072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8pPr>
      <a:lvl9pPr marL="768096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1A8AC7"/>
          </a:solidFill>
          <a:latin typeface="DINOT-Light" charset="0"/>
          <a:ea typeface="ヒラギノ角ゴ ProN W3" charset="0"/>
          <a:cs typeface="ヒラギノ角ゴ ProN W3" charset="0"/>
          <a:sym typeface="DINOT-Light" charset="0"/>
        </a:defRPr>
      </a:lvl9pPr>
    </p:titleStyle>
    <p:bodyStyle>
      <a:lvl1pPr marL="37338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6007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74676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93345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120140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312164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1504188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696212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88236" indent="-240030" algn="l" rtl="0" eaLnBrk="1" fontAlgn="base" hangingPunct="1">
        <a:spcBef>
          <a:spcPts val="1428"/>
        </a:spcBef>
        <a:spcAft>
          <a:spcPct val="0"/>
        </a:spcAft>
        <a:buSzPct val="171000"/>
        <a:buFont typeface="Gill Sans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algn="l" defTabSz="19202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2780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74C27B5-FA42-4F20-B8FF-0D7A27AA86DC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10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3555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3055938" y="1476375"/>
            <a:ext cx="5989637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sz="2000" dirty="0"/>
              <a:t>If new </a:t>
            </a:r>
            <a:r>
              <a:rPr lang="en-GB" sz="2000" dirty="0" err="1"/>
              <a:t>gTLDs</a:t>
            </a:r>
            <a:r>
              <a:rPr lang="en-GB" sz="2000" dirty="0"/>
              <a:t> launched pre-Dec 2010: CUW = valid application. </a:t>
            </a:r>
            <a:r>
              <a:rPr lang="en-GB" sz="2000" dirty="0" smtClean="0"/>
              <a:t>It would pre-date the </a:t>
            </a:r>
            <a:r>
              <a:rPr lang="en-GB" sz="2000" dirty="0"/>
              <a:t>country </a:t>
            </a:r>
            <a:r>
              <a:rPr lang="en-GB" sz="2000" dirty="0" smtClean="0"/>
              <a:t>code</a:t>
            </a:r>
            <a:endParaRPr lang="en-GB" sz="2000" dirty="0"/>
          </a:p>
          <a:p>
            <a:pPr>
              <a:defRPr/>
            </a:pPr>
            <a:r>
              <a:rPr lang="en-GB" sz="2000" dirty="0" smtClean="0"/>
              <a:t>.ANT? – Provisionally reserved for 50 years</a:t>
            </a:r>
          </a:p>
          <a:p>
            <a:pPr>
              <a:defRPr/>
            </a:pPr>
            <a:r>
              <a:rPr lang="en-AU" sz="2000" dirty="0" err="1" smtClean="0"/>
              <a:t>Cura</a:t>
            </a:r>
            <a:r>
              <a:rPr lang="en-AU" sz="2000" b="1" dirty="0" err="1" smtClean="0">
                <a:solidFill>
                  <a:srgbClr val="FF0000"/>
                </a:solidFill>
              </a:rPr>
              <a:t>ç</a:t>
            </a:r>
            <a:r>
              <a:rPr lang="en-AU" sz="2000" dirty="0" err="1" smtClean="0"/>
              <a:t>ao</a:t>
            </a:r>
            <a:r>
              <a:rPr lang="en-AU" sz="2000" dirty="0" smtClean="0"/>
              <a:t>? – IDN </a:t>
            </a:r>
            <a:r>
              <a:rPr lang="en-AU" sz="2000" dirty="0" err="1" smtClean="0"/>
              <a:t>ccTLD</a:t>
            </a:r>
            <a:endParaRPr lang="en-AU" sz="2000" dirty="0" smtClean="0"/>
          </a:p>
          <a:p>
            <a:pPr>
              <a:defRPr/>
            </a:pPr>
            <a:r>
              <a:rPr lang="en-AU" sz="2000" dirty="0" smtClean="0"/>
              <a:t>Curacao? </a:t>
            </a:r>
            <a:r>
              <a:rPr lang="en-AU" sz="2000" dirty="0" smtClean="0"/>
              <a:t>– Generic term for </a:t>
            </a:r>
            <a:r>
              <a:rPr lang="en-AU" sz="2000" dirty="0" smtClean="0"/>
              <a:t>liquor </a:t>
            </a:r>
            <a:endParaRPr lang="en-AU" sz="2000" dirty="0" smtClean="0"/>
          </a:p>
          <a:p>
            <a:pPr marL="0" indent="0">
              <a:buFont typeface="Arial"/>
              <a:buNone/>
              <a:defRPr/>
            </a:pPr>
            <a:endParaRPr lang="en-AU" sz="2000" dirty="0" smtClean="0"/>
          </a:p>
          <a:p>
            <a:pPr marL="0" indent="0" algn="ctr">
              <a:buFont typeface="Arial"/>
              <a:buNone/>
              <a:defRPr/>
            </a:pPr>
            <a:r>
              <a:rPr lang="en-AU" sz="2000" b="1" dirty="0" smtClean="0"/>
              <a:t>Pre-2011 – SSD – South Sudan or Solid State Drive?</a:t>
            </a:r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b="1" dirty="0" smtClean="0"/>
          </a:p>
        </p:txBody>
      </p:sp>
      <p:sp>
        <p:nvSpPr>
          <p:cNvPr id="23557" name="Rectangle 1"/>
          <p:cNvSpPr>
            <a:spLocks noChangeArrowheads="1"/>
          </p:cNvSpPr>
          <p:nvPr/>
        </p:nvSpPr>
        <p:spPr bwMode="auto">
          <a:xfrm>
            <a:off x="268288" y="2057400"/>
            <a:ext cx="19669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“Future</a:t>
            </a:r>
            <a:b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</a:br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names”</a:t>
            </a:r>
            <a:endParaRPr lang="en-AU" altLang="en-US" sz="4000"/>
          </a:p>
        </p:txBody>
      </p:sp>
    </p:spTree>
    <p:extLst>
      <p:ext uri="{BB962C8B-B14F-4D97-AF65-F5344CB8AC3E}">
        <p14:creationId xmlns:p14="http://schemas.microsoft.com/office/powerpoint/2010/main" val="14095722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58511750-45C0-4E4B-B421-24373C8675AF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11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4579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Yet another 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3055938" y="1476375"/>
            <a:ext cx="5989637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AU" sz="2000" dirty="0" smtClean="0"/>
              <a:t>Same problems as for future names – extent of protection and unpredictability.</a:t>
            </a:r>
          </a:p>
          <a:p>
            <a:pPr marL="0" indent="0">
              <a:buFont typeface="Arial"/>
              <a:buNone/>
              <a:defRPr/>
            </a:pPr>
            <a:endParaRPr lang="en-AU" sz="2000" dirty="0" smtClean="0"/>
          </a:p>
          <a:p>
            <a:pPr>
              <a:defRPr/>
            </a:pPr>
            <a:r>
              <a:rPr lang="en-AU" sz="2000" dirty="0" smtClean="0"/>
              <a:t>New </a:t>
            </a:r>
            <a:r>
              <a:rPr lang="en-AU" sz="2000" dirty="0" err="1" smtClean="0"/>
              <a:t>gTLDs</a:t>
            </a:r>
            <a:r>
              <a:rPr lang="en-AU" sz="2000" dirty="0" smtClean="0"/>
              <a:t>:</a:t>
            </a:r>
          </a:p>
          <a:p>
            <a:pPr lvl="1">
              <a:defRPr/>
            </a:pPr>
            <a:r>
              <a:rPr lang="en-AU" sz="2000" dirty="0" smtClean="0"/>
              <a:t>historical names NOT included in definition of C&amp;T names (list of 7)</a:t>
            </a:r>
          </a:p>
          <a:p>
            <a:pPr lvl="1">
              <a:defRPr/>
            </a:pPr>
            <a:r>
              <a:rPr lang="en-AU" sz="2000" dirty="0" smtClean="0"/>
              <a:t>Becomes “Government objection”</a:t>
            </a:r>
          </a:p>
          <a:p>
            <a:pPr lvl="1">
              <a:defRPr/>
            </a:pPr>
            <a:r>
              <a:rPr lang="en-AU" sz="2000" dirty="0" smtClean="0"/>
              <a:t>Must be considered by GAC</a:t>
            </a:r>
          </a:p>
          <a:p>
            <a:pPr lvl="1">
              <a:defRPr/>
            </a:pPr>
            <a:r>
              <a:rPr lang="en-AU" sz="2000" dirty="0" smtClean="0"/>
              <a:t>How expansive will it be?</a:t>
            </a:r>
          </a:p>
          <a:p>
            <a:pPr lvl="1">
              <a:defRPr/>
            </a:pPr>
            <a:r>
              <a:rPr lang="en-AU" sz="2000" dirty="0" smtClean="0"/>
              <a:t>Advice </a:t>
            </a:r>
            <a:r>
              <a:rPr lang="en-AU" sz="2000" dirty="0"/>
              <a:t>f</a:t>
            </a:r>
            <a:r>
              <a:rPr lang="en-AU" sz="2000" dirty="0" smtClean="0"/>
              <a:t>iled before end of Objection Filing Period</a:t>
            </a:r>
          </a:p>
          <a:p>
            <a:pPr lvl="1">
              <a:defRPr/>
            </a:pPr>
            <a:r>
              <a:rPr lang="en-AU" sz="2000" dirty="0" smtClean="0"/>
              <a:t>Untested process – Board can reject advice</a:t>
            </a: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-68263" y="2057400"/>
            <a:ext cx="26400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“Historical</a:t>
            </a:r>
            <a:b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</a:br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Names”</a:t>
            </a:r>
            <a:endParaRPr lang="en-AU" altLang="en-US" sz="4000"/>
          </a:p>
        </p:txBody>
      </p:sp>
    </p:spTree>
    <p:extLst>
      <p:ext uri="{BB962C8B-B14F-4D97-AF65-F5344CB8AC3E}">
        <p14:creationId xmlns:p14="http://schemas.microsoft.com/office/powerpoint/2010/main" val="31245679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AB1CCFA-C895-42DE-AE63-F61A5E49FF66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12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5603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Yet another 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3055938" y="1476375"/>
            <a:ext cx="5989637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lvl="1">
              <a:spcAft>
                <a:spcPts val="600"/>
              </a:spcAft>
              <a:defRPr/>
            </a:pPr>
            <a:r>
              <a:rPr lang="en-AU" sz="2400" dirty="0"/>
              <a:t>“Republic of the 7 provinces” – </a:t>
            </a:r>
            <a:r>
              <a:rPr lang="en-AU" sz="2400" dirty="0" smtClean="0"/>
              <a:t>Netherlands</a:t>
            </a:r>
          </a:p>
          <a:p>
            <a:pPr lvl="1">
              <a:spcAft>
                <a:spcPts val="600"/>
              </a:spcAft>
              <a:defRPr/>
            </a:pPr>
            <a:r>
              <a:rPr lang="en-AU" sz="2400" dirty="0"/>
              <a:t>“</a:t>
            </a:r>
            <a:r>
              <a:rPr lang="en-AU" sz="2400" dirty="0" err="1"/>
              <a:t>Catai</a:t>
            </a:r>
            <a:r>
              <a:rPr lang="en-AU" sz="2400" dirty="0"/>
              <a:t> /</a:t>
            </a:r>
            <a:r>
              <a:rPr lang="en-AU" sz="2400" b="1" u="sng" dirty="0"/>
              <a:t>Cathay</a:t>
            </a:r>
            <a:r>
              <a:rPr lang="en-AU" sz="2400" dirty="0"/>
              <a:t>” - </a:t>
            </a:r>
            <a:r>
              <a:rPr lang="en-AU" sz="2400" dirty="0" smtClean="0"/>
              <a:t>China</a:t>
            </a:r>
            <a:endParaRPr lang="en-AU" sz="2400" dirty="0"/>
          </a:p>
          <a:p>
            <a:pPr lvl="1">
              <a:spcAft>
                <a:spcPts val="600"/>
              </a:spcAft>
              <a:defRPr/>
            </a:pPr>
            <a:r>
              <a:rPr lang="en-AU" sz="2400" b="1" u="sng" dirty="0"/>
              <a:t>“Siam” </a:t>
            </a:r>
            <a:r>
              <a:rPr lang="en-AU" sz="2400" dirty="0"/>
              <a:t>– </a:t>
            </a:r>
            <a:r>
              <a:rPr lang="en-AU" sz="2400" dirty="0" err="1"/>
              <a:t>exonym</a:t>
            </a:r>
            <a:r>
              <a:rPr lang="en-AU" sz="2400" dirty="0"/>
              <a:t> for Thailand</a:t>
            </a:r>
          </a:p>
          <a:p>
            <a:pPr lvl="1">
              <a:spcAft>
                <a:spcPts val="600"/>
              </a:spcAft>
              <a:defRPr/>
            </a:pPr>
            <a:r>
              <a:rPr lang="en-AU" sz="2400" dirty="0"/>
              <a:t>“Tonkin” – French protectorate – then Nth Vietnam</a:t>
            </a:r>
          </a:p>
          <a:p>
            <a:pPr lvl="1">
              <a:spcAft>
                <a:spcPts val="600"/>
              </a:spcAft>
              <a:defRPr/>
            </a:pPr>
            <a:r>
              <a:rPr lang="en-AU" sz="2400" dirty="0" err="1" smtClean="0"/>
              <a:t>Lankadweepa</a:t>
            </a:r>
            <a:r>
              <a:rPr lang="en-AU" sz="2400" dirty="0" smtClean="0"/>
              <a:t>, </a:t>
            </a:r>
            <a:r>
              <a:rPr lang="en-AU" sz="2400" dirty="0" err="1" smtClean="0"/>
              <a:t>Lakdiva</a:t>
            </a:r>
            <a:r>
              <a:rPr lang="en-AU" sz="2400" dirty="0" smtClean="0"/>
              <a:t>, </a:t>
            </a:r>
            <a:r>
              <a:rPr lang="en-AU" sz="2400" dirty="0" err="1" smtClean="0"/>
              <a:t>Lakbima</a:t>
            </a:r>
            <a:r>
              <a:rPr lang="en-AU" sz="2400" dirty="0" smtClean="0"/>
              <a:t>, </a:t>
            </a:r>
            <a:r>
              <a:rPr lang="en-AU" sz="2400" dirty="0" err="1" smtClean="0"/>
              <a:t>Salike</a:t>
            </a:r>
            <a:r>
              <a:rPr lang="en-AU" sz="2400" dirty="0" smtClean="0"/>
              <a:t>, </a:t>
            </a:r>
            <a:r>
              <a:rPr lang="en-AU" sz="2400" dirty="0" err="1" smtClean="0"/>
              <a:t>Simoundou</a:t>
            </a:r>
            <a:r>
              <a:rPr lang="en-AU" sz="2400" dirty="0" smtClean="0"/>
              <a:t>, </a:t>
            </a:r>
            <a:r>
              <a:rPr lang="en-AU" sz="2400" dirty="0" err="1" smtClean="0"/>
              <a:t>Heladiva</a:t>
            </a:r>
            <a:r>
              <a:rPr lang="en-AU" sz="2400" dirty="0" smtClean="0"/>
              <a:t>, </a:t>
            </a:r>
            <a:r>
              <a:rPr lang="en-AU" sz="2400" dirty="0" err="1" smtClean="0"/>
              <a:t>Tâmraparnî</a:t>
            </a:r>
            <a:r>
              <a:rPr lang="en-AU" sz="2400" dirty="0" smtClean="0"/>
              <a:t>, </a:t>
            </a:r>
            <a:r>
              <a:rPr lang="en-AU" sz="2400" dirty="0" err="1" smtClean="0"/>
              <a:t>Serendib</a:t>
            </a:r>
            <a:r>
              <a:rPr lang="en-AU" sz="2400" dirty="0" smtClean="0"/>
              <a:t>, </a:t>
            </a:r>
            <a:r>
              <a:rPr lang="en-AU" sz="2400" b="1" u="sng" dirty="0" smtClean="0"/>
              <a:t>Ceylon</a:t>
            </a:r>
            <a:r>
              <a:rPr lang="en-AU" sz="2400" dirty="0" smtClean="0"/>
              <a:t> – Sri Lanka</a:t>
            </a:r>
            <a:endParaRPr lang="en-AU" sz="2400" dirty="0"/>
          </a:p>
          <a:p>
            <a:pPr lvl="1">
              <a:defRPr/>
            </a:pPr>
            <a:endParaRPr lang="en-AU" sz="2400" dirty="0"/>
          </a:p>
          <a:p>
            <a:pPr>
              <a:defRPr/>
            </a:pPr>
            <a:endParaRPr lang="en-AU" sz="2000" dirty="0"/>
          </a:p>
          <a:p>
            <a:pPr>
              <a:defRPr/>
            </a:pPr>
            <a:endParaRPr lang="en-AU" sz="2000" dirty="0"/>
          </a:p>
          <a:p>
            <a:pPr>
              <a:defRPr/>
            </a:pPr>
            <a:endParaRPr lang="en-AU" sz="2000" dirty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b="1" dirty="0"/>
          </a:p>
        </p:txBody>
      </p:sp>
      <p:sp>
        <p:nvSpPr>
          <p:cNvPr id="25605" name="Rectangle 1"/>
          <p:cNvSpPr>
            <a:spLocks noChangeArrowheads="1"/>
          </p:cNvSpPr>
          <p:nvPr/>
        </p:nvSpPr>
        <p:spPr bwMode="auto">
          <a:xfrm>
            <a:off x="-68263" y="2057400"/>
            <a:ext cx="26400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“Historical</a:t>
            </a:r>
            <a:b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</a:br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Names”</a:t>
            </a:r>
            <a:endParaRPr lang="en-AU" altLang="en-US" sz="4000"/>
          </a:p>
        </p:txBody>
      </p:sp>
    </p:spTree>
    <p:extLst>
      <p:ext uri="{BB962C8B-B14F-4D97-AF65-F5344CB8AC3E}">
        <p14:creationId xmlns:p14="http://schemas.microsoft.com/office/powerpoint/2010/main" val="9881676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15244" y="171450"/>
            <a:ext cx="8428756" cy="1143000"/>
          </a:xfrm>
        </p:spPr>
        <p:txBody>
          <a:bodyPr/>
          <a:lstStyle/>
          <a:p>
            <a:r>
              <a:rPr lang="en-AU" dirty="0" smtClean="0"/>
              <a:t>SG observations – Part 1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552450" y="1457325"/>
            <a:ext cx="8229600" cy="4371976"/>
          </a:xfrm>
        </p:spPr>
        <p:txBody>
          <a:bodyPr/>
          <a:lstStyle/>
          <a:p>
            <a:r>
              <a:rPr lang="en-AU" dirty="0" smtClean="0"/>
              <a:t>Incredible </a:t>
            </a:r>
            <a:r>
              <a:rPr lang="en-US" dirty="0" smtClean="0"/>
              <a:t>complexity in </a:t>
            </a:r>
            <a:r>
              <a:rPr lang="en-US" dirty="0"/>
              <a:t>definitively </a:t>
            </a:r>
            <a:r>
              <a:rPr lang="en-US" dirty="0" err="1" smtClean="0"/>
              <a:t>categorising</a:t>
            </a:r>
            <a:r>
              <a:rPr lang="en-US" dirty="0" smtClean="0"/>
              <a:t> C&amp;T names</a:t>
            </a:r>
            <a:r>
              <a:rPr lang="en-US" dirty="0"/>
              <a:t>, especially when such an effort includes multiple languages or scripts.     </a:t>
            </a:r>
            <a:endParaRPr lang="en-AU" dirty="0"/>
          </a:p>
          <a:p>
            <a:pPr lvl="0"/>
            <a:r>
              <a:rPr lang="en-US" dirty="0" smtClean="0"/>
              <a:t>Lists cant </a:t>
            </a:r>
            <a:r>
              <a:rPr lang="en-US" dirty="0"/>
              <a:t>provide comprehensive, consistent or universal </a:t>
            </a:r>
            <a:r>
              <a:rPr lang="en-US" dirty="0" smtClean="0"/>
              <a:t>guidance.</a:t>
            </a:r>
            <a:endParaRPr lang="en-AU" dirty="0"/>
          </a:p>
          <a:p>
            <a:pPr lvl="0"/>
            <a:r>
              <a:rPr lang="en-US" dirty="0"/>
              <a:t>ICANN’s current policies and procedures (as they may relate to </a:t>
            </a:r>
            <a:r>
              <a:rPr lang="en-US" dirty="0" err="1"/>
              <a:t>ccTLDs</a:t>
            </a:r>
            <a:r>
              <a:rPr lang="en-US" dirty="0"/>
              <a:t>, IDNs or current and potential new </a:t>
            </a:r>
            <a:r>
              <a:rPr lang="en-US" dirty="0" err="1"/>
              <a:t>gTLDs</a:t>
            </a:r>
            <a:r>
              <a:rPr lang="en-US" dirty="0"/>
              <a:t>) do not afford consistent treatment of </a:t>
            </a:r>
            <a:r>
              <a:rPr lang="en-US" dirty="0" smtClean="0"/>
              <a:t>C&amp;T </a:t>
            </a:r>
            <a:r>
              <a:rPr lang="en-US" dirty="0"/>
              <a:t>names. This may give rise to stakeholder and end-user confusion and uncertainty.</a:t>
            </a:r>
            <a:endParaRPr lang="en-AU" dirty="0"/>
          </a:p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6B600E-0570-44FB-AD5B-3595253F796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795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714375" y="1543051"/>
            <a:ext cx="7981950" cy="4343400"/>
          </a:xfrm>
        </p:spPr>
        <p:txBody>
          <a:bodyPr/>
          <a:lstStyle/>
          <a:p>
            <a:pPr lvl="0"/>
            <a:r>
              <a:rPr lang="en-US" dirty="0" smtClean="0"/>
              <a:t>New </a:t>
            </a:r>
            <a:r>
              <a:rPr lang="en-US" dirty="0" err="1" smtClean="0"/>
              <a:t>gTLDs</a:t>
            </a:r>
            <a:r>
              <a:rPr lang="en-US" dirty="0" smtClean="0"/>
              <a:t> – applicant guidebook affords </a:t>
            </a:r>
            <a:r>
              <a:rPr lang="en-US" dirty="0"/>
              <a:t>an unprecedented level of protection for </a:t>
            </a:r>
            <a:r>
              <a:rPr lang="en-US" dirty="0" smtClean="0"/>
              <a:t>C&amp;T names - but </a:t>
            </a:r>
            <a:r>
              <a:rPr lang="en-US" dirty="0"/>
              <a:t>protections are only confirmed for the first and current round of new </a:t>
            </a:r>
            <a:r>
              <a:rPr lang="en-US" dirty="0" err="1"/>
              <a:t>gTLD</a:t>
            </a:r>
            <a:r>
              <a:rPr lang="en-US" dirty="0"/>
              <a:t> applications. </a:t>
            </a:r>
            <a:endParaRPr lang="en-AU" dirty="0"/>
          </a:p>
          <a:p>
            <a:pPr lvl="0"/>
            <a:r>
              <a:rPr lang="en-US" dirty="0"/>
              <a:t>The current Fast Track and IDN ccTLD policy are restricted. The major restrictions are the requirements that: </a:t>
            </a:r>
            <a:endParaRPr lang="en-AU" dirty="0"/>
          </a:p>
          <a:p>
            <a:pPr lvl="1"/>
            <a:r>
              <a:rPr lang="en-US" dirty="0"/>
              <a:t>the IDN ccTLD string  is a meaningful representation in a designated language of the territory, and </a:t>
            </a:r>
            <a:endParaRPr lang="en-AU" dirty="0"/>
          </a:p>
          <a:p>
            <a:pPr lvl="1"/>
            <a:r>
              <a:rPr lang="en-US" dirty="0"/>
              <a:t>only one string per designated language</a:t>
            </a:r>
            <a:endParaRPr lang="en-AU" dirty="0"/>
          </a:p>
          <a:p>
            <a:pPr marL="133350" indent="0">
              <a:buNone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6B600E-0570-44FB-AD5B-3595253F796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SG observations – Part 2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540484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0074" y="152400"/>
            <a:ext cx="8133481" cy="1143000"/>
          </a:xfrm>
        </p:spPr>
        <p:txBody>
          <a:bodyPr/>
          <a:lstStyle/>
          <a:p>
            <a:r>
              <a:rPr lang="en-AU" dirty="0" smtClean="0"/>
              <a:t>SG recommendations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95325" y="1600201"/>
            <a:ext cx="8038231" cy="4343400"/>
          </a:xfrm>
        </p:spPr>
        <p:txBody>
          <a:bodyPr/>
          <a:lstStyle/>
          <a:p>
            <a:r>
              <a:rPr lang="en-US" dirty="0" smtClean="0"/>
              <a:t>Establish </a:t>
            </a:r>
            <a:r>
              <a:rPr lang="en-US" dirty="0"/>
              <a:t>a cross community working group to:</a:t>
            </a:r>
            <a:endParaRPr lang="en-AU" dirty="0"/>
          </a:p>
          <a:p>
            <a:pPr lvl="0"/>
            <a:r>
              <a:rPr lang="en-US" dirty="0"/>
              <a:t>Further review the current status of representations of country and territory names, as they exist under current ICANN policies, guidelines and procedures; </a:t>
            </a:r>
            <a:endParaRPr lang="en-AU" dirty="0"/>
          </a:p>
          <a:p>
            <a:pPr lvl="0"/>
            <a:r>
              <a:rPr lang="en-US" dirty="0"/>
              <a:t>Provide advice regarding the feasibility of developing a consistent and uniform definitional framework that could be applicable across the respective SO’s and AC’s; and </a:t>
            </a:r>
            <a:endParaRPr lang="en-AU" dirty="0"/>
          </a:p>
          <a:p>
            <a:pPr lvl="0"/>
            <a:r>
              <a:rPr lang="en-US" dirty="0"/>
              <a:t>Should such a framework be deemed feasible, provide detailed advice as to the content of the framework</a:t>
            </a:r>
            <a:r>
              <a:rPr lang="en-US" dirty="0" smtClean="0"/>
              <a:t>.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6B600E-0570-44FB-AD5B-3595253F796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204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158B40B9-C2CC-4E3B-85E4-8E53136A740E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2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5363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dirty="0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About the </a:t>
            </a:r>
            <a:r>
              <a:rPr lang="en-US" altLang="en-US" dirty="0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C&amp;T Names SG</a:t>
            </a:r>
            <a:endParaRPr lang="en-US" altLang="en-US" dirty="0" smtClean="0">
              <a:solidFill>
                <a:srgbClr val="7F7F7F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504825" y="1924050"/>
            <a:ext cx="8208963" cy="4343400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 smtClean="0"/>
              <a:t>Established by ccNSO Council – December 2010</a:t>
            </a:r>
            <a:r>
              <a:rPr lang="en-AU" sz="2600" dirty="0" smtClean="0"/>
              <a:t>. V1 of this </a:t>
            </a:r>
            <a:r>
              <a:rPr lang="en-AU" sz="2600" dirty="0" err="1" smtClean="0"/>
              <a:t>slidedeck</a:t>
            </a:r>
            <a:r>
              <a:rPr lang="en-AU" sz="2600" dirty="0" smtClean="0"/>
              <a:t> is from SF 2011…</a:t>
            </a:r>
            <a:r>
              <a:rPr lang="en-AU" sz="2600" dirty="0" smtClean="0"/>
              <a:t/>
            </a:r>
            <a:br>
              <a:rPr lang="en-AU" sz="2600" dirty="0" smtClean="0"/>
            </a:br>
            <a:endParaRPr lang="en-AU" sz="2600" dirty="0" smtClean="0"/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 smtClean="0"/>
              <a:t>Acknowledgement that study is required into use of Country and Territory names within the ICANN environment. </a:t>
            </a:r>
            <a:br>
              <a:rPr lang="en-AU" sz="2600" dirty="0" smtClean="0"/>
            </a:br>
            <a:endParaRPr lang="en-AU" sz="2600" dirty="0"/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 smtClean="0">
                <a:uFill>
                  <a:solidFill>
                    <a:srgbClr val="C00000"/>
                  </a:solidFill>
                </a:uFill>
              </a:rPr>
              <a:t>Provide </a:t>
            </a:r>
            <a:r>
              <a:rPr lang="en-AU" sz="2600" dirty="0" err="1" smtClean="0">
                <a:uFill>
                  <a:solidFill>
                    <a:srgbClr val="C00000"/>
                  </a:solidFill>
                </a:uFill>
              </a:rPr>
              <a:t>ccNSO</a:t>
            </a:r>
            <a:r>
              <a:rPr lang="en-AU" sz="2600" dirty="0" smtClean="0">
                <a:uFill>
                  <a:solidFill>
                    <a:srgbClr val="C00000"/>
                  </a:solidFill>
                </a:uFill>
              </a:rPr>
              <a:t> Council and broader community an </a:t>
            </a:r>
            <a:r>
              <a:rPr lang="en-AU" sz="2600" b="1" dirty="0" smtClean="0">
                <a:uFill>
                  <a:solidFill>
                    <a:srgbClr val="C00000"/>
                  </a:solidFill>
                </a:uFill>
              </a:rPr>
              <a:t>“overview” </a:t>
            </a:r>
            <a:r>
              <a:rPr lang="en-AU" sz="2600" dirty="0" smtClean="0">
                <a:uFill>
                  <a:solidFill>
                    <a:srgbClr val="C00000"/>
                  </a:solidFill>
                </a:uFill>
              </a:rPr>
              <a:t>of issues</a:t>
            </a:r>
            <a:r>
              <a:rPr lang="en-AU" sz="2200" dirty="0" smtClean="0"/>
              <a:t/>
            </a:r>
            <a:br>
              <a:rPr lang="en-AU" sz="2200" dirty="0" smtClean="0"/>
            </a:br>
            <a:r>
              <a:rPr lang="en-AU" sz="2200" dirty="0" smtClean="0"/>
              <a:t> </a:t>
            </a:r>
            <a:br>
              <a:rPr lang="en-AU" sz="2200" dirty="0" smtClean="0"/>
            </a:br>
            <a:endParaRPr lang="en-AU" sz="2200" dirty="0"/>
          </a:p>
        </p:txBody>
      </p:sp>
    </p:spTree>
    <p:extLst>
      <p:ext uri="{BB962C8B-B14F-4D97-AF65-F5344CB8AC3E}">
        <p14:creationId xmlns:p14="http://schemas.microsoft.com/office/powerpoint/2010/main" val="41929894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C7472F8F-2743-4F9D-8C51-977DF950052A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3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6387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Purpose and scope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95350" y="1733550"/>
            <a:ext cx="7789863" cy="4381500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/>
              <a:t>Look at current (and proposed) </a:t>
            </a:r>
            <a:r>
              <a:rPr lang="en-AU" sz="2600" dirty="0" smtClean="0"/>
              <a:t>policy &amp; procedural landscape</a:t>
            </a:r>
            <a:r>
              <a:rPr lang="en-AU" sz="2600" dirty="0" smtClean="0"/>
              <a:t/>
            </a:r>
            <a:br>
              <a:rPr lang="en-AU" sz="2600" dirty="0" smtClean="0"/>
            </a:br>
            <a:endParaRPr lang="en-AU" sz="2600" dirty="0"/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/>
              <a:t>Look at the different representations of Countries and </a:t>
            </a:r>
            <a:r>
              <a:rPr lang="en-AU" sz="2600" dirty="0"/>
              <a:t>Territories</a:t>
            </a:r>
            <a:br>
              <a:rPr lang="en-AU" sz="2600" dirty="0"/>
            </a:br>
            <a:r>
              <a:rPr lang="en-AU" sz="2600" dirty="0"/>
              <a:t> </a:t>
            </a:r>
            <a:endParaRPr lang="en-AU" sz="2600" dirty="0"/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AU" sz="2600" dirty="0"/>
              <a:t>Provide </a:t>
            </a:r>
            <a:r>
              <a:rPr lang="en-AU" sz="2600" dirty="0" smtClean="0"/>
              <a:t>an overview </a:t>
            </a:r>
            <a:r>
              <a:rPr lang="en-AU" sz="2600" dirty="0"/>
              <a:t>of what happens when we apply </a:t>
            </a:r>
            <a:r>
              <a:rPr lang="en-AU" sz="2600" dirty="0" smtClean="0"/>
              <a:t>ICANN policies </a:t>
            </a:r>
            <a:r>
              <a:rPr lang="en-AU" sz="2600" dirty="0"/>
              <a:t>to these </a:t>
            </a:r>
            <a:r>
              <a:rPr lang="en-AU" sz="2600" dirty="0" smtClean="0"/>
              <a:t>names</a:t>
            </a:r>
            <a:br>
              <a:rPr lang="en-AU" sz="2600" dirty="0" smtClean="0"/>
            </a:br>
            <a:endParaRPr lang="en-AU" sz="2600" dirty="0" smtClean="0"/>
          </a:p>
        </p:txBody>
      </p:sp>
    </p:spTree>
    <p:extLst>
      <p:ext uri="{BB962C8B-B14F-4D97-AF65-F5344CB8AC3E}">
        <p14:creationId xmlns:p14="http://schemas.microsoft.com/office/powerpoint/2010/main" val="5704204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B38DB01-C565-412E-B909-1EE3D46BF579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4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7411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Outside of purpose &amp; scope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19150" y="1628774"/>
            <a:ext cx="7913688" cy="4314825"/>
          </a:xfrm>
        </p:spPr>
        <p:txBody>
          <a:bodyPr/>
          <a:lstStyle/>
          <a:p>
            <a:pPr>
              <a:spcBef>
                <a:spcPts val="1800"/>
              </a:spcBef>
              <a:defRPr/>
            </a:pPr>
            <a:r>
              <a:rPr lang="en-AU" sz="2400" dirty="0"/>
              <a:t>Defining what is and isn’t a </a:t>
            </a:r>
            <a:r>
              <a:rPr lang="en-AU" sz="2400" dirty="0" smtClean="0"/>
              <a:t>ccTLD</a:t>
            </a:r>
          </a:p>
          <a:p>
            <a:pPr>
              <a:spcBef>
                <a:spcPts val="1800"/>
              </a:spcBef>
              <a:defRPr/>
            </a:pPr>
            <a:r>
              <a:rPr lang="en-AU" dirty="0" smtClean="0"/>
              <a:t>C&amp;T names at the second level</a:t>
            </a:r>
          </a:p>
          <a:p>
            <a:pPr>
              <a:spcBef>
                <a:spcPts val="1800"/>
              </a:spcBef>
              <a:defRPr/>
            </a:pPr>
            <a:r>
              <a:rPr lang="en-AU" dirty="0" smtClean="0"/>
              <a:t>Any other geographical names </a:t>
            </a:r>
            <a:endParaRPr lang="en-AU" sz="2400" dirty="0"/>
          </a:p>
          <a:p>
            <a:pPr>
              <a:spcBef>
                <a:spcPts val="1800"/>
              </a:spcBef>
              <a:defRPr/>
            </a:pPr>
            <a:r>
              <a:rPr lang="en-AU" sz="2400" dirty="0"/>
              <a:t>Intervening in first round of new </a:t>
            </a:r>
            <a:r>
              <a:rPr lang="en-AU" sz="2400" dirty="0" err="1"/>
              <a:t>gTLDs</a:t>
            </a:r>
            <a:r>
              <a:rPr lang="en-AU" sz="2400" dirty="0"/>
              <a:t> process</a:t>
            </a:r>
          </a:p>
          <a:p>
            <a:pPr>
              <a:spcBef>
                <a:spcPts val="1800"/>
              </a:spcBef>
              <a:defRPr/>
            </a:pPr>
            <a:r>
              <a:rPr lang="en-AU" sz="2400" dirty="0"/>
              <a:t>Judging previous policy approaches</a:t>
            </a:r>
          </a:p>
          <a:p>
            <a:pPr>
              <a:spcBef>
                <a:spcPts val="1800"/>
              </a:spcBef>
              <a:defRPr/>
            </a:pPr>
            <a:r>
              <a:rPr lang="en-AU" sz="2400" dirty="0"/>
              <a:t>Making recommendations for additional protections for C&amp;T </a:t>
            </a:r>
            <a:r>
              <a:rPr lang="en-AU" sz="2400" dirty="0" smtClean="0"/>
              <a:t>names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9738784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policies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647700" y="1876425"/>
            <a:ext cx="8104906" cy="4391026"/>
          </a:xfrm>
        </p:spPr>
        <p:txBody>
          <a:bodyPr/>
          <a:lstStyle/>
          <a:p>
            <a:r>
              <a:rPr lang="en-AU" dirty="0" smtClean="0"/>
              <a:t>New </a:t>
            </a:r>
            <a:r>
              <a:rPr lang="en-AU" dirty="0" err="1" smtClean="0"/>
              <a:t>gTLD</a:t>
            </a:r>
            <a:r>
              <a:rPr lang="en-AU" dirty="0" smtClean="0"/>
              <a:t> applicant guidebook</a:t>
            </a:r>
          </a:p>
          <a:p>
            <a:r>
              <a:rPr lang="en-AU" dirty="0" smtClean="0"/>
              <a:t>IDN ccTLD fast-track process</a:t>
            </a:r>
          </a:p>
          <a:p>
            <a:r>
              <a:rPr lang="en-AU" dirty="0" smtClean="0"/>
              <a:t>Overall IDN ccTLD policy</a:t>
            </a:r>
          </a:p>
          <a:p>
            <a:r>
              <a:rPr lang="en-AU" dirty="0" smtClean="0"/>
              <a:t>Existing rules for delegation and transfer of </a:t>
            </a:r>
            <a:r>
              <a:rPr lang="en-AU" dirty="0" err="1" smtClean="0"/>
              <a:t>ccTLDs</a:t>
            </a:r>
            <a:endParaRPr lang="en-AU" dirty="0" smtClean="0"/>
          </a:p>
          <a:p>
            <a:pPr marL="133350" indent="0">
              <a:buNone/>
            </a:pP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76B600E-0570-44FB-AD5B-3595253F796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6698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AB0BA277-08A6-4E75-AE6F-DF6E6318FCAA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6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685800" y="1552574"/>
            <a:ext cx="8047038" cy="43910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Country’s ISO-3166-1 </a:t>
            </a:r>
            <a:r>
              <a:rPr lang="en-GB" sz="2000" b="1" i="1" dirty="0"/>
              <a:t>Alpha 2 code</a:t>
            </a:r>
            <a:r>
              <a:rPr lang="en-GB" sz="2000" b="1" i="1" dirty="0" smtClean="0"/>
              <a:t>.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Country’s ISO-3166-1 </a:t>
            </a:r>
            <a:r>
              <a:rPr lang="en-GB" sz="2000" b="1" i="1" dirty="0"/>
              <a:t>Alpha 3 code</a:t>
            </a:r>
            <a:r>
              <a:rPr lang="en-GB" sz="2000" b="1" i="1" dirty="0" smtClean="0"/>
              <a:t>.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/>
              <a:t>Other common </a:t>
            </a:r>
            <a:r>
              <a:rPr lang="en-GB" sz="2000" b="1" i="1" dirty="0" smtClean="0"/>
              <a:t>abbreviations / acronyms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Country’s Long </a:t>
            </a:r>
            <a:r>
              <a:rPr lang="en-GB" sz="2000" b="1" i="1" dirty="0" smtClean="0"/>
              <a:t>form name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Country’s Short </a:t>
            </a:r>
            <a:r>
              <a:rPr lang="en-GB" sz="2000" b="1" i="1" dirty="0" smtClean="0"/>
              <a:t>form name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Country’s Name </a:t>
            </a:r>
            <a:r>
              <a:rPr lang="en-GB" sz="2000" b="1" i="1" dirty="0" smtClean="0"/>
              <a:t>in 6 UN languages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Name of other survey </a:t>
            </a:r>
            <a:r>
              <a:rPr lang="en-GB" sz="2000" b="1" i="1" dirty="0" smtClean="0"/>
              <a:t>respondents’ </a:t>
            </a:r>
            <a:r>
              <a:rPr lang="en-GB" sz="2000" b="1" i="1" dirty="0" smtClean="0"/>
              <a:t>C&amp;T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Other commonly used / local names 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Name in minority / indigenous languages</a:t>
            </a:r>
          </a:p>
          <a:p>
            <a:pPr marL="457200" indent="-457200">
              <a:buFont typeface="Arial"/>
              <a:buAutoNum type="arabicPeriod"/>
              <a:defRPr/>
            </a:pPr>
            <a:r>
              <a:rPr lang="en-GB" sz="2000" b="1" i="1" dirty="0" smtClean="0"/>
              <a:t>“Other” representations</a:t>
            </a:r>
            <a:endParaRPr lang="en-AU" sz="20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24" y="152400"/>
            <a:ext cx="7733431" cy="1143000"/>
          </a:xfrm>
        </p:spPr>
        <p:txBody>
          <a:bodyPr/>
          <a:lstStyle/>
          <a:p>
            <a:r>
              <a:rPr lang="en-AU" dirty="0" smtClean="0"/>
              <a:t>The Typology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3259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2E1DEAB7-BE07-4CBA-B8E6-EA204D46F010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7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0483" name="Title 3"/>
          <p:cNvSpPr>
            <a:spLocks noGrp="1"/>
          </p:cNvSpPr>
          <p:nvPr>
            <p:ph type="title"/>
          </p:nvPr>
        </p:nvSpPr>
        <p:spPr bwMode="auto">
          <a:xfrm>
            <a:off x="1095374" y="152400"/>
            <a:ext cx="7637463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An </a:t>
            </a:r>
            <a:r>
              <a:rPr lang="en-US" altLang="en-US" dirty="0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1276350" y="1647825"/>
            <a:ext cx="5684838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0" indent="0">
              <a:buFont typeface="Arial"/>
              <a:buNone/>
              <a:defRPr/>
            </a:pPr>
            <a:r>
              <a:rPr lang="en-AU" sz="2800" dirty="0" smtClean="0"/>
              <a:t>IDN </a:t>
            </a:r>
            <a:r>
              <a:rPr lang="en-AU" sz="2800" dirty="0" err="1" smtClean="0"/>
              <a:t>ccTLD</a:t>
            </a:r>
            <a:r>
              <a:rPr lang="en-AU" sz="2800" dirty="0" smtClean="0"/>
              <a:t> </a:t>
            </a:r>
            <a:r>
              <a:rPr lang="en-AU" sz="2800" dirty="0"/>
              <a:t>f</a:t>
            </a:r>
            <a:r>
              <a:rPr lang="en-AU" sz="2800" dirty="0" smtClean="0"/>
              <a:t>ast-track</a:t>
            </a:r>
          </a:p>
          <a:p>
            <a:pPr marL="0" indent="0">
              <a:buFont typeface="Arial"/>
              <a:buNone/>
              <a:defRPr/>
            </a:pPr>
            <a:endParaRPr lang="en-AU" sz="2000" b="1" dirty="0" smtClean="0"/>
          </a:p>
          <a:p>
            <a:pPr marL="0" indent="0">
              <a:buFont typeface="Arial"/>
              <a:buNone/>
              <a:defRPr/>
            </a:pPr>
            <a:r>
              <a:rPr lang="az-Cyrl-AZ" sz="4000" dirty="0" smtClean="0"/>
              <a:t>Р</a:t>
            </a:r>
            <a:r>
              <a:rPr lang="az-Cyrl-AZ" sz="4000" dirty="0"/>
              <a:t>Ф</a:t>
            </a:r>
            <a:r>
              <a:rPr lang="en-AU" sz="4000" dirty="0" smtClean="0"/>
              <a:t> – RF </a:t>
            </a:r>
          </a:p>
          <a:p>
            <a:pPr marL="0" indent="0">
              <a:buFont typeface="Arial"/>
              <a:buNone/>
              <a:defRPr/>
            </a:pPr>
            <a:endParaRPr lang="en-AU" sz="2400" dirty="0" smtClean="0"/>
          </a:p>
          <a:p>
            <a:pPr marL="0" indent="0">
              <a:buFont typeface="Arial"/>
              <a:buNone/>
              <a:defRPr/>
            </a:pPr>
            <a:r>
              <a:rPr lang="en-AU" sz="2800" dirty="0" smtClean="0"/>
              <a:t>Selected “RF” over direct transliteration of RU – PY</a:t>
            </a:r>
          </a:p>
          <a:p>
            <a:pPr marL="0" indent="0">
              <a:buFont typeface="Arial"/>
              <a:buNone/>
              <a:defRPr/>
            </a:pPr>
            <a:endParaRPr lang="en-AU" sz="2800" dirty="0" smtClean="0"/>
          </a:p>
          <a:p>
            <a:pPr marL="0" indent="0">
              <a:buFont typeface="Arial"/>
              <a:buNone/>
              <a:defRPr/>
            </a:pPr>
            <a:r>
              <a:rPr lang="en-AU" sz="2800" dirty="0" smtClean="0"/>
              <a:t>What of </a:t>
            </a:r>
            <a:r>
              <a:rPr lang="az-Cyrl-AZ" sz="2800" dirty="0"/>
              <a:t>Российская </a:t>
            </a:r>
            <a:r>
              <a:rPr lang="az-Cyrl-AZ" sz="2800" dirty="0" smtClean="0"/>
              <a:t>Федерация</a:t>
            </a:r>
            <a:r>
              <a:rPr lang="en-AU" sz="2800" dirty="0" smtClean="0"/>
              <a:t> (Russian Federation)?</a:t>
            </a:r>
          </a:p>
        </p:txBody>
      </p:sp>
    </p:spTree>
    <p:extLst>
      <p:ext uri="{BB962C8B-B14F-4D97-AF65-F5344CB8AC3E}">
        <p14:creationId xmlns:p14="http://schemas.microsoft.com/office/powerpoint/2010/main" val="3785816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6C860774-001D-459E-B4CF-969CD2F30521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8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1507" name="Title 3"/>
          <p:cNvSpPr>
            <a:spLocks noGrp="1"/>
          </p:cNvSpPr>
          <p:nvPr>
            <p:ph type="title"/>
          </p:nvPr>
        </p:nvSpPr>
        <p:spPr bwMode="auto">
          <a:xfrm>
            <a:off x="1333500" y="152400"/>
            <a:ext cx="73993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A current 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1628775" y="1504950"/>
            <a:ext cx="5989638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AU" dirty="0" smtClean="0"/>
              <a:t>Non-Latin characters  </a:t>
            </a:r>
            <a:r>
              <a:rPr lang="en-AU" b="1" dirty="0">
                <a:solidFill>
                  <a:srgbClr val="C00000"/>
                </a:solidFill>
                <a:sym typeface="Wingdings"/>
              </a:rPr>
              <a:t></a:t>
            </a:r>
          </a:p>
          <a:p>
            <a:pPr>
              <a:defRPr/>
            </a:pPr>
            <a:r>
              <a:rPr lang="en-AU" dirty="0" smtClean="0"/>
              <a:t>Meaningful string </a:t>
            </a:r>
            <a:r>
              <a:rPr lang="en-AU" b="1" dirty="0" smtClean="0">
                <a:solidFill>
                  <a:srgbClr val="C00000"/>
                </a:solidFill>
                <a:sym typeface="Wingdings"/>
              </a:rPr>
              <a:t></a:t>
            </a:r>
          </a:p>
          <a:p>
            <a:pPr>
              <a:defRPr/>
            </a:pPr>
            <a:r>
              <a:rPr lang="en-AU" dirty="0">
                <a:sym typeface="Wingdings"/>
              </a:rPr>
              <a:t>IDN </a:t>
            </a:r>
            <a:r>
              <a:rPr lang="en-AU" dirty="0" err="1" smtClean="0">
                <a:sym typeface="Wingdings"/>
              </a:rPr>
              <a:t>ccTLD</a:t>
            </a:r>
            <a:r>
              <a:rPr lang="en-AU" dirty="0" smtClean="0">
                <a:sym typeface="Wingdings"/>
              </a:rPr>
              <a:t>  </a:t>
            </a:r>
            <a:r>
              <a:rPr lang="en-AU" b="1" dirty="0" smtClean="0">
                <a:solidFill>
                  <a:srgbClr val="C00000"/>
                </a:solidFill>
                <a:sym typeface="Wingdings"/>
              </a:rPr>
              <a:t>X </a:t>
            </a:r>
            <a:endParaRPr lang="en-AU" b="1" dirty="0">
              <a:solidFill>
                <a:srgbClr val="C00000"/>
              </a:solidFill>
              <a:sym typeface="Wingdings"/>
            </a:endParaRPr>
          </a:p>
          <a:p>
            <a:pPr marL="0" indent="0">
              <a:buFont typeface="Arial"/>
              <a:buNone/>
              <a:defRPr/>
            </a:pPr>
            <a:endParaRPr lang="en-AU" sz="2000" dirty="0" smtClean="0"/>
          </a:p>
          <a:p>
            <a:pPr marL="0" indent="0">
              <a:buFont typeface="Arial"/>
              <a:buNone/>
              <a:defRPr/>
            </a:pPr>
            <a:r>
              <a:rPr lang="en-AU" sz="2000" i="1" dirty="0" smtClean="0"/>
              <a:t>The </a:t>
            </a:r>
            <a:r>
              <a:rPr lang="en-AU" sz="2000" i="1" dirty="0"/>
              <a:t>number of strings that a country or territory can apply for is not limited to </a:t>
            </a:r>
            <a:r>
              <a:rPr lang="en-AU" sz="2000" i="1" dirty="0" smtClean="0"/>
              <a:t>a specific number. </a:t>
            </a:r>
            <a:r>
              <a:rPr lang="en-AU" sz="2000" i="1" dirty="0"/>
              <a:t>However, the following maximum limitation applies:</a:t>
            </a:r>
          </a:p>
          <a:p>
            <a:pPr marL="0" indent="0">
              <a:buFont typeface="Arial"/>
              <a:buNone/>
              <a:defRPr/>
            </a:pPr>
            <a:r>
              <a:rPr lang="en-AU" sz="2000" dirty="0" smtClean="0"/>
              <a:t>	• </a:t>
            </a:r>
            <a:r>
              <a:rPr lang="en-AU" sz="2000" i="1" dirty="0"/>
              <a:t>One string per official language or </a:t>
            </a:r>
            <a:r>
              <a:rPr lang="en-AU" sz="2000" i="1" dirty="0" smtClean="0"/>
              <a:t>script</a:t>
            </a:r>
            <a:br>
              <a:rPr lang="en-AU" sz="2000" i="1" dirty="0" smtClean="0"/>
            </a:br>
            <a:r>
              <a:rPr lang="en-AU" sz="2000" i="1" dirty="0" smtClean="0"/>
              <a:t>		per </a:t>
            </a:r>
            <a:r>
              <a:rPr lang="en-AU" sz="2000" i="1" dirty="0"/>
              <a:t>country or territory.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5703473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2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0B0B502-4E5F-4ED7-B787-04973C4809E0}" type="slidenum">
              <a:rPr lang="en-US" altLang="en-US" sz="1800" smtClean="0">
                <a:solidFill>
                  <a:srgbClr val="FFFFFF"/>
                </a:solidFill>
                <a:latin typeface="Calibri" pitchFamily="34" charset="0"/>
              </a:rPr>
              <a:pPr eaLnBrk="1" hangingPunct="1"/>
              <a:t>9</a:t>
            </a:fld>
            <a:endParaRPr lang="en-US" altLang="en-US" sz="180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2531" name="Title 3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428038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altLang="en-US" smtClean="0">
                <a:solidFill>
                  <a:srgbClr val="7F7F7F"/>
                </a:solidFill>
                <a:latin typeface="Trebuchet MS" pitchFamily="34" charset="0"/>
                <a:ea typeface="ＭＳ Ｐゴシック" pitchFamily="34" charset="-128"/>
              </a:rPr>
              <a:t>Another example</a:t>
            </a:r>
          </a:p>
        </p:txBody>
      </p:sp>
      <p:sp>
        <p:nvSpPr>
          <p:cNvPr id="21508" name="Content Placeholder 4"/>
          <p:cNvSpPr>
            <a:spLocks noGrp="1"/>
          </p:cNvSpPr>
          <p:nvPr>
            <p:ph idx="10"/>
          </p:nvPr>
        </p:nvSpPr>
        <p:spPr bwMode="auto">
          <a:xfrm>
            <a:off x="2743200" y="1447800"/>
            <a:ext cx="5989638" cy="4495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0" indent="0">
              <a:buFont typeface="Arial"/>
              <a:buNone/>
              <a:defRPr/>
            </a:pPr>
            <a:r>
              <a:rPr lang="en-GB" sz="2000" dirty="0" smtClean="0"/>
              <a:t>Dissolution of Netherlands Antilles – Oct 2010</a:t>
            </a:r>
            <a:br>
              <a:rPr lang="en-GB" sz="2000" dirty="0" smtClean="0"/>
            </a:br>
            <a:endParaRPr lang="en-GB" sz="2000" dirty="0" smtClean="0"/>
          </a:p>
          <a:p>
            <a:pPr>
              <a:defRPr/>
            </a:pPr>
            <a:r>
              <a:rPr lang="en-GB" sz="2000" dirty="0" smtClean="0"/>
              <a:t>Constitutional change in Kingdom of the Netherlands</a:t>
            </a:r>
            <a:br>
              <a:rPr lang="en-GB" sz="2000" dirty="0" smtClean="0"/>
            </a:br>
            <a:endParaRPr lang="en-GB" sz="2000" dirty="0" smtClean="0"/>
          </a:p>
          <a:p>
            <a:pPr>
              <a:defRPr/>
            </a:pPr>
            <a:r>
              <a:rPr lang="en-GB" sz="2000" dirty="0" smtClean="0"/>
              <a:t>Two new countries and three islands as municipalities</a:t>
            </a:r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r>
              <a:rPr lang="en-GB" sz="2000" dirty="0" smtClean="0"/>
              <a:t>Fairly prompt addition of </a:t>
            </a:r>
            <a:r>
              <a:rPr lang="en-AU" sz="2000" dirty="0" err="1" smtClean="0"/>
              <a:t>Curaçao</a:t>
            </a:r>
            <a:r>
              <a:rPr lang="en-AU" sz="2000" dirty="0" smtClean="0"/>
              <a:t>:</a:t>
            </a:r>
            <a:endParaRPr lang="en-AU" sz="2000" dirty="0"/>
          </a:p>
          <a:p>
            <a:pPr lvl="1">
              <a:defRPr/>
            </a:pPr>
            <a:r>
              <a:rPr lang="en-GB" sz="1600" dirty="0" smtClean="0"/>
              <a:t>“CW” and “CUW” </a:t>
            </a:r>
          </a:p>
          <a:p>
            <a:pPr>
              <a:defRPr/>
            </a:pPr>
            <a:r>
              <a:rPr lang="en-GB" sz="2000" dirty="0" smtClean="0"/>
              <a:t>Retirement of “.AN”</a:t>
            </a:r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/>
          </a:p>
          <a:p>
            <a:pPr>
              <a:defRPr/>
            </a:pPr>
            <a:endParaRPr lang="en-GB" sz="2000" b="1" dirty="0" smtClean="0"/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268288" y="2057400"/>
            <a:ext cx="19669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“Future</a:t>
            </a:r>
            <a:b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</a:br>
            <a:r>
              <a:rPr lang="en-AU" altLang="en-US" sz="4000">
                <a:solidFill>
                  <a:srgbClr val="7F7F7F"/>
                </a:solidFill>
                <a:latin typeface="Trebuchet MS" pitchFamily="34" charset="0"/>
              </a:rPr>
              <a:t>names”</a:t>
            </a:r>
            <a:endParaRPr lang="en-AU" altLang="en-US" sz="4000"/>
          </a:p>
        </p:txBody>
      </p:sp>
    </p:spTree>
    <p:extLst>
      <p:ext uri="{BB962C8B-B14F-4D97-AF65-F5344CB8AC3E}">
        <p14:creationId xmlns:p14="http://schemas.microsoft.com/office/powerpoint/2010/main" val="34691795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CANN50-LONDON-FINAL">
  <a:themeElements>
    <a:clrScheme name="Custom 3">
      <a:dk1>
        <a:sysClr val="windowText" lastClr="000000"/>
      </a:dk1>
      <a:lt1>
        <a:sysClr val="window" lastClr="FFFFFF"/>
      </a:lt1>
      <a:dk2>
        <a:srgbClr val="00334D"/>
      </a:dk2>
      <a:lt2>
        <a:srgbClr val="037BC0"/>
      </a:lt2>
      <a:accent1>
        <a:srgbClr val="555555"/>
      </a:accent1>
      <a:accent2>
        <a:srgbClr val="6D99B3"/>
      </a:accent2>
      <a:accent3>
        <a:srgbClr val="F1A31E"/>
      </a:accent3>
      <a:accent4>
        <a:srgbClr val="197F86"/>
      </a:accent4>
      <a:accent5>
        <a:srgbClr val="E87724"/>
      </a:accent5>
      <a:accent6>
        <a:srgbClr val="DDDDDD"/>
      </a:accent6>
      <a:hlink>
        <a:srgbClr val="CFE2EC"/>
      </a:hlink>
      <a:folHlink>
        <a:srgbClr val="FFFF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12700" cap="flat">
              <a:solidFill>
                <a:schemeClr val="tx1"/>
              </a:solidFill>
              <a:miter lim="800000"/>
              <a:headEnd type="none" w="med" len="med"/>
              <a:tailEnd type="none" w="med" len="med"/>
            </a14:hiddenLine>
          </a:ext>
        </a:extLst>
      </a:spPr>
      <a:bodyPr lIns="0" tIns="0" rIns="0" bIns="0">
        <a:spAutoFit/>
      </a:bodyPr>
      <a:lstStyle>
        <a:defPPr algn="l">
          <a:lnSpc>
            <a:spcPct val="10000"/>
          </a:lnSpc>
          <a:defRPr sz="7200" dirty="0" smtClean="0">
            <a:solidFill>
              <a:srgbClr val="1A8AC7"/>
            </a:solidFill>
            <a:latin typeface="DINOT-Medium" charset="0"/>
            <a:ea typeface="ＭＳ Ｐゴシック" charset="0"/>
            <a:cs typeface="DINOT-Medium" charset="0"/>
            <a:sym typeface="DINOT-Medium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lIns="38405" tIns="19202" rIns="38405" bIns="19202" rtlCol="0">
        <a:spAutoFit/>
      </a:bodyPr>
      <a:lstStyle>
        <a:defPPr>
          <a:defRPr sz="2000" dirty="0" smtClean="0">
            <a:solidFill>
              <a:schemeClr val="tx2"/>
            </a:solidFill>
            <a:latin typeface="Georgia"/>
            <a:cs typeface="Georgia"/>
          </a:defRPr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ICANN50-LONDON-FINAL.thmx</Template>
  <TotalTime>7062</TotalTime>
  <Pages>0</Pages>
  <Words>659</Words>
  <Characters>0</Characters>
  <Application>Microsoft Office PowerPoint</Application>
  <PresentationFormat>On-screen Show (4:3)</PresentationFormat>
  <Lines>0</Lines>
  <Paragraphs>122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ICANN50-LONDON-FINAL</vt:lpstr>
      <vt:lpstr>PowerPoint Presentation</vt:lpstr>
      <vt:lpstr>About the C&amp;T Names SG</vt:lpstr>
      <vt:lpstr>Purpose and scope</vt:lpstr>
      <vt:lpstr>Outside of purpose &amp; scope</vt:lpstr>
      <vt:lpstr>The policies</vt:lpstr>
      <vt:lpstr>The Typology</vt:lpstr>
      <vt:lpstr>An example</vt:lpstr>
      <vt:lpstr>A current example</vt:lpstr>
      <vt:lpstr>Another example</vt:lpstr>
      <vt:lpstr>Another example</vt:lpstr>
      <vt:lpstr>Yet another example</vt:lpstr>
      <vt:lpstr>Yet another example</vt:lpstr>
      <vt:lpstr>SG observations – Part 1</vt:lpstr>
      <vt:lpstr>SG observations – Part 2</vt:lpstr>
      <vt:lpstr>SG 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Nishida, Jill</dc:creator>
  <cp:lastModifiedBy>PSZ</cp:lastModifiedBy>
  <cp:revision>438</cp:revision>
  <dcterms:modified xsi:type="dcterms:W3CDTF">2014-10-16T15:24:11Z</dcterms:modified>
</cp:coreProperties>
</file>