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45" r:id="rId2"/>
    <p:sldId id="256" r:id="rId3"/>
    <p:sldId id="323" r:id="rId4"/>
    <p:sldId id="391" r:id="rId5"/>
    <p:sldId id="290" r:id="rId6"/>
    <p:sldId id="384" r:id="rId7"/>
    <p:sldId id="369" r:id="rId8"/>
    <p:sldId id="368" r:id="rId9"/>
    <p:sldId id="386" r:id="rId10"/>
    <p:sldId id="390" r:id="rId11"/>
    <p:sldId id="389" r:id="rId12"/>
    <p:sldId id="388" r:id="rId13"/>
    <p:sldId id="383" r:id="rId14"/>
    <p:sldId id="387" r:id="rId15"/>
    <p:sldId id="294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4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7FFE7"/>
    <a:srgbClr val="008000"/>
    <a:srgbClr val="CCFFCC"/>
    <a:srgbClr val="1A87C9"/>
    <a:srgbClr val="CCCCFF"/>
    <a:srgbClr val="CC99FF"/>
    <a:srgbClr val="9C240F"/>
    <a:srgbClr val="CB460F"/>
    <a:srgbClr val="FA5B36"/>
    <a:srgbClr val="0E4B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42" autoAdjust="0"/>
    <p:restoredTop sz="98283" autoAdjust="0"/>
  </p:normalViewPr>
  <p:slideViewPr>
    <p:cSldViewPr snapToGrid="0" snapToObjects="1">
      <p:cViewPr varScale="1">
        <p:scale>
          <a:sx n="74" d="100"/>
          <a:sy n="74" d="100"/>
        </p:scale>
        <p:origin x="-2168" y="-104"/>
      </p:cViewPr>
      <p:guideLst>
        <p:guide orient="horz" pos="14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7" d="100"/>
          <a:sy n="77" d="100"/>
        </p:scale>
        <p:origin x="-3056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F13CC-A6A6-524A-A0F8-DAB9B298E3B6}" type="datetimeFigureOut">
              <a:rPr lang="en-US" smtClean="0"/>
              <a:t>6/30/16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ED518-EFD6-E34B-989E-6B6564A75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004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614CD-FA73-DF49-AA13-A5EF746D725A}" type="datetimeFigureOut">
              <a:rPr lang="en-US" smtClean="0"/>
              <a:t>6/30/16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02FF9-4628-B146-9948-95257A430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99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540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Breakup</a:t>
            </a:r>
            <a:r>
              <a:rPr lang="en-US" baseline="0" dirty="0" smtClean="0"/>
              <a:t> your presentation, divide it into sections.  This is especially useful if most of your presentation is text.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04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a simpler agenda slide, the outline for your presentation.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2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Breakup</a:t>
            </a:r>
            <a:r>
              <a:rPr lang="en-US" baseline="0" dirty="0" smtClean="0"/>
              <a:t> your presentation, divide it into sections.  This is especially useful if most of your presentation is text.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9863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Breakup</a:t>
            </a:r>
            <a:r>
              <a:rPr lang="en-US" baseline="0" dirty="0" smtClean="0"/>
              <a:t> your presentation, divide it into sections.  This is especially useful if most of your presentation is text.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160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Look</a:t>
            </a:r>
            <a:r>
              <a:rPr lang="en-US" baseline="0" dirty="0" smtClean="0"/>
              <a:t> for different ways to display your data or text by using alternatives to simple bullets.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To adjust the number in the arrow to text or another number, click on the text box around the number, revise.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To add an arrow, click on the arrow, ensure the arrow is highlighted, COPY and PASTE and move to the desired placement, or DELETE if there are too many arrows.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4443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1587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32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Icons or text are editable, change/add</a:t>
            </a:r>
            <a:r>
              <a:rPr lang="en-US" baseline="0" dirty="0" smtClean="0"/>
              <a:t> to your preference.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8093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Icons or text are editable, change/add</a:t>
            </a:r>
            <a:r>
              <a:rPr lang="en-US" baseline="0" dirty="0" smtClean="0"/>
              <a:t> to your preference.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809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Relationship Id="rId3" Type="http://schemas.openxmlformats.org/officeDocument/2006/relationships/image" Target="../media/image5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Relationship Id="rId3" Type="http://schemas.openxmlformats.org/officeDocument/2006/relationships/image" Target="../media/image5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Relationship Id="rId3" Type="http://schemas.openxmlformats.org/officeDocument/2006/relationships/image" Target="../media/image5.em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Relationship Id="rId3" Type="http://schemas.openxmlformats.org/officeDocument/2006/relationships/image" Target="../media/image5.e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Relationship Id="rId3" Type="http://schemas.openxmlformats.org/officeDocument/2006/relationships/image" Target="../media/image5.e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40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0729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 b="0" i="0">
                <a:solidFill>
                  <a:schemeClr val="bg1"/>
                </a:solidFill>
                <a:latin typeface="Source Sans Pro"/>
                <a:cs typeface="Source Sans Pro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415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2110371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300" dirty="0" smtClean="0">
                <a:solidFill>
                  <a:srgbClr val="FFFFFF"/>
                </a:solidFill>
                <a:latin typeface="Arial"/>
                <a:cs typeface="Arial"/>
              </a:rPr>
              <a:t>   |   </a:t>
            </a:r>
            <a:fld id="{D43A6F16-D3CF-4F46-B6D9-B3CAB1B87938}" type="slidenum">
              <a:rPr lang="en-US" sz="1300" smtClean="0">
                <a:solidFill>
                  <a:srgbClr val="FFFFFF"/>
                </a:solidFill>
                <a:latin typeface="Arial"/>
                <a:cs typeface="Arial"/>
              </a:rPr>
              <a:pPr algn="r"/>
              <a:t>‹#›</a:t>
            </a:fld>
            <a:endParaRPr lang="en-US" sz="13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000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372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000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300" dirty="0" smtClean="0">
                <a:solidFill>
                  <a:srgbClr val="FFFFFF"/>
                </a:solidFill>
                <a:latin typeface="Arial"/>
                <a:cs typeface="Arial"/>
              </a:rPr>
              <a:t>   |   </a:t>
            </a:r>
            <a:fld id="{D43A6F16-D3CF-4F46-B6D9-B3CAB1B87938}" type="slidenum">
              <a:rPr lang="en-US" sz="1300" smtClean="0">
                <a:solidFill>
                  <a:srgbClr val="FFFFFF"/>
                </a:solidFill>
                <a:latin typeface="Arial"/>
                <a:cs typeface="Arial"/>
              </a:rPr>
              <a:pPr algn="r"/>
              <a:t>‹#›</a:t>
            </a:fld>
            <a:endParaRPr lang="en-US" sz="130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3083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5112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00" b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r>
              <a:rPr lang="en-US" sz="3500" b="1" dirty="0" smtClean="0">
                <a:latin typeface="Arial"/>
                <a:cs typeface="Arial"/>
              </a:rPr>
              <a:t>Name of an Agenda Item</a:t>
            </a:r>
          </a:p>
          <a:p>
            <a:r>
              <a:rPr lang="en-US" sz="3500" dirty="0" smtClean="0">
                <a:latin typeface="Arial"/>
                <a:cs typeface="Arial"/>
              </a:rPr>
              <a:t>Section Divider</a:t>
            </a:r>
            <a:endParaRPr lang="en-US" sz="3500" dirty="0">
              <a:latin typeface="Arial"/>
              <a:cs typeface="Arial"/>
            </a:endParaRP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3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00" b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r>
              <a:rPr lang="en-US" sz="3500" b="1" dirty="0" smtClean="0">
                <a:latin typeface="Arial"/>
                <a:cs typeface="Arial"/>
              </a:rPr>
              <a:t>Name of an Agenda Item</a:t>
            </a:r>
          </a:p>
          <a:p>
            <a:r>
              <a:rPr lang="en-US" sz="3500" dirty="0" smtClean="0">
                <a:latin typeface="Arial"/>
                <a:cs typeface="Arial"/>
              </a:rPr>
              <a:t>Section Divider</a:t>
            </a:r>
            <a:endParaRPr lang="en-US" sz="3500" dirty="0">
              <a:latin typeface="Arial"/>
              <a:cs typeface="Arial"/>
            </a:endParaRPr>
          </a:p>
        </p:txBody>
      </p:sp>
      <p:pic>
        <p:nvPicPr>
          <p:cNvPr id="4" name="Picture 3" descr="ICANN Logo-06.eps"/>
          <p:cNvPicPr>
            <a:picLocks noChangeAspect="1"/>
          </p:cNvPicPr>
          <p:nvPr userDrawn="1"/>
        </p:nvPicPr>
        <p:blipFill>
          <a:blip r:embed="rId3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0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00" b="0" i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r>
              <a:rPr lang="en-US" sz="3500" b="1" dirty="0" smtClean="0">
                <a:latin typeface="Arial"/>
                <a:cs typeface="Arial"/>
              </a:rPr>
              <a:t>Name of an Agenda Item</a:t>
            </a:r>
          </a:p>
          <a:p>
            <a:r>
              <a:rPr lang="en-US" sz="3500" dirty="0" smtClean="0">
                <a:latin typeface="Arial"/>
                <a:cs typeface="Arial"/>
              </a:rPr>
              <a:t>Section Divider</a:t>
            </a:r>
            <a:endParaRPr lang="en-US" sz="3500" dirty="0">
              <a:latin typeface="Arial"/>
              <a:cs typeface="Arial"/>
            </a:endParaRP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33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500" b="0" i="0">
                <a:solidFill>
                  <a:schemeClr val="bg1"/>
                </a:solidFill>
                <a:latin typeface="Arial"/>
                <a:cs typeface="Arial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r>
              <a:rPr lang="en-US" sz="3500" b="1" dirty="0" smtClean="0">
                <a:latin typeface="Arial"/>
                <a:cs typeface="Arial"/>
              </a:rPr>
              <a:t>Name of an Agenda Item</a:t>
            </a:r>
          </a:p>
          <a:p>
            <a:r>
              <a:rPr lang="en-US" sz="3500" dirty="0" smtClean="0">
                <a:latin typeface="Arial"/>
                <a:cs typeface="Arial"/>
              </a:rPr>
              <a:t>Section Divider</a:t>
            </a:r>
            <a:endParaRPr lang="en-US" sz="3500" dirty="0">
              <a:latin typeface="Arial"/>
              <a:cs typeface="Arial"/>
            </a:endParaRP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997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F02A38-9571-8943-B1EC-5DD787849B1C}" type="datetimeFigureOut">
              <a:rPr lang="en-US" smtClean="0"/>
              <a:t>6/30/16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3F4635-328A-4942-B933-9316327A6A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009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7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64" r:id="rId4"/>
    <p:sldLayoutId id="2147483655" r:id="rId5"/>
    <p:sldLayoutId id="2147483663" r:id="rId6"/>
    <p:sldLayoutId id="2147483662" r:id="rId7"/>
    <p:sldLayoutId id="2147483667" r:id="rId8"/>
    <p:sldLayoutId id="2147483668" r:id="rId9"/>
    <p:sldLayoutId id="2147483669" r:id="rId10"/>
    <p:sldLayoutId id="2147483670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0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ann.org/public-comments/draft-restated-articles-incorporation-2016-05-27-en" TargetMode="External"/><Relationship Id="rId4" Type="http://schemas.openxmlformats.org/officeDocument/2006/relationships/hyperlink" Target="https://www.icann.org/en/stewardship-implementation/customer-standing-committee-csc" TargetMode="External"/><Relationship Id="rId5" Type="http://schemas.openxmlformats.org/officeDocument/2006/relationships/hyperlink" Target="mailto:cwg-stewardship@icann.org" TargetMode="External"/><Relationship Id="rId6" Type="http://schemas.openxmlformats.org/officeDocument/2006/relationships/hyperlink" Target="mailto:iotf@icann.org" TargetMode="External"/><Relationship Id="rId7" Type="http://schemas.openxmlformats.org/officeDocument/2006/relationships/hyperlink" Target="mailto:iana-ipr@nro.net" TargetMode="External"/><Relationship Id="rId1" Type="http://schemas.openxmlformats.org/officeDocument/2006/relationships/slideLayout" Target="../slideLayouts/slideLayout10.xml"/><Relationship Id="rId2" Type="http://schemas.openxmlformats.org/officeDocument/2006/relationships/hyperlink" Target="https://www.icann.org/public-comments/draft-rzerc-charter-2016-06-10-en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2571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2368" y="754690"/>
            <a:ext cx="3420765" cy="832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913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Names SLEs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5230" y="718005"/>
            <a:ext cx="8101868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>
            <a:defPPr>
              <a:defRPr lang="en-US"/>
            </a:defPPr>
            <a:lvl1pPr>
              <a:defRPr b="1"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Names SLEs Implementation Phases</a:t>
            </a:r>
          </a:p>
        </p:txBody>
      </p:sp>
      <p:pic>
        <p:nvPicPr>
          <p:cNvPr id="31" name="Picture 30" descr="ccnso-ianaupdate-sle-graphic-v3 copy (dragged)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970" y="865299"/>
            <a:ext cx="9144000" cy="247725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318551" y="2712237"/>
            <a:ext cx="951142" cy="45818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>
            <a:defPPr>
              <a:defRPr lang="en-US"/>
            </a:defPPr>
            <a:lvl1pPr>
              <a:defRPr b="1">
                <a:latin typeface="Source Sans Pro"/>
                <a:cs typeface="Source Sans Pro"/>
              </a:defRPr>
            </a:lvl1pPr>
          </a:lstStyle>
          <a:p>
            <a:r>
              <a:rPr lang="en-US" sz="800" dirty="0"/>
              <a:t>Polishing developments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00141" y="2699747"/>
            <a:ext cx="1011111" cy="49315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>
            <a:defPPr>
              <a:defRPr lang="en-US"/>
            </a:defPPr>
            <a:lvl1pPr>
              <a:defRPr sz="800" b="1">
                <a:latin typeface="Source Sans Pro"/>
                <a:cs typeface="Source Sans Pro"/>
              </a:defRPr>
            </a:lvl1pPr>
          </a:lstStyle>
          <a:p>
            <a:r>
              <a:rPr lang="en-US" dirty="0"/>
              <a:t>Developing proposal for community review</a:t>
            </a:r>
          </a:p>
        </p:txBody>
      </p:sp>
      <p:pic>
        <p:nvPicPr>
          <p:cNvPr id="32" name="Picture 31" descr="ccnso-ianaupdate-sle-graphic-v3 copy (dragged).pd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69" t="72623" r="63279" b="12551"/>
          <a:stretch/>
        </p:blipFill>
        <p:spPr>
          <a:xfrm>
            <a:off x="4358390" y="2658524"/>
            <a:ext cx="352269" cy="367259"/>
          </a:xfrm>
          <a:prstGeom prst="rect">
            <a:avLst/>
          </a:prstGeom>
        </p:spPr>
      </p:pic>
      <p:sp>
        <p:nvSpPr>
          <p:cNvPr id="912" name="Rectangle 911"/>
          <p:cNvSpPr/>
          <p:nvPr/>
        </p:nvSpPr>
        <p:spPr>
          <a:xfrm>
            <a:off x="520464" y="3462410"/>
            <a:ext cx="8103072" cy="163121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Proposed performance targets will be shared with CWG’s SLE workgroup in July.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Once they have been agreed upon with the community, SLAs will be included in the ICANN-PTI naming function contract.  </a:t>
            </a: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8974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Standing Committee (CSC)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 flipH="1">
            <a:off x="2569213" y="3671576"/>
            <a:ext cx="2327377" cy="200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6000" dirty="0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8170" y="1320800"/>
            <a:ext cx="2522432" cy="43533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8" name="Text Placeholder 32"/>
          <p:cNvSpPr txBox="1">
            <a:spLocks/>
          </p:cNvSpPr>
          <p:nvPr/>
        </p:nvSpPr>
        <p:spPr>
          <a:xfrm>
            <a:off x="205426" y="1951914"/>
            <a:ext cx="2036183" cy="255795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>
                <a:solidFill>
                  <a:schemeClr val="bg1"/>
                </a:solidFill>
                <a:latin typeface="Source Sans Pro"/>
                <a:cs typeface="Source Sans Pro"/>
              </a:rPr>
              <a:t>Members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  <a:latin typeface="Source Sans Pro"/>
                <a:cs typeface="Source Sans Pro"/>
              </a:rPr>
              <a:t>2 </a:t>
            </a:r>
            <a:r>
              <a:rPr lang="en-US" sz="1100" dirty="0" err="1" smtClean="0">
                <a:solidFill>
                  <a:schemeClr val="bg1"/>
                </a:solidFill>
                <a:latin typeface="Source Sans Pro"/>
                <a:cs typeface="Source Sans Pro"/>
              </a:rPr>
              <a:t>ccTLDs</a:t>
            </a:r>
            <a:endParaRPr lang="en-US" sz="1100" dirty="0" smtClean="0">
              <a:solidFill>
                <a:schemeClr val="bg1"/>
              </a:solidFill>
              <a:latin typeface="Source Sans Pro"/>
              <a:cs typeface="Source Sans Pro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  <a:latin typeface="Source Sans Pro"/>
                <a:cs typeface="Source Sans Pro"/>
              </a:rPr>
              <a:t>2 </a:t>
            </a:r>
            <a:r>
              <a:rPr lang="en-US" sz="1100" dirty="0" err="1" smtClean="0">
                <a:solidFill>
                  <a:schemeClr val="bg1"/>
                </a:solidFill>
                <a:latin typeface="Source Sans Pro"/>
                <a:cs typeface="Source Sans Pro"/>
              </a:rPr>
              <a:t>gTLDs</a:t>
            </a:r>
            <a:endParaRPr lang="en-US" sz="1100" dirty="0" smtClean="0">
              <a:solidFill>
                <a:schemeClr val="bg1"/>
              </a:solidFill>
              <a:latin typeface="Source Sans Pro"/>
              <a:cs typeface="Source Sans Pro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  <a:latin typeface="Source Sans Pro"/>
                <a:cs typeface="Source Sans Pro"/>
              </a:rPr>
              <a:t>Optional 1 representative from .ARPA, .MIL, or .GOV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>
                <a:solidFill>
                  <a:schemeClr val="bg1"/>
                </a:solidFill>
                <a:latin typeface="Source Sans Pro"/>
                <a:cs typeface="Source Sans Pro"/>
              </a:rPr>
              <a:t>Liaisons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  <a:latin typeface="Source Sans Pro"/>
                <a:cs typeface="Source Sans Pro"/>
              </a:rPr>
              <a:t>optional 1 liaison from each organization below: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GNSO (</a:t>
            </a:r>
            <a:r>
              <a:rPr lang="en-US" sz="1000" dirty="0" err="1" smtClean="0">
                <a:solidFill>
                  <a:schemeClr val="bg1"/>
                </a:solidFill>
                <a:latin typeface="Source Sans Pro"/>
                <a:cs typeface="Source Sans Pro"/>
              </a:rPr>
              <a:t>RrSG</a:t>
            </a:r>
            <a:r>
              <a:rPr lang="en-US" sz="1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 or NCPH)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ALAC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NRO or ASO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GAC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RSSAC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1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SSAC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100" dirty="0" smtClean="0">
                <a:solidFill>
                  <a:schemeClr val="bg1"/>
                </a:solidFill>
                <a:latin typeface="Source Sans Pro"/>
                <a:cs typeface="Source Sans Pro"/>
              </a:rPr>
              <a:t>PTI</a:t>
            </a:r>
          </a:p>
        </p:txBody>
      </p:sp>
      <p:sp>
        <p:nvSpPr>
          <p:cNvPr id="9" name="Text Placeholder 33"/>
          <p:cNvSpPr txBox="1">
            <a:spLocks/>
          </p:cNvSpPr>
          <p:nvPr/>
        </p:nvSpPr>
        <p:spPr>
          <a:xfrm>
            <a:off x="205426" y="1538678"/>
            <a:ext cx="2298836" cy="442051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</a:pPr>
            <a:r>
              <a:rPr lang="en-AU" sz="1600" b="1" dirty="0" smtClean="0">
                <a:solidFill>
                  <a:schemeClr val="bg1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Composition</a:t>
            </a:r>
            <a:endParaRPr lang="en-AU" sz="1600" b="1" dirty="0">
              <a:solidFill>
                <a:schemeClr val="bg1"/>
              </a:solidFill>
              <a:latin typeface="Source Sans Pro"/>
              <a:ea typeface="Segoe UI" panose="020B0502040204020203" pitchFamily="34" charset="0"/>
              <a:cs typeface="Source Sans Pro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9212" y="1320800"/>
            <a:ext cx="6574788" cy="22954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12" name="Text Placeholder 32"/>
          <p:cNvSpPr txBox="1">
            <a:spLocks/>
          </p:cNvSpPr>
          <p:nvPr/>
        </p:nvSpPr>
        <p:spPr>
          <a:xfrm>
            <a:off x="2860405" y="1951914"/>
            <a:ext cx="6169295" cy="116503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chemeClr val="bg1"/>
                </a:solidFill>
              </a:rPr>
              <a:t>Monitor performance of PTI against Names SLAs. May also recommend changes to SLAs.</a:t>
            </a:r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 smtClean="0">
                <a:solidFill>
                  <a:schemeClr val="bg1"/>
                </a:solidFill>
              </a:rPr>
              <a:t>Undertake actions to address poor performance including escalation to </a:t>
            </a:r>
            <a:r>
              <a:rPr lang="en-US" sz="1400" dirty="0" err="1" smtClean="0">
                <a:solidFill>
                  <a:schemeClr val="bg1"/>
                </a:solidFill>
              </a:rPr>
              <a:t>ccNSO</a:t>
            </a:r>
            <a:r>
              <a:rPr lang="en-US" sz="1400" dirty="0" smtClean="0">
                <a:solidFill>
                  <a:schemeClr val="bg1"/>
                </a:solidFill>
              </a:rPr>
              <a:t> and GNSO.</a:t>
            </a:r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 smtClean="0">
                <a:solidFill>
                  <a:schemeClr val="bg1"/>
                </a:solidFill>
              </a:rPr>
              <a:t>As necessary, propose changes to IANA naming services or operations to enhance the provision of the naming services.</a:t>
            </a:r>
            <a:endParaRPr lang="id-ID" sz="1400" dirty="0">
              <a:solidFill>
                <a:schemeClr val="bg1"/>
              </a:solidFill>
              <a:latin typeface="Source Sans Pro"/>
              <a:cs typeface="Source Sans Pro"/>
            </a:endParaRPr>
          </a:p>
        </p:txBody>
      </p:sp>
      <p:sp>
        <p:nvSpPr>
          <p:cNvPr id="13" name="Text Placeholder 33"/>
          <p:cNvSpPr txBox="1">
            <a:spLocks/>
          </p:cNvSpPr>
          <p:nvPr/>
        </p:nvSpPr>
        <p:spPr>
          <a:xfrm>
            <a:off x="2860406" y="1538678"/>
            <a:ext cx="3004749" cy="442051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</a:pPr>
            <a:r>
              <a:rPr lang="en-AU" sz="1600" b="1" dirty="0" smtClean="0">
                <a:solidFill>
                  <a:schemeClr val="bg1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Purpose</a:t>
            </a:r>
            <a:endParaRPr lang="en-AU" sz="1600" b="1" dirty="0">
              <a:solidFill>
                <a:schemeClr val="bg1"/>
              </a:solidFill>
              <a:latin typeface="Source Sans Pro"/>
              <a:ea typeface="Segoe UI" panose="020B0502040204020203" pitchFamily="34" charset="0"/>
              <a:cs typeface="Source Sans Pro"/>
            </a:endParaRPr>
          </a:p>
        </p:txBody>
      </p:sp>
      <p:sp>
        <p:nvSpPr>
          <p:cNvPr id="15" name="Rectangle 14"/>
          <p:cNvSpPr/>
          <p:nvPr/>
        </p:nvSpPr>
        <p:spPr>
          <a:xfrm flipH="1">
            <a:off x="4961541" y="3671576"/>
            <a:ext cx="4200631" cy="20025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16" name="Text Placeholder 32"/>
          <p:cNvSpPr txBox="1">
            <a:spLocks/>
          </p:cNvSpPr>
          <p:nvPr/>
        </p:nvSpPr>
        <p:spPr>
          <a:xfrm>
            <a:off x="5289843" y="4177230"/>
            <a:ext cx="3739858" cy="1280862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60000"/>
              <a:buFont typeface="Wingdings" panose="05000000000000000000" pitchFamily="2" charset="2"/>
              <a:buChar char="ü"/>
            </a:pPr>
            <a:r>
              <a:rPr lang="en-US" sz="1400" dirty="0" smtClean="0">
                <a:solidFill>
                  <a:prstClr val="white"/>
                </a:solidFill>
                <a:latin typeface="Source Sans Pro"/>
                <a:cs typeface="Source Sans Pro"/>
              </a:rPr>
              <a:t>1 June 2016:  ICANN requested appointment of candidates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60000"/>
              <a:buFont typeface="Wingdings" panose="05000000000000000000" pitchFamily="2" charset="2"/>
              <a:buChar char="q"/>
            </a:pPr>
            <a:r>
              <a:rPr lang="en-US" sz="1400" dirty="0" smtClean="0">
                <a:solidFill>
                  <a:prstClr val="white"/>
                </a:solidFill>
                <a:latin typeface="Source Sans Pro"/>
                <a:cs typeface="Source Sans Pro"/>
              </a:rPr>
              <a:t>22 July 2016:  Deadline for appointments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60000"/>
              <a:buFont typeface="Wingdings" panose="05000000000000000000" pitchFamily="2" charset="2"/>
              <a:buChar char="q"/>
            </a:pPr>
            <a:r>
              <a:rPr lang="en-US" sz="1400" dirty="0" smtClean="0">
                <a:solidFill>
                  <a:prstClr val="white"/>
                </a:solidFill>
                <a:latin typeface="Source Sans Pro"/>
                <a:cs typeface="Source Sans Pro"/>
              </a:rPr>
              <a:t>10 August*: </a:t>
            </a:r>
            <a:r>
              <a:rPr lang="en-US" sz="1400" dirty="0" err="1" smtClean="0">
                <a:solidFill>
                  <a:prstClr val="white"/>
                </a:solidFill>
                <a:latin typeface="Source Sans Pro"/>
                <a:cs typeface="Source Sans Pro"/>
              </a:rPr>
              <a:t>ccNSO</a:t>
            </a:r>
            <a:r>
              <a:rPr lang="en-US" sz="1400" dirty="0" smtClean="0">
                <a:solidFill>
                  <a:prstClr val="white"/>
                </a:solidFill>
                <a:latin typeface="Source Sans Pro"/>
                <a:cs typeface="Source Sans Pro"/>
              </a:rPr>
              <a:t> &amp; GNSO Councils’ final approval of CSC membership composition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SzPct val="60000"/>
              <a:buNone/>
            </a:pPr>
            <a:r>
              <a:rPr lang="en-US" sz="1100" i="1" dirty="0" smtClean="0">
                <a:solidFill>
                  <a:prstClr val="white"/>
                </a:solidFill>
                <a:latin typeface="Source Sans Pro"/>
                <a:cs typeface="Source Sans Pro"/>
              </a:rPr>
              <a:t>*Tentative date</a:t>
            </a:r>
          </a:p>
        </p:txBody>
      </p:sp>
      <p:sp>
        <p:nvSpPr>
          <p:cNvPr id="17" name="Text Placeholder 33"/>
          <p:cNvSpPr txBox="1">
            <a:spLocks/>
          </p:cNvSpPr>
          <p:nvPr/>
        </p:nvSpPr>
        <p:spPr>
          <a:xfrm>
            <a:off x="5289843" y="3814795"/>
            <a:ext cx="3004749" cy="442051"/>
          </a:xfrm>
          <a:prstGeom prst="rect">
            <a:avLst/>
          </a:prstGeom>
          <a:noFill/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</a:pPr>
            <a:r>
              <a:rPr lang="en-AU" sz="1600" b="1" dirty="0" smtClean="0">
                <a:solidFill>
                  <a:schemeClr val="bg1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Status &amp; Next Step</a:t>
            </a:r>
            <a:endParaRPr lang="en-AU" sz="1600" b="1" dirty="0">
              <a:solidFill>
                <a:schemeClr val="bg1"/>
              </a:solidFill>
              <a:latin typeface="Source Sans Pro"/>
              <a:ea typeface="Segoe UI" panose="020B0502040204020203" pitchFamily="34" charset="0"/>
              <a:cs typeface="Source Sans Pro"/>
            </a:endParaRPr>
          </a:p>
        </p:txBody>
      </p:sp>
      <p:pic>
        <p:nvPicPr>
          <p:cNvPr id="21" name="Picture 20" descr="0001-home.eps"/>
          <p:cNvPicPr>
            <a:picLocks noChangeAspect="1"/>
          </p:cNvPicPr>
          <p:nvPr/>
        </p:nvPicPr>
        <p:blipFill>
          <a:blip r:embed="rId3">
            <a:clrChange>
              <a:clrFrom>
                <a:srgbClr val="A8B6C9"/>
              </a:clrFrom>
              <a:clrTo>
                <a:srgbClr val="A8B6C9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  <a:lum bright="40000" contrast="-40000"/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38874" y="3942201"/>
            <a:ext cx="1469626" cy="1356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419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Root Zone Evolution Review Committee (RZERC)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 flipH="1">
            <a:off x="2569213" y="3671576"/>
            <a:ext cx="2327377" cy="200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6000" dirty="0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8170" y="1320800"/>
            <a:ext cx="2522432" cy="43533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8" name="Text Placeholder 32"/>
          <p:cNvSpPr txBox="1">
            <a:spLocks/>
          </p:cNvSpPr>
          <p:nvPr/>
        </p:nvSpPr>
        <p:spPr>
          <a:xfrm>
            <a:off x="205426" y="1951914"/>
            <a:ext cx="2036183" cy="255795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>
                <a:solidFill>
                  <a:schemeClr val="bg1"/>
                </a:solidFill>
                <a:latin typeface="Source Sans Pro"/>
                <a:cs typeface="Source Sans Pro"/>
              </a:rPr>
              <a:t>ICANN Board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>
                <a:solidFill>
                  <a:schemeClr val="bg1"/>
                </a:solidFill>
                <a:latin typeface="Source Sans Pro"/>
                <a:cs typeface="Source Sans Pro"/>
              </a:rPr>
              <a:t>SSAC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>
                <a:solidFill>
                  <a:schemeClr val="bg1"/>
                </a:solidFill>
                <a:latin typeface="Source Sans Pro"/>
                <a:cs typeface="Source Sans Pro"/>
              </a:rPr>
              <a:t>RSSAC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>
                <a:solidFill>
                  <a:schemeClr val="bg1"/>
                </a:solidFill>
                <a:latin typeface="Source Sans Pro"/>
                <a:cs typeface="Source Sans Pro"/>
              </a:rPr>
              <a:t>ASO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>
                <a:solidFill>
                  <a:schemeClr val="bg1"/>
                </a:solidFill>
                <a:latin typeface="Source Sans Pro"/>
                <a:cs typeface="Source Sans Pro"/>
              </a:rPr>
              <a:t>IETF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err="1" smtClean="0">
                <a:solidFill>
                  <a:schemeClr val="bg1"/>
                </a:solidFill>
                <a:latin typeface="Source Sans Pro"/>
                <a:cs typeface="Source Sans Pro"/>
              </a:rPr>
              <a:t>RySG</a:t>
            </a:r>
            <a:endParaRPr lang="en-US" sz="1400" dirty="0" smtClean="0">
              <a:solidFill>
                <a:schemeClr val="bg1"/>
              </a:solidFill>
              <a:latin typeface="Source Sans Pro"/>
              <a:cs typeface="Source Sans Pro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err="1" smtClean="0">
                <a:solidFill>
                  <a:schemeClr val="bg1"/>
                </a:solidFill>
                <a:latin typeface="Source Sans Pro"/>
                <a:cs typeface="Source Sans Pro"/>
              </a:rPr>
              <a:t>ccNSO</a:t>
            </a:r>
            <a:endParaRPr lang="en-US" sz="1400" dirty="0" smtClean="0">
              <a:solidFill>
                <a:schemeClr val="bg1"/>
              </a:solidFill>
              <a:latin typeface="Source Sans Pro"/>
              <a:cs typeface="Source Sans Pro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>
                <a:solidFill>
                  <a:schemeClr val="bg1"/>
                </a:solidFill>
                <a:latin typeface="Source Sans Pro"/>
                <a:cs typeface="Source Sans Pro"/>
              </a:rPr>
              <a:t>RZM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>
                <a:solidFill>
                  <a:schemeClr val="bg1"/>
                </a:solidFill>
                <a:latin typeface="Source Sans Pro"/>
                <a:cs typeface="Source Sans Pro"/>
              </a:rPr>
              <a:t>PTI</a:t>
            </a:r>
            <a:endParaRPr lang="en-US" sz="1400" dirty="0">
              <a:solidFill>
                <a:schemeClr val="bg1"/>
              </a:solidFill>
              <a:latin typeface="Source Sans Pro"/>
              <a:cs typeface="Source Sans Pro"/>
            </a:endParaRPr>
          </a:p>
        </p:txBody>
      </p:sp>
      <p:sp>
        <p:nvSpPr>
          <p:cNvPr id="9" name="Text Placeholder 33"/>
          <p:cNvSpPr txBox="1">
            <a:spLocks/>
          </p:cNvSpPr>
          <p:nvPr/>
        </p:nvSpPr>
        <p:spPr>
          <a:xfrm>
            <a:off x="205426" y="1538678"/>
            <a:ext cx="2298836" cy="442051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</a:pPr>
            <a:r>
              <a:rPr lang="en-AU" sz="1600" b="1" dirty="0" smtClean="0">
                <a:solidFill>
                  <a:schemeClr val="bg1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Composition</a:t>
            </a:r>
            <a:endParaRPr lang="en-AU" sz="1600" b="1" dirty="0">
              <a:solidFill>
                <a:schemeClr val="bg1"/>
              </a:solidFill>
              <a:latin typeface="Source Sans Pro"/>
              <a:ea typeface="Segoe UI" panose="020B0502040204020203" pitchFamily="34" charset="0"/>
              <a:cs typeface="Source Sans Pro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69212" y="1320800"/>
            <a:ext cx="6574788" cy="22954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12" name="Text Placeholder 32"/>
          <p:cNvSpPr txBox="1">
            <a:spLocks/>
          </p:cNvSpPr>
          <p:nvPr/>
        </p:nvSpPr>
        <p:spPr>
          <a:xfrm>
            <a:off x="2860405" y="1951914"/>
            <a:ext cx="6169295" cy="116503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bg1"/>
                </a:solidFill>
              </a:rPr>
              <a:t>Review </a:t>
            </a:r>
            <a:r>
              <a:rPr lang="en-US" sz="1400" dirty="0" smtClean="0">
                <a:solidFill>
                  <a:schemeClr val="bg1"/>
                </a:solidFill>
              </a:rPr>
              <a:t>and </a:t>
            </a:r>
            <a:r>
              <a:rPr lang="en-US" sz="1400" dirty="0">
                <a:solidFill>
                  <a:schemeClr val="bg1"/>
                </a:solidFill>
              </a:rPr>
              <a:t>provide input regarding proposed architectural and operational changes to the root zone</a:t>
            </a:r>
            <a:r>
              <a:rPr lang="en-US" sz="1400" dirty="0" smtClean="0">
                <a:solidFill>
                  <a:schemeClr val="bg1"/>
                </a:solidFill>
              </a:rPr>
              <a:t>.</a:t>
            </a:r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As determined necessary by the committee, propose architectural and operational changes to the Root Zone for consideration by the ICANN Board</a:t>
            </a:r>
            <a:r>
              <a:rPr lang="en-US" sz="1400" dirty="0" smtClean="0">
                <a:solidFill>
                  <a:schemeClr val="bg1"/>
                </a:solidFill>
              </a:rPr>
              <a:t>.</a:t>
            </a:r>
            <a:endParaRPr lang="en-US" sz="1400" dirty="0">
              <a:solidFill>
                <a:schemeClr val="bg1"/>
              </a:solidFill>
            </a:endParaRPr>
          </a:p>
          <a:p>
            <a:r>
              <a:rPr lang="en-US" sz="1400" dirty="0">
                <a:solidFill>
                  <a:schemeClr val="bg1"/>
                </a:solidFill>
              </a:rPr>
              <a:t>Act as a consultation body for ICANN during the RFP process for the Root Zone Maintainer, if </a:t>
            </a:r>
            <a:r>
              <a:rPr lang="en-US" sz="1400" dirty="0" smtClean="0">
                <a:solidFill>
                  <a:schemeClr val="bg1"/>
                </a:solidFill>
              </a:rPr>
              <a:t>needed.</a:t>
            </a:r>
            <a:endParaRPr lang="id-ID" sz="1400" dirty="0">
              <a:solidFill>
                <a:schemeClr val="bg1"/>
              </a:solidFill>
              <a:latin typeface="Source Sans Pro"/>
              <a:cs typeface="Source Sans Pro"/>
            </a:endParaRPr>
          </a:p>
        </p:txBody>
      </p:sp>
      <p:sp>
        <p:nvSpPr>
          <p:cNvPr id="13" name="Text Placeholder 33"/>
          <p:cNvSpPr txBox="1">
            <a:spLocks/>
          </p:cNvSpPr>
          <p:nvPr/>
        </p:nvSpPr>
        <p:spPr>
          <a:xfrm>
            <a:off x="2860406" y="1538678"/>
            <a:ext cx="3004749" cy="442051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</a:pPr>
            <a:r>
              <a:rPr lang="en-AU" sz="1600" b="1" dirty="0" smtClean="0">
                <a:solidFill>
                  <a:schemeClr val="bg1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Purpose</a:t>
            </a:r>
            <a:endParaRPr lang="en-AU" sz="1600" b="1" dirty="0">
              <a:solidFill>
                <a:schemeClr val="bg1"/>
              </a:solidFill>
              <a:latin typeface="Source Sans Pro"/>
              <a:ea typeface="Segoe UI" panose="020B0502040204020203" pitchFamily="34" charset="0"/>
              <a:cs typeface="Source Sans Pro"/>
            </a:endParaRPr>
          </a:p>
        </p:txBody>
      </p:sp>
      <p:sp>
        <p:nvSpPr>
          <p:cNvPr id="15" name="Rectangle 14"/>
          <p:cNvSpPr/>
          <p:nvPr/>
        </p:nvSpPr>
        <p:spPr>
          <a:xfrm flipH="1">
            <a:off x="4961541" y="3671576"/>
            <a:ext cx="4200631" cy="20025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0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16" name="Text Placeholder 32"/>
          <p:cNvSpPr txBox="1">
            <a:spLocks/>
          </p:cNvSpPr>
          <p:nvPr/>
        </p:nvSpPr>
        <p:spPr>
          <a:xfrm>
            <a:off x="5289842" y="4239490"/>
            <a:ext cx="3872329" cy="1165032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buFont typeface="Wingdings" charset="2"/>
              <a:buChar char="ü"/>
            </a:pPr>
            <a:r>
              <a:rPr lang="en-US" sz="1400" dirty="0" smtClean="0">
                <a:solidFill>
                  <a:prstClr val="white"/>
                </a:solidFill>
                <a:latin typeface="Source Sans Pro"/>
                <a:cs typeface="Source Sans Pro"/>
              </a:rPr>
              <a:t>IOTF reviews Charter</a:t>
            </a:r>
          </a:p>
          <a:p>
            <a:pPr>
              <a:lnSpc>
                <a:spcPct val="100000"/>
              </a:lnSpc>
              <a:spcBef>
                <a:spcPts val="0"/>
              </a:spcBef>
              <a:buSzPct val="100000"/>
              <a:buFont typeface="Wingdings" charset="2"/>
              <a:buChar char="ü"/>
            </a:pPr>
            <a:r>
              <a:rPr lang="en-US" sz="1400" dirty="0" smtClean="0">
                <a:solidFill>
                  <a:prstClr val="white"/>
                </a:solidFill>
                <a:latin typeface="Source Sans Pro"/>
                <a:cs typeface="Source Sans Pro"/>
              </a:rPr>
              <a:t>CWG reviews Charter</a:t>
            </a:r>
          </a:p>
          <a:p>
            <a:pPr>
              <a:lnSpc>
                <a:spcPct val="100000"/>
              </a:lnSpc>
              <a:spcBef>
                <a:spcPts val="0"/>
              </a:spcBef>
              <a:buSzPct val="140000"/>
              <a:buFont typeface="Wingdings" charset="2"/>
              <a:buChar char="§"/>
            </a:pPr>
            <a:r>
              <a:rPr lang="en-US" sz="1400" dirty="0" smtClean="0">
                <a:solidFill>
                  <a:prstClr val="white"/>
                </a:solidFill>
                <a:latin typeface="Source Sans Pro"/>
                <a:cs typeface="Source Sans Pro"/>
              </a:rPr>
              <a:t>30-day public comment</a:t>
            </a:r>
          </a:p>
          <a:p>
            <a:pPr>
              <a:lnSpc>
                <a:spcPct val="100000"/>
              </a:lnSpc>
              <a:spcBef>
                <a:spcPts val="0"/>
              </a:spcBef>
              <a:buSzPct val="60000"/>
              <a:buFont typeface="Wingdings" charset="2"/>
              <a:buChar char="q"/>
            </a:pPr>
            <a:r>
              <a:rPr lang="en-US" sz="1400" dirty="0" smtClean="0">
                <a:solidFill>
                  <a:prstClr val="white"/>
                </a:solidFill>
                <a:latin typeface="Source Sans Pro"/>
                <a:cs typeface="Source Sans Pro"/>
              </a:rPr>
              <a:t>ICANN Board approves Charter</a:t>
            </a:r>
          </a:p>
          <a:p>
            <a:pPr>
              <a:lnSpc>
                <a:spcPct val="100000"/>
              </a:lnSpc>
              <a:spcBef>
                <a:spcPts val="0"/>
              </a:spcBef>
              <a:buSzPct val="60000"/>
              <a:buFont typeface="Wingdings" charset="2"/>
              <a:buChar char="q"/>
            </a:pPr>
            <a:r>
              <a:rPr lang="en-US" sz="1400" dirty="0" smtClean="0">
                <a:solidFill>
                  <a:prstClr val="white"/>
                </a:solidFill>
                <a:latin typeface="Source Sans Pro"/>
                <a:cs typeface="Source Sans Pro"/>
              </a:rPr>
              <a:t>ICANN requests appointments</a:t>
            </a:r>
          </a:p>
          <a:p>
            <a:pPr>
              <a:lnSpc>
                <a:spcPct val="100000"/>
              </a:lnSpc>
              <a:spcBef>
                <a:spcPts val="0"/>
              </a:spcBef>
              <a:buSzPct val="60000"/>
              <a:buFont typeface="Wingdings" charset="2"/>
              <a:buChar char="q"/>
            </a:pPr>
            <a:r>
              <a:rPr lang="en-US" sz="1400" dirty="0" smtClean="0">
                <a:solidFill>
                  <a:prstClr val="white"/>
                </a:solidFill>
                <a:latin typeface="Source Sans Pro"/>
                <a:cs typeface="Source Sans Pro"/>
              </a:rPr>
              <a:t>RZERC formed</a:t>
            </a:r>
          </a:p>
        </p:txBody>
      </p:sp>
      <p:sp>
        <p:nvSpPr>
          <p:cNvPr id="17" name="Text Placeholder 33"/>
          <p:cNvSpPr txBox="1">
            <a:spLocks/>
          </p:cNvSpPr>
          <p:nvPr/>
        </p:nvSpPr>
        <p:spPr>
          <a:xfrm>
            <a:off x="5289843" y="3877055"/>
            <a:ext cx="3004749" cy="442051"/>
          </a:xfrm>
          <a:prstGeom prst="rect">
            <a:avLst/>
          </a:prstGeom>
          <a:noFill/>
        </p:spPr>
        <p:txBody>
          <a:bodyPr lIns="0" tIns="0" rIns="0" bIns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</a:pPr>
            <a:r>
              <a:rPr lang="en-AU" sz="1600" b="1" dirty="0" smtClean="0">
                <a:solidFill>
                  <a:schemeClr val="bg1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Status &amp; Next Step</a:t>
            </a:r>
            <a:endParaRPr lang="en-AU" sz="1600" b="1" dirty="0">
              <a:solidFill>
                <a:schemeClr val="bg1"/>
              </a:solidFill>
              <a:latin typeface="Source Sans Pro"/>
              <a:ea typeface="Segoe UI" panose="020B0502040204020203" pitchFamily="34" charset="0"/>
              <a:cs typeface="Source Sans Pro"/>
            </a:endParaRPr>
          </a:p>
        </p:txBody>
      </p:sp>
      <p:pic>
        <p:nvPicPr>
          <p:cNvPr id="21" name="Picture 20" descr="0001-home.eps"/>
          <p:cNvPicPr>
            <a:picLocks noChangeAspect="1"/>
          </p:cNvPicPr>
          <p:nvPr/>
        </p:nvPicPr>
        <p:blipFill>
          <a:blip r:embed="rId3">
            <a:clrChange>
              <a:clrFrom>
                <a:srgbClr val="A8B6C9"/>
              </a:clrFrom>
              <a:clrTo>
                <a:srgbClr val="A8B6C9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  <a:lum bright="40000" contrast="-40000"/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38874" y="3942201"/>
            <a:ext cx="1469626" cy="1356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338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IANA IPR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4601" y="1202729"/>
            <a:ext cx="8103072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2000"/>
              </a:spcAft>
              <a:buSzPct val="75000"/>
              <a:buFont typeface="Wingdings" charset="2"/>
              <a:buChar char=""/>
            </a:pPr>
            <a:r>
              <a:rPr lang="en-US" sz="1900" dirty="0">
                <a:solidFill>
                  <a:srgbClr val="0C1F24"/>
                </a:solidFill>
                <a:latin typeface="Arial"/>
                <a:cs typeface="Arial"/>
              </a:rPr>
              <a:t>On-going coordination and collaboration between operational communities</a:t>
            </a:r>
          </a:p>
          <a:p>
            <a:pPr marL="285750" indent="-285750">
              <a:spcAft>
                <a:spcPts val="2000"/>
              </a:spcAft>
              <a:buSzPct val="75000"/>
              <a:buFont typeface="Wingdings" charset="2"/>
              <a:buChar char=""/>
            </a:pP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Operational Communities working on finalizing the IANA IPR   framework</a:t>
            </a:r>
          </a:p>
          <a:p>
            <a:pPr marL="285750" indent="-285750">
              <a:spcAft>
                <a:spcPts val="2000"/>
              </a:spcAft>
              <a:buSzPct val="75000"/>
              <a:buFont typeface="Wingdings" charset="2"/>
              <a:buChar char=""/>
            </a:pP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Contracts will need to be drafted</a:t>
            </a:r>
          </a:p>
          <a:p>
            <a:pPr marL="285750" indent="-285750">
              <a:spcAft>
                <a:spcPts val="2000"/>
              </a:spcAft>
              <a:buSzPct val="75000"/>
              <a:buFont typeface="Wingdings" charset="2"/>
              <a:buChar char=""/>
            </a:pPr>
            <a:r>
              <a:rPr lang="en-US" sz="1900" dirty="0" err="1" smtClean="0">
                <a:solidFill>
                  <a:srgbClr val="0C1F24"/>
                </a:solidFill>
                <a:latin typeface="Arial"/>
                <a:cs typeface="Arial"/>
              </a:rPr>
              <a:t>iana.org</a:t>
            </a: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 operational arrangement and approval processes need to be agreed-to</a:t>
            </a:r>
          </a:p>
        </p:txBody>
      </p:sp>
    </p:spTree>
    <p:extLst>
      <p:ext uri="{BB962C8B-B14F-4D97-AF65-F5344CB8AC3E}">
        <p14:creationId xmlns:p14="http://schemas.microsoft.com/office/powerpoint/2010/main" val="1944485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Engage and Contribute</a:t>
            </a:r>
            <a:endParaRPr lang="en-US" sz="2800" dirty="0"/>
          </a:p>
        </p:txBody>
      </p:sp>
      <p:sp>
        <p:nvSpPr>
          <p:cNvPr id="35" name="Rectangle 34"/>
          <p:cNvSpPr/>
          <p:nvPr/>
        </p:nvSpPr>
        <p:spPr>
          <a:xfrm>
            <a:off x="534601" y="1202729"/>
            <a:ext cx="8103072" cy="5109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 Public Comment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Root Zone Evolution </a:t>
            </a:r>
            <a:r>
              <a:rPr lang="en-US" sz="1900" dirty="0">
                <a:solidFill>
                  <a:srgbClr val="0C1F24"/>
                </a:solidFill>
                <a:latin typeface="Arial"/>
                <a:cs typeface="Arial"/>
              </a:rPr>
              <a:t>Review Committee Charter </a:t>
            </a:r>
            <a:r>
              <a:rPr lang="en-US" sz="1200" dirty="0" smtClean="0">
                <a:solidFill>
                  <a:srgbClr val="0C1F24"/>
                </a:solidFill>
                <a:latin typeface="Arial"/>
                <a:cs typeface="Arial"/>
                <a:hlinkClick r:id="rId2"/>
              </a:rPr>
              <a:t>https</a:t>
            </a:r>
            <a:r>
              <a:rPr lang="en-US" sz="1200" dirty="0">
                <a:solidFill>
                  <a:srgbClr val="0C1F24"/>
                </a:solidFill>
                <a:latin typeface="Arial"/>
                <a:cs typeface="Arial"/>
                <a:hlinkClick r:id="rId2"/>
              </a:rPr>
              <a:t>://www.icann.org/public-comments/draft-rzerc-charter-2016-06-10-</a:t>
            </a:r>
            <a:r>
              <a:rPr lang="en-US" sz="1200" dirty="0" smtClean="0">
                <a:solidFill>
                  <a:srgbClr val="0C1F24"/>
                </a:solidFill>
                <a:latin typeface="Arial"/>
                <a:cs typeface="Arial"/>
                <a:hlinkClick r:id="rId2"/>
              </a:rPr>
              <a:t>en</a:t>
            </a: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 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ICANN Restated Articles of Incorporation</a:t>
            </a:r>
            <a:r>
              <a:rPr lang="en-US" sz="1900" dirty="0">
                <a:solidFill>
                  <a:srgbClr val="0C1F24"/>
                </a:solidFill>
                <a:latin typeface="Arial"/>
                <a:cs typeface="Arial"/>
              </a:rPr>
              <a:t> </a:t>
            </a:r>
            <a:r>
              <a:rPr lang="en-US" sz="1200" dirty="0">
                <a:solidFill>
                  <a:srgbClr val="0C1F24"/>
                </a:solidFill>
                <a:latin typeface="Arial"/>
                <a:cs typeface="Arial"/>
                <a:hlinkClick r:id="rId3"/>
              </a:rPr>
              <a:t>https://www.icann.org/public-comments/draft-restated-articles-incorporation-2016-05-27-</a:t>
            </a:r>
            <a:r>
              <a:rPr lang="en-US" sz="1200" dirty="0" smtClean="0">
                <a:solidFill>
                  <a:srgbClr val="0C1F24"/>
                </a:solidFill>
                <a:latin typeface="Arial"/>
                <a:cs typeface="Arial"/>
                <a:hlinkClick r:id="rId3"/>
              </a:rPr>
              <a:t>en</a:t>
            </a:r>
            <a:r>
              <a:rPr lang="en-US" sz="1200" dirty="0" smtClean="0">
                <a:solidFill>
                  <a:srgbClr val="0C1F24"/>
                </a:solidFill>
                <a:latin typeface="Arial"/>
                <a:cs typeface="Arial"/>
              </a:rPr>
              <a:t> </a:t>
            </a:r>
            <a:endParaRPr lang="en-US" sz="1200" dirty="0">
              <a:solidFill>
                <a:srgbClr val="0C1F24"/>
              </a:solidFill>
              <a:latin typeface="Arial"/>
              <a:cs typeface="Arial"/>
            </a:endParaRPr>
          </a:p>
          <a:p>
            <a:pPr>
              <a:buSzPct val="75000"/>
            </a:pP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 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Volunteer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Customer Standing Committee</a:t>
            </a:r>
            <a:b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</a:br>
            <a:r>
              <a:rPr lang="en-US" sz="1200" dirty="0" smtClean="0">
                <a:solidFill>
                  <a:srgbClr val="0C1F24"/>
                </a:solidFill>
                <a:latin typeface="Arial"/>
                <a:cs typeface="Arial"/>
                <a:hlinkClick r:id="rId4"/>
              </a:rPr>
              <a:t>https</a:t>
            </a:r>
            <a:r>
              <a:rPr lang="en-US" sz="1200" dirty="0">
                <a:solidFill>
                  <a:srgbClr val="0C1F24"/>
                </a:solidFill>
                <a:latin typeface="Arial"/>
                <a:cs typeface="Arial"/>
                <a:hlinkClick r:id="rId4"/>
              </a:rPr>
              <a:t>://www.icann.org/en/stewardship-implementation/customer-standing-committee-</a:t>
            </a:r>
            <a:r>
              <a:rPr lang="en-US" sz="1200" dirty="0" smtClean="0">
                <a:solidFill>
                  <a:srgbClr val="0C1F24"/>
                </a:solidFill>
                <a:latin typeface="Arial"/>
                <a:cs typeface="Arial"/>
                <a:hlinkClick r:id="rId4"/>
              </a:rPr>
              <a:t>csc</a:t>
            </a:r>
            <a:r>
              <a:rPr lang="en-US" sz="1200" dirty="0" smtClean="0">
                <a:solidFill>
                  <a:srgbClr val="0C1F24"/>
                </a:solidFill>
                <a:latin typeface="Arial"/>
                <a:cs typeface="Arial"/>
              </a:rPr>
              <a:t> </a:t>
            </a:r>
          </a:p>
          <a:p>
            <a:pPr>
              <a:buSzPct val="75000"/>
            </a:pP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 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Participate in, or Follow Discussions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CWG-Stewardship Mail List                                     </a:t>
            </a:r>
            <a:r>
              <a:rPr lang="en-US" sz="1200" u="sng" dirty="0">
                <a:hlinkClick r:id="rId5"/>
              </a:rPr>
              <a:t>cwg-stewardship@icann.org</a:t>
            </a:r>
            <a:endParaRPr lang="en-US" sz="1200" dirty="0" smtClean="0">
              <a:solidFill>
                <a:srgbClr val="0C1F24"/>
              </a:solidFill>
              <a:latin typeface="Arial"/>
              <a:cs typeface="Arial"/>
            </a:endParaRP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1900" dirty="0">
                <a:solidFill>
                  <a:srgbClr val="0C1F24"/>
                </a:solidFill>
                <a:latin typeface="Arial"/>
                <a:cs typeface="Arial"/>
              </a:rPr>
              <a:t>Implementation Oversight Task Force (IOTF) Mail List        </a:t>
            </a:r>
            <a:r>
              <a:rPr lang="en-US" sz="1200" dirty="0">
                <a:solidFill>
                  <a:srgbClr val="0C1F24"/>
                </a:solidFill>
                <a:latin typeface="Arial"/>
                <a:cs typeface="Arial"/>
                <a:hlinkClick r:id="rId6"/>
              </a:rPr>
              <a:t>iotf@icann.org</a:t>
            </a:r>
            <a:r>
              <a:rPr lang="en-US" sz="1200" dirty="0">
                <a:solidFill>
                  <a:srgbClr val="0C1F24"/>
                </a:solidFill>
                <a:latin typeface="Arial"/>
                <a:cs typeface="Arial"/>
              </a:rPr>
              <a:t> 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IANA IPR </a:t>
            </a:r>
            <a:r>
              <a:rPr lang="en-US" sz="1900" dirty="0">
                <a:solidFill>
                  <a:srgbClr val="0C1F24"/>
                </a:solidFill>
                <a:latin typeface="Arial"/>
                <a:cs typeface="Arial"/>
              </a:rPr>
              <a:t>Mail </a:t>
            </a: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List                                                          </a:t>
            </a:r>
            <a:r>
              <a:rPr lang="en-US" sz="1200" dirty="0" smtClean="0">
                <a:solidFill>
                  <a:srgbClr val="0C1F24"/>
                </a:solidFill>
                <a:latin typeface="Arial"/>
                <a:cs typeface="Arial"/>
              </a:rPr>
              <a:t>     </a:t>
            </a:r>
            <a:r>
              <a:rPr lang="en-US" sz="1200" dirty="0">
                <a:solidFill>
                  <a:srgbClr val="0C1F24"/>
                </a:solidFill>
                <a:latin typeface="Arial"/>
                <a:cs typeface="Arial"/>
                <a:hlinkClick r:id="rId7"/>
              </a:rPr>
              <a:t>iana-ipr@</a:t>
            </a:r>
            <a:r>
              <a:rPr lang="en-US" sz="1200" dirty="0" smtClean="0">
                <a:solidFill>
                  <a:srgbClr val="0C1F24"/>
                </a:solidFill>
                <a:latin typeface="Arial"/>
                <a:cs typeface="Arial"/>
                <a:hlinkClick r:id="rId7"/>
              </a:rPr>
              <a:t>nro.net</a:t>
            </a:r>
            <a:r>
              <a:rPr lang="en-US" sz="1200" dirty="0" smtClean="0">
                <a:solidFill>
                  <a:srgbClr val="0C1F24"/>
                </a:solidFill>
                <a:latin typeface="Arial"/>
                <a:cs typeface="Arial"/>
              </a:rPr>
              <a:t> </a:t>
            </a:r>
          </a:p>
          <a:p>
            <a:pPr>
              <a:buSzPct val="75000"/>
            </a:pP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/>
            </a:r>
            <a:b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</a:b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 </a:t>
            </a:r>
            <a:endParaRPr lang="en-US" sz="1900" dirty="0">
              <a:solidFill>
                <a:srgbClr val="0C1F24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62356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3500" b="1" dirty="0" smtClean="0">
                <a:latin typeface="Arial"/>
                <a:cs typeface="Arial"/>
              </a:rPr>
              <a:t>Q&amp;A</a:t>
            </a:r>
            <a:endParaRPr lang="en-US" sz="35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9472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76115" y="4471954"/>
            <a:ext cx="6051911" cy="697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700"/>
              </a:lnSpc>
            </a:pPr>
            <a:r>
              <a:rPr lang="en-US" sz="4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Transition Planning Update</a:t>
            </a:r>
            <a:endParaRPr lang="en-US" sz="40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76114" y="5152820"/>
            <a:ext cx="33393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Trang Nguyen  </a:t>
            </a:r>
            <a:r>
              <a:rPr lang="en-US" sz="2000" dirty="0" smtClean="0">
                <a:solidFill>
                  <a:srgbClr val="FFFFFF"/>
                </a:solidFill>
                <a:latin typeface="Source Sans Pro"/>
                <a:ea typeface="Wingdings"/>
                <a:cs typeface="Source Sans Pro"/>
                <a:sym typeface="Wingdings"/>
              </a:rPr>
              <a:t>|  28 June 2016</a:t>
            </a:r>
            <a:endParaRPr lang="en-US" sz="20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367408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1476673"/>
            <a:ext cx="8103072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 Opening Remarks (Jonathan Robinson/Lise Fuhr)</a:t>
            </a:r>
            <a:b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</a:b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 </a:t>
            </a:r>
            <a:endParaRPr lang="en-US" sz="1900" dirty="0">
              <a:solidFill>
                <a:srgbClr val="0C1F24"/>
              </a:solidFill>
              <a:latin typeface="Arial"/>
              <a:cs typeface="Arial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 Implementation Planning Update (Trang Nguyen)</a:t>
            </a:r>
            <a:b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</a:br>
            <a:endParaRPr lang="en-US" sz="1900" dirty="0" smtClean="0">
              <a:solidFill>
                <a:srgbClr val="0C1F24"/>
              </a:solidFill>
              <a:latin typeface="Arial"/>
              <a:cs typeface="Arial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 Q&amp;A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1900" dirty="0" smtClean="0">
              <a:solidFill>
                <a:srgbClr val="0C1F24"/>
              </a:solidFill>
              <a:latin typeface="Arial"/>
              <a:cs typeface="Arial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 Closing Remarks (Jonathan Robinson/Lise Fuhr)</a:t>
            </a:r>
          </a:p>
          <a:p>
            <a:pPr>
              <a:buSzPct val="75000"/>
            </a:pP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/>
            </a:r>
            <a:b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</a:br>
            <a:r>
              <a:rPr lang="en-US" sz="1900" dirty="0" smtClean="0">
                <a:solidFill>
                  <a:srgbClr val="0C1F24"/>
                </a:solidFill>
                <a:latin typeface="Arial"/>
                <a:cs typeface="Arial"/>
              </a:rPr>
              <a:t> </a:t>
            </a:r>
            <a:endParaRPr lang="en-US" sz="1900" dirty="0">
              <a:solidFill>
                <a:srgbClr val="0C1F24"/>
              </a:solidFill>
              <a:latin typeface="Arial"/>
              <a:cs typeface="Arial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000" dirty="0" smtClean="0">
                <a:latin typeface="Arial"/>
                <a:cs typeface="Arial"/>
              </a:rPr>
              <a:t>Agenda</a:t>
            </a:r>
            <a:endParaRPr lang="en-US" sz="3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412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69913" y="2377590"/>
            <a:ext cx="6602096" cy="1728788"/>
          </a:xfrm>
        </p:spPr>
        <p:txBody>
          <a:bodyPr/>
          <a:lstStyle/>
          <a:p>
            <a:r>
              <a:rPr lang="en-US" b="1" dirty="0" smtClean="0">
                <a:latin typeface="Source Sans Pro"/>
                <a:cs typeface="Source Sans Pro"/>
              </a:rPr>
              <a:t>Opening Remarks</a:t>
            </a:r>
          </a:p>
          <a:p>
            <a:r>
              <a:rPr lang="en-US" dirty="0" err="1" smtClean="0">
                <a:latin typeface="Source Sans Pro Light"/>
                <a:cs typeface="Source Sans Pro Light"/>
              </a:rPr>
              <a:t>Lise</a:t>
            </a:r>
            <a:r>
              <a:rPr lang="en-US" dirty="0" smtClean="0">
                <a:latin typeface="Source Sans Pro Light"/>
                <a:cs typeface="Source Sans Pro Light"/>
              </a:rPr>
              <a:t> </a:t>
            </a:r>
            <a:r>
              <a:rPr lang="en-US" dirty="0" err="1" smtClean="0">
                <a:latin typeface="Source Sans Pro Light"/>
                <a:cs typeface="Source Sans Pro Light"/>
              </a:rPr>
              <a:t>Fuhr</a:t>
            </a:r>
            <a:r>
              <a:rPr lang="en-US" dirty="0" smtClean="0">
                <a:latin typeface="Source Sans Pro Light"/>
                <a:cs typeface="Source Sans Pro Light"/>
              </a:rPr>
              <a:t> and Jonathan Robinson</a:t>
            </a:r>
            <a:endParaRPr lang="en-US" dirty="0">
              <a:latin typeface="Source Sans Pro Light"/>
              <a:cs typeface="Source Sans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2888004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3500" b="1" dirty="0" smtClean="0">
                <a:latin typeface="Arial"/>
                <a:cs typeface="Arial"/>
              </a:rPr>
              <a:t>Implementation Planning Update</a:t>
            </a:r>
            <a:endParaRPr lang="en-US" sz="35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6700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098932"/>
            <a:ext cx="9144000" cy="77797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2000" dirty="0" smtClean="0"/>
              <a:t>Implementation Planning Timeline </a:t>
            </a:r>
            <a:r>
              <a:rPr lang="en-US" sz="2000" dirty="0"/>
              <a:t>– Proposals Delivered in </a:t>
            </a:r>
            <a:r>
              <a:rPr lang="en-US" sz="2000" dirty="0" smtClean="0"/>
              <a:t>March </a:t>
            </a:r>
            <a:r>
              <a:rPr lang="en-US" sz="2000" dirty="0"/>
              <a:t>2016</a:t>
            </a:r>
          </a:p>
        </p:txBody>
      </p:sp>
      <p:graphicFrame>
        <p:nvGraphicFramePr>
          <p:cNvPr id="65" name="Table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299374"/>
              </p:ext>
            </p:extLst>
          </p:nvPr>
        </p:nvGraphicFramePr>
        <p:xfrm>
          <a:off x="731179" y="1110519"/>
          <a:ext cx="7831019" cy="5340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3074"/>
                <a:gridCol w="443485"/>
                <a:gridCol w="492369"/>
                <a:gridCol w="484554"/>
                <a:gridCol w="523631"/>
                <a:gridCol w="554892"/>
                <a:gridCol w="609600"/>
                <a:gridCol w="570523"/>
                <a:gridCol w="547077"/>
                <a:gridCol w="554892"/>
                <a:gridCol w="500185"/>
                <a:gridCol w="476737"/>
              </a:tblGrid>
              <a:tr h="4733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 marL="68580" marR="68580" marT="34290" marB="3429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Nov ‘15</a:t>
                      </a:r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Dec ‘15</a:t>
                      </a:r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Jan ‘</a:t>
                      </a:r>
                      <a:r>
                        <a:rPr lang="en-US" sz="1000" baseline="0" dirty="0" smtClean="0"/>
                        <a:t>16</a:t>
                      </a:r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Feb  ‘16</a:t>
                      </a:r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Mar  ‘16</a:t>
                      </a:r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Apr     ‘16</a:t>
                      </a:r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May  ‘16</a:t>
                      </a:r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Jun   ‘16</a:t>
                      </a:r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Jul     ‘16</a:t>
                      </a:r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Aug ‘16</a:t>
                      </a:r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Sep ‘16</a:t>
                      </a:r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54690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45797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</a:tr>
              <a:tr h="186216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marL="68580" marR="68580" marT="34290" marB="3429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2" name="Rectangle 141"/>
          <p:cNvSpPr/>
          <p:nvPr/>
        </p:nvSpPr>
        <p:spPr>
          <a:xfrm>
            <a:off x="2806156" y="1647194"/>
            <a:ext cx="4141368" cy="13716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44" name="Rectangle 143"/>
          <p:cNvSpPr/>
          <p:nvPr/>
        </p:nvSpPr>
        <p:spPr>
          <a:xfrm>
            <a:off x="3267698" y="4701980"/>
            <a:ext cx="3186114" cy="109728"/>
          </a:xfrm>
          <a:prstGeom prst="rect">
            <a:avLst/>
          </a:prstGeom>
          <a:solidFill>
            <a:schemeClr val="tx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grpSp>
        <p:nvGrpSpPr>
          <p:cNvPr id="19" name="Group 18"/>
          <p:cNvGrpSpPr/>
          <p:nvPr/>
        </p:nvGrpSpPr>
        <p:grpSpPr>
          <a:xfrm>
            <a:off x="4744502" y="1193651"/>
            <a:ext cx="394660" cy="309009"/>
            <a:chOff x="4305729" y="907950"/>
            <a:chExt cx="394660" cy="309009"/>
          </a:xfrm>
        </p:grpSpPr>
        <p:sp>
          <p:nvSpPr>
            <p:cNvPr id="146" name="5-Point Star 145"/>
            <p:cNvSpPr/>
            <p:nvPr/>
          </p:nvSpPr>
          <p:spPr>
            <a:xfrm>
              <a:off x="4359079" y="907950"/>
              <a:ext cx="286602" cy="286602"/>
            </a:xfrm>
            <a:prstGeom prst="star5">
              <a:avLst>
                <a:gd name="adj" fmla="val 30461"/>
                <a:gd name="hf" fmla="val 105146"/>
                <a:gd name="vf" fmla="val 110557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4305729" y="939960"/>
              <a:ext cx="39466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00" b="1" dirty="0"/>
                <a:t>ICANN</a:t>
              </a:r>
            </a:p>
            <a:p>
              <a:pPr algn="ctr"/>
              <a:r>
                <a:rPr lang="en-US" sz="600" b="1" dirty="0"/>
                <a:t>55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768007" y="1185777"/>
            <a:ext cx="394660" cy="319004"/>
            <a:chOff x="6071779" y="900076"/>
            <a:chExt cx="394660" cy="319004"/>
          </a:xfrm>
        </p:grpSpPr>
        <p:sp>
          <p:nvSpPr>
            <p:cNvPr id="152" name="5-Point Star 151"/>
            <p:cNvSpPr/>
            <p:nvPr/>
          </p:nvSpPr>
          <p:spPr>
            <a:xfrm>
              <a:off x="6113659" y="900076"/>
              <a:ext cx="286602" cy="286602"/>
            </a:xfrm>
            <a:prstGeom prst="star5">
              <a:avLst>
                <a:gd name="adj" fmla="val 30461"/>
                <a:gd name="hf" fmla="val 105146"/>
                <a:gd name="vf" fmla="val 110557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6071779" y="942081"/>
              <a:ext cx="39466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600" b="1" dirty="0"/>
                <a:t>ICANN</a:t>
              </a:r>
            </a:p>
            <a:p>
              <a:pPr algn="ctr"/>
              <a:r>
                <a:rPr lang="en-US" sz="600" b="1" dirty="0" smtClean="0"/>
                <a:t>56</a:t>
              </a:r>
              <a:endParaRPr lang="en-US" sz="600" b="1" dirty="0"/>
            </a:p>
          </p:txBody>
        </p:sp>
      </p:grpSp>
      <p:sp>
        <p:nvSpPr>
          <p:cNvPr id="154" name="TextBox 153"/>
          <p:cNvSpPr txBox="1"/>
          <p:nvPr/>
        </p:nvSpPr>
        <p:spPr>
          <a:xfrm>
            <a:off x="731179" y="1568741"/>
            <a:ext cx="2121586" cy="296046"/>
          </a:xfrm>
          <a:prstGeom prst="rect">
            <a:avLst/>
          </a:prstGeom>
          <a:noFill/>
        </p:spPr>
        <p:txBody>
          <a:bodyPr wrap="square" lIns="38405" tIns="19202" rIns="38405" bIns="18288" rtlCol="0">
            <a:spAutoFit/>
          </a:bodyPr>
          <a:lstStyle/>
          <a:p>
            <a:pPr defTabSz="914400">
              <a:lnSpc>
                <a:spcPts val="1000"/>
              </a:lnSpc>
              <a:defRPr/>
            </a:pPr>
            <a:r>
              <a:rPr lang="en-US" sz="900" dirty="0" smtClean="0">
                <a:solidFill>
                  <a:srgbClr val="0A1F24"/>
                </a:solidFill>
                <a:latin typeface="Source Sans Pro"/>
                <a:cs typeface="Source Sans Pro"/>
              </a:rPr>
              <a:t>Root Zone Management System (RZMS) changes &amp; parallel testing</a:t>
            </a:r>
            <a:endParaRPr lang="en-US" sz="900" dirty="0">
              <a:solidFill>
                <a:srgbClr val="0A1F24"/>
              </a:solidFill>
              <a:latin typeface="Source Sans Pro"/>
              <a:cs typeface="Source Sans Pro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731179" y="1897850"/>
            <a:ext cx="2121586" cy="167806"/>
          </a:xfrm>
          <a:prstGeom prst="rect">
            <a:avLst/>
          </a:prstGeom>
          <a:noFill/>
        </p:spPr>
        <p:txBody>
          <a:bodyPr wrap="square" lIns="38405" tIns="19202" rIns="38405" bIns="18288" rtlCol="0">
            <a:spAutoFit/>
          </a:bodyPr>
          <a:lstStyle/>
          <a:p>
            <a:pPr>
              <a:lnSpc>
                <a:spcPts val="1000"/>
              </a:lnSpc>
              <a:defRPr/>
            </a:pPr>
            <a:r>
              <a:rPr lang="en-US" sz="900" dirty="0" smtClean="0">
                <a:solidFill>
                  <a:srgbClr val="0A1F24"/>
                </a:solidFill>
                <a:latin typeface="Source Sans Pro"/>
                <a:cs typeface="Source Sans Pro"/>
              </a:rPr>
              <a:t>Root Zone Maintainer Agreement (RZMA)</a:t>
            </a:r>
            <a:endParaRPr lang="en-US" sz="900" dirty="0">
              <a:solidFill>
                <a:srgbClr val="0A1F24"/>
              </a:solidFill>
              <a:latin typeface="Source Sans Pro"/>
              <a:cs typeface="Source Sans Pro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731179" y="2105211"/>
            <a:ext cx="2121586" cy="296046"/>
          </a:xfrm>
          <a:prstGeom prst="rect">
            <a:avLst/>
          </a:prstGeom>
          <a:noFill/>
        </p:spPr>
        <p:txBody>
          <a:bodyPr wrap="square" lIns="38405" tIns="19202" rIns="38405" bIns="18288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900" dirty="0" smtClean="0">
                <a:solidFill>
                  <a:srgbClr val="0A1F24"/>
                </a:solidFill>
                <a:latin typeface="Source Sans Pro"/>
                <a:cs typeface="Source Sans Pro"/>
              </a:rPr>
              <a:t>Service Level Expectations (SLEs) for </a:t>
            </a:r>
            <a:r>
              <a:rPr lang="en-US" sz="900" dirty="0">
                <a:solidFill>
                  <a:srgbClr val="0A1F24"/>
                </a:solidFill>
                <a:latin typeface="Source Sans Pro"/>
                <a:cs typeface="Source Sans Pro"/>
              </a:rPr>
              <a:t>Naming Community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731179" y="2411453"/>
            <a:ext cx="2121586" cy="296046"/>
          </a:xfrm>
          <a:prstGeom prst="rect">
            <a:avLst/>
          </a:prstGeom>
          <a:noFill/>
        </p:spPr>
        <p:txBody>
          <a:bodyPr wrap="square" lIns="38405" tIns="19202" rIns="38405" bIns="18288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US" sz="900" dirty="0" smtClean="0">
                <a:solidFill>
                  <a:srgbClr val="0A1F24"/>
                </a:solidFill>
                <a:latin typeface="Source Sans Pro"/>
                <a:cs typeface="Source Sans Pro"/>
              </a:rPr>
              <a:t>Service Level Agreements (SLAs) with the Number Community</a:t>
            </a:r>
            <a:endParaRPr lang="en-US" sz="900" dirty="0">
              <a:solidFill>
                <a:srgbClr val="0A1F24"/>
              </a:solidFill>
              <a:latin typeface="Source Sans Pro"/>
              <a:cs typeface="Source Sans Pro"/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731179" y="2785063"/>
            <a:ext cx="2121586" cy="166096"/>
          </a:xfrm>
          <a:prstGeom prst="rect">
            <a:avLst/>
          </a:prstGeom>
          <a:noFill/>
        </p:spPr>
        <p:txBody>
          <a:bodyPr wrap="square" lIns="38405" tIns="19202" rIns="38405" bIns="18288" rtlCol="0">
            <a:spAutoFit/>
          </a:bodyPr>
          <a:lstStyle/>
          <a:p>
            <a:pPr defTabSz="914400">
              <a:lnSpc>
                <a:spcPts val="1000"/>
              </a:lnSpc>
              <a:defRPr/>
            </a:pPr>
            <a:r>
              <a:rPr lang="en-US" sz="900" dirty="0" smtClean="0">
                <a:solidFill>
                  <a:srgbClr val="0A1F24"/>
                </a:solidFill>
                <a:latin typeface="Source Sans Pro"/>
                <a:cs typeface="Source Sans Pro"/>
              </a:rPr>
              <a:t>IETF MoU Supplemental Agreement</a:t>
            </a:r>
            <a:endParaRPr lang="en-US" sz="900" dirty="0">
              <a:solidFill>
                <a:srgbClr val="0A1F24"/>
              </a:solidFill>
              <a:latin typeface="Source Sans Pro"/>
              <a:cs typeface="Source Sans Pro"/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731179" y="3701509"/>
            <a:ext cx="2121586" cy="167806"/>
          </a:xfrm>
          <a:prstGeom prst="rect">
            <a:avLst/>
          </a:prstGeom>
          <a:noFill/>
        </p:spPr>
        <p:txBody>
          <a:bodyPr wrap="square" lIns="38405" tIns="19202" rIns="38405" bIns="18288" rtlCol="0">
            <a:spAutoFit/>
          </a:bodyPr>
          <a:lstStyle/>
          <a:p>
            <a:pPr defTabSz="914400">
              <a:lnSpc>
                <a:spcPts val="1000"/>
              </a:lnSpc>
              <a:defRPr/>
            </a:pPr>
            <a:r>
              <a:rPr lang="en-US" sz="900" dirty="0" smtClean="0">
                <a:solidFill>
                  <a:srgbClr val="0A1F24"/>
                </a:solidFill>
                <a:latin typeface="Source Sans Pro"/>
                <a:cs typeface="Source Sans Pro"/>
              </a:rPr>
              <a:t>Customer Standing Committee (CSC)</a:t>
            </a:r>
            <a:endParaRPr lang="en-US" sz="900" dirty="0">
              <a:solidFill>
                <a:srgbClr val="0A1F24"/>
              </a:solidFill>
              <a:latin typeface="Source Sans Pro"/>
              <a:cs typeface="Source Sans Pro"/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731179" y="4663961"/>
            <a:ext cx="2121586" cy="167806"/>
          </a:xfrm>
          <a:prstGeom prst="rect">
            <a:avLst/>
          </a:prstGeom>
          <a:noFill/>
        </p:spPr>
        <p:txBody>
          <a:bodyPr wrap="square" lIns="38405" tIns="19202" rIns="38405" bIns="18288" rtlCol="0">
            <a:spAutoFit/>
          </a:bodyPr>
          <a:lstStyle/>
          <a:p>
            <a:pPr defTabSz="914400">
              <a:lnSpc>
                <a:spcPts val="1000"/>
              </a:lnSpc>
              <a:defRPr/>
            </a:pPr>
            <a:r>
              <a:rPr lang="en-US" sz="900" dirty="0" smtClean="0">
                <a:solidFill>
                  <a:srgbClr val="0A1F24"/>
                </a:solidFill>
                <a:latin typeface="Source Sans Pro"/>
                <a:cs typeface="Source Sans Pro"/>
              </a:rPr>
              <a:t>ICANN Bylaws</a:t>
            </a:r>
            <a:endParaRPr lang="en-US" sz="900" dirty="0">
              <a:solidFill>
                <a:srgbClr val="0A1F24"/>
              </a:solidFill>
              <a:latin typeface="Source Sans Pro"/>
              <a:cs typeface="Source Sans Pro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731179" y="5163727"/>
            <a:ext cx="2121586" cy="294337"/>
          </a:xfrm>
          <a:prstGeom prst="rect">
            <a:avLst/>
          </a:prstGeom>
          <a:noFill/>
        </p:spPr>
        <p:txBody>
          <a:bodyPr wrap="square" lIns="38405" tIns="19202" rIns="38405" bIns="18288" rtlCol="0">
            <a:spAutoFit/>
          </a:bodyPr>
          <a:lstStyle/>
          <a:p>
            <a:pPr defTabSz="914400">
              <a:lnSpc>
                <a:spcPts val="1000"/>
              </a:lnSpc>
              <a:defRPr/>
            </a:pPr>
            <a:r>
              <a:rPr lang="en-US" sz="900" dirty="0" smtClean="0">
                <a:solidFill>
                  <a:srgbClr val="0A1F24"/>
                </a:solidFill>
                <a:latin typeface="Source Sans Pro"/>
                <a:cs typeface="Source Sans Pro"/>
              </a:rPr>
              <a:t>Independent Review Process (IRP) Enhancements</a:t>
            </a:r>
            <a:endParaRPr lang="en-US" sz="900" dirty="0">
              <a:solidFill>
                <a:srgbClr val="0A1F24"/>
              </a:solidFill>
              <a:latin typeface="Source Sans Pro"/>
              <a:cs typeface="Source Sans Pro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731179" y="5571896"/>
            <a:ext cx="2121586" cy="167806"/>
          </a:xfrm>
          <a:prstGeom prst="rect">
            <a:avLst/>
          </a:prstGeom>
          <a:noFill/>
        </p:spPr>
        <p:txBody>
          <a:bodyPr wrap="square" lIns="38405" tIns="19202" rIns="38405" bIns="18288" rtlCol="0">
            <a:spAutoFit/>
          </a:bodyPr>
          <a:lstStyle/>
          <a:p>
            <a:pPr defTabSz="914400">
              <a:lnSpc>
                <a:spcPts val="1000"/>
              </a:lnSpc>
              <a:defRPr/>
            </a:pPr>
            <a:r>
              <a:rPr lang="en-US" sz="900" dirty="0" smtClean="0">
                <a:solidFill>
                  <a:srgbClr val="0A1F24"/>
                </a:solidFill>
                <a:latin typeface="Source Sans Pro"/>
                <a:cs typeface="Source Sans Pro"/>
              </a:rPr>
              <a:t>Reconsideration Request  Enhancements</a:t>
            </a:r>
            <a:endParaRPr lang="en-US" sz="900" dirty="0">
              <a:solidFill>
                <a:srgbClr val="0A1F24"/>
              </a:solidFill>
              <a:latin typeface="Source Sans Pro"/>
              <a:cs typeface="Source Sans Pro"/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731179" y="5845840"/>
            <a:ext cx="2121586" cy="167806"/>
          </a:xfrm>
          <a:prstGeom prst="rect">
            <a:avLst/>
          </a:prstGeom>
          <a:noFill/>
        </p:spPr>
        <p:txBody>
          <a:bodyPr wrap="square" lIns="38405" tIns="19202" rIns="38405" bIns="18288" rtlCol="0">
            <a:spAutoFit/>
          </a:bodyPr>
          <a:lstStyle/>
          <a:p>
            <a:pPr defTabSz="914400">
              <a:lnSpc>
                <a:spcPts val="1000"/>
              </a:lnSpc>
              <a:defRPr/>
            </a:pPr>
            <a:r>
              <a:rPr lang="en-US" sz="900" dirty="0" smtClean="0">
                <a:solidFill>
                  <a:srgbClr val="0A1F24"/>
                </a:solidFill>
                <a:latin typeface="Source Sans Pro"/>
                <a:cs typeface="Source Sans Pro"/>
              </a:rPr>
              <a:t>Empowered Community</a:t>
            </a:r>
            <a:endParaRPr lang="en-US" sz="900" dirty="0">
              <a:solidFill>
                <a:srgbClr val="0A1F24"/>
              </a:solidFill>
              <a:latin typeface="Source Sans Pro"/>
              <a:cs typeface="Source Sans Pro"/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2806154" y="1928076"/>
            <a:ext cx="4141370" cy="13758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83" name="Rectangle 182"/>
          <p:cNvSpPr/>
          <p:nvPr/>
        </p:nvSpPr>
        <p:spPr>
          <a:xfrm>
            <a:off x="2806156" y="2221658"/>
            <a:ext cx="5024018" cy="109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84" name="Rectangle 183"/>
          <p:cNvSpPr/>
          <p:nvPr/>
        </p:nvSpPr>
        <p:spPr>
          <a:xfrm>
            <a:off x="2806156" y="2536770"/>
            <a:ext cx="4208678" cy="109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85" name="Rectangle 184"/>
          <p:cNvSpPr/>
          <p:nvPr/>
        </p:nvSpPr>
        <p:spPr>
          <a:xfrm>
            <a:off x="2806155" y="2851883"/>
            <a:ext cx="4208679" cy="109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87" name="Rectangle 186"/>
          <p:cNvSpPr/>
          <p:nvPr/>
        </p:nvSpPr>
        <p:spPr>
          <a:xfrm>
            <a:off x="4241154" y="3778172"/>
            <a:ext cx="3589020" cy="109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63" name="TextBox 162"/>
          <p:cNvSpPr txBox="1"/>
          <p:nvPr/>
        </p:nvSpPr>
        <p:spPr>
          <a:xfrm>
            <a:off x="731179" y="3104290"/>
            <a:ext cx="2121586" cy="166096"/>
          </a:xfrm>
          <a:prstGeom prst="rect">
            <a:avLst/>
          </a:prstGeom>
          <a:noFill/>
        </p:spPr>
        <p:txBody>
          <a:bodyPr wrap="square" lIns="38405" tIns="19202" rIns="38405" bIns="18288" rtlCol="0">
            <a:spAutoFit/>
          </a:bodyPr>
          <a:lstStyle/>
          <a:p>
            <a:pPr defTabSz="914400">
              <a:lnSpc>
                <a:spcPts val="1000"/>
              </a:lnSpc>
              <a:defRPr/>
            </a:pPr>
            <a:r>
              <a:rPr lang="en-US" sz="900" dirty="0" smtClean="0">
                <a:solidFill>
                  <a:srgbClr val="0A1F24"/>
                </a:solidFill>
                <a:latin typeface="Source Sans Pro"/>
                <a:cs typeface="Source Sans Pro"/>
              </a:rPr>
              <a:t>Post-Transition IANA (PTI)</a:t>
            </a:r>
            <a:endParaRPr lang="en-US" sz="900" dirty="0">
              <a:solidFill>
                <a:srgbClr val="0A1F24"/>
              </a:solidFill>
              <a:latin typeface="Source Sans Pro"/>
              <a:cs typeface="Source Sans Pro"/>
            </a:endParaRPr>
          </a:p>
        </p:txBody>
      </p:sp>
      <p:sp>
        <p:nvSpPr>
          <p:cNvPr id="188" name="Rectangle 187"/>
          <p:cNvSpPr/>
          <p:nvPr/>
        </p:nvSpPr>
        <p:spPr>
          <a:xfrm>
            <a:off x="3267697" y="3160646"/>
            <a:ext cx="5082553" cy="1088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59" name="TextBox 158"/>
          <p:cNvSpPr txBox="1"/>
          <p:nvPr/>
        </p:nvSpPr>
        <p:spPr>
          <a:xfrm>
            <a:off x="735242" y="4005124"/>
            <a:ext cx="2121586" cy="167806"/>
          </a:xfrm>
          <a:prstGeom prst="rect">
            <a:avLst/>
          </a:prstGeom>
          <a:noFill/>
        </p:spPr>
        <p:txBody>
          <a:bodyPr wrap="square" lIns="38405" tIns="19202" rIns="38405" bIns="18288" rtlCol="0">
            <a:spAutoFit/>
          </a:bodyPr>
          <a:lstStyle/>
          <a:p>
            <a:pPr defTabSz="914400">
              <a:lnSpc>
                <a:spcPts val="1000"/>
              </a:lnSpc>
              <a:defRPr/>
            </a:pPr>
            <a:r>
              <a:rPr lang="en-US" sz="900" dirty="0" smtClean="0">
                <a:solidFill>
                  <a:srgbClr val="0A1F24"/>
                </a:solidFill>
                <a:latin typeface="Source Sans Pro"/>
                <a:cs typeface="Source Sans Pro"/>
              </a:rPr>
              <a:t>IANA Intellectual Property Rights (IPR)</a:t>
            </a:r>
            <a:endParaRPr lang="en-US" sz="900" dirty="0">
              <a:solidFill>
                <a:srgbClr val="0A1F24"/>
              </a:solidFill>
              <a:latin typeface="Source Sans Pro"/>
              <a:cs typeface="Source Sans Pro"/>
            </a:endParaRPr>
          </a:p>
        </p:txBody>
      </p:sp>
      <p:sp>
        <p:nvSpPr>
          <p:cNvPr id="186" name="Rectangle 185"/>
          <p:cNvSpPr/>
          <p:nvPr/>
        </p:nvSpPr>
        <p:spPr>
          <a:xfrm>
            <a:off x="6474969" y="4080586"/>
            <a:ext cx="2068063" cy="109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41" name="Rectangle 140"/>
          <p:cNvSpPr/>
          <p:nvPr/>
        </p:nvSpPr>
        <p:spPr>
          <a:xfrm>
            <a:off x="4241153" y="3469409"/>
            <a:ext cx="3589021" cy="109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60" name="TextBox 159"/>
          <p:cNvSpPr txBox="1"/>
          <p:nvPr/>
        </p:nvSpPr>
        <p:spPr>
          <a:xfrm>
            <a:off x="731179" y="3349337"/>
            <a:ext cx="2121586" cy="294337"/>
          </a:xfrm>
          <a:prstGeom prst="rect">
            <a:avLst/>
          </a:prstGeom>
          <a:noFill/>
        </p:spPr>
        <p:txBody>
          <a:bodyPr wrap="square" lIns="38405" tIns="19202" rIns="38405" bIns="18288" rtlCol="0">
            <a:spAutoFit/>
          </a:bodyPr>
          <a:lstStyle/>
          <a:p>
            <a:pPr defTabSz="914400">
              <a:lnSpc>
                <a:spcPts val="1000"/>
              </a:lnSpc>
              <a:defRPr/>
            </a:pPr>
            <a:r>
              <a:rPr lang="en-US" sz="900" dirty="0" smtClean="0">
                <a:solidFill>
                  <a:srgbClr val="0A1F24"/>
                </a:solidFill>
                <a:latin typeface="Source Sans Pro"/>
                <a:cs typeface="Source Sans Pro"/>
              </a:rPr>
              <a:t>Root Zone Evolution Review Committee (RZERC)</a:t>
            </a:r>
            <a:endParaRPr lang="en-US" sz="900" dirty="0">
              <a:solidFill>
                <a:srgbClr val="0A1F24"/>
              </a:solidFill>
              <a:latin typeface="Source Sans Pro"/>
              <a:cs typeface="Source Sans Pro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731179" y="4316847"/>
            <a:ext cx="2121586" cy="167806"/>
          </a:xfrm>
          <a:prstGeom prst="rect">
            <a:avLst/>
          </a:prstGeom>
          <a:noFill/>
        </p:spPr>
        <p:txBody>
          <a:bodyPr wrap="square" lIns="38405" tIns="19202" rIns="38405" bIns="18288" rtlCol="0">
            <a:spAutoFit/>
          </a:bodyPr>
          <a:lstStyle/>
          <a:p>
            <a:pPr defTabSz="914400">
              <a:lnSpc>
                <a:spcPts val="1000"/>
              </a:lnSpc>
              <a:defRPr/>
            </a:pPr>
            <a:r>
              <a:rPr lang="en-US" sz="900" dirty="0" smtClean="0">
                <a:solidFill>
                  <a:srgbClr val="0A1F24"/>
                </a:solidFill>
                <a:latin typeface="Source Sans Pro"/>
                <a:cs typeface="Source Sans Pro"/>
              </a:rPr>
              <a:t>IANA Operational Escalation Processes</a:t>
            </a:r>
            <a:endParaRPr lang="en-US" sz="900" dirty="0">
              <a:solidFill>
                <a:srgbClr val="0A1F24"/>
              </a:solidFill>
              <a:latin typeface="Source Sans Pro"/>
              <a:cs typeface="Source Sans Pro"/>
            </a:endParaRPr>
          </a:p>
        </p:txBody>
      </p:sp>
      <p:sp>
        <p:nvSpPr>
          <p:cNvPr id="189" name="Rectangle 188"/>
          <p:cNvSpPr/>
          <p:nvPr/>
        </p:nvSpPr>
        <p:spPr>
          <a:xfrm>
            <a:off x="4768839" y="4393217"/>
            <a:ext cx="3061335" cy="10972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90" name="Rectangle 189"/>
          <p:cNvSpPr/>
          <p:nvPr/>
        </p:nvSpPr>
        <p:spPr>
          <a:xfrm>
            <a:off x="6496151" y="5317026"/>
            <a:ext cx="2046887" cy="109728"/>
          </a:xfrm>
          <a:prstGeom prst="rect">
            <a:avLst/>
          </a:prstGeom>
          <a:solidFill>
            <a:schemeClr val="tx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20" name="Rectangle 219"/>
          <p:cNvSpPr/>
          <p:nvPr/>
        </p:nvSpPr>
        <p:spPr>
          <a:xfrm>
            <a:off x="6496152" y="5623307"/>
            <a:ext cx="2046887" cy="109728"/>
          </a:xfrm>
          <a:prstGeom prst="rect">
            <a:avLst/>
          </a:prstGeom>
          <a:solidFill>
            <a:schemeClr val="tx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21" name="Rectangle 220"/>
          <p:cNvSpPr/>
          <p:nvPr/>
        </p:nvSpPr>
        <p:spPr>
          <a:xfrm>
            <a:off x="5567987" y="6228133"/>
            <a:ext cx="2975051" cy="109728"/>
          </a:xfrm>
          <a:prstGeom prst="rect">
            <a:avLst/>
          </a:prstGeom>
          <a:solidFill>
            <a:schemeClr val="tx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2" name="Rectangle 91"/>
          <p:cNvSpPr/>
          <p:nvPr/>
        </p:nvSpPr>
        <p:spPr>
          <a:xfrm>
            <a:off x="6496152" y="5932070"/>
            <a:ext cx="1344380" cy="109728"/>
          </a:xfrm>
          <a:prstGeom prst="rect">
            <a:avLst/>
          </a:prstGeom>
          <a:solidFill>
            <a:schemeClr val="tx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3" name="TextBox 92"/>
          <p:cNvSpPr txBox="1"/>
          <p:nvPr/>
        </p:nvSpPr>
        <p:spPr>
          <a:xfrm>
            <a:off x="723782" y="6092700"/>
            <a:ext cx="2121586" cy="294337"/>
          </a:xfrm>
          <a:prstGeom prst="rect">
            <a:avLst/>
          </a:prstGeom>
          <a:noFill/>
        </p:spPr>
        <p:txBody>
          <a:bodyPr wrap="square" lIns="38405" tIns="19202" rIns="38405" bIns="18288" rtlCol="0">
            <a:spAutoFit/>
          </a:bodyPr>
          <a:lstStyle/>
          <a:p>
            <a:pPr defTabSz="914400">
              <a:lnSpc>
                <a:spcPts val="1000"/>
              </a:lnSpc>
              <a:defRPr/>
            </a:pPr>
            <a:r>
              <a:rPr lang="en-US" sz="900" dirty="0" smtClean="0">
                <a:solidFill>
                  <a:srgbClr val="0A1F24"/>
                </a:solidFill>
                <a:latin typeface="Source Sans Pro"/>
                <a:cs typeface="Source Sans Pro"/>
              </a:rPr>
              <a:t>Implementation of the post-transition Financial Planning Process</a:t>
            </a:r>
            <a:endParaRPr lang="en-US" sz="900" dirty="0">
              <a:solidFill>
                <a:srgbClr val="0A1F24"/>
              </a:solidFill>
              <a:latin typeface="Source Sans Pro"/>
              <a:cs typeface="Source Sans Pro"/>
            </a:endParaRPr>
          </a:p>
        </p:txBody>
      </p:sp>
      <p:sp>
        <p:nvSpPr>
          <p:cNvPr id="23" name="Left Bracket 22"/>
          <p:cNvSpPr/>
          <p:nvPr/>
        </p:nvSpPr>
        <p:spPr>
          <a:xfrm rot="5400000">
            <a:off x="4800643" y="-1039840"/>
            <a:ext cx="121573" cy="4087368"/>
          </a:xfrm>
          <a:prstGeom prst="leftBracket">
            <a:avLst/>
          </a:prstGeom>
          <a:ln w="25400">
            <a:solidFill>
              <a:srgbClr val="48484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Left Bracket 117"/>
          <p:cNvSpPr/>
          <p:nvPr/>
        </p:nvSpPr>
        <p:spPr>
          <a:xfrm rot="5400000">
            <a:off x="7681318" y="202917"/>
            <a:ext cx="121570" cy="1601860"/>
          </a:xfrm>
          <a:prstGeom prst="leftBracket">
            <a:avLst/>
          </a:prstGeom>
          <a:ln w="25400">
            <a:solidFill>
              <a:srgbClr val="48484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998593" y="701394"/>
            <a:ext cx="78739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Source Sans Pro"/>
                <a:cs typeface="Source Sans Pro"/>
              </a:rPr>
              <a:t>Completed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7089219" y="701394"/>
            <a:ext cx="7745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Source Sans Pro"/>
                <a:cs typeface="Source Sans Pro"/>
              </a:rPr>
              <a:t>Remaining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14973" y="1596923"/>
            <a:ext cx="208809" cy="489943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900" dirty="0" smtClean="0"/>
              <a:t>Track 1</a:t>
            </a:r>
            <a:endParaRPr lang="en-US" sz="900" dirty="0"/>
          </a:p>
        </p:txBody>
      </p:sp>
      <p:sp>
        <p:nvSpPr>
          <p:cNvPr id="127" name="Rectangle 126"/>
          <p:cNvSpPr/>
          <p:nvPr/>
        </p:nvSpPr>
        <p:spPr>
          <a:xfrm>
            <a:off x="511945" y="2099587"/>
            <a:ext cx="211837" cy="2474549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900" dirty="0" smtClean="0"/>
              <a:t>Track 2</a:t>
            </a:r>
            <a:endParaRPr lang="en-US" sz="900" dirty="0"/>
          </a:p>
        </p:txBody>
      </p:sp>
      <p:sp>
        <p:nvSpPr>
          <p:cNvPr id="128" name="Rectangle 127"/>
          <p:cNvSpPr/>
          <p:nvPr/>
        </p:nvSpPr>
        <p:spPr>
          <a:xfrm>
            <a:off x="507576" y="4593264"/>
            <a:ext cx="214850" cy="185490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900" dirty="0" smtClean="0"/>
              <a:t>Track 3</a:t>
            </a:r>
            <a:endParaRPr lang="en-US" sz="900" dirty="0"/>
          </a:p>
        </p:txBody>
      </p:sp>
      <p:sp>
        <p:nvSpPr>
          <p:cNvPr id="108" name="Rectangle 107"/>
          <p:cNvSpPr/>
          <p:nvPr/>
        </p:nvSpPr>
        <p:spPr>
          <a:xfrm>
            <a:off x="6449047" y="4998044"/>
            <a:ext cx="1113567" cy="109728"/>
          </a:xfrm>
          <a:prstGeom prst="rect">
            <a:avLst/>
          </a:prstGeom>
          <a:solidFill>
            <a:schemeClr val="tx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09" name="TextBox 108"/>
          <p:cNvSpPr txBox="1"/>
          <p:nvPr/>
        </p:nvSpPr>
        <p:spPr>
          <a:xfrm>
            <a:off x="732577" y="4908640"/>
            <a:ext cx="2121586" cy="167806"/>
          </a:xfrm>
          <a:prstGeom prst="rect">
            <a:avLst/>
          </a:prstGeom>
          <a:noFill/>
        </p:spPr>
        <p:txBody>
          <a:bodyPr wrap="square" lIns="38405" tIns="19202" rIns="38405" bIns="18288" rtlCol="0">
            <a:spAutoFit/>
          </a:bodyPr>
          <a:lstStyle/>
          <a:p>
            <a:pPr defTabSz="914400">
              <a:lnSpc>
                <a:spcPts val="1000"/>
              </a:lnSpc>
              <a:defRPr/>
            </a:pPr>
            <a:r>
              <a:rPr lang="en-US" sz="900" dirty="0" smtClean="0">
                <a:solidFill>
                  <a:srgbClr val="0A1F24"/>
                </a:solidFill>
                <a:latin typeface="Source Sans Pro"/>
                <a:cs typeface="Source Sans Pro"/>
              </a:rPr>
              <a:t>ICANN Articles of Incorporation</a:t>
            </a:r>
            <a:endParaRPr lang="en-US" sz="900" dirty="0">
              <a:solidFill>
                <a:srgbClr val="0A1F24"/>
              </a:solidFill>
              <a:latin typeface="Source Sans Pro"/>
              <a:cs typeface="Source Sans Pro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6863098" y="1661164"/>
            <a:ext cx="264266" cy="109728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5" name="Rectangle 4"/>
          <p:cNvSpPr/>
          <p:nvPr/>
        </p:nvSpPr>
        <p:spPr>
          <a:xfrm>
            <a:off x="4940301" y="1661164"/>
            <a:ext cx="2000874" cy="109728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accent5"/>
                </a:solidFill>
              </a:rPr>
              <a:t>+40%</a:t>
            </a:r>
            <a:endParaRPr lang="en-US" sz="800" dirty="0">
              <a:solidFill>
                <a:schemeClr val="accent5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60664" y="1598562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10%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4437041" y="1596924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90%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6863099" y="1940564"/>
            <a:ext cx="151736" cy="109728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25" name="Rectangle 124"/>
          <p:cNvSpPr/>
          <p:nvPr/>
        </p:nvSpPr>
        <p:spPr>
          <a:xfrm>
            <a:off x="4940301" y="1940564"/>
            <a:ext cx="2000874" cy="109728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accent5"/>
                </a:solidFill>
              </a:rPr>
              <a:t>+90%</a:t>
            </a:r>
            <a:endParaRPr lang="en-US" sz="800" dirty="0">
              <a:solidFill>
                <a:schemeClr val="accent5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867014" y="1884312"/>
            <a:ext cx="3267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latin typeface="Source Sans Pro"/>
                <a:cs typeface="Source Sans Pro"/>
              </a:rPr>
              <a:t>5</a:t>
            </a:r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%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4437041" y="1876324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95%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2806156" y="2206926"/>
            <a:ext cx="4147718" cy="13716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32" name="Rectangle 131"/>
          <p:cNvSpPr/>
          <p:nvPr/>
        </p:nvSpPr>
        <p:spPr>
          <a:xfrm>
            <a:off x="4940301" y="2219964"/>
            <a:ext cx="2000874" cy="109728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accent5"/>
                </a:solidFill>
              </a:rPr>
              <a:t>+60%</a:t>
            </a:r>
            <a:endParaRPr lang="en-US" sz="800" dirty="0">
              <a:solidFill>
                <a:schemeClr val="accent5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4437041" y="2155724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latin typeface="Source Sans Pro"/>
                <a:cs typeface="Source Sans Pro"/>
              </a:rPr>
              <a:t>7</a:t>
            </a:r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5%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6867014" y="2163712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25%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2805045" y="2515688"/>
            <a:ext cx="4148829" cy="13716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36" name="Rectangle 135"/>
          <p:cNvSpPr/>
          <p:nvPr/>
        </p:nvSpPr>
        <p:spPr>
          <a:xfrm>
            <a:off x="4936540" y="2531516"/>
            <a:ext cx="2000874" cy="109728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accent5"/>
                </a:solidFill>
              </a:rPr>
              <a:t>+50%</a:t>
            </a:r>
            <a:endParaRPr lang="en-US" sz="800" dirty="0">
              <a:solidFill>
                <a:schemeClr val="accent5"/>
              </a:solidFill>
            </a:endParaRPr>
          </a:p>
        </p:txBody>
      </p:sp>
      <p:sp>
        <p:nvSpPr>
          <p:cNvPr id="137" name="TextBox 136"/>
          <p:cNvSpPr txBox="1"/>
          <p:nvPr/>
        </p:nvSpPr>
        <p:spPr>
          <a:xfrm>
            <a:off x="4433280" y="2473626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95%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6863253" y="2475264"/>
            <a:ext cx="3267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5%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2806155" y="2838323"/>
            <a:ext cx="4147719" cy="13716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40" name="Rectangle 139"/>
          <p:cNvSpPr/>
          <p:nvPr/>
        </p:nvSpPr>
        <p:spPr>
          <a:xfrm>
            <a:off x="4933559" y="2855366"/>
            <a:ext cx="2000874" cy="109728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accent5"/>
                </a:solidFill>
              </a:rPr>
              <a:t>+50%</a:t>
            </a:r>
            <a:endParaRPr lang="en-US" sz="800" dirty="0">
              <a:solidFill>
                <a:schemeClr val="accent5"/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4430299" y="2797476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95%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6860272" y="2792764"/>
            <a:ext cx="3267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5%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3254997" y="3144546"/>
            <a:ext cx="3698877" cy="13716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49" name="Rectangle 148"/>
          <p:cNvSpPr/>
          <p:nvPr/>
        </p:nvSpPr>
        <p:spPr>
          <a:xfrm>
            <a:off x="4933951" y="3159810"/>
            <a:ext cx="2000874" cy="109728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accent5"/>
                </a:solidFill>
              </a:rPr>
              <a:t>+40%</a:t>
            </a:r>
            <a:endParaRPr lang="en-US" sz="800" dirty="0">
              <a:solidFill>
                <a:schemeClr val="accent5"/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4430691" y="3095570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50%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6860664" y="3103558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50%</a:t>
            </a:r>
          </a:p>
        </p:txBody>
      </p:sp>
      <p:sp>
        <p:nvSpPr>
          <p:cNvPr id="168" name="Rectangle 167"/>
          <p:cNvSpPr/>
          <p:nvPr/>
        </p:nvSpPr>
        <p:spPr>
          <a:xfrm>
            <a:off x="4241153" y="3456168"/>
            <a:ext cx="2712721" cy="13716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69" name="Rectangle 168"/>
          <p:cNvSpPr/>
          <p:nvPr/>
        </p:nvSpPr>
        <p:spPr>
          <a:xfrm>
            <a:off x="4933951" y="3472023"/>
            <a:ext cx="2000874" cy="109728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accent5"/>
                </a:solidFill>
              </a:rPr>
              <a:t>+55%</a:t>
            </a:r>
            <a:endParaRPr lang="en-US" sz="800" dirty="0">
              <a:solidFill>
                <a:schemeClr val="accent5"/>
              </a:solidFill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4430691" y="3407783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latin typeface="Source Sans Pro"/>
                <a:cs typeface="Source Sans Pro"/>
              </a:rPr>
              <a:t>6</a:t>
            </a:r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0%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6860664" y="3409421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latin typeface="Source Sans Pro"/>
                <a:cs typeface="Source Sans Pro"/>
              </a:rPr>
              <a:t>4</a:t>
            </a:r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0%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4241153" y="3759936"/>
            <a:ext cx="2712721" cy="13716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73" name="Rectangle 172"/>
          <p:cNvSpPr/>
          <p:nvPr/>
        </p:nvSpPr>
        <p:spPr>
          <a:xfrm>
            <a:off x="4933951" y="3777051"/>
            <a:ext cx="2000874" cy="109728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accent5"/>
                </a:solidFill>
              </a:rPr>
              <a:t>+65%</a:t>
            </a:r>
            <a:endParaRPr lang="en-US" sz="800" dirty="0">
              <a:solidFill>
                <a:schemeClr val="accent5"/>
              </a:solidFill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4430691" y="3712811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70%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6860664" y="3714449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30%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4178300" y="4062923"/>
            <a:ext cx="2775574" cy="13716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77" name="Rectangle 176"/>
          <p:cNvSpPr/>
          <p:nvPr/>
        </p:nvSpPr>
        <p:spPr>
          <a:xfrm>
            <a:off x="4933951" y="4077139"/>
            <a:ext cx="2000874" cy="109728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accent5"/>
                </a:solidFill>
              </a:rPr>
              <a:t>+25%</a:t>
            </a:r>
            <a:endParaRPr lang="en-US" sz="800" dirty="0">
              <a:solidFill>
                <a:schemeClr val="accent5"/>
              </a:solidFill>
            </a:endParaRPr>
          </a:p>
        </p:txBody>
      </p:sp>
      <p:sp>
        <p:nvSpPr>
          <p:cNvPr id="178" name="TextBox 177"/>
          <p:cNvSpPr txBox="1"/>
          <p:nvPr/>
        </p:nvSpPr>
        <p:spPr>
          <a:xfrm>
            <a:off x="4430691" y="4019249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35%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6860664" y="4020887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6</a:t>
            </a:r>
            <a:r>
              <a:rPr lang="en-US" sz="800" b="1" dirty="0">
                <a:solidFill>
                  <a:schemeClr val="bg1"/>
                </a:solidFill>
                <a:latin typeface="Source Sans Pro"/>
                <a:cs typeface="Source Sans Pro"/>
              </a:rPr>
              <a:t>5</a:t>
            </a:r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%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4762489" y="4380621"/>
            <a:ext cx="2191385" cy="13716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94" name="Rectangle 193"/>
          <p:cNvSpPr/>
          <p:nvPr/>
        </p:nvSpPr>
        <p:spPr>
          <a:xfrm>
            <a:off x="4931229" y="4392225"/>
            <a:ext cx="2000874" cy="109728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accent5"/>
                </a:solidFill>
              </a:rPr>
              <a:t>+80%</a:t>
            </a:r>
            <a:endParaRPr lang="en-US" sz="800" dirty="0">
              <a:solidFill>
                <a:schemeClr val="accent5"/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4656569" y="4334335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90%</a:t>
            </a:r>
          </a:p>
        </p:txBody>
      </p:sp>
      <p:sp>
        <p:nvSpPr>
          <p:cNvPr id="196" name="TextBox 195"/>
          <p:cNvSpPr txBox="1"/>
          <p:nvPr/>
        </p:nvSpPr>
        <p:spPr>
          <a:xfrm>
            <a:off x="6857942" y="4335973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10%</a:t>
            </a:r>
          </a:p>
        </p:txBody>
      </p:sp>
      <p:sp>
        <p:nvSpPr>
          <p:cNvPr id="197" name="Rectangle 196"/>
          <p:cNvSpPr/>
          <p:nvPr/>
        </p:nvSpPr>
        <p:spPr>
          <a:xfrm>
            <a:off x="3248647" y="4685560"/>
            <a:ext cx="3200400" cy="137160"/>
          </a:xfrm>
          <a:prstGeom prst="rect">
            <a:avLst/>
          </a:prstGeom>
          <a:solidFill>
            <a:schemeClr val="tx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05" name="Rectangle 204"/>
          <p:cNvSpPr/>
          <p:nvPr/>
        </p:nvSpPr>
        <p:spPr>
          <a:xfrm>
            <a:off x="6397454" y="4983312"/>
            <a:ext cx="548640" cy="137160"/>
          </a:xfrm>
          <a:prstGeom prst="rect">
            <a:avLst/>
          </a:prstGeom>
          <a:solidFill>
            <a:schemeClr val="tx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07" name="TextBox 206"/>
          <p:cNvSpPr txBox="1"/>
          <p:nvPr/>
        </p:nvSpPr>
        <p:spPr>
          <a:xfrm>
            <a:off x="6501165" y="4935583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latin typeface="Source Sans Pro"/>
                <a:cs typeface="Source Sans Pro"/>
              </a:rPr>
              <a:t>5</a:t>
            </a:r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0%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6857942" y="4933101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latin typeface="Source Sans Pro"/>
                <a:cs typeface="Source Sans Pro"/>
              </a:rPr>
              <a:t>5</a:t>
            </a:r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0%</a:t>
            </a:r>
          </a:p>
        </p:txBody>
      </p:sp>
      <p:sp>
        <p:nvSpPr>
          <p:cNvPr id="209" name="Rectangle 208"/>
          <p:cNvSpPr/>
          <p:nvPr/>
        </p:nvSpPr>
        <p:spPr>
          <a:xfrm>
            <a:off x="6397454" y="5295944"/>
            <a:ext cx="556421" cy="162120"/>
          </a:xfrm>
          <a:prstGeom prst="rect">
            <a:avLst/>
          </a:prstGeom>
          <a:solidFill>
            <a:schemeClr val="tx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10" name="Rectangle 209"/>
          <p:cNvSpPr/>
          <p:nvPr/>
        </p:nvSpPr>
        <p:spPr>
          <a:xfrm>
            <a:off x="6397454" y="5596632"/>
            <a:ext cx="556421" cy="162120"/>
          </a:xfrm>
          <a:prstGeom prst="rect">
            <a:avLst/>
          </a:prstGeom>
          <a:solidFill>
            <a:schemeClr val="tx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11" name="Rectangle 210"/>
          <p:cNvSpPr/>
          <p:nvPr/>
        </p:nvSpPr>
        <p:spPr>
          <a:xfrm>
            <a:off x="6397454" y="5898452"/>
            <a:ext cx="556421" cy="162120"/>
          </a:xfrm>
          <a:prstGeom prst="rect">
            <a:avLst/>
          </a:prstGeom>
          <a:solidFill>
            <a:schemeClr val="tx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12" name="TextBox 211"/>
          <p:cNvSpPr txBox="1"/>
          <p:nvPr/>
        </p:nvSpPr>
        <p:spPr>
          <a:xfrm>
            <a:off x="6501165" y="5264194"/>
            <a:ext cx="3267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5%</a:t>
            </a:r>
          </a:p>
        </p:txBody>
      </p:sp>
      <p:sp>
        <p:nvSpPr>
          <p:cNvPr id="213" name="TextBox 212"/>
          <p:cNvSpPr txBox="1"/>
          <p:nvPr/>
        </p:nvSpPr>
        <p:spPr>
          <a:xfrm>
            <a:off x="6857942" y="5261712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95%</a:t>
            </a:r>
          </a:p>
        </p:txBody>
      </p:sp>
      <p:sp>
        <p:nvSpPr>
          <p:cNvPr id="214" name="TextBox 213"/>
          <p:cNvSpPr txBox="1"/>
          <p:nvPr/>
        </p:nvSpPr>
        <p:spPr>
          <a:xfrm>
            <a:off x="6501165" y="5568028"/>
            <a:ext cx="3267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5%</a:t>
            </a:r>
          </a:p>
        </p:txBody>
      </p:sp>
      <p:sp>
        <p:nvSpPr>
          <p:cNvPr id="215" name="TextBox 214"/>
          <p:cNvSpPr txBox="1"/>
          <p:nvPr/>
        </p:nvSpPr>
        <p:spPr>
          <a:xfrm>
            <a:off x="6857942" y="5565546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95%</a:t>
            </a:r>
          </a:p>
        </p:txBody>
      </p:sp>
      <p:sp>
        <p:nvSpPr>
          <p:cNvPr id="216" name="TextBox 215"/>
          <p:cNvSpPr txBox="1"/>
          <p:nvPr/>
        </p:nvSpPr>
        <p:spPr>
          <a:xfrm>
            <a:off x="6501165" y="5873388"/>
            <a:ext cx="3267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5%</a:t>
            </a:r>
          </a:p>
        </p:txBody>
      </p:sp>
      <p:sp>
        <p:nvSpPr>
          <p:cNvPr id="217" name="TextBox 216"/>
          <p:cNvSpPr txBox="1"/>
          <p:nvPr/>
        </p:nvSpPr>
        <p:spPr>
          <a:xfrm>
            <a:off x="6857942" y="5870906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95%</a:t>
            </a:r>
          </a:p>
        </p:txBody>
      </p:sp>
      <p:sp>
        <p:nvSpPr>
          <p:cNvPr id="218" name="Rectangle 217"/>
          <p:cNvSpPr/>
          <p:nvPr/>
        </p:nvSpPr>
        <p:spPr>
          <a:xfrm>
            <a:off x="5567988" y="6219751"/>
            <a:ext cx="1385888" cy="130810"/>
          </a:xfrm>
          <a:prstGeom prst="rect">
            <a:avLst/>
          </a:prstGeom>
          <a:solidFill>
            <a:schemeClr val="tx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22" name="TextBox 221"/>
          <p:cNvSpPr txBox="1"/>
          <p:nvPr/>
        </p:nvSpPr>
        <p:spPr>
          <a:xfrm>
            <a:off x="6507440" y="6169784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latin typeface="Source Sans Pro"/>
                <a:cs typeface="Source Sans Pro"/>
              </a:rPr>
              <a:t>5</a:t>
            </a:r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0%</a:t>
            </a:r>
          </a:p>
        </p:txBody>
      </p:sp>
      <p:sp>
        <p:nvSpPr>
          <p:cNvPr id="223" name="TextBox 222"/>
          <p:cNvSpPr txBox="1"/>
          <p:nvPr/>
        </p:nvSpPr>
        <p:spPr>
          <a:xfrm>
            <a:off x="6856690" y="6171422"/>
            <a:ext cx="38092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latin typeface="Source Sans Pro"/>
                <a:cs typeface="Source Sans Pro"/>
              </a:rPr>
              <a:t>5</a:t>
            </a:r>
            <a:r>
              <a:rPr lang="en-US" sz="8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0%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5130800" y="4822720"/>
            <a:ext cx="0" cy="183843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130800" y="6661150"/>
            <a:ext cx="167908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739021" y="6540728"/>
            <a:ext cx="122341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>
                <a:solidFill>
                  <a:srgbClr val="7F7F7F"/>
                </a:solidFill>
                <a:latin typeface="Source Sans Pro"/>
                <a:cs typeface="Source Sans Pro"/>
              </a:rPr>
              <a:t>Progress since ICANN 55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4931229" y="4697025"/>
            <a:ext cx="1466225" cy="109728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accent5"/>
                </a:solidFill>
              </a:rPr>
              <a:t>                      +90%</a:t>
            </a:r>
            <a:endParaRPr lang="en-US" sz="800" dirty="0">
              <a:solidFill>
                <a:schemeClr val="accent5"/>
              </a:solidFill>
            </a:endParaRPr>
          </a:p>
        </p:txBody>
      </p:sp>
      <p:grpSp>
        <p:nvGrpSpPr>
          <p:cNvPr id="202" name="Group 201"/>
          <p:cNvGrpSpPr/>
          <p:nvPr/>
        </p:nvGrpSpPr>
        <p:grpSpPr>
          <a:xfrm>
            <a:off x="6301778" y="4545447"/>
            <a:ext cx="389850" cy="369332"/>
            <a:chOff x="3480392" y="1218187"/>
            <a:chExt cx="389850" cy="369332"/>
          </a:xfrm>
        </p:grpSpPr>
        <p:sp>
          <p:nvSpPr>
            <p:cNvPr id="203" name="Rectangle 202"/>
            <p:cNvSpPr/>
            <p:nvPr/>
          </p:nvSpPr>
          <p:spPr>
            <a:xfrm>
              <a:off x="3544318" y="1303772"/>
              <a:ext cx="228600" cy="228600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204" name="Rectangle 203"/>
            <p:cNvSpPr/>
            <p:nvPr/>
          </p:nvSpPr>
          <p:spPr>
            <a:xfrm>
              <a:off x="3480392" y="1218187"/>
              <a:ext cx="3898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008000"/>
                  </a:solidFill>
                  <a:latin typeface="Zapf Dingbats"/>
                  <a:ea typeface="Zapf Dingbats"/>
                  <a:cs typeface="Zapf Dingbats"/>
                </a:rPr>
                <a:t>✔</a:t>
              </a:r>
              <a:endParaRPr lang="en-US" dirty="0">
                <a:solidFill>
                  <a:srgbClr val="008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8664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PTI Overview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350124" y="1135280"/>
            <a:ext cx="2539800" cy="2346153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048738" y="1135280"/>
            <a:ext cx="2539800" cy="2346153"/>
          </a:xfrm>
          <a:prstGeom prst="rect">
            <a:avLst/>
          </a:prstGeom>
          <a:solidFill>
            <a:schemeClr val="accent4">
              <a:alpha val="63000"/>
            </a:schemeClr>
          </a:solidFill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62824" y="1147981"/>
            <a:ext cx="2514600" cy="274320"/>
          </a:xfrm>
          <a:prstGeom prst="rect">
            <a:avLst/>
          </a:prstGeom>
          <a:solidFill>
            <a:srgbClr val="145357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Officers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61438" y="1147981"/>
            <a:ext cx="2514600" cy="274320"/>
          </a:xfrm>
          <a:prstGeom prst="rect">
            <a:avLst/>
          </a:prstGeom>
          <a:solidFill>
            <a:srgbClr val="EA90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Staff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51511" y="3681667"/>
            <a:ext cx="2539800" cy="2346153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350124" y="3681667"/>
            <a:ext cx="2539800" cy="2346153"/>
          </a:xfrm>
          <a:prstGeom prst="rect">
            <a:avLst/>
          </a:prstGeom>
          <a:solidFill>
            <a:schemeClr val="accent2">
              <a:alpha val="86000"/>
            </a:scheme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048738" y="3681667"/>
            <a:ext cx="2539800" cy="2346153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64211" y="3694368"/>
            <a:ext cx="2514600" cy="274320"/>
          </a:xfrm>
          <a:prstGeom prst="rect">
            <a:avLst/>
          </a:prstGeom>
          <a:solidFill>
            <a:srgbClr val="AC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Legal Status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362824" y="3694368"/>
            <a:ext cx="2514600" cy="2743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061438" y="3694368"/>
            <a:ext cx="2514600" cy="274320"/>
          </a:xfrm>
          <a:prstGeom prst="rect">
            <a:avLst/>
          </a:prstGeom>
          <a:solidFill>
            <a:srgbClr val="114E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Operations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51511" y="1135280"/>
            <a:ext cx="2539800" cy="2346153"/>
          </a:xfrm>
          <a:prstGeom prst="rect">
            <a:avLst/>
          </a:prstGeom>
          <a:solidFill>
            <a:schemeClr val="accent1">
              <a:alpha val="72000"/>
            </a:scheme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64211" y="1147981"/>
            <a:ext cx="2514600" cy="27432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Board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64211" y="1439995"/>
            <a:ext cx="25271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3363" indent="-233363">
              <a:buFont typeface="Arial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5 directors</a:t>
            </a:r>
          </a:p>
          <a:p>
            <a:pPr marL="233363" indent="-233363">
              <a:buFont typeface="Arial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3 from ICANN or PTI staff</a:t>
            </a:r>
          </a:p>
          <a:p>
            <a:pPr marL="233363" indent="-233363">
              <a:buFont typeface="Arial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2 by ICANN </a:t>
            </a:r>
            <a:r>
              <a:rPr lang="en-US" sz="1400" dirty="0" err="1" smtClean="0">
                <a:solidFill>
                  <a:srgbClr val="FFFFFF"/>
                </a:solidFill>
                <a:latin typeface="Source Sans Pro"/>
                <a:cs typeface="Source Sans Pro"/>
              </a:rPr>
              <a:t>NomCom</a:t>
            </a:r>
            <a:endParaRPr lang="en-US" sz="1400" dirty="0" smtClean="0">
              <a:solidFill>
                <a:srgbClr val="FFFFFF"/>
              </a:solidFill>
              <a:latin typeface="Source Sans Pro"/>
              <a:cs typeface="Source Sans Pro"/>
            </a:endParaRPr>
          </a:p>
          <a:p>
            <a:pPr marL="233363" indent="-233363">
              <a:buFont typeface="Arial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Jonathan Robinson and </a:t>
            </a:r>
            <a:r>
              <a:rPr lang="en-US" sz="1400" dirty="0" err="1" smtClean="0">
                <a:solidFill>
                  <a:srgbClr val="FFFFFF"/>
                </a:solidFill>
                <a:latin typeface="Source Sans Pro"/>
                <a:cs typeface="Source Sans Pro"/>
              </a:rPr>
              <a:t>Lise</a:t>
            </a: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</a:t>
            </a:r>
            <a:r>
              <a:rPr lang="en-US" sz="1400" dirty="0" err="1" smtClean="0">
                <a:solidFill>
                  <a:srgbClr val="FFFFFF"/>
                </a:solidFill>
                <a:latin typeface="Source Sans Pro"/>
                <a:cs typeface="Source Sans Pro"/>
              </a:rPr>
              <a:t>Fuhr</a:t>
            </a: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to serve as interim directors</a:t>
            </a:r>
          </a:p>
          <a:p>
            <a:pPr marL="233363" indent="-233363">
              <a:buFont typeface="Arial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Abide by Conflict of Interest and Code of Conduct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362824" y="1439995"/>
            <a:ext cx="25271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3363" indent="-233363">
              <a:buFont typeface="Arial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Appointed by PTI Board</a:t>
            </a:r>
          </a:p>
          <a:p>
            <a:pPr marL="233363" indent="-233363">
              <a:buFont typeface="Arial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PTI President (seconded from ICANN at time of transition)</a:t>
            </a:r>
          </a:p>
          <a:p>
            <a:pPr marL="233363" indent="-233363">
              <a:buFont typeface="Arial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Treasurer (ICANN direct shared resource)</a:t>
            </a:r>
          </a:p>
          <a:p>
            <a:pPr marL="233363" indent="-233363">
              <a:buFont typeface="Arial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Secretary (ICANN direct shared resource)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61438" y="1439995"/>
            <a:ext cx="2514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Seconded from ICANN to PTI</a:t>
            </a:r>
          </a:p>
          <a:p>
            <a:pPr marL="176213" indent="-176213">
              <a:buFont typeface="Arial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After transition, ICANN will work to put in place benefits, systems and processes</a:t>
            </a:r>
          </a:p>
          <a:p>
            <a:pPr marL="176213" indent="-176213">
              <a:buFont typeface="Arial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Once in place, PTI will be required to offer employment to seconded employees and new hires</a:t>
            </a:r>
          </a:p>
          <a:p>
            <a:pPr marL="176213" indent="-176213">
              <a:buFont typeface="Arial"/>
              <a:buChar char="•"/>
            </a:pPr>
            <a:endParaRPr lang="en-US" sz="1400" dirty="0" smtClean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1511" y="3973424"/>
            <a:ext cx="2539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7013" indent="-227013">
              <a:buFont typeface="Arial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Affiliate of ICANN</a:t>
            </a:r>
          </a:p>
          <a:p>
            <a:pPr marL="227013" indent="-227013">
              <a:buFont typeface="Arial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ICANN is sole member</a:t>
            </a:r>
          </a:p>
          <a:p>
            <a:pPr marL="227013" indent="-227013">
              <a:buFont typeface="Arial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Domiciled in California</a:t>
            </a:r>
          </a:p>
          <a:p>
            <a:pPr marL="227013" indent="-227013">
              <a:buFont typeface="Arial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501(c)(3) tax status</a:t>
            </a:r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62824" y="3973424"/>
            <a:ext cx="2514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7013" indent="-227013">
              <a:buFont typeface="Arial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Name</a:t>
            </a:r>
          </a:p>
          <a:p>
            <a:pPr marL="227013" indent="-227013">
              <a:buFont typeface="Arial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Number</a:t>
            </a:r>
          </a:p>
          <a:p>
            <a:pPr marL="227013" indent="-227013">
              <a:buFont typeface="Arial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Protocol Parameters</a:t>
            </a:r>
          </a:p>
          <a:p>
            <a:pPr marL="227013" indent="-227013">
              <a:buFont typeface="Arial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Other current IANA services</a:t>
            </a:r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061438" y="3973424"/>
            <a:ext cx="2514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At time of transition, resources required to support PTI’s operations and legal status will be provided by ICANN and the cost charged to PTI</a:t>
            </a:r>
          </a:p>
          <a:p>
            <a:pPr marL="176213" indent="-176213">
              <a:buFont typeface="Arial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PTI Board may review arrangement post transition</a:t>
            </a:r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907101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ICANN-PTI Contractual Relationship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2384" y="1363980"/>
            <a:ext cx="6899593" cy="40157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6473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Post-Transition Landscape</a:t>
            </a:r>
            <a:endParaRPr lang="en-US" dirty="0"/>
          </a:p>
        </p:txBody>
      </p:sp>
      <p:pic>
        <p:nvPicPr>
          <p:cNvPr id="3" name="Picture 2" descr="PTI Revis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077" y="839498"/>
            <a:ext cx="7534046" cy="5373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65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CANN Template">
      <a:dk1>
        <a:srgbClr val="0A1F24"/>
      </a:dk1>
      <a:lt1>
        <a:sysClr val="window" lastClr="FFFFFF"/>
      </a:lt1>
      <a:dk2>
        <a:srgbClr val="1A87C9"/>
      </a:dk2>
      <a:lt2>
        <a:srgbClr val="EEECE1"/>
      </a:lt2>
      <a:accent1>
        <a:srgbClr val="1A87C9"/>
      </a:accent1>
      <a:accent2>
        <a:srgbClr val="0D436C"/>
      </a:accent2>
      <a:accent3>
        <a:srgbClr val="1B6F74"/>
      </a:accent3>
      <a:accent4>
        <a:srgbClr val="EA903A"/>
      </a:accent4>
      <a:accent5>
        <a:srgbClr val="DB6033"/>
      </a:accent5>
      <a:accent6>
        <a:srgbClr val="1768B1"/>
      </a:accent6>
      <a:hlink>
        <a:srgbClr val="1D98D3"/>
      </a:hlink>
      <a:folHlink>
        <a:srgbClr val="427B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Source Sans Pro"/>
            <a:cs typeface="Source Sans Pro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7805</TotalTime>
  <Words>1042</Words>
  <Application>Microsoft Macintosh PowerPoint</Application>
  <PresentationFormat>On-screen Show (4:3)</PresentationFormat>
  <Paragraphs>216</Paragraphs>
  <Slides>15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Agenda</vt:lpstr>
      <vt:lpstr>PowerPoint Presentation</vt:lpstr>
      <vt:lpstr>PowerPoint Presentation</vt:lpstr>
      <vt:lpstr>Implementation Planning Timeline – Proposals Delivered in March 2016</vt:lpstr>
      <vt:lpstr>PTI Overview</vt:lpstr>
      <vt:lpstr>ICANN-PTI Contractual Relationship</vt:lpstr>
      <vt:lpstr>Post-Transition Landscape</vt:lpstr>
      <vt:lpstr>Names SLEs</vt:lpstr>
      <vt:lpstr>Customer Standing Committee (CSC)</vt:lpstr>
      <vt:lpstr>Root Zone Evolution Review Committee (RZERC)</vt:lpstr>
      <vt:lpstr>IANA IPR</vt:lpstr>
      <vt:lpstr>Engage and Contribute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</dc:creator>
  <cp:lastModifiedBy>Trang Nguyen</cp:lastModifiedBy>
  <cp:revision>284</cp:revision>
  <cp:lastPrinted>2015-04-13T15:10:57Z</cp:lastPrinted>
  <dcterms:created xsi:type="dcterms:W3CDTF">2015-01-07T16:11:05Z</dcterms:created>
  <dcterms:modified xsi:type="dcterms:W3CDTF">2016-06-30T09:19:00Z</dcterms:modified>
</cp:coreProperties>
</file>