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65" r:id="rId2"/>
    <p:sldId id="36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4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A5B36"/>
    <a:srgbClr val="9C240F"/>
    <a:srgbClr val="CB460F"/>
    <a:srgbClr val="0E4B91"/>
    <a:srgbClr val="18548A"/>
    <a:srgbClr val="15538C"/>
    <a:srgbClr val="0B2F49"/>
    <a:srgbClr val="092F4B"/>
    <a:srgbClr val="A1472D"/>
    <a:srgbClr val="A347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9511" autoAdjust="0"/>
  </p:normalViewPr>
  <p:slideViewPr>
    <p:cSldViewPr snapToGrid="0" snapToObjects="1">
      <p:cViewPr varScale="1">
        <p:scale>
          <a:sx n="101" d="100"/>
          <a:sy n="101" d="100"/>
        </p:scale>
        <p:origin x="-1760" y="-120"/>
      </p:cViewPr>
      <p:guideLst>
        <p:guide orient="horz" pos="14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7" d="100"/>
          <a:sy n="77" d="100"/>
        </p:scale>
        <p:origin x="-3056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F13CC-A6A6-524A-A0F8-DAB9B298E3B6}" type="datetimeFigureOut">
              <a:rPr lang="en-US" smtClean="0"/>
              <a:t>10/20/15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CED518-EFD6-E34B-989E-6B6564A75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004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614CD-FA73-DF49-AA13-A5EF746D725A}" type="datetimeFigureOut">
              <a:rPr lang="en-US" smtClean="0"/>
              <a:t>10/20/15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02FF9-4628-B146-9948-95257A430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99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To adjust the length and width of the arrow, click on the arrow, grab a corner, and lengthen or shorten, depending on your preference.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To add a bubble, click on the bubble, ensure it is fully highlighted, COPY and PASTE.  Then drag the bubble to your preferred placement.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To delete a bubble, click on the bubble, ensuring it is highlighted and click DELETE.  If you make a mistake, go to your top bar on PP and click EDIT, UNDO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007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em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40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2110371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Picture 1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372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083083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5112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3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4" name="Picture 3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0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 b="0" i="0">
                <a:solidFill>
                  <a:schemeClr val="bg1"/>
                </a:solidFill>
                <a:latin typeface="Source Sans Pro"/>
                <a:cs typeface="Source Sans Pro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33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27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64" r:id="rId4"/>
    <p:sldLayoutId id="2147483655" r:id="rId5"/>
    <p:sldLayoutId id="2147483663" r:id="rId6"/>
    <p:sldLayoutId id="2147483662" r:id="rId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 Timeline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34089" y="71898"/>
            <a:ext cx="8730312" cy="6537813"/>
            <a:chOff x="200230" y="160093"/>
            <a:chExt cx="8730312" cy="6537813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3458" y="160093"/>
              <a:ext cx="8717084" cy="6537813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0230" y="160093"/>
              <a:ext cx="8717084" cy="653781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73723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agon 3"/>
          <p:cNvSpPr/>
          <p:nvPr/>
        </p:nvSpPr>
        <p:spPr>
          <a:xfrm>
            <a:off x="8102728" y="4013900"/>
            <a:ext cx="482471" cy="170242"/>
          </a:xfrm>
          <a:prstGeom prst="homePlate">
            <a:avLst/>
          </a:prstGeom>
          <a:solidFill>
            <a:srgbClr val="008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hevron 48"/>
          <p:cNvSpPr/>
          <p:nvPr/>
        </p:nvSpPr>
        <p:spPr>
          <a:xfrm>
            <a:off x="1699804" y="2625929"/>
            <a:ext cx="6885395" cy="91440"/>
          </a:xfrm>
          <a:prstGeom prst="chevron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803768" y="2581267"/>
            <a:ext cx="166258" cy="166258"/>
          </a:xfrm>
          <a:prstGeom prst="ellipse">
            <a:avLst/>
          </a:prstGeom>
          <a:solidFill>
            <a:srgbClr val="EA90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052370" y="2581267"/>
            <a:ext cx="166258" cy="166258"/>
          </a:xfrm>
          <a:prstGeom prst="ellipse">
            <a:avLst/>
          </a:prstGeom>
          <a:solidFill>
            <a:srgbClr val="DB60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7487825" y="2581267"/>
            <a:ext cx="166258" cy="166258"/>
          </a:xfrm>
          <a:prstGeom prst="ellipse">
            <a:avLst/>
          </a:prstGeom>
          <a:solidFill>
            <a:srgbClr val="1768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543666" y="2596713"/>
            <a:ext cx="164592" cy="164592"/>
          </a:xfrm>
          <a:prstGeom prst="ellipse">
            <a:avLst/>
          </a:prstGeom>
          <a:solidFill>
            <a:srgbClr val="1B6F7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ource Sans Pro"/>
              <a:cs typeface="Source Sans Pro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2197477" y="1557528"/>
            <a:ext cx="856621" cy="865720"/>
            <a:chOff x="569487" y="2043501"/>
            <a:chExt cx="1346792" cy="1346792"/>
          </a:xfrm>
        </p:grpSpPr>
        <p:sp>
          <p:nvSpPr>
            <p:cNvPr id="23" name="Teardrop 22"/>
            <p:cNvSpPr/>
            <p:nvPr/>
          </p:nvSpPr>
          <p:spPr>
            <a:xfrm rot="8100000">
              <a:off x="569487" y="2043501"/>
              <a:ext cx="1346792" cy="1346792"/>
            </a:xfrm>
            <a:prstGeom prst="teardrop">
              <a:avLst>
                <a:gd name="adj" fmla="val 96125"/>
              </a:avLst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Source Sans Pro"/>
                <a:cs typeface="Source Sans Pro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94800" y="2148932"/>
              <a:ext cx="1273359" cy="1101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  <a:latin typeface="Source Sans Pro"/>
                  <a:cs typeface="Source Sans Pro"/>
                </a:rPr>
                <a:t>1 Dec 2015</a:t>
              </a:r>
              <a:endParaRPr lang="en-US" sz="2000" dirty="0">
                <a:solidFill>
                  <a:schemeClr val="bg1"/>
                </a:solidFill>
                <a:latin typeface="Source Sans Pro"/>
                <a:cs typeface="Source Sans Pro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376299" y="1545720"/>
            <a:ext cx="1021150" cy="865719"/>
            <a:chOff x="455030" y="2043501"/>
            <a:chExt cx="1605467" cy="1346792"/>
          </a:xfrm>
        </p:grpSpPr>
        <p:sp>
          <p:nvSpPr>
            <p:cNvPr id="26" name="Teardrop 25"/>
            <p:cNvSpPr/>
            <p:nvPr/>
          </p:nvSpPr>
          <p:spPr>
            <a:xfrm rot="8100000">
              <a:off x="569487" y="2043501"/>
              <a:ext cx="1346792" cy="1346792"/>
            </a:xfrm>
            <a:prstGeom prst="teardrop">
              <a:avLst>
                <a:gd name="adj" fmla="val 96125"/>
              </a:avLst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Source Sans Pro"/>
                <a:cs typeface="Source Sans Pro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55030" y="2188446"/>
              <a:ext cx="1605467" cy="11012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  <a:latin typeface="Source Sans Pro"/>
                  <a:cs typeface="Source Sans Pro"/>
                </a:rPr>
                <a:t>15 Jan</a:t>
              </a:r>
            </a:p>
            <a:p>
              <a:pPr algn="ctr"/>
              <a:r>
                <a:rPr lang="en-US" sz="2000" dirty="0" smtClean="0">
                  <a:solidFill>
                    <a:schemeClr val="bg1"/>
                  </a:solidFill>
                  <a:latin typeface="Source Sans Pro"/>
                  <a:cs typeface="Source Sans Pro"/>
                </a:rPr>
                <a:t>2016</a:t>
              </a:r>
              <a:endParaRPr lang="en-US" sz="2000" dirty="0">
                <a:solidFill>
                  <a:schemeClr val="bg1"/>
                </a:solidFill>
                <a:latin typeface="Source Sans Pro"/>
                <a:cs typeface="Source Sans Pro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702679" y="1547281"/>
            <a:ext cx="856621" cy="865719"/>
            <a:chOff x="569487" y="2043501"/>
            <a:chExt cx="1346792" cy="1346792"/>
          </a:xfrm>
        </p:grpSpPr>
        <p:sp>
          <p:nvSpPr>
            <p:cNvPr id="31" name="Teardrop 30"/>
            <p:cNvSpPr/>
            <p:nvPr/>
          </p:nvSpPr>
          <p:spPr>
            <a:xfrm rot="8100000">
              <a:off x="569487" y="2043501"/>
              <a:ext cx="1346792" cy="1346792"/>
            </a:xfrm>
            <a:prstGeom prst="teardrop">
              <a:avLst>
                <a:gd name="adj" fmla="val 96125"/>
              </a:avLst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Source Sans Pro"/>
                <a:cs typeface="Source Sans Pro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94800" y="2208204"/>
              <a:ext cx="1273359" cy="7569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  <a:latin typeface="Source Sans Pro"/>
                  <a:cs typeface="Source Sans Pro"/>
                </a:rPr>
                <a:t>5 Mar</a:t>
              </a:r>
            </a:p>
            <a:p>
              <a:pPr algn="ctr"/>
              <a:r>
                <a:rPr lang="en-US" sz="2000" dirty="0" smtClean="0">
                  <a:solidFill>
                    <a:schemeClr val="bg1"/>
                  </a:solidFill>
                  <a:latin typeface="Source Sans Pro"/>
                  <a:cs typeface="Source Sans Pro"/>
                </a:rPr>
                <a:t>2016</a:t>
              </a:r>
              <a:endParaRPr lang="en-US" sz="2000" dirty="0">
                <a:solidFill>
                  <a:schemeClr val="bg1"/>
                </a:solidFill>
                <a:latin typeface="Source Sans Pro"/>
                <a:cs typeface="Source Sans Pro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7144379" y="1547281"/>
            <a:ext cx="856621" cy="865719"/>
            <a:chOff x="569487" y="2043501"/>
            <a:chExt cx="1346792" cy="1346792"/>
          </a:xfrm>
        </p:grpSpPr>
        <p:sp>
          <p:nvSpPr>
            <p:cNvPr id="36" name="Teardrop 35"/>
            <p:cNvSpPr/>
            <p:nvPr/>
          </p:nvSpPr>
          <p:spPr>
            <a:xfrm rot="8100000">
              <a:off x="569487" y="2043501"/>
              <a:ext cx="1346792" cy="1346792"/>
            </a:xfrm>
            <a:prstGeom prst="teardrop">
              <a:avLst>
                <a:gd name="adj" fmla="val 96125"/>
              </a:avLst>
            </a:prstGeom>
            <a:solidFill>
              <a:srgbClr val="1768B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Source Sans Pro"/>
                <a:cs typeface="Source Sans Pro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94800" y="2188446"/>
              <a:ext cx="1273359" cy="7569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  <a:latin typeface="Source Sans Pro"/>
                  <a:cs typeface="Source Sans Pro"/>
                </a:rPr>
                <a:t>Jun</a:t>
              </a:r>
            </a:p>
            <a:p>
              <a:pPr algn="ctr"/>
              <a:r>
                <a:rPr lang="en-US" sz="2000" dirty="0" smtClean="0">
                  <a:solidFill>
                    <a:schemeClr val="bg1"/>
                  </a:solidFill>
                  <a:latin typeface="Source Sans Pro"/>
                  <a:cs typeface="Source Sans Pro"/>
                </a:rPr>
                <a:t>2016</a:t>
              </a:r>
              <a:endParaRPr lang="en-US" sz="2000" dirty="0">
                <a:solidFill>
                  <a:schemeClr val="bg1"/>
                </a:solidFill>
                <a:latin typeface="Source Sans Pro"/>
                <a:cs typeface="Source Sans Pro"/>
              </a:endParaRP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2574035" y="2834802"/>
            <a:ext cx="1321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>
                <a:latin typeface="Source Sans Pro Black"/>
                <a:cs typeface="Source Sans Pro Black"/>
              </a:defRPr>
            </a:lvl1pPr>
          </a:lstStyle>
          <a:p>
            <a:r>
              <a:rPr lang="en-US" dirty="0"/>
              <a:t>Departmental budgeting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92866" y="2834802"/>
            <a:ext cx="1190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Source Sans Pro Black"/>
                <a:cs typeface="Source Sans Pro Black"/>
              </a:rPr>
              <a:t>Production</a:t>
            </a:r>
          </a:p>
          <a:p>
            <a:pPr algn="ctr"/>
            <a:r>
              <a:rPr lang="en-US" sz="1400" dirty="0" smtClean="0">
                <a:latin typeface="Source Sans Pro Black"/>
                <a:cs typeface="Source Sans Pro Black"/>
              </a:rPr>
              <a:t>Final Draft</a:t>
            </a:r>
            <a:endParaRPr lang="en-US" sz="1400" dirty="0">
              <a:latin typeface="Source Sans Pro Black"/>
              <a:cs typeface="Source Sans Pro Black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951089" y="2834802"/>
            <a:ext cx="15767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>
                <a:latin typeface="Source Sans Pro Black"/>
                <a:cs typeface="Source Sans Pro Black"/>
              </a:defRPr>
            </a:lvl1pPr>
          </a:lstStyle>
          <a:p>
            <a:r>
              <a:rPr lang="en-US" dirty="0" smtClean="0"/>
              <a:t>Public comment on final draft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664803" y="4657260"/>
            <a:ext cx="7854393" cy="1567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80"/>
              </a:lnSpc>
            </a:pPr>
            <a:r>
              <a:rPr lang="en-US" sz="2400" b="1" dirty="0" smtClean="0">
                <a:solidFill>
                  <a:srgbClr val="154A78"/>
                </a:solidFill>
                <a:latin typeface="Source Sans Pro"/>
                <a:cs typeface="Source Sans Pro"/>
              </a:rPr>
              <a:t>To Summarize:</a:t>
            </a:r>
          </a:p>
          <a:p>
            <a:pPr>
              <a:lnSpc>
                <a:spcPts val="2280"/>
              </a:lnSpc>
            </a:pPr>
            <a:r>
              <a:rPr lang="en-US" sz="2400" dirty="0" smtClean="0">
                <a:solidFill>
                  <a:srgbClr val="154A78"/>
                </a:solidFill>
                <a:latin typeface="Source Sans Pro"/>
                <a:cs typeface="Source Sans Pro"/>
              </a:rPr>
              <a:t>We will keep the process on time, and will keep assumptions simple.</a:t>
            </a:r>
          </a:p>
          <a:p>
            <a:pPr>
              <a:lnSpc>
                <a:spcPts val="2280"/>
              </a:lnSpc>
            </a:pPr>
            <a:r>
              <a:rPr lang="en-US" sz="2400" dirty="0" smtClean="0">
                <a:solidFill>
                  <a:srgbClr val="154A78"/>
                </a:solidFill>
                <a:latin typeface="Source Sans Pro"/>
                <a:cs typeface="Source Sans Pro"/>
              </a:rPr>
              <a:t>ICANN Management will finalize assumptions on Transition/PTI by 15 January 2016. </a:t>
            </a:r>
            <a:endParaRPr lang="en-US" sz="2400" dirty="0">
              <a:solidFill>
                <a:srgbClr val="154A78"/>
              </a:solidFill>
              <a:latin typeface="Source Sans Pro"/>
              <a:cs typeface="Source Sans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FY17 Planning: Critical path with Transition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6965377" y="2834802"/>
            <a:ext cx="1190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Source Sans Pro Black"/>
                <a:cs typeface="Source Sans Pro Black"/>
              </a:rPr>
              <a:t>Board Approval</a:t>
            </a:r>
            <a:endParaRPr lang="en-US" sz="1400" dirty="0">
              <a:latin typeface="Source Sans Pro Black"/>
              <a:cs typeface="Source Sans Pro Black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6271570" y="2581267"/>
            <a:ext cx="166258" cy="166258"/>
          </a:xfrm>
          <a:prstGeom prst="ellipse">
            <a:avLst/>
          </a:prstGeom>
          <a:solidFill>
            <a:srgbClr val="DB60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/>
          <p:cNvGrpSpPr/>
          <p:nvPr/>
        </p:nvGrpSpPr>
        <p:grpSpPr>
          <a:xfrm>
            <a:off x="5849078" y="1547281"/>
            <a:ext cx="1021151" cy="865719"/>
            <a:chOff x="455029" y="2043501"/>
            <a:chExt cx="1605468" cy="1346792"/>
          </a:xfrm>
        </p:grpSpPr>
        <p:sp>
          <p:nvSpPr>
            <p:cNvPr id="52" name="Teardrop 51"/>
            <p:cNvSpPr/>
            <p:nvPr/>
          </p:nvSpPr>
          <p:spPr>
            <a:xfrm rot="8100000">
              <a:off x="569487" y="2043501"/>
              <a:ext cx="1346792" cy="1346792"/>
            </a:xfrm>
            <a:prstGeom prst="teardrop">
              <a:avLst>
                <a:gd name="adj" fmla="val 96125"/>
              </a:avLst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Source Sans Pro"/>
                <a:cs typeface="Source Sans Pro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55029" y="2188446"/>
              <a:ext cx="1605468" cy="11012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  <a:latin typeface="Source Sans Pro"/>
                  <a:cs typeface="Source Sans Pro"/>
                </a:rPr>
                <a:t>30 Apr</a:t>
              </a:r>
            </a:p>
            <a:p>
              <a:pPr algn="ctr"/>
              <a:r>
                <a:rPr lang="en-US" sz="2000" dirty="0" smtClean="0">
                  <a:solidFill>
                    <a:schemeClr val="bg1"/>
                  </a:solidFill>
                  <a:latin typeface="Source Sans Pro"/>
                  <a:cs typeface="Source Sans Pro"/>
                </a:rPr>
                <a:t>2016</a:t>
              </a:r>
              <a:endParaRPr lang="en-US" sz="2000" dirty="0">
                <a:solidFill>
                  <a:schemeClr val="bg1"/>
                </a:solidFill>
                <a:latin typeface="Source Sans Pro"/>
                <a:cs typeface="Source Sans Pro"/>
              </a:endParaRPr>
            </a:p>
          </p:txBody>
        </p:sp>
      </p:grpSp>
      <p:sp>
        <p:nvSpPr>
          <p:cNvPr id="54" name="Rounded Rectangle 53"/>
          <p:cNvSpPr/>
          <p:nvPr/>
        </p:nvSpPr>
        <p:spPr>
          <a:xfrm>
            <a:off x="5213805" y="2561280"/>
            <a:ext cx="1058863" cy="235421"/>
          </a:xfrm>
          <a:prstGeom prst="roundRect">
            <a:avLst>
              <a:gd name="adj" fmla="val 50000"/>
            </a:avLst>
          </a:prstGeom>
          <a:solidFill>
            <a:srgbClr val="DE6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3918090" y="2558612"/>
            <a:ext cx="1146980" cy="238089"/>
          </a:xfrm>
          <a:prstGeom prst="roundRect">
            <a:avLst>
              <a:gd name="adj" fmla="val 50000"/>
            </a:avLst>
          </a:prstGeom>
          <a:solidFill>
            <a:srgbClr val="EB91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2695558" y="2560200"/>
            <a:ext cx="1108210" cy="236502"/>
          </a:xfrm>
          <a:prstGeom prst="roundRect">
            <a:avLst>
              <a:gd name="adj" fmla="val 50000"/>
            </a:avLst>
          </a:prstGeom>
          <a:solidFill>
            <a:srgbClr val="1F6F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644845" y="3645809"/>
            <a:ext cx="63466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venir Next Demi Bold"/>
                <a:cs typeface="Avenir Next Demi Bold"/>
              </a:rPr>
              <a:t>Delivery to ICANN Board/NTIA in Dec 2015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3417347" y="4011468"/>
            <a:ext cx="3637245" cy="177021"/>
          </a:xfrm>
          <a:prstGeom prst="roundRect">
            <a:avLst>
              <a:gd name="adj" fmla="val 50000"/>
            </a:avLst>
          </a:prstGeom>
          <a:solidFill>
            <a:srgbClr val="1B164E"/>
          </a:solidFill>
          <a:ln>
            <a:solidFill>
              <a:srgbClr val="1B16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prstClr val="white"/>
              </a:solidFill>
              <a:latin typeface="Avenir Next Medium"/>
              <a:cs typeface="Avenir Next Medium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901734" y="3950524"/>
            <a:ext cx="67197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>
                <a:solidFill>
                  <a:schemeClr val="bg1"/>
                </a:solidFill>
                <a:latin typeface="Avenir Next Medium"/>
                <a:cs typeface="Avenir Next Medium"/>
              </a:rPr>
              <a:t>Phase 2</a:t>
            </a:r>
            <a:endParaRPr lang="en-US" sz="1050" b="1" dirty="0">
              <a:solidFill>
                <a:schemeClr val="bg1"/>
              </a:solidFill>
              <a:latin typeface="Avenir Next Medium"/>
              <a:cs typeface="Avenir Next Medium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7210214" y="4013900"/>
            <a:ext cx="1308982" cy="170241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prstClr val="white"/>
              </a:solidFill>
              <a:latin typeface="Avenir Next Medium"/>
              <a:cs typeface="Avenir Next Medium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557750" y="3958291"/>
            <a:ext cx="67197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>
                <a:solidFill>
                  <a:schemeClr val="bg1"/>
                </a:solidFill>
                <a:latin typeface="Avenir Next Medium"/>
                <a:cs typeface="Avenir Next Medium"/>
              </a:rPr>
              <a:t>Phase 3</a:t>
            </a:r>
            <a:endParaRPr lang="en-US" sz="1050" b="1" dirty="0">
              <a:solidFill>
                <a:schemeClr val="bg1"/>
              </a:solidFill>
              <a:latin typeface="Avenir Next Medium"/>
              <a:cs typeface="Avenir Next Medium"/>
            </a:endParaRPr>
          </a:p>
        </p:txBody>
      </p:sp>
      <p:sp>
        <p:nvSpPr>
          <p:cNvPr id="62" name="Isosceles Triangle 61"/>
          <p:cNvSpPr/>
          <p:nvPr/>
        </p:nvSpPr>
        <p:spPr>
          <a:xfrm>
            <a:off x="7039058" y="4013901"/>
            <a:ext cx="185425" cy="183762"/>
          </a:xfrm>
          <a:prstGeom prst="triangle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venir Next Medium"/>
              <a:cs typeface="Avenir Next Medium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1700427" y="4018453"/>
            <a:ext cx="1560369" cy="164898"/>
          </a:xfrm>
          <a:prstGeom prst="roundRect">
            <a:avLst>
              <a:gd name="adj" fmla="val 50000"/>
            </a:avLst>
          </a:prstGeom>
          <a:solidFill>
            <a:srgbClr val="EB913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prstClr val="white"/>
              </a:solidFill>
              <a:latin typeface="Avenir Next Medium"/>
              <a:cs typeface="Avenir Next Medium"/>
            </a:endParaRPr>
          </a:p>
        </p:txBody>
      </p:sp>
      <p:sp>
        <p:nvSpPr>
          <p:cNvPr id="66" name="Diamond 65"/>
          <p:cNvSpPr/>
          <p:nvPr/>
        </p:nvSpPr>
        <p:spPr>
          <a:xfrm>
            <a:off x="3260796" y="3979047"/>
            <a:ext cx="143934" cy="248557"/>
          </a:xfrm>
          <a:prstGeom prst="diamond">
            <a:avLst/>
          </a:prstGeom>
          <a:solidFill>
            <a:srgbClr val="4BACC6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venir Next Medium"/>
              <a:cs typeface="Avenir Next Medium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147053" y="3956026"/>
            <a:ext cx="66711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>
                <a:solidFill>
                  <a:schemeClr val="bg1"/>
                </a:solidFill>
                <a:latin typeface="Avenir Next Medium"/>
                <a:cs typeface="Avenir Next Medium"/>
              </a:rPr>
              <a:t>Phase 1</a:t>
            </a:r>
            <a:endParaRPr lang="en-US" sz="1050" b="1" dirty="0">
              <a:solidFill>
                <a:schemeClr val="bg1"/>
              </a:solidFill>
              <a:latin typeface="Avenir Next Medium"/>
              <a:cs typeface="Avenir Next Medium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338199" y="1219200"/>
            <a:ext cx="0" cy="330695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7133178" y="1219200"/>
            <a:ext cx="0" cy="330695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139700" y="2355600"/>
            <a:ext cx="1522004" cy="57766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FY17 Planning process</a:t>
            </a:r>
            <a:endParaRPr lang="en-US" sz="1600" dirty="0"/>
          </a:p>
        </p:txBody>
      </p:sp>
      <p:sp>
        <p:nvSpPr>
          <p:cNvPr id="69" name="Rounded Rectangle 68"/>
          <p:cNvSpPr/>
          <p:nvPr/>
        </p:nvSpPr>
        <p:spPr>
          <a:xfrm>
            <a:off x="139700" y="3676400"/>
            <a:ext cx="1522004" cy="57766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Transition process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39520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CANN Template">
      <a:dk1>
        <a:srgbClr val="0A1F24"/>
      </a:dk1>
      <a:lt1>
        <a:sysClr val="window" lastClr="FFFFFF"/>
      </a:lt1>
      <a:dk2>
        <a:srgbClr val="1A87C9"/>
      </a:dk2>
      <a:lt2>
        <a:srgbClr val="EEECE1"/>
      </a:lt2>
      <a:accent1>
        <a:srgbClr val="1A87C9"/>
      </a:accent1>
      <a:accent2>
        <a:srgbClr val="0D436C"/>
      </a:accent2>
      <a:accent3>
        <a:srgbClr val="1B6F74"/>
      </a:accent3>
      <a:accent4>
        <a:srgbClr val="EA903A"/>
      </a:accent4>
      <a:accent5>
        <a:srgbClr val="DB6033"/>
      </a:accent5>
      <a:accent6>
        <a:srgbClr val="1768B1"/>
      </a:accent6>
      <a:hlink>
        <a:srgbClr val="1D98D3"/>
      </a:hlink>
      <a:folHlink>
        <a:srgbClr val="427B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Source Sans Pro"/>
            <a:cs typeface="Source Sans Pro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13936</TotalTime>
  <Words>181</Words>
  <Application>Microsoft Macintosh PowerPoint</Application>
  <PresentationFormat>On-screen Show (4:3)</PresentationFormat>
  <Paragraphs>31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Transition Timeline</vt:lpstr>
      <vt:lpstr>FY17 Planning: Critical path with Transition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</dc:creator>
  <cp:lastModifiedBy>Trang Nguyen</cp:lastModifiedBy>
  <cp:revision>293</cp:revision>
  <cp:lastPrinted>2015-04-13T15:10:57Z</cp:lastPrinted>
  <dcterms:created xsi:type="dcterms:W3CDTF">2015-01-07T16:11:05Z</dcterms:created>
  <dcterms:modified xsi:type="dcterms:W3CDTF">2015-10-20T17:57:06Z</dcterms:modified>
</cp:coreProperties>
</file>