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0"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432" y="-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367956C-370C-4C8C-9DB1-7F5FA6307E7C}" type="datetimeFigureOut">
              <a:rPr lang="en-CA" smtClean="0"/>
              <a:t>21/10/14</a:t>
            </a:fld>
            <a:endParaRPr lang="en-CA"/>
          </a:p>
        </p:txBody>
      </p:sp>
      <p:sp>
        <p:nvSpPr>
          <p:cNvPr id="17" name="Footer Placeholder 16"/>
          <p:cNvSpPr>
            <a:spLocks noGrp="1"/>
          </p:cNvSpPr>
          <p:nvPr>
            <p:ph type="ftr" sz="quarter" idx="11"/>
          </p:nvPr>
        </p:nvSpPr>
        <p:spPr/>
        <p:txBody>
          <a:bodyPr/>
          <a:lstStyle/>
          <a:p>
            <a:endParaRPr lang="en-CA"/>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5761F14-C083-44CB-B000-98D5ADCB6F60}" type="slidenum">
              <a:rPr lang="en-CA" smtClean="0"/>
              <a:t>‹#›</a:t>
            </a:fld>
            <a:endParaRPr lang="en-C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67956C-370C-4C8C-9DB1-7F5FA6307E7C}" type="datetimeFigureOut">
              <a:rPr lang="en-CA" smtClean="0"/>
              <a:t>21/10/14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5761F14-C083-44CB-B000-98D5ADCB6F60}" type="slidenum">
              <a:rPr lang="en-CA" smtClean="0"/>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5761F14-C083-44CB-B000-98D5ADCB6F60}" type="slidenum">
              <a:rPr lang="en-CA" smtClean="0"/>
              <a:t>‹#›</a:t>
            </a:fld>
            <a:endParaRPr lang="en-C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67956C-370C-4C8C-9DB1-7F5FA6307E7C}" type="datetimeFigureOut">
              <a:rPr lang="en-CA" smtClean="0"/>
              <a:t>21/10/14</a:t>
            </a:fld>
            <a:endParaRPr lang="en-CA"/>
          </a:p>
        </p:txBody>
      </p:sp>
      <p:sp>
        <p:nvSpPr>
          <p:cNvPr id="5" name="Footer Placeholder 4"/>
          <p:cNvSpPr>
            <a:spLocks noGrp="1"/>
          </p:cNvSpPr>
          <p:nvPr>
            <p:ph type="ftr" sz="quarter" idx="11"/>
          </p:nvPr>
        </p:nvSpPr>
        <p:spPr/>
        <p:txBody>
          <a:bodyPr/>
          <a:lstStyle/>
          <a:p>
            <a:endParaRPr lang="en-CA"/>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367956C-370C-4C8C-9DB1-7F5FA6307E7C}" type="datetimeFigureOut">
              <a:rPr lang="en-CA" smtClean="0"/>
              <a:t>21/10/14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a:xfrm>
            <a:off x="4361688" y="1026372"/>
            <a:ext cx="457200" cy="441325"/>
          </a:xfrm>
        </p:spPr>
        <p:txBody>
          <a:bodyPr/>
          <a:lstStyle/>
          <a:p>
            <a:fld id="{55761F14-C083-44CB-B000-98D5ADCB6F60}" type="slidenum">
              <a:rPr lang="en-CA" smtClean="0"/>
              <a:t>‹#›</a:t>
            </a:fld>
            <a:endParaRPr lang="en-C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CA"/>
          </a:p>
        </p:txBody>
      </p:sp>
      <p:sp>
        <p:nvSpPr>
          <p:cNvPr id="4" name="Date Placeholder 3"/>
          <p:cNvSpPr>
            <a:spLocks noGrp="1"/>
          </p:cNvSpPr>
          <p:nvPr>
            <p:ph type="dt" sz="half" idx="10"/>
          </p:nvPr>
        </p:nvSpPr>
        <p:spPr/>
        <p:txBody>
          <a:bodyPr/>
          <a:lstStyle/>
          <a:p>
            <a:fld id="{B367956C-370C-4C8C-9DB1-7F5FA6307E7C}" type="datetimeFigureOut">
              <a:rPr lang="en-CA" smtClean="0"/>
              <a:t>21/10/14</a:t>
            </a:fld>
            <a:endParaRPr lang="en-C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5761F14-C083-44CB-B000-98D5ADCB6F60}" type="slidenum">
              <a:rPr lang="en-CA" smtClean="0"/>
              <a:t>‹#›</a:t>
            </a:fld>
            <a:endParaRPr lang="en-C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367956C-370C-4C8C-9DB1-7F5FA6307E7C}" type="datetimeFigureOut">
              <a:rPr lang="en-CA" smtClean="0"/>
              <a:t>21/10/14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5761F14-C083-44CB-B000-98D5ADCB6F60}" type="slidenum">
              <a:rPr lang="en-CA" smtClean="0"/>
              <a:t>‹#›</a:t>
            </a:fld>
            <a:endParaRPr lang="en-C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367956C-370C-4C8C-9DB1-7F5FA6307E7C}" type="datetimeFigureOut">
              <a:rPr lang="en-CA" smtClean="0"/>
              <a:t>21/10/14</a:t>
            </a:fld>
            <a:endParaRPr lang="en-CA"/>
          </a:p>
        </p:txBody>
      </p:sp>
      <p:sp>
        <p:nvSpPr>
          <p:cNvPr id="8" name="Footer Placeholder 7"/>
          <p:cNvSpPr>
            <a:spLocks noGrp="1"/>
          </p:cNvSpPr>
          <p:nvPr>
            <p:ph type="ftr" sz="quarter" idx="11"/>
          </p:nvPr>
        </p:nvSpPr>
        <p:spPr>
          <a:xfrm>
            <a:off x="304800" y="6409944"/>
            <a:ext cx="3581400" cy="365760"/>
          </a:xfrm>
        </p:spPr>
        <p:txBody>
          <a:bodyPr/>
          <a:lstStyle/>
          <a:p>
            <a:endParaRPr lang="en-CA"/>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5761F14-C083-44CB-B000-98D5ADCB6F60}" type="slidenum">
              <a:rPr lang="en-CA" smtClean="0"/>
              <a:t>‹#›</a:t>
            </a:fld>
            <a:endParaRPr lang="en-CA"/>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367956C-370C-4C8C-9DB1-7F5FA6307E7C}" type="datetimeFigureOut">
              <a:rPr lang="en-CA" smtClean="0"/>
              <a:t>21/10/14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a:xfrm>
            <a:off x="4343400" y="1036020"/>
            <a:ext cx="457200" cy="441325"/>
          </a:xfrm>
        </p:spPr>
        <p:txBody>
          <a:bodyPr/>
          <a:lstStyle/>
          <a:p>
            <a:fld id="{55761F14-C083-44CB-B000-98D5ADCB6F60}"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367956C-370C-4C8C-9DB1-7F5FA6307E7C}" type="datetimeFigureOut">
              <a:rPr lang="en-CA" smtClean="0"/>
              <a:t>21/10/14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5761F14-C083-44CB-B000-98D5ADCB6F60}"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5761F14-C083-44CB-B000-98D5ADCB6F60}" type="slidenum">
              <a:rPr lang="en-CA" smtClean="0"/>
              <a:t>‹#›</a:t>
            </a:fld>
            <a:endParaRPr lang="en-C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367956C-370C-4C8C-9DB1-7F5FA6307E7C}" type="datetimeFigureOut">
              <a:rPr lang="en-CA" smtClean="0"/>
              <a:t>21/10/14</a:t>
            </a:fld>
            <a:endParaRPr lang="en-CA"/>
          </a:p>
        </p:txBody>
      </p:sp>
      <p:sp>
        <p:nvSpPr>
          <p:cNvPr id="6" name="Footer Placeholder 5"/>
          <p:cNvSpPr>
            <a:spLocks noGrp="1"/>
          </p:cNvSpPr>
          <p:nvPr>
            <p:ph type="ftr" sz="quarter" idx="11"/>
          </p:nvPr>
        </p:nvSpPr>
        <p:spPr>
          <a:xfrm>
            <a:off x="301752" y="6410848"/>
            <a:ext cx="3383280" cy="365760"/>
          </a:xfrm>
        </p:spPr>
        <p:txBody>
          <a:bodyPr/>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5761F14-C083-44CB-B000-98D5ADCB6F60}" type="slidenum">
              <a:rPr lang="en-CA" smtClean="0"/>
              <a:t>‹#›</a:t>
            </a:fld>
            <a:endParaRPr lang="en-C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367956C-370C-4C8C-9DB1-7F5FA6307E7C}" type="datetimeFigureOut">
              <a:rPr lang="en-CA" smtClean="0"/>
              <a:t>21/10/14</a:t>
            </a:fld>
            <a:endParaRPr lang="en-CA"/>
          </a:p>
        </p:txBody>
      </p:sp>
      <p:sp>
        <p:nvSpPr>
          <p:cNvPr id="6" name="Footer Placeholder 5"/>
          <p:cNvSpPr>
            <a:spLocks noGrp="1"/>
          </p:cNvSpPr>
          <p:nvPr>
            <p:ph type="ftr" sz="quarter" idx="11"/>
          </p:nvPr>
        </p:nvSpPr>
        <p:spPr>
          <a:xfrm>
            <a:off x="301752" y="6410848"/>
            <a:ext cx="3584448" cy="365760"/>
          </a:xfrm>
        </p:spPr>
        <p:txBody>
          <a:bodyPr/>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367956C-370C-4C8C-9DB1-7F5FA6307E7C}" type="datetimeFigureOut">
              <a:rPr lang="en-CA" smtClean="0"/>
              <a:t>21/10/14</a:t>
            </a:fld>
            <a:endParaRPr lang="en-C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CA"/>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5761F14-C083-44CB-B000-98D5ADCB6F60}" type="slidenum">
              <a:rPr lang="en-CA" smtClean="0"/>
              <a:t>‹#›</a:t>
            </a:fld>
            <a:endParaRPr lang="en-C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drive.google.com/folderview?id=0Bycchop8VaMWeDFnY3FXckRJbWc&amp;usp=sharing"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icann.org/en/system/files/files/rfp-iana-stewardship-08sep14-en.pdf" TargetMode="External"/><Relationship Id="rId4" Type="http://schemas.openxmlformats.org/officeDocument/2006/relationships/hyperlink" Target="https://drive.google.com/folderview?id=0Bycchop8VaMWdWNibklDQzhWdXc&amp;usp=sharing" TargetMode="External"/><Relationship Id="rId5" Type="http://schemas.openxmlformats.org/officeDocument/2006/relationships/hyperlink" Target="https://drive.google.com/folderview?id=0Bycchop8VaMWeDFnY3FXckRJbWc&amp;usp=sharing" TargetMode="External"/><Relationship Id="rId1" Type="http://schemas.openxmlformats.org/officeDocument/2006/relationships/slideLayout" Target="../slideLayouts/slideLayout2.xml"/><Relationship Id="rId2" Type="http://schemas.openxmlformats.org/officeDocument/2006/relationships/hyperlink" Target="https://community.icann.org/display/gnsocwgdtstwrdshp/Charte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CA" dirty="0" smtClean="0"/>
              <a:t>Proposal on how to structure the work</a:t>
            </a:r>
            <a:endParaRPr lang="en-CA" dirty="0"/>
          </a:p>
        </p:txBody>
      </p:sp>
      <p:sp>
        <p:nvSpPr>
          <p:cNvPr id="2" name="Title 1"/>
          <p:cNvSpPr>
            <a:spLocks noGrp="1"/>
          </p:cNvSpPr>
          <p:nvPr>
            <p:ph type="ctrTitle"/>
          </p:nvPr>
        </p:nvSpPr>
        <p:spPr/>
        <p:txBody>
          <a:bodyPr/>
          <a:lstStyle/>
          <a:p>
            <a:r>
              <a:rPr lang="en-CA" dirty="0" smtClean="0"/>
              <a:t>CWG</a:t>
            </a:r>
            <a:endParaRPr lang="en-CA" dirty="0"/>
          </a:p>
        </p:txBody>
      </p:sp>
    </p:spTree>
    <p:extLst>
      <p:ext uri="{BB962C8B-B14F-4D97-AF65-F5344CB8AC3E}">
        <p14:creationId xmlns:p14="http://schemas.microsoft.com/office/powerpoint/2010/main" val="2332655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68152"/>
          </a:xfrm>
        </p:spPr>
        <p:txBody>
          <a:bodyPr>
            <a:normAutofit fontScale="90000"/>
          </a:bodyPr>
          <a:lstStyle/>
          <a:p>
            <a:pPr lvl="0" hangingPunct="0"/>
            <a:r>
              <a:rPr lang="en-CA" b="1" dirty="0" smtClean="0"/>
              <a:t>III. Proposed </a:t>
            </a:r>
            <a:r>
              <a:rPr lang="en-CA" b="1" dirty="0"/>
              <a:t>Post-Transition Oversight and Accountability Arrangements </a:t>
            </a:r>
            <a:endParaRPr lang="en-CA" dirty="0"/>
          </a:p>
        </p:txBody>
      </p:sp>
      <p:sp>
        <p:nvSpPr>
          <p:cNvPr id="3" name="Content Placeholder 2"/>
          <p:cNvSpPr>
            <a:spLocks noGrp="1"/>
          </p:cNvSpPr>
          <p:nvPr>
            <p:ph sz="quarter" idx="1"/>
          </p:nvPr>
        </p:nvSpPr>
        <p:spPr/>
        <p:txBody>
          <a:bodyPr>
            <a:normAutofit/>
          </a:bodyPr>
          <a:lstStyle/>
          <a:p>
            <a:pPr marL="0" indent="0">
              <a:buNone/>
            </a:pPr>
            <a:r>
              <a:rPr lang="en-CA" dirty="0"/>
              <a:t>This section should describe what </a:t>
            </a:r>
            <a:r>
              <a:rPr lang="en-CA" u="sng" dirty="0"/>
              <a:t>changes</a:t>
            </a:r>
            <a:r>
              <a:rPr lang="en-CA" dirty="0"/>
              <a:t> your community is proposing to the arrangements listed in </a:t>
            </a:r>
            <a:r>
              <a:rPr lang="en-CA" u="sng" dirty="0"/>
              <a:t>Section II.B </a:t>
            </a:r>
            <a:r>
              <a:rPr lang="en-CA" dirty="0"/>
              <a:t>in light of the transition. If your community is proposing to replace one or more existing arrangements with new arrangements, that replacement should be explained and all of the elements listed in Section II.B should be described for the new arrangements. </a:t>
            </a:r>
            <a:r>
              <a:rPr lang="en-CA" u="sng" dirty="0"/>
              <a:t>Your community should provide its rationale and justification for the new arrangements.</a:t>
            </a:r>
            <a:endParaRPr lang="en-CA" u="sng" dirty="0" smtClean="0"/>
          </a:p>
        </p:txBody>
      </p:sp>
    </p:spTree>
    <p:extLst>
      <p:ext uri="{BB962C8B-B14F-4D97-AF65-F5344CB8AC3E}">
        <p14:creationId xmlns:p14="http://schemas.microsoft.com/office/powerpoint/2010/main" val="2188637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68152"/>
          </a:xfrm>
        </p:spPr>
        <p:txBody>
          <a:bodyPr>
            <a:normAutofit fontScale="90000"/>
          </a:bodyPr>
          <a:lstStyle/>
          <a:p>
            <a:pPr lvl="0" hangingPunct="0"/>
            <a:r>
              <a:rPr lang="en-CA" b="1" dirty="0" smtClean="0"/>
              <a:t>III. Proposed </a:t>
            </a:r>
            <a:r>
              <a:rPr lang="en-CA" b="1" dirty="0"/>
              <a:t>Post-Transition Oversight and Accountability Arrangements </a:t>
            </a:r>
            <a:endParaRPr lang="en-CA" dirty="0"/>
          </a:p>
        </p:txBody>
      </p:sp>
      <p:sp>
        <p:nvSpPr>
          <p:cNvPr id="3" name="Content Placeholder 2"/>
          <p:cNvSpPr>
            <a:spLocks noGrp="1"/>
          </p:cNvSpPr>
          <p:nvPr>
            <p:ph sz="quarter" idx="1"/>
          </p:nvPr>
        </p:nvSpPr>
        <p:spPr/>
        <p:txBody>
          <a:bodyPr>
            <a:normAutofit fontScale="92500" lnSpcReduction="20000"/>
          </a:bodyPr>
          <a:lstStyle/>
          <a:p>
            <a:pPr marL="0" indent="0">
              <a:buNone/>
            </a:pPr>
            <a:endParaRPr lang="en-CA" sz="2400" dirty="0"/>
          </a:p>
          <a:p>
            <a:pPr marL="0" indent="0">
              <a:buNone/>
            </a:pPr>
            <a:r>
              <a:rPr lang="en-CA" sz="2400" dirty="0"/>
              <a:t>CWG requirement:</a:t>
            </a:r>
          </a:p>
          <a:p>
            <a:r>
              <a:rPr lang="en-CA" dirty="0" smtClean="0"/>
              <a:t>Name = CWG-RFP3</a:t>
            </a:r>
          </a:p>
          <a:p>
            <a:r>
              <a:rPr lang="en-CA" dirty="0" smtClean="0"/>
              <a:t>Dependency – CWG-RFP2B</a:t>
            </a:r>
          </a:p>
          <a:p>
            <a:r>
              <a:rPr lang="en-CA" dirty="0" smtClean="0"/>
              <a:t>Delivery </a:t>
            </a:r>
            <a:r>
              <a:rPr lang="en-CA" dirty="0"/>
              <a:t>= </a:t>
            </a:r>
            <a:r>
              <a:rPr lang="en-CA" dirty="0" smtClean="0"/>
              <a:t>Week of November 10 (?)</a:t>
            </a:r>
            <a:endParaRPr lang="en-CA" dirty="0"/>
          </a:p>
          <a:p>
            <a:r>
              <a:rPr lang="en-CA" dirty="0"/>
              <a:t>Identify sub-group members</a:t>
            </a:r>
            <a:r>
              <a:rPr lang="en-CA" dirty="0" smtClean="0"/>
              <a:t>.</a:t>
            </a:r>
          </a:p>
          <a:p>
            <a:r>
              <a:rPr lang="en-CA" dirty="0" smtClean="0"/>
              <a:t>Note1: members of this subgroup should be familiar with the NTIA IANA services contract, IANA’s DNS activities and the procedures of the GNSO or </a:t>
            </a:r>
            <a:r>
              <a:rPr lang="en-CA" dirty="0" err="1" smtClean="0"/>
              <a:t>ccNSO</a:t>
            </a:r>
            <a:r>
              <a:rPr lang="en-CA" dirty="0" smtClean="0"/>
              <a:t>.</a:t>
            </a:r>
          </a:p>
          <a:p>
            <a:r>
              <a:rPr lang="en-CA" dirty="0" smtClean="0"/>
              <a:t>Note 2: This sub-group may wish to further split the work load depending on the number of options (scenarios)  it wishes to work on.</a:t>
            </a:r>
            <a:endParaRPr lang="en-CA" dirty="0"/>
          </a:p>
          <a:p>
            <a:pPr marL="0" indent="0">
              <a:buNone/>
            </a:pPr>
            <a:endParaRPr lang="en-CA" u="sng" dirty="0" smtClean="0"/>
          </a:p>
        </p:txBody>
      </p:sp>
    </p:spTree>
    <p:extLst>
      <p:ext uri="{BB962C8B-B14F-4D97-AF65-F5344CB8AC3E}">
        <p14:creationId xmlns:p14="http://schemas.microsoft.com/office/powerpoint/2010/main" val="739411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IV </a:t>
            </a:r>
            <a:r>
              <a:rPr lang="en-CA" b="1" dirty="0"/>
              <a:t>Transition Implications</a:t>
            </a:r>
            <a:endParaRPr lang="en-CA" dirty="0"/>
          </a:p>
        </p:txBody>
      </p:sp>
      <p:sp>
        <p:nvSpPr>
          <p:cNvPr id="3" name="Content Placeholder 2"/>
          <p:cNvSpPr>
            <a:spLocks noGrp="1"/>
          </p:cNvSpPr>
          <p:nvPr>
            <p:ph sz="quarter" idx="1"/>
          </p:nvPr>
        </p:nvSpPr>
        <p:spPr/>
        <p:txBody>
          <a:bodyPr>
            <a:normAutofit/>
          </a:bodyPr>
          <a:lstStyle/>
          <a:p>
            <a:pPr marL="0" indent="0">
              <a:buNone/>
            </a:pPr>
            <a:r>
              <a:rPr lang="en-CA" dirty="0"/>
              <a:t>This section should describe what your community views as the implications of the changes it proposed in Section III</a:t>
            </a:r>
            <a:r>
              <a:rPr lang="en-CA" dirty="0" smtClean="0"/>
              <a:t>.</a:t>
            </a:r>
          </a:p>
          <a:p>
            <a:pPr marL="0" indent="0">
              <a:buNone/>
            </a:pPr>
            <a:endParaRPr lang="en-CA" dirty="0"/>
          </a:p>
          <a:p>
            <a:pPr marL="0" indent="0">
              <a:buNone/>
            </a:pPr>
            <a:r>
              <a:rPr lang="en-CA" sz="2400" dirty="0"/>
              <a:t>CWG requirement:</a:t>
            </a:r>
          </a:p>
          <a:p>
            <a:r>
              <a:rPr lang="en-CA" dirty="0"/>
              <a:t>Name = </a:t>
            </a:r>
            <a:r>
              <a:rPr lang="en-CA" dirty="0" smtClean="0"/>
              <a:t>CWG-RFP4</a:t>
            </a:r>
          </a:p>
          <a:p>
            <a:r>
              <a:rPr lang="en-CA" dirty="0"/>
              <a:t>Dependency – </a:t>
            </a:r>
            <a:r>
              <a:rPr lang="en-CA" dirty="0" smtClean="0"/>
              <a:t>CWG-RFP3</a:t>
            </a:r>
            <a:endParaRPr lang="en-CA" dirty="0"/>
          </a:p>
          <a:p>
            <a:r>
              <a:rPr lang="en-CA" dirty="0" smtClean="0"/>
              <a:t>Delivery </a:t>
            </a:r>
            <a:r>
              <a:rPr lang="en-CA" dirty="0"/>
              <a:t>= Week of November </a:t>
            </a:r>
            <a:r>
              <a:rPr lang="en-CA" dirty="0" smtClean="0"/>
              <a:t>10 </a:t>
            </a:r>
          </a:p>
          <a:p>
            <a:r>
              <a:rPr lang="en-CA" dirty="0" smtClean="0"/>
              <a:t>Identify </a:t>
            </a:r>
            <a:r>
              <a:rPr lang="en-CA" dirty="0"/>
              <a:t>sub-group </a:t>
            </a:r>
            <a:r>
              <a:rPr lang="en-CA" dirty="0" smtClean="0"/>
              <a:t>members (can be same as III)</a:t>
            </a:r>
            <a:endParaRPr lang="en-CA" dirty="0"/>
          </a:p>
          <a:p>
            <a:pPr marL="0" indent="0">
              <a:buNone/>
            </a:pPr>
            <a:endParaRPr lang="en-CA" dirty="0"/>
          </a:p>
        </p:txBody>
      </p:sp>
    </p:spTree>
    <p:extLst>
      <p:ext uri="{BB962C8B-B14F-4D97-AF65-F5344CB8AC3E}">
        <p14:creationId xmlns:p14="http://schemas.microsoft.com/office/powerpoint/2010/main" val="1245304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CA" dirty="0" smtClean="0"/>
              <a:t>V. </a:t>
            </a:r>
            <a:r>
              <a:rPr lang="en-CA" b="1" dirty="0"/>
              <a:t>NTIA Requirements </a:t>
            </a:r>
            <a:endParaRPr lang="en-CA"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n-CA" dirty="0"/>
              <a:t>Additionally, NTIA has established that the transition proposal must meet the following five </a:t>
            </a:r>
            <a:r>
              <a:rPr lang="en-CA" dirty="0" smtClean="0"/>
              <a:t>requirements….</a:t>
            </a:r>
          </a:p>
          <a:p>
            <a:pPr marL="0" indent="0">
              <a:buNone/>
            </a:pPr>
            <a:endParaRPr lang="en-CA" dirty="0" smtClean="0"/>
          </a:p>
          <a:p>
            <a:pPr marL="0" indent="0">
              <a:buNone/>
            </a:pPr>
            <a:r>
              <a:rPr lang="en-CA" dirty="0" smtClean="0"/>
              <a:t>Note: CWG-RFP3 and 4 should have considered this in their work and this should only be a final sanity check to produce the text confirming this requirement once 3 and 4 are completed.</a:t>
            </a:r>
          </a:p>
          <a:p>
            <a:pPr marL="0" indent="0">
              <a:buNone/>
            </a:pPr>
            <a:endParaRPr lang="en-CA" dirty="0"/>
          </a:p>
          <a:p>
            <a:pPr marL="0" indent="0">
              <a:buNone/>
            </a:pPr>
            <a:r>
              <a:rPr lang="en-CA" sz="2400" dirty="0"/>
              <a:t>CWG requirement:</a:t>
            </a:r>
          </a:p>
          <a:p>
            <a:r>
              <a:rPr lang="en-CA" dirty="0"/>
              <a:t>Name = </a:t>
            </a:r>
            <a:r>
              <a:rPr lang="en-CA" dirty="0" smtClean="0"/>
              <a:t>CWG-RFP5</a:t>
            </a:r>
            <a:endParaRPr lang="en-CA" dirty="0"/>
          </a:p>
          <a:p>
            <a:r>
              <a:rPr lang="en-CA" dirty="0"/>
              <a:t>Delivery = Week of November </a:t>
            </a:r>
            <a:r>
              <a:rPr lang="en-CA" dirty="0" smtClean="0"/>
              <a:t>17</a:t>
            </a:r>
            <a:endParaRPr lang="en-CA" dirty="0"/>
          </a:p>
        </p:txBody>
      </p:sp>
    </p:spTree>
    <p:extLst>
      <p:ext uri="{BB962C8B-B14F-4D97-AF65-F5344CB8AC3E}">
        <p14:creationId xmlns:p14="http://schemas.microsoft.com/office/powerpoint/2010/main" val="2410837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CA" dirty="0" smtClean="0"/>
              <a:t>VI. </a:t>
            </a:r>
            <a:r>
              <a:rPr lang="en-CA" b="1" dirty="0"/>
              <a:t>Community Process</a:t>
            </a:r>
            <a:endParaRPr lang="en-CA" dirty="0"/>
          </a:p>
        </p:txBody>
      </p:sp>
      <p:sp>
        <p:nvSpPr>
          <p:cNvPr id="3" name="Content Placeholder 2"/>
          <p:cNvSpPr>
            <a:spLocks noGrp="1"/>
          </p:cNvSpPr>
          <p:nvPr>
            <p:ph sz="quarter" idx="1"/>
          </p:nvPr>
        </p:nvSpPr>
        <p:spPr/>
        <p:txBody>
          <a:bodyPr>
            <a:normAutofit/>
          </a:bodyPr>
          <a:lstStyle/>
          <a:p>
            <a:pPr marL="0" indent="0">
              <a:buNone/>
            </a:pPr>
            <a:r>
              <a:rPr lang="en-CA" dirty="0"/>
              <a:t>This section should describe the process your community used for developing this proposal, including:</a:t>
            </a:r>
          </a:p>
          <a:p>
            <a:pPr marL="0" indent="0">
              <a:buNone/>
            </a:pPr>
            <a:r>
              <a:rPr lang="en-CA" dirty="0" smtClean="0"/>
              <a:t>Note: Process tracking should be ongoing to allow this to simply be a roll up of information that has been captured.</a:t>
            </a:r>
          </a:p>
          <a:p>
            <a:pPr marL="0" indent="0">
              <a:buNone/>
            </a:pPr>
            <a:endParaRPr lang="en-CA" dirty="0"/>
          </a:p>
          <a:p>
            <a:pPr marL="0" indent="0">
              <a:buNone/>
            </a:pPr>
            <a:r>
              <a:rPr lang="en-CA" sz="2400" dirty="0"/>
              <a:t>CWG requirement:</a:t>
            </a:r>
          </a:p>
          <a:p>
            <a:r>
              <a:rPr lang="en-CA" dirty="0"/>
              <a:t>Name = </a:t>
            </a:r>
            <a:r>
              <a:rPr lang="en-CA" dirty="0" smtClean="0"/>
              <a:t>CWG-RFP6</a:t>
            </a:r>
            <a:endParaRPr lang="en-CA" dirty="0"/>
          </a:p>
          <a:p>
            <a:r>
              <a:rPr lang="en-CA" dirty="0"/>
              <a:t>Delivery = Week of November </a:t>
            </a:r>
            <a:r>
              <a:rPr lang="en-CA" dirty="0" smtClean="0"/>
              <a:t>17</a:t>
            </a:r>
            <a:endParaRPr lang="en-CA" dirty="0"/>
          </a:p>
        </p:txBody>
      </p:sp>
    </p:spTree>
    <p:extLst>
      <p:ext uri="{BB962C8B-B14F-4D97-AF65-F5344CB8AC3E}">
        <p14:creationId xmlns:p14="http://schemas.microsoft.com/office/powerpoint/2010/main" val="4053635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Process</a:t>
            </a:r>
            <a:endParaRPr lang="en-CA" dirty="0"/>
          </a:p>
        </p:txBody>
      </p:sp>
      <p:sp>
        <p:nvSpPr>
          <p:cNvPr id="3" name="Content Placeholder 2"/>
          <p:cNvSpPr>
            <a:spLocks noGrp="1"/>
          </p:cNvSpPr>
          <p:nvPr>
            <p:ph sz="quarter" idx="1"/>
          </p:nvPr>
        </p:nvSpPr>
        <p:spPr/>
        <p:txBody>
          <a:bodyPr>
            <a:normAutofit fontScale="92500" lnSpcReduction="10000"/>
          </a:bodyPr>
          <a:lstStyle/>
          <a:p>
            <a:r>
              <a:rPr lang="en-CA" dirty="0" smtClean="0"/>
              <a:t>Each sub-group should appoint a sub-group chair for purposes of being the person to provide the work output to the CWG.</a:t>
            </a:r>
          </a:p>
          <a:p>
            <a:r>
              <a:rPr lang="en-CA" dirty="0" smtClean="0"/>
              <a:t>Each sub-group chair should present the status of the sub-group at each meeting of the CWG as well as present draft documents.</a:t>
            </a:r>
          </a:p>
          <a:p>
            <a:r>
              <a:rPr lang="en-CA" dirty="0" smtClean="0"/>
              <a:t>Sub-groups working drafts should reside on the </a:t>
            </a:r>
            <a:r>
              <a:rPr lang="en-CA" dirty="0"/>
              <a:t>common repository at </a:t>
            </a:r>
            <a:r>
              <a:rPr lang="en-CA" dirty="0">
                <a:hlinkClick r:id="rId2"/>
              </a:rPr>
              <a:t>https://</a:t>
            </a:r>
            <a:r>
              <a:rPr lang="en-CA" dirty="0" smtClean="0">
                <a:hlinkClick r:id="rId2"/>
              </a:rPr>
              <a:t>drive.google.com/folderview?id=0Bycchop8VaMWeDFnY3FXckRJbWc&amp;usp=sharing</a:t>
            </a:r>
            <a:r>
              <a:rPr lang="en-CA" dirty="0" smtClean="0"/>
              <a:t> </a:t>
            </a:r>
          </a:p>
          <a:p>
            <a:r>
              <a:rPr lang="en-CA" dirty="0" smtClean="0"/>
              <a:t>Sub-Group chairs will provide the final report of the sub-group to the chairs of the CWG.</a:t>
            </a:r>
          </a:p>
        </p:txBody>
      </p:sp>
    </p:spTree>
    <p:extLst>
      <p:ext uri="{BB962C8B-B14F-4D97-AF65-F5344CB8AC3E}">
        <p14:creationId xmlns:p14="http://schemas.microsoft.com/office/powerpoint/2010/main" val="396272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References</a:t>
            </a:r>
            <a:endParaRPr lang="en-CA" dirty="0"/>
          </a:p>
        </p:txBody>
      </p:sp>
      <p:sp>
        <p:nvSpPr>
          <p:cNvPr id="3" name="Content Placeholder 2"/>
          <p:cNvSpPr>
            <a:spLocks noGrp="1"/>
          </p:cNvSpPr>
          <p:nvPr>
            <p:ph sz="quarter" idx="1"/>
          </p:nvPr>
        </p:nvSpPr>
        <p:spPr/>
        <p:txBody>
          <a:bodyPr>
            <a:normAutofit fontScale="92500" lnSpcReduction="20000"/>
          </a:bodyPr>
          <a:lstStyle/>
          <a:p>
            <a:r>
              <a:rPr lang="en-CA" dirty="0" smtClean="0"/>
              <a:t>CWG </a:t>
            </a:r>
            <a:r>
              <a:rPr lang="en-CA" dirty="0"/>
              <a:t>working group charter - </a:t>
            </a:r>
            <a:r>
              <a:rPr lang="en-CA" dirty="0">
                <a:hlinkClick r:id="rId2"/>
              </a:rPr>
              <a:t>https://</a:t>
            </a:r>
            <a:r>
              <a:rPr lang="en-CA" dirty="0" smtClean="0">
                <a:hlinkClick r:id="rId2"/>
              </a:rPr>
              <a:t>community.icann.org/display/gnsocwgdtstwrdshp/Charter</a:t>
            </a:r>
            <a:r>
              <a:rPr lang="en-CA" dirty="0" smtClean="0"/>
              <a:t> </a:t>
            </a:r>
          </a:p>
          <a:p>
            <a:r>
              <a:rPr lang="en-CA" dirty="0" smtClean="0"/>
              <a:t>ICG RFP - </a:t>
            </a:r>
            <a:r>
              <a:rPr lang="fr-CA" u="sng" dirty="0">
                <a:hlinkClick r:id="rId3"/>
              </a:rPr>
              <a:t>https://www.icann.org/en/system/files/files/rfp-iana-stewardship-08sep14-en.pdf</a:t>
            </a:r>
            <a:r>
              <a:rPr lang="fr-CA" dirty="0"/>
              <a:t> </a:t>
            </a:r>
            <a:endParaRPr lang="fr-CA" dirty="0" smtClean="0"/>
          </a:p>
          <a:p>
            <a:r>
              <a:rPr lang="fr-CA" dirty="0" smtClean="0"/>
              <a:t>Reference document </a:t>
            </a:r>
            <a:r>
              <a:rPr lang="fr-CA" dirty="0" err="1" smtClean="0"/>
              <a:t>repository</a:t>
            </a:r>
            <a:r>
              <a:rPr lang="fr-CA" dirty="0" smtClean="0"/>
              <a:t> - </a:t>
            </a:r>
            <a:r>
              <a:rPr lang="en-CA" dirty="0">
                <a:hlinkClick r:id="rId4"/>
              </a:rPr>
              <a:t>https://</a:t>
            </a:r>
            <a:r>
              <a:rPr lang="en-CA" dirty="0" smtClean="0">
                <a:hlinkClick r:id="rId4"/>
              </a:rPr>
              <a:t>drive.google.com/folderview?id=0Bycchop8VaMWdWNibklDQzhWdXc&amp;usp=sharing</a:t>
            </a:r>
            <a:endParaRPr lang="en-CA" dirty="0" smtClean="0"/>
          </a:p>
          <a:p>
            <a:r>
              <a:rPr lang="en-CA" dirty="0" smtClean="0"/>
              <a:t>Sub-groups repository - </a:t>
            </a:r>
            <a:r>
              <a:rPr lang="en-CA" dirty="0">
                <a:hlinkClick r:id="rId5"/>
              </a:rPr>
              <a:t>https://drive.google.com/folderview?id=0Bycchop8VaMWeDFnY3FXckRJbWc&amp;usp=sharing</a:t>
            </a:r>
            <a:r>
              <a:rPr lang="en-CA" dirty="0"/>
              <a:t> </a:t>
            </a:r>
          </a:p>
          <a:p>
            <a:r>
              <a:rPr lang="en-CA" dirty="0" err="1"/>
              <a:t>Bernar</a:t>
            </a:r>
            <a:r>
              <a:rPr lang="en-CA" dirty="0"/>
              <a:t> </a:t>
            </a:r>
            <a:r>
              <a:rPr lang="en-CA" dirty="0" err="1"/>
              <a:t>Turcotte</a:t>
            </a:r>
            <a:r>
              <a:rPr lang="en-CA" dirty="0"/>
              <a:t> email = turcotte.bernard@gmail.com</a:t>
            </a:r>
          </a:p>
          <a:p>
            <a:endParaRPr lang="en-CA" dirty="0"/>
          </a:p>
        </p:txBody>
      </p:sp>
    </p:spTree>
    <p:extLst>
      <p:ext uri="{BB962C8B-B14F-4D97-AF65-F5344CB8AC3E}">
        <p14:creationId xmlns:p14="http://schemas.microsoft.com/office/powerpoint/2010/main" val="696158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Goals and Objectives per the Charter</a:t>
            </a:r>
            <a:endParaRPr lang="en-CA" dirty="0"/>
          </a:p>
        </p:txBody>
      </p:sp>
      <p:sp>
        <p:nvSpPr>
          <p:cNvPr id="3" name="Content Placeholder 2"/>
          <p:cNvSpPr>
            <a:spLocks noGrp="1"/>
          </p:cNvSpPr>
          <p:nvPr>
            <p:ph sz="quarter" idx="1"/>
          </p:nvPr>
        </p:nvSpPr>
        <p:spPr/>
        <p:txBody>
          <a:bodyPr>
            <a:normAutofit fontScale="92500" lnSpcReduction="20000"/>
          </a:bodyPr>
          <a:lstStyle/>
          <a:p>
            <a:r>
              <a:rPr lang="en-US" b="1" dirty="0" smtClean="0"/>
              <a:t>Goal </a:t>
            </a:r>
            <a:r>
              <a:rPr lang="en-US" b="1" dirty="0"/>
              <a:t>of </a:t>
            </a:r>
            <a:r>
              <a:rPr lang="en-US" b="1" dirty="0" smtClean="0"/>
              <a:t>the CWG</a:t>
            </a:r>
            <a:r>
              <a:rPr lang="en-US" dirty="0" smtClean="0"/>
              <a:t>: </a:t>
            </a:r>
            <a:br>
              <a:rPr lang="en-US" dirty="0" smtClean="0"/>
            </a:br>
            <a:r>
              <a:rPr lang="en-US" dirty="0" smtClean="0"/>
              <a:t>Produce </a:t>
            </a:r>
            <a:r>
              <a:rPr lang="en-US" dirty="0"/>
              <a:t>a consolidated transition proposal for the elements of the IANA Functions relating to the Domain Name System. </a:t>
            </a:r>
            <a:endParaRPr lang="en-US" dirty="0" smtClean="0"/>
          </a:p>
          <a:p>
            <a:r>
              <a:rPr lang="en-US" dirty="0" smtClean="0"/>
              <a:t>May </a:t>
            </a:r>
            <a:r>
              <a:rPr lang="en-US" dirty="0"/>
              <a:t>include alternative options for specific features within it, provided that each option carries comparable support from the CWG. </a:t>
            </a:r>
            <a:endParaRPr lang="en-US" dirty="0" smtClean="0"/>
          </a:p>
          <a:p>
            <a:r>
              <a:rPr lang="en-US" u="sng" dirty="0" smtClean="0"/>
              <a:t>This </a:t>
            </a:r>
            <a:r>
              <a:rPr lang="en-US" u="sng" dirty="0"/>
              <a:t>proposal must meet the needs of the naming community in general, including the needs of all of the CWG’s chartering organizations, as well as the needs of direct consumers of IANA naming services including generic and country code top level domains.</a:t>
            </a:r>
            <a:r>
              <a:rPr lang="en-US" dirty="0"/>
              <a:t> </a:t>
            </a:r>
            <a:endParaRPr lang="en-US" dirty="0" smtClean="0"/>
          </a:p>
          <a:p>
            <a:r>
              <a:rPr lang="en-US" dirty="0" smtClean="0"/>
              <a:t>Elements </a:t>
            </a:r>
            <a:r>
              <a:rPr lang="en-US" dirty="0"/>
              <a:t>of the proposal may be released in stages.</a:t>
            </a:r>
            <a:endParaRPr lang="en-CA" dirty="0"/>
          </a:p>
        </p:txBody>
      </p:sp>
    </p:spTree>
    <p:extLst>
      <p:ext uri="{BB962C8B-B14F-4D97-AF65-F5344CB8AC3E}">
        <p14:creationId xmlns:p14="http://schemas.microsoft.com/office/powerpoint/2010/main" val="2907165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534400" cy="936104"/>
          </a:xfrm>
        </p:spPr>
        <p:txBody>
          <a:bodyPr>
            <a:normAutofit fontScale="90000"/>
          </a:bodyPr>
          <a:lstStyle/>
          <a:p>
            <a:r>
              <a:rPr lang="en-CA" dirty="0" smtClean="0"/>
              <a:t>Relationship </a:t>
            </a:r>
            <a:r>
              <a:rPr lang="en-CA" dirty="0"/>
              <a:t>to ICANN Accountability Review Process</a:t>
            </a:r>
          </a:p>
        </p:txBody>
      </p:sp>
      <p:sp>
        <p:nvSpPr>
          <p:cNvPr id="3" name="Content Placeholder 2"/>
          <p:cNvSpPr>
            <a:spLocks noGrp="1"/>
          </p:cNvSpPr>
          <p:nvPr>
            <p:ph sz="quarter" idx="1"/>
          </p:nvPr>
        </p:nvSpPr>
        <p:spPr/>
        <p:txBody>
          <a:bodyPr>
            <a:normAutofit fontScale="85000" lnSpcReduction="20000"/>
          </a:bodyPr>
          <a:lstStyle/>
          <a:p>
            <a:r>
              <a:rPr lang="en-US" dirty="0"/>
              <a:t>The </a:t>
            </a:r>
            <a:r>
              <a:rPr lang="en-US" dirty="0" smtClean="0"/>
              <a:t>process </a:t>
            </a:r>
            <a:r>
              <a:rPr lang="en-US" dirty="0"/>
              <a:t>is taking place alongside a parallel and related process on enhancing ICANN accountability. </a:t>
            </a:r>
            <a:r>
              <a:rPr lang="en-US" dirty="0" smtClean="0"/>
              <a:t/>
            </a:r>
            <a:br>
              <a:rPr lang="en-US" dirty="0" smtClean="0"/>
            </a:br>
            <a:endParaRPr lang="en-US" dirty="0" smtClean="0"/>
          </a:p>
          <a:p>
            <a:r>
              <a:rPr lang="en-US" dirty="0" smtClean="0"/>
              <a:t>This </a:t>
            </a:r>
            <a:r>
              <a:rPr lang="en-US" u="sng" dirty="0"/>
              <a:t>group’s scope is focused on the arrangements required for the continuance of IANA functions in an accountable and widely accepted manner after the expiry of the NTIA-ICANN contract</a:t>
            </a:r>
            <a:r>
              <a:rPr lang="en-US" dirty="0"/>
              <a:t>. </a:t>
            </a:r>
            <a:r>
              <a:rPr lang="en-US" dirty="0" smtClean="0"/>
              <a:t/>
            </a:r>
            <a:br>
              <a:rPr lang="en-US" dirty="0" smtClean="0"/>
            </a:br>
            <a:endParaRPr lang="en-US" dirty="0" smtClean="0"/>
          </a:p>
          <a:p>
            <a:r>
              <a:rPr lang="en-US" dirty="0" smtClean="0"/>
              <a:t>The </a:t>
            </a:r>
            <a:r>
              <a:rPr lang="en-US" dirty="0"/>
              <a:t>two processes are interrelated and interdependent and should appropriately coordinate their </a:t>
            </a:r>
            <a:r>
              <a:rPr lang="en-US" dirty="0" smtClean="0"/>
              <a:t>work.</a:t>
            </a:r>
            <a:br>
              <a:rPr lang="en-US" dirty="0" smtClean="0"/>
            </a:br>
            <a:endParaRPr lang="en-US" dirty="0" smtClean="0"/>
          </a:p>
          <a:p>
            <a:r>
              <a:rPr lang="en-US" dirty="0" smtClean="0"/>
              <a:t>Accountability </a:t>
            </a:r>
            <a:r>
              <a:rPr lang="en-US" dirty="0"/>
              <a:t>for the administration of the IANA functions (i.e., implementation and operational accountability), however, is properly within the scope of this working group.</a:t>
            </a:r>
            <a:endParaRPr lang="en-CA" dirty="0"/>
          </a:p>
        </p:txBody>
      </p:sp>
    </p:spTree>
    <p:extLst>
      <p:ext uri="{BB962C8B-B14F-4D97-AF65-F5344CB8AC3E}">
        <p14:creationId xmlns:p14="http://schemas.microsoft.com/office/powerpoint/2010/main" val="2259395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Structuring the work according to the RFP</a:t>
            </a:r>
            <a:endParaRPr lang="en-CA" dirty="0"/>
          </a:p>
        </p:txBody>
      </p:sp>
      <p:sp>
        <p:nvSpPr>
          <p:cNvPr id="3" name="Content Placeholder 2"/>
          <p:cNvSpPr>
            <a:spLocks noGrp="1"/>
          </p:cNvSpPr>
          <p:nvPr>
            <p:ph sz="quarter" idx="1"/>
          </p:nvPr>
        </p:nvSpPr>
        <p:spPr/>
        <p:txBody>
          <a:bodyPr>
            <a:normAutofit fontScale="70000" lnSpcReduction="20000"/>
          </a:bodyPr>
          <a:lstStyle/>
          <a:p>
            <a:r>
              <a:rPr lang="en-CA" b="1" dirty="0"/>
              <a:t>I.</a:t>
            </a:r>
            <a:r>
              <a:rPr lang="en-CA" dirty="0"/>
              <a:t>	</a:t>
            </a:r>
            <a:r>
              <a:rPr lang="en-CA" b="1" dirty="0"/>
              <a:t>Description of Community’s Use of IANA Functions</a:t>
            </a:r>
            <a:endParaRPr lang="en-CA" dirty="0"/>
          </a:p>
          <a:p>
            <a:r>
              <a:rPr lang="en-CA" dirty="0"/>
              <a:t> </a:t>
            </a:r>
          </a:p>
          <a:p>
            <a:r>
              <a:rPr lang="en-CA" b="1" dirty="0"/>
              <a:t>II.</a:t>
            </a:r>
            <a:r>
              <a:rPr lang="en-CA" dirty="0"/>
              <a:t>	</a:t>
            </a:r>
            <a:r>
              <a:rPr lang="en-CA" b="1" dirty="0"/>
              <a:t>Existing, Pre-Transition Arrangements</a:t>
            </a:r>
            <a:endParaRPr lang="en-CA" dirty="0"/>
          </a:p>
          <a:p>
            <a:r>
              <a:rPr lang="en-CA" dirty="0"/>
              <a:t> </a:t>
            </a:r>
          </a:p>
          <a:p>
            <a:pPr lvl="1"/>
            <a:r>
              <a:rPr lang="en-CA" b="1" dirty="0" smtClean="0">
                <a:solidFill>
                  <a:schemeClr val="tx1"/>
                </a:solidFill>
              </a:rPr>
              <a:t>A. Policy </a:t>
            </a:r>
            <a:r>
              <a:rPr lang="en-CA" b="1" dirty="0">
                <a:solidFill>
                  <a:schemeClr val="tx1"/>
                </a:solidFill>
              </a:rPr>
              <a:t>Sources</a:t>
            </a:r>
            <a:endParaRPr lang="en-CA" dirty="0">
              <a:solidFill>
                <a:schemeClr val="tx1"/>
              </a:solidFill>
            </a:endParaRPr>
          </a:p>
          <a:p>
            <a:pPr lvl="1"/>
            <a:r>
              <a:rPr lang="en-CA" dirty="0">
                <a:solidFill>
                  <a:schemeClr val="tx1"/>
                </a:solidFill>
              </a:rPr>
              <a:t> </a:t>
            </a:r>
          </a:p>
          <a:p>
            <a:pPr lvl="1" hangingPunct="0"/>
            <a:r>
              <a:rPr lang="en-CA" b="1" dirty="0" smtClean="0">
                <a:solidFill>
                  <a:schemeClr val="tx1"/>
                </a:solidFill>
              </a:rPr>
              <a:t>B. Oversight </a:t>
            </a:r>
            <a:r>
              <a:rPr lang="en-CA" b="1" dirty="0">
                <a:solidFill>
                  <a:schemeClr val="tx1"/>
                </a:solidFill>
              </a:rPr>
              <a:t>and Accountability </a:t>
            </a:r>
            <a:endParaRPr lang="en-CA" dirty="0">
              <a:solidFill>
                <a:schemeClr val="tx1"/>
              </a:solidFill>
            </a:endParaRPr>
          </a:p>
          <a:p>
            <a:r>
              <a:rPr lang="en-CA" dirty="0"/>
              <a:t> </a:t>
            </a:r>
          </a:p>
          <a:p>
            <a:pPr lvl="0" hangingPunct="0"/>
            <a:r>
              <a:rPr lang="en-CA" b="1" dirty="0" smtClean="0"/>
              <a:t>III. 	Proposed </a:t>
            </a:r>
            <a:r>
              <a:rPr lang="en-CA" b="1" dirty="0"/>
              <a:t>Post-Transition Oversight and Accountability Arrangements </a:t>
            </a:r>
            <a:endParaRPr lang="en-CA" dirty="0"/>
          </a:p>
          <a:p>
            <a:r>
              <a:rPr lang="en-CA" dirty="0"/>
              <a:t> </a:t>
            </a:r>
          </a:p>
          <a:p>
            <a:r>
              <a:rPr lang="en-CA" b="1" dirty="0"/>
              <a:t>IV.</a:t>
            </a:r>
            <a:r>
              <a:rPr lang="en-CA" dirty="0"/>
              <a:t>	</a:t>
            </a:r>
            <a:r>
              <a:rPr lang="en-CA" b="1" dirty="0"/>
              <a:t>Transition Implications</a:t>
            </a:r>
            <a:endParaRPr lang="en-CA" dirty="0"/>
          </a:p>
          <a:p>
            <a:r>
              <a:rPr lang="en-CA" dirty="0"/>
              <a:t> </a:t>
            </a:r>
          </a:p>
          <a:p>
            <a:pPr lvl="0" hangingPunct="0"/>
            <a:r>
              <a:rPr lang="en-CA" b="1" dirty="0" smtClean="0"/>
              <a:t>V.	NTIA </a:t>
            </a:r>
            <a:r>
              <a:rPr lang="en-CA" b="1" dirty="0"/>
              <a:t>Requirements </a:t>
            </a:r>
            <a:endParaRPr lang="en-CA" dirty="0"/>
          </a:p>
          <a:p>
            <a:r>
              <a:rPr lang="en-CA" dirty="0"/>
              <a:t> </a:t>
            </a:r>
          </a:p>
          <a:p>
            <a:r>
              <a:rPr lang="en-CA" b="1" dirty="0"/>
              <a:t>VI.</a:t>
            </a:r>
            <a:r>
              <a:rPr lang="en-CA" dirty="0"/>
              <a:t>	</a:t>
            </a:r>
            <a:r>
              <a:rPr lang="en-CA" b="1" dirty="0"/>
              <a:t>Community Process</a:t>
            </a:r>
            <a:endParaRPr lang="en-CA" dirty="0"/>
          </a:p>
          <a:p>
            <a:endParaRPr lang="en-CA" dirty="0"/>
          </a:p>
        </p:txBody>
      </p:sp>
    </p:spTree>
    <p:extLst>
      <p:ext uri="{BB962C8B-B14F-4D97-AF65-F5344CB8AC3E}">
        <p14:creationId xmlns:p14="http://schemas.microsoft.com/office/powerpoint/2010/main" val="954284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Structuring the work according to the RFP</a:t>
            </a:r>
          </a:p>
        </p:txBody>
      </p:sp>
      <p:sp>
        <p:nvSpPr>
          <p:cNvPr id="3" name="Content Placeholder 2"/>
          <p:cNvSpPr>
            <a:spLocks noGrp="1"/>
          </p:cNvSpPr>
          <p:nvPr>
            <p:ph sz="quarter" idx="1"/>
          </p:nvPr>
        </p:nvSpPr>
        <p:spPr/>
        <p:txBody>
          <a:bodyPr/>
          <a:lstStyle/>
          <a:p>
            <a:endParaRPr lang="en-CA" dirty="0" smtClean="0"/>
          </a:p>
          <a:p>
            <a:endParaRPr lang="en-CA" dirty="0"/>
          </a:p>
          <a:p>
            <a:r>
              <a:rPr lang="en-CA" dirty="0" smtClean="0"/>
              <a:t>Proposal to structure work is to break down required sections of the RFP into reasonable chunks for all of the deliverables and establish specific sub-groups to undertake these in parallel where possible.</a:t>
            </a:r>
          </a:p>
          <a:p>
            <a:endParaRPr lang="en-CA" dirty="0"/>
          </a:p>
        </p:txBody>
      </p:sp>
    </p:spTree>
    <p:extLst>
      <p:ext uri="{BB962C8B-B14F-4D97-AF65-F5344CB8AC3E}">
        <p14:creationId xmlns:p14="http://schemas.microsoft.com/office/powerpoint/2010/main" val="1281668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Parallel Optimization</a:t>
            </a:r>
            <a:endParaRPr lang="en-CA" dirty="0"/>
          </a:p>
        </p:txBody>
      </p:sp>
      <p:sp>
        <p:nvSpPr>
          <p:cNvPr id="3" name="Content Placeholder 2"/>
          <p:cNvSpPr>
            <a:spLocks noGrp="1"/>
          </p:cNvSpPr>
          <p:nvPr>
            <p:ph sz="quarter" idx="1"/>
          </p:nvPr>
        </p:nvSpPr>
        <p:spPr/>
        <p:txBody>
          <a:bodyPr>
            <a:normAutofit fontScale="62500" lnSpcReduction="20000"/>
          </a:bodyPr>
          <a:lstStyle/>
          <a:p>
            <a:r>
              <a:rPr lang="en-CA" b="1" dirty="0"/>
              <a:t>I.</a:t>
            </a:r>
            <a:r>
              <a:rPr lang="en-CA" dirty="0"/>
              <a:t>	</a:t>
            </a:r>
            <a:r>
              <a:rPr lang="en-CA" b="1" dirty="0"/>
              <a:t>Description of Community’s Use of IANA Functions</a:t>
            </a:r>
            <a:endParaRPr lang="en-CA" dirty="0"/>
          </a:p>
          <a:p>
            <a:pPr marL="0" indent="0">
              <a:buNone/>
            </a:pPr>
            <a:r>
              <a:rPr lang="en-CA" dirty="0"/>
              <a:t>	</a:t>
            </a:r>
            <a:r>
              <a:rPr lang="en-CA" dirty="0" smtClean="0">
                <a:solidFill>
                  <a:srgbClr val="FF0000"/>
                </a:solidFill>
              </a:rPr>
              <a:t>Can be done in parallel</a:t>
            </a:r>
            <a:endParaRPr lang="en-CA" dirty="0">
              <a:solidFill>
                <a:srgbClr val="FF0000"/>
              </a:solidFill>
            </a:endParaRPr>
          </a:p>
          <a:p>
            <a:r>
              <a:rPr lang="en-CA" b="1" dirty="0"/>
              <a:t>II.</a:t>
            </a:r>
            <a:r>
              <a:rPr lang="en-CA" dirty="0"/>
              <a:t>	</a:t>
            </a:r>
            <a:r>
              <a:rPr lang="en-CA" b="1" dirty="0"/>
              <a:t>Existing, Pre-Transition Arrangements</a:t>
            </a:r>
            <a:endParaRPr lang="en-CA" dirty="0"/>
          </a:p>
          <a:p>
            <a:r>
              <a:rPr lang="en-CA" dirty="0"/>
              <a:t> </a:t>
            </a:r>
          </a:p>
          <a:p>
            <a:pPr lvl="1"/>
            <a:r>
              <a:rPr lang="en-CA" b="1" dirty="0" smtClean="0">
                <a:solidFill>
                  <a:schemeClr val="tx1"/>
                </a:solidFill>
              </a:rPr>
              <a:t>A. Policy Sources - </a:t>
            </a:r>
            <a:r>
              <a:rPr lang="en-CA" dirty="0">
                <a:solidFill>
                  <a:srgbClr val="FF0000"/>
                </a:solidFill>
              </a:rPr>
              <a:t>Can be done in </a:t>
            </a:r>
            <a:r>
              <a:rPr lang="en-CA" dirty="0" smtClean="0">
                <a:solidFill>
                  <a:srgbClr val="FF0000"/>
                </a:solidFill>
              </a:rPr>
              <a:t>parallel</a:t>
            </a:r>
            <a:endParaRPr lang="en-CA" dirty="0">
              <a:solidFill>
                <a:srgbClr val="FF0000"/>
              </a:solidFill>
            </a:endParaRPr>
          </a:p>
          <a:p>
            <a:pPr lvl="1"/>
            <a:r>
              <a:rPr lang="en-CA" dirty="0">
                <a:solidFill>
                  <a:schemeClr val="tx1"/>
                </a:solidFill>
              </a:rPr>
              <a:t> </a:t>
            </a:r>
          </a:p>
          <a:p>
            <a:pPr lvl="1" hangingPunct="0"/>
            <a:r>
              <a:rPr lang="en-CA" b="1" dirty="0" smtClean="0">
                <a:solidFill>
                  <a:schemeClr val="tx1"/>
                </a:solidFill>
              </a:rPr>
              <a:t>B. Oversight </a:t>
            </a:r>
            <a:r>
              <a:rPr lang="en-CA" b="1" dirty="0">
                <a:solidFill>
                  <a:schemeClr val="tx1"/>
                </a:solidFill>
              </a:rPr>
              <a:t>and Accountability </a:t>
            </a:r>
            <a:r>
              <a:rPr lang="en-CA" b="1" dirty="0" smtClean="0">
                <a:solidFill>
                  <a:schemeClr val="tx1"/>
                </a:solidFill>
              </a:rPr>
              <a:t> - </a:t>
            </a:r>
            <a:r>
              <a:rPr lang="en-CA" dirty="0">
                <a:solidFill>
                  <a:srgbClr val="FF0000"/>
                </a:solidFill>
              </a:rPr>
              <a:t>Can be done in parallel</a:t>
            </a:r>
          </a:p>
          <a:p>
            <a:r>
              <a:rPr lang="en-CA" dirty="0"/>
              <a:t> </a:t>
            </a:r>
          </a:p>
          <a:p>
            <a:pPr lvl="0" hangingPunct="0"/>
            <a:r>
              <a:rPr lang="en-CA" b="1" dirty="0" smtClean="0"/>
              <a:t>III. 	Proposed </a:t>
            </a:r>
            <a:r>
              <a:rPr lang="en-CA" b="1" dirty="0"/>
              <a:t>Post-Transition Oversight and Accountability Arrangements </a:t>
            </a:r>
            <a:endParaRPr lang="en-CA" dirty="0"/>
          </a:p>
          <a:p>
            <a:pPr marL="0" indent="0">
              <a:buNone/>
            </a:pPr>
            <a:r>
              <a:rPr lang="en-CA" dirty="0"/>
              <a:t>	</a:t>
            </a:r>
            <a:r>
              <a:rPr lang="en-CA" dirty="0" smtClean="0">
                <a:solidFill>
                  <a:srgbClr val="FF0000"/>
                </a:solidFill>
              </a:rPr>
              <a:t>Requires a draft of IIB. </a:t>
            </a:r>
            <a:endParaRPr lang="en-CA" dirty="0">
              <a:solidFill>
                <a:srgbClr val="FF0000"/>
              </a:solidFill>
            </a:endParaRPr>
          </a:p>
          <a:p>
            <a:r>
              <a:rPr lang="en-CA" b="1" dirty="0" smtClean="0"/>
              <a:t>IV</a:t>
            </a:r>
            <a:r>
              <a:rPr lang="en-CA" b="1" dirty="0"/>
              <a:t>.</a:t>
            </a:r>
            <a:r>
              <a:rPr lang="en-CA" dirty="0"/>
              <a:t>	</a:t>
            </a:r>
            <a:r>
              <a:rPr lang="en-CA" b="1" dirty="0"/>
              <a:t>Transition Implications</a:t>
            </a:r>
            <a:endParaRPr lang="en-CA" dirty="0"/>
          </a:p>
          <a:p>
            <a:pPr marL="0" indent="0">
              <a:buNone/>
            </a:pPr>
            <a:r>
              <a:rPr lang="en-CA" dirty="0"/>
              <a:t>	</a:t>
            </a:r>
            <a:r>
              <a:rPr lang="en-CA" dirty="0" smtClean="0">
                <a:solidFill>
                  <a:srgbClr val="FF0000"/>
                </a:solidFill>
              </a:rPr>
              <a:t>The initial version of this work should be combined with III.</a:t>
            </a:r>
            <a:endParaRPr lang="en-CA" dirty="0">
              <a:solidFill>
                <a:srgbClr val="FF0000"/>
              </a:solidFill>
            </a:endParaRPr>
          </a:p>
          <a:p>
            <a:pPr lvl="0" hangingPunct="0"/>
            <a:r>
              <a:rPr lang="en-CA" b="1" dirty="0" smtClean="0"/>
              <a:t>V.	NTIA </a:t>
            </a:r>
            <a:r>
              <a:rPr lang="en-CA" b="1" dirty="0"/>
              <a:t>Requirements </a:t>
            </a:r>
            <a:endParaRPr lang="en-CA" dirty="0"/>
          </a:p>
          <a:p>
            <a:pPr marL="0" indent="0">
              <a:buNone/>
            </a:pPr>
            <a:r>
              <a:rPr lang="en-CA" dirty="0"/>
              <a:t>	</a:t>
            </a:r>
            <a:r>
              <a:rPr lang="en-CA" dirty="0" smtClean="0">
                <a:solidFill>
                  <a:srgbClr val="FF0000"/>
                </a:solidFill>
              </a:rPr>
              <a:t>Final checklist when other sections are completed</a:t>
            </a:r>
            <a:endParaRPr lang="en-CA" dirty="0">
              <a:solidFill>
                <a:srgbClr val="FF0000"/>
              </a:solidFill>
            </a:endParaRPr>
          </a:p>
          <a:p>
            <a:r>
              <a:rPr lang="en-CA" b="1" dirty="0"/>
              <a:t>VI.</a:t>
            </a:r>
            <a:r>
              <a:rPr lang="en-CA" dirty="0"/>
              <a:t>	</a:t>
            </a:r>
            <a:r>
              <a:rPr lang="en-CA" b="1" dirty="0"/>
              <a:t>Community </a:t>
            </a:r>
            <a:r>
              <a:rPr lang="en-CA" b="1" dirty="0" smtClean="0"/>
              <a:t>Process</a:t>
            </a:r>
          </a:p>
          <a:p>
            <a:pPr marL="0" indent="0">
              <a:buNone/>
            </a:pPr>
            <a:r>
              <a:rPr lang="en-CA" b="1" dirty="0"/>
              <a:t>	</a:t>
            </a:r>
            <a:r>
              <a:rPr lang="en-CA" dirty="0">
                <a:solidFill>
                  <a:srgbClr val="FF0000"/>
                </a:solidFill>
              </a:rPr>
              <a:t>Summary of process tracking throughout activities (must be </a:t>
            </a:r>
            <a:r>
              <a:rPr lang="en-CA" dirty="0" smtClean="0">
                <a:solidFill>
                  <a:srgbClr val="FF0000"/>
                </a:solidFill>
              </a:rPr>
              <a:t>ongoing</a:t>
            </a:r>
            <a:r>
              <a:rPr lang="en-CA" dirty="0">
                <a:solidFill>
                  <a:srgbClr val="FF0000"/>
                </a:solidFill>
              </a:rPr>
              <a:t>)</a:t>
            </a:r>
          </a:p>
          <a:p>
            <a:endParaRPr lang="en-CA" dirty="0"/>
          </a:p>
        </p:txBody>
      </p:sp>
    </p:spTree>
    <p:extLst>
      <p:ext uri="{BB962C8B-B14F-4D97-AF65-F5344CB8AC3E}">
        <p14:creationId xmlns:p14="http://schemas.microsoft.com/office/powerpoint/2010/main" val="3812618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68152"/>
          </a:xfrm>
        </p:spPr>
        <p:txBody>
          <a:bodyPr>
            <a:normAutofit fontScale="90000"/>
          </a:bodyPr>
          <a:lstStyle/>
          <a:p>
            <a:r>
              <a:rPr lang="en-CA" b="1" dirty="0" smtClean="0"/>
              <a:t>I. Description </a:t>
            </a:r>
            <a:r>
              <a:rPr lang="en-CA" b="1" dirty="0"/>
              <a:t>of Community’s Use of IANA Functions</a:t>
            </a:r>
            <a:endParaRPr lang="en-CA" dirty="0"/>
          </a:p>
        </p:txBody>
      </p:sp>
      <p:sp>
        <p:nvSpPr>
          <p:cNvPr id="3" name="Content Placeholder 2"/>
          <p:cNvSpPr>
            <a:spLocks noGrp="1"/>
          </p:cNvSpPr>
          <p:nvPr>
            <p:ph sz="quarter" idx="1"/>
          </p:nvPr>
        </p:nvSpPr>
        <p:spPr/>
        <p:txBody>
          <a:bodyPr>
            <a:normAutofit/>
          </a:bodyPr>
          <a:lstStyle/>
          <a:p>
            <a:pPr marL="0" indent="0">
              <a:buNone/>
            </a:pPr>
            <a:endParaRPr lang="en-CA" dirty="0" smtClean="0"/>
          </a:p>
          <a:p>
            <a:pPr marL="0" indent="0">
              <a:buNone/>
            </a:pPr>
            <a:r>
              <a:rPr lang="en-CA" sz="2400" dirty="0" smtClean="0"/>
              <a:t>This </a:t>
            </a:r>
            <a:r>
              <a:rPr lang="en-CA" sz="2400" dirty="0"/>
              <a:t>section should list the specific, distinct IANA services or activities your community relies on. For each IANA service or activity on which your community </a:t>
            </a:r>
            <a:r>
              <a:rPr lang="en-CA" sz="2400" dirty="0" smtClean="0"/>
              <a:t>relies.</a:t>
            </a:r>
          </a:p>
          <a:p>
            <a:pPr marL="0" indent="0">
              <a:buNone/>
            </a:pPr>
            <a:endParaRPr lang="en-CA" sz="2400" dirty="0"/>
          </a:p>
          <a:p>
            <a:pPr marL="0" indent="0">
              <a:buNone/>
            </a:pPr>
            <a:r>
              <a:rPr lang="en-CA" sz="2400" dirty="0" smtClean="0"/>
              <a:t>CWG requirement:</a:t>
            </a:r>
          </a:p>
          <a:p>
            <a:r>
              <a:rPr lang="en-CA" sz="2400" dirty="0"/>
              <a:t>Name = </a:t>
            </a:r>
            <a:r>
              <a:rPr lang="en-CA" sz="2400" dirty="0" smtClean="0"/>
              <a:t>CWG-RFP2A</a:t>
            </a:r>
            <a:endParaRPr lang="en-CA" sz="2400" dirty="0"/>
          </a:p>
          <a:p>
            <a:r>
              <a:rPr lang="en-CA" dirty="0" smtClean="0"/>
              <a:t>Delivery = next meeting</a:t>
            </a:r>
          </a:p>
          <a:p>
            <a:r>
              <a:rPr lang="en-CA" dirty="0" smtClean="0"/>
              <a:t>Identify sub-group members.</a:t>
            </a:r>
            <a:endParaRPr lang="en-CA" dirty="0"/>
          </a:p>
        </p:txBody>
      </p:sp>
    </p:spTree>
    <p:extLst>
      <p:ext uri="{BB962C8B-B14F-4D97-AF65-F5344CB8AC3E}">
        <p14:creationId xmlns:p14="http://schemas.microsoft.com/office/powerpoint/2010/main" val="2712094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68152"/>
          </a:xfrm>
        </p:spPr>
        <p:txBody>
          <a:bodyPr>
            <a:normAutofit fontScale="90000"/>
          </a:bodyPr>
          <a:lstStyle/>
          <a:p>
            <a:r>
              <a:rPr lang="en-CA" b="1" dirty="0"/>
              <a:t>II.</a:t>
            </a:r>
            <a:r>
              <a:rPr lang="en-CA" dirty="0"/>
              <a:t>	</a:t>
            </a:r>
            <a:r>
              <a:rPr lang="en-CA" b="1" dirty="0"/>
              <a:t>Existing, Pre-Transition </a:t>
            </a:r>
            <a:r>
              <a:rPr lang="en-CA" b="1" dirty="0" smtClean="0"/>
              <a:t>Arrangements – A Policy Sources</a:t>
            </a:r>
            <a:endParaRPr lang="en-CA" dirty="0"/>
          </a:p>
        </p:txBody>
      </p:sp>
      <p:sp>
        <p:nvSpPr>
          <p:cNvPr id="3" name="Content Placeholder 2"/>
          <p:cNvSpPr>
            <a:spLocks noGrp="1"/>
          </p:cNvSpPr>
          <p:nvPr>
            <p:ph sz="quarter" idx="1"/>
          </p:nvPr>
        </p:nvSpPr>
        <p:spPr/>
        <p:txBody>
          <a:bodyPr>
            <a:normAutofit fontScale="92500"/>
          </a:bodyPr>
          <a:lstStyle/>
          <a:p>
            <a:pPr marL="0" indent="0">
              <a:buNone/>
            </a:pPr>
            <a:endParaRPr lang="en-CA" dirty="0" smtClean="0"/>
          </a:p>
          <a:p>
            <a:pPr marL="0" indent="0">
              <a:buNone/>
            </a:pPr>
            <a:r>
              <a:rPr lang="en-CA" sz="2400" dirty="0"/>
              <a:t>This section should identify the specific source(s) of policy which must be followed by the IANA functions operator in its conduct of the services or activities described above. If there are distinct sources of policy or policy development for different IANA activities, then please describe these separately. </a:t>
            </a:r>
            <a:endParaRPr lang="en-CA" sz="2400" dirty="0" smtClean="0"/>
          </a:p>
          <a:p>
            <a:pPr marL="0" indent="0">
              <a:buNone/>
            </a:pPr>
            <a:endParaRPr lang="en-CA" sz="2400" dirty="0"/>
          </a:p>
          <a:p>
            <a:pPr marL="0" indent="0">
              <a:buNone/>
            </a:pPr>
            <a:r>
              <a:rPr lang="en-CA" sz="2400" dirty="0" smtClean="0"/>
              <a:t>CWG requirement:</a:t>
            </a:r>
          </a:p>
          <a:p>
            <a:r>
              <a:rPr lang="en-CA" sz="2400" dirty="0"/>
              <a:t>Name = </a:t>
            </a:r>
            <a:r>
              <a:rPr lang="en-CA" sz="2400" dirty="0" smtClean="0"/>
              <a:t>CWG-RFP2A</a:t>
            </a:r>
            <a:endParaRPr lang="en-CA" sz="2400" dirty="0"/>
          </a:p>
          <a:p>
            <a:r>
              <a:rPr lang="en-CA" dirty="0" smtClean="0"/>
              <a:t>Delivery = next meeting</a:t>
            </a:r>
          </a:p>
          <a:p>
            <a:r>
              <a:rPr lang="en-CA" dirty="0" smtClean="0"/>
              <a:t>Identify sub-group members.</a:t>
            </a:r>
            <a:endParaRPr lang="en-CA" dirty="0"/>
          </a:p>
        </p:txBody>
      </p:sp>
    </p:spTree>
    <p:extLst>
      <p:ext uri="{BB962C8B-B14F-4D97-AF65-F5344CB8AC3E}">
        <p14:creationId xmlns:p14="http://schemas.microsoft.com/office/powerpoint/2010/main" val="1456191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68152"/>
          </a:xfrm>
        </p:spPr>
        <p:txBody>
          <a:bodyPr>
            <a:normAutofit fontScale="90000"/>
          </a:bodyPr>
          <a:lstStyle/>
          <a:p>
            <a:r>
              <a:rPr lang="en-CA" b="1" dirty="0"/>
              <a:t>II.</a:t>
            </a:r>
            <a:r>
              <a:rPr lang="en-CA" dirty="0"/>
              <a:t>	</a:t>
            </a:r>
            <a:r>
              <a:rPr lang="en-CA" b="1" dirty="0"/>
              <a:t>Existing, Pre-Transition </a:t>
            </a:r>
            <a:r>
              <a:rPr lang="en-CA" b="1" dirty="0" smtClean="0"/>
              <a:t>Arrangements </a:t>
            </a:r>
            <a:r>
              <a:rPr lang="en-CA" b="1" dirty="0"/>
              <a:t>– B. </a:t>
            </a:r>
            <a:r>
              <a:rPr lang="en-CA" b="1" dirty="0" smtClean="0"/>
              <a:t>O &amp; A</a:t>
            </a:r>
            <a:endParaRPr lang="en-CA" dirty="0"/>
          </a:p>
        </p:txBody>
      </p:sp>
      <p:sp>
        <p:nvSpPr>
          <p:cNvPr id="3" name="Content Placeholder 2"/>
          <p:cNvSpPr>
            <a:spLocks noGrp="1"/>
          </p:cNvSpPr>
          <p:nvPr>
            <p:ph sz="quarter" idx="1"/>
          </p:nvPr>
        </p:nvSpPr>
        <p:spPr/>
        <p:txBody>
          <a:bodyPr>
            <a:normAutofit fontScale="92500" lnSpcReduction="20000"/>
          </a:bodyPr>
          <a:lstStyle/>
          <a:p>
            <a:pPr marL="0" indent="0">
              <a:buNone/>
            </a:pPr>
            <a:endParaRPr lang="en-CA" dirty="0" smtClean="0"/>
          </a:p>
          <a:p>
            <a:pPr marL="0" indent="0" hangingPunct="0">
              <a:buNone/>
            </a:pPr>
            <a:r>
              <a:rPr lang="en-CA" sz="2400" dirty="0"/>
              <a:t>This section should describe all the ways in which oversight is conducted over the IANA functions operator’s provision of the services and activities listed in Section I and all the ways in which the IANA functions operator is currently held accountable for the provision of those services</a:t>
            </a:r>
            <a:r>
              <a:rPr lang="en-CA" sz="2400" dirty="0" smtClean="0"/>
              <a:t>.</a:t>
            </a:r>
          </a:p>
          <a:p>
            <a:pPr marL="0" indent="0" hangingPunct="0">
              <a:buNone/>
            </a:pPr>
            <a:endParaRPr lang="en-CA" sz="2400" dirty="0"/>
          </a:p>
          <a:p>
            <a:pPr marL="0" indent="0" hangingPunct="0">
              <a:buNone/>
            </a:pPr>
            <a:r>
              <a:rPr lang="en-CA" sz="2400" dirty="0" smtClean="0"/>
              <a:t>Note: Deficiencies should be noted in a separate document compiled by the same sub-group.</a:t>
            </a:r>
            <a:endParaRPr lang="en-CA" sz="2400" dirty="0"/>
          </a:p>
          <a:p>
            <a:pPr marL="0" indent="0">
              <a:buNone/>
            </a:pPr>
            <a:endParaRPr lang="en-CA" sz="2400" dirty="0"/>
          </a:p>
          <a:p>
            <a:pPr marL="0" indent="0">
              <a:buNone/>
            </a:pPr>
            <a:r>
              <a:rPr lang="en-CA" sz="2400" dirty="0" smtClean="0"/>
              <a:t>CWG requirement:</a:t>
            </a:r>
            <a:endParaRPr lang="en-CA" sz="2400" dirty="0"/>
          </a:p>
          <a:p>
            <a:r>
              <a:rPr lang="en-CA" dirty="0"/>
              <a:t>Name = </a:t>
            </a:r>
            <a:r>
              <a:rPr lang="en-CA" dirty="0" smtClean="0"/>
              <a:t>CWG-RFP2B</a:t>
            </a:r>
          </a:p>
          <a:p>
            <a:r>
              <a:rPr lang="en-CA" dirty="0" smtClean="0"/>
              <a:t>Delivery = first draft next week</a:t>
            </a:r>
          </a:p>
          <a:p>
            <a:r>
              <a:rPr lang="en-CA" dirty="0" smtClean="0"/>
              <a:t>Identify sub-group members.</a:t>
            </a:r>
            <a:endParaRPr lang="en-CA" dirty="0"/>
          </a:p>
        </p:txBody>
      </p:sp>
    </p:spTree>
    <p:extLst>
      <p:ext uri="{BB962C8B-B14F-4D97-AF65-F5344CB8AC3E}">
        <p14:creationId xmlns:p14="http://schemas.microsoft.com/office/powerpoint/2010/main" val="5193586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850</TotalTime>
  <Words>867</Words>
  <Application>Microsoft Macintosh PowerPoint</Application>
  <PresentationFormat>On-screen Show (4:3)</PresentationFormat>
  <Paragraphs>120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Civic</vt:lpstr>
      <vt:lpstr>CWG</vt:lpstr>
      <vt:lpstr>Goals and Objectives per the Charter</vt:lpstr>
      <vt:lpstr>Relationship to ICANN Accountability Review Process</vt:lpstr>
      <vt:lpstr>Structuring the work according to the RFP</vt:lpstr>
      <vt:lpstr>Structuring the work according to the RFP</vt:lpstr>
      <vt:lpstr>Parallel Optimization</vt:lpstr>
      <vt:lpstr>I. Description of Community’s Use of IANA Functions</vt:lpstr>
      <vt:lpstr>II. Existing, Pre-Transition Arrangements – A Policy Sources</vt:lpstr>
      <vt:lpstr>II. Existing, Pre-Transition Arrangements – B. O &amp; A</vt:lpstr>
      <vt:lpstr>III. Proposed Post-Transition Oversight and Accountability Arrangements </vt:lpstr>
      <vt:lpstr>III. Proposed Post-Transition Oversight and Accountability Arrangements </vt:lpstr>
      <vt:lpstr>IV Transition Implications</vt:lpstr>
      <vt:lpstr>V. NTIA Requirements </vt:lpstr>
      <vt:lpstr>VI. Community Process</vt:lpstr>
      <vt:lpstr>Process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CWG</dc:title>
  <dc:creator>Bernard</dc:creator>
  <cp:lastModifiedBy>Marika Konings</cp:lastModifiedBy>
  <cp:revision>19</cp:revision>
  <dcterms:created xsi:type="dcterms:W3CDTF">2014-10-21T15:33:00Z</dcterms:created>
  <dcterms:modified xsi:type="dcterms:W3CDTF">2014-10-22T06:49:04Z</dcterms:modified>
</cp:coreProperties>
</file>