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5" r:id="rId1"/>
  </p:sldMasterIdLst>
  <p:notesMasterIdLst>
    <p:notesMasterId r:id="rId5"/>
  </p:notesMasterIdLst>
  <p:handoutMasterIdLst>
    <p:handoutMasterId r:id="rId6"/>
  </p:handoutMasterIdLst>
  <p:sldIdLst>
    <p:sldId id="339" r:id="rId2"/>
    <p:sldId id="314" r:id="rId3"/>
    <p:sldId id="338" r:id="rId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192024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384048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576072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768096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960120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1152144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1344168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1536192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76">
          <p15:clr>
            <a:srgbClr val="A4A3A4"/>
          </p15:clr>
        </p15:guide>
        <p15:guide id="2" pos="5567">
          <p15:clr>
            <a:srgbClr val="A4A3A4"/>
          </p15:clr>
        </p15:guide>
        <p15:guide id="3" orient="horz" pos="4278">
          <p15:clr>
            <a:srgbClr val="A4A3A4"/>
          </p15:clr>
        </p15:guide>
        <p15:guide id="4" orient="horz" pos="4319">
          <p15:clr>
            <a:srgbClr val="A4A3A4"/>
          </p15:clr>
        </p15:guide>
        <p15:guide id="5" pos="55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31E"/>
    <a:srgbClr val="84B9D5"/>
    <a:srgbClr val="86BDDA"/>
    <a:srgbClr val="6E9AB2"/>
    <a:srgbClr val="A6A6A6"/>
    <a:srgbClr val="1F7E85"/>
    <a:srgbClr val="4ED5DE"/>
    <a:srgbClr val="FF6B7D"/>
    <a:srgbClr val="00334D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3542" autoAdjust="0"/>
  </p:normalViewPr>
  <p:slideViewPr>
    <p:cSldViewPr snapToGrid="0">
      <p:cViewPr>
        <p:scale>
          <a:sx n="110" d="100"/>
          <a:sy n="110" d="100"/>
        </p:scale>
        <p:origin x="-888" y="-80"/>
      </p:cViewPr>
      <p:guideLst>
        <p:guide orient="horz" pos="4176"/>
        <p:guide orient="horz" pos="4278"/>
        <p:guide orient="horz" pos="4319"/>
        <p:guide pos="5567"/>
        <p:guide pos="55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920CF-E91C-AC4C-8E88-67F482D54E2F}" type="datetimeFigureOut">
              <a:rPr lang="en-US" smtClean="0"/>
              <a:t>22/10/14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3A56E-5351-E245-9508-9E127D4C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435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0B307-A563-5747-8D2F-835A674013BE}" type="datetimeFigureOut">
              <a:rPr lang="en-US" smtClean="0"/>
              <a:t>22/10/14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F01E3-0CD3-0D4E-A13C-45CAFBFDE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413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F01E3-0CD3-0D4E-A13C-45CAFBFDEC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3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589855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1" y="0"/>
            <a:ext cx="914399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lumMod val="95000"/>
                  <a:lumOff val="5000"/>
                  <a:alpha val="60000"/>
                </a:schemeClr>
              </a:gs>
              <a:gs pos="45000">
                <a:schemeClr val="tx1">
                  <a:alpha val="20000"/>
                </a:schemeClr>
              </a:gs>
              <a:gs pos="6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4305300" y="457200"/>
            <a:ext cx="4381500" cy="609600"/>
          </a:xfrm>
          <a:prstGeom prst="rect">
            <a:avLst/>
          </a:prstGeom>
        </p:spPr>
        <p:txBody>
          <a:bodyPr vert="horz"/>
          <a:lstStyle>
            <a:lvl1pPr marL="133350" indent="0" algn="r">
              <a:buNone/>
              <a:defRPr sz="2200">
                <a:solidFill>
                  <a:srgbClr val="FFFFFF"/>
                </a:solidFill>
              </a:defRPr>
            </a:lvl1pPr>
            <a:lvl2pPr marL="320040" indent="0">
              <a:buNone/>
              <a:defRPr>
                <a:solidFill>
                  <a:srgbClr val="FFFFFF"/>
                </a:solidFill>
              </a:defRPr>
            </a:lvl2pPr>
            <a:lvl3pPr marL="506730" indent="0">
              <a:buNone/>
              <a:defRPr>
                <a:solidFill>
                  <a:srgbClr val="FFFFFF"/>
                </a:solidFill>
              </a:defRPr>
            </a:lvl3pPr>
            <a:lvl4pPr marL="693420" indent="0">
              <a:buNone/>
              <a:defRPr>
                <a:solidFill>
                  <a:srgbClr val="FFFFFF"/>
                </a:solidFill>
              </a:defRPr>
            </a:lvl4pPr>
            <a:lvl5pPr marL="880110" indent="0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35854" y="4495800"/>
            <a:ext cx="5562600" cy="375024"/>
          </a:xfrm>
          <a:prstGeom prst="rect">
            <a:avLst/>
          </a:prstGeom>
        </p:spPr>
        <p:txBody>
          <a:bodyPr vert="horz"/>
          <a:lstStyle>
            <a:lvl1pPr marL="133350" indent="0" algn="l">
              <a:buNone/>
              <a:defRPr sz="2200" b="1">
                <a:solidFill>
                  <a:srgbClr val="FFFFFF"/>
                </a:solidFill>
              </a:defRPr>
            </a:lvl1pPr>
            <a:lvl2pPr marL="320040" indent="0">
              <a:buNone/>
              <a:defRPr>
                <a:solidFill>
                  <a:srgbClr val="FFFFFF"/>
                </a:solidFill>
              </a:defRPr>
            </a:lvl2pPr>
            <a:lvl3pPr marL="506730" indent="0">
              <a:buNone/>
              <a:defRPr>
                <a:solidFill>
                  <a:srgbClr val="FFFFFF"/>
                </a:solidFill>
              </a:defRPr>
            </a:lvl3pPr>
            <a:lvl4pPr marL="693420" indent="0">
              <a:buNone/>
              <a:defRPr>
                <a:solidFill>
                  <a:srgbClr val="FFFFFF"/>
                </a:solidFill>
              </a:defRPr>
            </a:lvl4pPr>
            <a:lvl5pPr marL="880110" indent="0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6298977"/>
            <a:ext cx="2986241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rgbClr val="FFFFFF"/>
                </a:solidFill>
                <a:latin typeface="Arial"/>
                <a:cs typeface="Arial"/>
              </a:rPr>
              <a:t>CWG – IANA Stewardship Transition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81000" y="6200536"/>
            <a:ext cx="8409317" cy="0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42259" y="4884271"/>
            <a:ext cx="5562600" cy="375024"/>
          </a:xfrm>
          <a:prstGeom prst="rect">
            <a:avLst/>
          </a:prstGeom>
        </p:spPr>
        <p:txBody>
          <a:bodyPr vert="horz"/>
          <a:lstStyle>
            <a:lvl1pPr marL="133350" indent="0" algn="l">
              <a:buNone/>
              <a:defRPr sz="2000" b="0">
                <a:solidFill>
                  <a:srgbClr val="FFFFFF"/>
                </a:solidFill>
              </a:defRPr>
            </a:lvl1pPr>
            <a:lvl2pPr marL="320040" indent="0">
              <a:buNone/>
              <a:defRPr>
                <a:solidFill>
                  <a:srgbClr val="FFFFFF"/>
                </a:solidFill>
              </a:defRPr>
            </a:lvl2pPr>
            <a:lvl3pPr marL="506730" indent="0">
              <a:buNone/>
              <a:defRPr>
                <a:solidFill>
                  <a:srgbClr val="FFFFFF"/>
                </a:solidFill>
              </a:defRPr>
            </a:lvl3pPr>
            <a:lvl4pPr marL="693420" indent="0">
              <a:buNone/>
              <a:defRPr>
                <a:solidFill>
                  <a:srgbClr val="FFFFFF"/>
                </a:solidFill>
              </a:defRPr>
            </a:lvl4pPr>
            <a:lvl5pPr marL="880110" indent="0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32783"/>
      </p:ext>
    </p:extLst>
  </p:cSld>
  <p:clrMapOvr>
    <a:masterClrMapping/>
  </p:clrMapOvr>
  <p:transition xmlns:p14="http://schemas.microsoft.com/office/powerpoint/2010/main"/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8694738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598350800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p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2209800"/>
            <a:ext cx="7143750" cy="19431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spcAft>
                <a:spcPts val="3000"/>
              </a:spcAft>
              <a:buNone/>
              <a:defRPr sz="480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000" y="6298977"/>
            <a:ext cx="2986241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rgbClr val="FFFFFF"/>
                </a:solidFill>
                <a:latin typeface="Arial"/>
                <a:cs typeface="Arial"/>
              </a:rPr>
              <a:t>CWG – IANA Stewardship Transition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6200536"/>
            <a:ext cx="8374811" cy="0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367137"/>
      </p:ext>
    </p:extLst>
  </p:cSld>
  <p:clrMapOvr>
    <a:masterClrMapping/>
  </p:clrMapOvr>
  <p:transition xmlns:p14="http://schemas.microsoft.com/office/powerpoint/2010/main"/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26707" y="0"/>
            <a:ext cx="2217292" cy="685800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571500" y="1409700"/>
            <a:ext cx="5946775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 sz="2800">
                <a:solidFill>
                  <a:schemeClr val="tx2"/>
                </a:solidFill>
                <a:latin typeface="Arial"/>
                <a:cs typeface="Arial"/>
              </a:defRPr>
            </a:lvl1pPr>
            <a:lvl2pPr marL="560070" indent="-240030">
              <a:buSzPct val="66000"/>
              <a:buFont typeface="Courier New"/>
              <a:buChar char="o"/>
              <a:defRPr sz="2400">
                <a:solidFill>
                  <a:schemeClr val="tx2"/>
                </a:solidFill>
                <a:latin typeface="Arial"/>
                <a:cs typeface="Arial"/>
              </a:defRPr>
            </a:lvl2pPr>
            <a:lvl3pPr marL="746760" indent="-240030">
              <a:buSzPct val="100000"/>
              <a:buFont typeface="Wingdings" charset="2"/>
              <a:buChar char="§"/>
              <a:defRPr sz="2000">
                <a:solidFill>
                  <a:schemeClr val="tx2"/>
                </a:solidFill>
                <a:latin typeface="Arial"/>
                <a:cs typeface="Arial"/>
              </a:defRPr>
            </a:lvl3pPr>
            <a:lvl4pPr marL="933450" indent="-240030">
              <a:buSzPct val="55000"/>
              <a:buFont typeface="Wingdings" charset="2"/>
              <a:buChar char="§"/>
              <a:defRPr sz="1800">
                <a:solidFill>
                  <a:schemeClr val="tx2"/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1000" y="6298977"/>
            <a:ext cx="2986241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CWG – IANA Stewardship Transition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381000" y="6200536"/>
            <a:ext cx="6446838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385605"/>
      </p:ext>
    </p:extLst>
  </p:cSld>
  <p:clrMapOvr>
    <a:masterClrMapping/>
  </p:clrMapOvr>
  <p:transition xmlns:p14="http://schemas.microsoft.com/office/powerpoint/2010/main"/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4" y="2209800"/>
            <a:ext cx="8315326" cy="19431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spcAft>
                <a:spcPts val="3000"/>
              </a:spcAft>
              <a:buNone/>
              <a:defRPr sz="4800">
                <a:ln>
                  <a:noFill/>
                </a:ln>
                <a:solidFill>
                  <a:srgbClr val="00334D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6298977"/>
            <a:ext cx="2986241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CWG – IANA Stewardship Transition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81000" y="6200536"/>
            <a:ext cx="8392064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784379"/>
      </p:ext>
    </p:extLst>
  </p:cSld>
  <p:clrMapOvr>
    <a:masterClrMapping/>
  </p:clrMapOvr>
  <p:transition xmlns:p14="http://schemas.microsoft.com/office/powerpoint/2010/main"/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4" y="304800"/>
            <a:ext cx="8696325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04799" y="1524000"/>
            <a:ext cx="8532813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 sz="2800">
                <a:solidFill>
                  <a:schemeClr val="tx2"/>
                </a:solidFill>
                <a:latin typeface="Arial"/>
                <a:cs typeface="Arial"/>
              </a:defRPr>
            </a:lvl1pPr>
            <a:lvl2pPr marL="560070" indent="-240030">
              <a:buSzPct val="66000"/>
              <a:buFont typeface="Courier New"/>
              <a:buChar char="o"/>
              <a:defRPr sz="2400">
                <a:solidFill>
                  <a:schemeClr val="tx2"/>
                </a:solidFill>
                <a:latin typeface="Arial"/>
                <a:cs typeface="Arial"/>
              </a:defRPr>
            </a:lvl2pPr>
            <a:lvl3pPr marL="746760" indent="-240030">
              <a:buSzPct val="100000"/>
              <a:buFont typeface="Wingdings" charset="2"/>
              <a:buChar char="§"/>
              <a:defRPr sz="2000">
                <a:solidFill>
                  <a:schemeClr val="tx2"/>
                </a:solidFill>
                <a:latin typeface="Arial"/>
                <a:cs typeface="Arial"/>
              </a:defRPr>
            </a:lvl3pPr>
            <a:lvl4pPr marL="933450" indent="-240030">
              <a:buClr>
                <a:schemeClr val="tx2"/>
              </a:buClr>
              <a:buSzPct val="100000"/>
              <a:buFont typeface="Lucida Grande"/>
              <a:buChar char="-"/>
              <a:defRPr sz="2000">
                <a:solidFill>
                  <a:schemeClr val="tx2"/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1000" y="6298977"/>
            <a:ext cx="2986241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CWG – IANA Stewardship Transition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81000" y="6200536"/>
            <a:ext cx="8443823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866502"/>
      </p:ext>
    </p:extLst>
  </p:cSld>
  <p:clrMapOvr>
    <a:masterClrMapping/>
  </p:clrMapOvr>
  <p:transition xmlns:p14="http://schemas.microsoft.com/office/powerpoint/2010/main"/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4" y="304800"/>
            <a:ext cx="8696325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04799" y="1524000"/>
            <a:ext cx="8532813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 marL="647700" indent="-514350">
              <a:buSzPct val="90000"/>
              <a:buFont typeface="+mj-lt"/>
              <a:buAutoNum type="arabicPeriod"/>
              <a:defRPr sz="2800">
                <a:solidFill>
                  <a:schemeClr val="tx2"/>
                </a:solidFill>
                <a:latin typeface="Arial"/>
                <a:cs typeface="Arial"/>
              </a:defRPr>
            </a:lvl1pPr>
            <a:lvl2pPr marL="777240" indent="-457200">
              <a:buSzPct val="100000"/>
              <a:buFont typeface="+mj-lt"/>
              <a:buAutoNum type="alphaLcParenR"/>
              <a:defRPr sz="2400">
                <a:solidFill>
                  <a:schemeClr val="tx2"/>
                </a:solidFill>
                <a:latin typeface="Arial"/>
                <a:cs typeface="Arial"/>
              </a:defRPr>
            </a:lvl2pPr>
            <a:lvl3pPr marL="963930" indent="-457200">
              <a:buSzPct val="90000"/>
              <a:buFont typeface="+mj-lt"/>
              <a:buAutoNum type="romanUcPeriod"/>
              <a:defRPr sz="2000">
                <a:solidFill>
                  <a:schemeClr val="tx2"/>
                </a:solidFill>
                <a:latin typeface="Arial"/>
                <a:cs typeface="Arial"/>
              </a:defRPr>
            </a:lvl3pPr>
            <a:lvl4pPr marL="1150620" indent="-457200">
              <a:buClr>
                <a:schemeClr val="tx2"/>
              </a:buClr>
              <a:buSzPct val="100000"/>
              <a:buFont typeface="+mj-lt"/>
              <a:buAutoNum type="romanLcPeriod"/>
              <a:defRPr sz="2000">
                <a:solidFill>
                  <a:schemeClr val="tx2"/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0999" y="6298977"/>
            <a:ext cx="3013253" cy="254223"/>
          </a:xfrm>
          <a:prstGeom prst="rect">
            <a:avLst/>
          </a:prstGeom>
          <a:noFill/>
        </p:spPr>
        <p:txBody>
          <a:bodyPr wrap="squar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CWG – IANA Stewardship Transition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381000" y="6200536"/>
            <a:ext cx="8426570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250856"/>
      </p:ext>
    </p:extLst>
  </p:cSld>
  <p:clrMapOvr>
    <a:masterClrMapping/>
  </p:clrMapOvr>
  <p:transition xmlns:p14="http://schemas.microsoft.com/office/powerpoint/2010/main"/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8694738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866681852"/>
      </p:ext>
    </p:extLst>
  </p:cSld>
  <p:clrMapOvr>
    <a:masterClrMapping/>
  </p:clrMapOvr>
  <p:transition xmlns:p14="http://schemas.microsoft.com/office/powerpoint/2010/main"/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8694738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1"/>
          </p:nvPr>
        </p:nvSpPr>
        <p:spPr>
          <a:xfrm>
            <a:off x="742950" y="1371600"/>
            <a:ext cx="7686675" cy="43434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6298977"/>
            <a:ext cx="2986241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CWG – IANA Stewardship Transition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81000" y="6200536"/>
            <a:ext cx="8357558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505213"/>
      </p:ext>
    </p:extLst>
  </p:cSld>
  <p:clrMapOvr>
    <a:masterClrMapping/>
  </p:clrMapOvr>
  <p:transition xmlns:p14="http://schemas.microsoft.com/office/powerpoint/2010/main"/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&amp;A / Add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0" y="28759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8694738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>
          <a:xfrm>
            <a:off x="-8467" y="1295400"/>
            <a:ext cx="1714500" cy="2286000"/>
          </a:xfrm>
          <a:prstGeom prst="rect">
            <a:avLst/>
          </a:prstGeom>
          <a:solidFill>
            <a:schemeClr val="tx2">
              <a:alpha val="7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/>
          </p:cNvSpPr>
          <p:nvPr/>
        </p:nvSpPr>
        <p:spPr>
          <a:xfrm>
            <a:off x="-6350" y="3573780"/>
            <a:ext cx="1714500" cy="2286000"/>
          </a:xfrm>
          <a:prstGeom prst="rect">
            <a:avLst/>
          </a:prstGeom>
          <a:solidFill>
            <a:schemeClr val="tx2">
              <a:alpha val="3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/>
          </p:cNvSpPr>
          <p:nvPr/>
        </p:nvSpPr>
        <p:spPr>
          <a:xfrm>
            <a:off x="7429500" y="1295400"/>
            <a:ext cx="1714500" cy="2286000"/>
          </a:xfrm>
          <a:prstGeom prst="rect">
            <a:avLst/>
          </a:prstGeom>
          <a:solidFill>
            <a:schemeClr val="tx2">
              <a:alpha val="3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/>
          </p:cNvSpPr>
          <p:nvPr/>
        </p:nvSpPr>
        <p:spPr>
          <a:xfrm>
            <a:off x="7431617" y="3573780"/>
            <a:ext cx="1714500" cy="2286000"/>
          </a:xfrm>
          <a:prstGeom prst="rect">
            <a:avLst/>
          </a:prstGeom>
          <a:solidFill>
            <a:schemeClr val="tx2">
              <a:alpha val="7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685800" y="1295400"/>
            <a:ext cx="7772400" cy="457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762000" y="1371600"/>
            <a:ext cx="7543800" cy="43053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 marL="374904">
              <a:spcBef>
                <a:spcPts val="1600"/>
              </a:spcBef>
              <a:spcAft>
                <a:spcPts val="0"/>
              </a:spcAft>
              <a:buClr>
                <a:schemeClr val="bg1"/>
              </a:buClr>
              <a:buSzPct val="120000"/>
              <a:defRPr sz="2800">
                <a:solidFill>
                  <a:schemeClr val="bg1"/>
                </a:solidFill>
                <a:latin typeface="Arial"/>
                <a:cs typeface="Arial"/>
              </a:defRPr>
            </a:lvl1pPr>
            <a:lvl2pPr marL="560070" indent="-240030">
              <a:spcBef>
                <a:spcPts val="800"/>
              </a:spcBef>
              <a:buClr>
                <a:schemeClr val="bg1"/>
              </a:buClr>
              <a:buSzPct val="66000"/>
              <a:buFont typeface="Courier New"/>
              <a:buChar char="o"/>
              <a:defRPr sz="2400">
                <a:solidFill>
                  <a:schemeClr val="bg1"/>
                </a:solidFill>
                <a:latin typeface="Arial"/>
                <a:cs typeface="Arial"/>
              </a:defRPr>
            </a:lvl2pPr>
            <a:lvl3pPr marL="746760" indent="-240030">
              <a:spcBef>
                <a:spcPts val="800"/>
              </a:spcBef>
              <a:buClr>
                <a:schemeClr val="bg1"/>
              </a:buClr>
              <a:buSzPct val="100000"/>
              <a:buFont typeface="Wingdings" charset="2"/>
              <a:buChar char="§"/>
              <a:defRPr sz="2000">
                <a:solidFill>
                  <a:schemeClr val="bg1"/>
                </a:solidFill>
                <a:latin typeface="Arial"/>
                <a:cs typeface="Arial"/>
              </a:defRPr>
            </a:lvl3pPr>
            <a:lvl4pPr marL="933450" indent="-240030">
              <a:spcBef>
                <a:spcPts val="800"/>
              </a:spcBef>
              <a:buClr>
                <a:schemeClr val="bg1"/>
              </a:buClr>
              <a:buSzPct val="100000"/>
              <a:buFont typeface="Lucida Grande"/>
              <a:buChar char="-"/>
              <a:defRPr sz="2000">
                <a:solidFill>
                  <a:schemeClr val="bg1"/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000" y="6298977"/>
            <a:ext cx="2986241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CWG – IANA Stewardship Transition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381000" y="6200536"/>
            <a:ext cx="8288547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9703744"/>
      </p:ext>
    </p:extLst>
  </p:cSld>
  <p:clrMapOvr>
    <a:masterClrMapping/>
  </p:clrMapOvr>
  <p:transition xmlns:p14="http://schemas.microsoft.com/office/powerpoint/2010/main"/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8168" y="635000"/>
            <a:ext cx="578248" cy="346556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Georgia"/>
                <a:cs typeface="Georgia"/>
              </a:rPr>
              <a:t>Text</a:t>
            </a:r>
            <a:endParaRPr lang="en-US" sz="20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338168" y="635000"/>
            <a:ext cx="578248" cy="346556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Georgia"/>
                <a:cs typeface="Georgia"/>
              </a:rPr>
              <a:t>Text</a:t>
            </a:r>
            <a:endParaRPr lang="en-US" sz="20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7" r:id="rId10"/>
  </p:sldLayoutIdLst>
  <p:transition xmlns:p14="http://schemas.microsoft.com/office/powerpoint/2010/main"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+mj-lt"/>
          <a:ea typeface="+mj-ea"/>
          <a:cs typeface="+mj-cs"/>
          <a:sym typeface="DINOT-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5pPr>
      <a:lvl6pPr marL="192024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6pPr>
      <a:lvl7pPr marL="384048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7pPr>
      <a:lvl8pPr marL="576072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8pPr>
      <a:lvl9pPr marL="768096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9pPr>
    </p:titleStyle>
    <p:bodyStyle>
      <a:lvl1pPr marL="37338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56007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74676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93345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12014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1312164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1504188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696212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88236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71474" y="1631858"/>
            <a:ext cx="8315326" cy="1943100"/>
          </a:xfrm>
        </p:spPr>
        <p:txBody>
          <a:bodyPr/>
          <a:lstStyle/>
          <a:p>
            <a:r>
              <a:rPr lang="en-US" dirty="0"/>
              <a:t>CWG – NTIA Stewardship of IANA Transition</a:t>
            </a:r>
          </a:p>
        </p:txBody>
      </p:sp>
      <p:sp>
        <p:nvSpPr>
          <p:cNvPr id="3" name="Text Placeholder 13"/>
          <p:cNvSpPr txBox="1">
            <a:spLocks/>
          </p:cNvSpPr>
          <p:nvPr/>
        </p:nvSpPr>
        <p:spPr>
          <a:xfrm>
            <a:off x="435854" y="4495800"/>
            <a:ext cx="5562600" cy="375024"/>
          </a:xfrm>
          <a:prstGeom prst="rect">
            <a:avLst/>
          </a:prstGeom>
        </p:spPr>
        <p:txBody>
          <a:bodyPr/>
          <a:lstStyle>
            <a:lvl1pPr marL="373380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1pPr>
            <a:lvl2pPr marL="560070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2pPr>
            <a:lvl3pPr marL="746760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3pPr>
            <a:lvl4pPr marL="933450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4pPr>
            <a:lvl5pPr marL="1120140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5pPr>
            <a:lvl6pPr marL="1312164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6pPr>
            <a:lvl7pPr marL="1504188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7pPr>
            <a:lvl8pPr marL="1696212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8pPr>
            <a:lvl9pPr marL="1888236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9pPr>
          </a:lstStyle>
          <a:p>
            <a:pPr marL="133350" indent="0">
              <a:spcBef>
                <a:spcPts val="0"/>
              </a:spcBef>
              <a:buNone/>
            </a:pPr>
            <a:r>
              <a:rPr lang="en-US" b="1" kern="0" dirty="0" smtClean="0"/>
              <a:t>Project Timeline</a:t>
            </a:r>
            <a:endParaRPr lang="en-US" b="1" kern="0" dirty="0"/>
          </a:p>
        </p:txBody>
      </p:sp>
      <p:sp>
        <p:nvSpPr>
          <p:cNvPr id="4" name="Text Placeholder 12"/>
          <p:cNvSpPr txBox="1">
            <a:spLocks/>
          </p:cNvSpPr>
          <p:nvPr/>
        </p:nvSpPr>
        <p:spPr>
          <a:xfrm>
            <a:off x="6098875" y="457200"/>
            <a:ext cx="2587924" cy="6096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 rtl="0" eaLnBrk="1" fontAlgn="base" hangingPunct="1">
              <a:spcBef>
                <a:spcPts val="1428"/>
              </a:spcBef>
              <a:spcAft>
                <a:spcPts val="3000"/>
              </a:spcAft>
              <a:buSzPct val="171000"/>
              <a:buFont typeface="Gill Sans" charset="0"/>
              <a:buNone/>
              <a:defRPr sz="4800">
                <a:ln>
                  <a:noFill/>
                </a:ln>
                <a:solidFill>
                  <a:srgbClr val="00334D"/>
                </a:solidFill>
                <a:latin typeface="Arial"/>
                <a:ea typeface="+mn-ea"/>
                <a:cs typeface="Arial"/>
                <a:sym typeface="Gill Sans" charset="0"/>
              </a:defRPr>
            </a:lvl1pPr>
            <a:lvl2pPr marL="560070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2pPr>
            <a:lvl3pPr marL="746760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3pPr>
            <a:lvl4pPr marL="933450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4pPr>
            <a:lvl5pPr marL="1120140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5pPr>
            <a:lvl6pPr marL="1312164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6pPr>
            <a:lvl7pPr marL="1504188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7pPr>
            <a:lvl8pPr marL="1696212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8pPr>
            <a:lvl9pPr marL="1888236" indent="-240030" algn="l" rtl="0" eaLnBrk="1" fontAlgn="base" hangingPunct="1">
              <a:spcBef>
                <a:spcPts val="1428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Gill Sans" charset="0"/>
              </a:defRPr>
            </a:lvl9pPr>
          </a:lstStyle>
          <a:p>
            <a:r>
              <a:rPr lang="en-US" sz="2000" kern="0" dirty="0" smtClean="0">
                <a:solidFill>
                  <a:schemeClr val="bg1"/>
                </a:solidFill>
              </a:rPr>
              <a:t>22</a:t>
            </a:r>
            <a:r>
              <a:rPr lang="en-US" sz="2000" kern="0" dirty="0" smtClean="0"/>
              <a:t> 22 October 2014</a:t>
            </a: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165794076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Key Milestones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917141"/>
              </p:ext>
            </p:extLst>
          </p:nvPr>
        </p:nvGraphicFramePr>
        <p:xfrm>
          <a:off x="495905" y="1318382"/>
          <a:ext cx="8212666" cy="512051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87714"/>
                <a:gridCol w="6724952"/>
              </a:tblGrid>
              <a:tr h="57851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6D99B3"/>
                          </a:solidFill>
                        </a:rPr>
                        <a:t>27 Nov 2014</a:t>
                      </a:r>
                      <a:r>
                        <a:rPr lang="en-US" sz="1600" b="1" dirty="0" smtClean="0"/>
                        <a:t> </a:t>
                      </a:r>
                      <a:endParaRPr lang="en-US" sz="1600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00334D"/>
                          </a:solidFill>
                        </a:rPr>
                        <a:t>Complete CWG deliberations </a:t>
                      </a:r>
                      <a:r>
                        <a:rPr lang="en-US" sz="1600" b="0" dirty="0" smtClean="0">
                          <a:solidFill>
                            <a:srgbClr val="00334D"/>
                          </a:solidFill>
                        </a:rPr>
                        <a:t>to develop Draft Transition Proposal</a:t>
                      </a:r>
                      <a:endParaRPr lang="en-US" sz="16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984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6D99B3"/>
                          </a:solidFill>
                        </a:rPr>
                        <a:t>01 Dec 2014</a:t>
                      </a:r>
                      <a:r>
                        <a:rPr lang="en-US" sz="1600" b="1" dirty="0" smtClean="0"/>
                        <a:t> </a:t>
                      </a:r>
                      <a:endParaRPr lang="en-US" sz="1600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334D"/>
                          </a:solidFill>
                        </a:rPr>
                        <a:t>Publish Draft Transition Proposal </a:t>
                      </a:r>
                      <a:r>
                        <a:rPr lang="en-US" sz="1600" b="0" dirty="0" smtClean="0">
                          <a:solidFill>
                            <a:srgbClr val="00334D"/>
                          </a:solidFill>
                        </a:rPr>
                        <a:t>for public comment and submit to chartering organizations for consideration</a:t>
                      </a:r>
                      <a:endParaRPr lang="en-US" sz="16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393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6D99B3"/>
                          </a:solidFill>
                        </a:rPr>
                        <a:t>08 Dec 2014 </a:t>
                      </a:r>
                      <a:endParaRPr lang="en-US" sz="1600" b="1" dirty="0">
                        <a:solidFill>
                          <a:srgbClr val="6D99B3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334D"/>
                          </a:solidFill>
                        </a:rPr>
                        <a:t>Complete webinar</a:t>
                      </a:r>
                      <a:r>
                        <a:rPr lang="en-US" sz="1600" b="1" baseline="0" dirty="0" smtClean="0">
                          <a:solidFill>
                            <a:srgbClr val="00334D"/>
                          </a:solidFill>
                        </a:rPr>
                        <a:t> outreach</a:t>
                      </a:r>
                      <a:endParaRPr lang="en-US" sz="16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97668"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rgbClr val="6D99B3"/>
                          </a:solidFill>
                        </a:rPr>
                        <a:t>22 Dec 2014</a:t>
                      </a:r>
                      <a:endParaRPr lang="en-US" sz="1600" b="1" dirty="0">
                        <a:solidFill>
                          <a:srgbClr val="6D99B3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334D"/>
                          </a:solidFill>
                        </a:rPr>
                        <a:t>Close of Public Comment Forum </a:t>
                      </a:r>
                      <a:r>
                        <a:rPr lang="en-US" sz="1600" b="0" dirty="0" smtClean="0">
                          <a:solidFill>
                            <a:srgbClr val="00334D"/>
                          </a:solidFill>
                        </a:rPr>
                        <a:t>on Draft Transition Proposal / Summary of report of Public Comments</a:t>
                      </a:r>
                      <a:endParaRPr lang="en-US" sz="16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9574"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rgbClr val="6D99B3"/>
                          </a:solidFill>
                        </a:rPr>
                        <a:t>19 Jan 2015</a:t>
                      </a:r>
                      <a:endParaRPr lang="en-US" sz="1600" b="1" dirty="0">
                        <a:solidFill>
                          <a:srgbClr val="6D99B3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334D"/>
                          </a:solidFill>
                        </a:rPr>
                        <a:t>Finalize Transition Proposal and submit to Chartering Organizations</a:t>
                      </a:r>
                      <a:endParaRPr lang="en-US" sz="16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4749"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rgbClr val="6D99B3"/>
                          </a:solidFill>
                        </a:rPr>
                        <a:t>30 Jan 2015</a:t>
                      </a:r>
                      <a:endParaRPr lang="en-US" sz="1600" b="1" dirty="0">
                        <a:solidFill>
                          <a:srgbClr val="6D99B3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334D"/>
                          </a:solidFill>
                        </a:rPr>
                        <a:t>Adoption by chartering organizations </a:t>
                      </a:r>
                      <a:r>
                        <a:rPr lang="en-US" sz="1600" b="0" dirty="0" smtClean="0">
                          <a:solidFill>
                            <a:srgbClr val="00334D"/>
                          </a:solidFill>
                        </a:rPr>
                        <a:t>of final transition proposal</a:t>
                      </a:r>
                      <a:endParaRPr lang="en-US" sz="16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117623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6D99B3"/>
                          </a:solidFill>
                        </a:rPr>
                        <a:t>31 Jan 2015</a:t>
                      </a:r>
                      <a:r>
                        <a:rPr lang="en-US" sz="1600" b="1" dirty="0" smtClean="0"/>
                        <a:t> </a:t>
                      </a:r>
                      <a:endParaRPr lang="en-US" sz="1600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1920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334D"/>
                          </a:solidFill>
                        </a:rPr>
                        <a:t>Submission of Final Transition Proposal to ICG</a:t>
                      </a:r>
                      <a:endParaRPr lang="en-US" sz="16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47" y="5575064"/>
            <a:ext cx="966979" cy="44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0476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/>
          <p:cNvSpPr/>
          <p:nvPr/>
        </p:nvSpPr>
        <p:spPr bwMode="auto">
          <a:xfrm>
            <a:off x="0" y="5867400"/>
            <a:ext cx="9144000" cy="9906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72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650679"/>
              </p:ext>
            </p:extLst>
          </p:nvPr>
        </p:nvGraphicFramePr>
        <p:xfrm>
          <a:off x="476440" y="1009938"/>
          <a:ext cx="8343096" cy="498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516"/>
                <a:gridCol w="1390516"/>
                <a:gridCol w="1390516"/>
                <a:gridCol w="1390516"/>
                <a:gridCol w="1390516"/>
                <a:gridCol w="1390516"/>
              </a:tblGrid>
              <a:tr h="49834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99B3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4000" cy="754844"/>
          </a:xfrm>
          <a:solidFill>
            <a:schemeClr val="tx2"/>
          </a:solidFill>
        </p:spPr>
        <p:txBody>
          <a:bodyPr tIns="109728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CWG Stewardship Timeline 2014-2015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6011694" y="5993952"/>
            <a:ext cx="2807840" cy="67062"/>
          </a:xfrm>
          <a:prstGeom prst="rightArrow">
            <a:avLst>
              <a:gd name="adj1" fmla="val 98106"/>
              <a:gd name="adj2" fmla="val 146718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endParaRPr lang="en-US" sz="20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6077818"/>
            <a:ext cx="5554494" cy="523220"/>
          </a:xfrm>
          <a:prstGeom prst="rect">
            <a:avLst/>
          </a:prstGeom>
          <a:noFill/>
        </p:spPr>
        <p:txBody>
          <a:bodyPr wrap="square" lIns="0" tIns="45720" rIns="38405" bIns="45720" rtlCol="0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Georgia"/>
                <a:cs typeface="Georgia"/>
              </a:rPr>
              <a:t>2014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1694" y="6077818"/>
            <a:ext cx="2598905" cy="523220"/>
          </a:xfrm>
          <a:prstGeom prst="rect">
            <a:avLst/>
          </a:prstGeom>
          <a:noFill/>
        </p:spPr>
        <p:txBody>
          <a:bodyPr wrap="square" lIns="0" tIns="45720" rIns="38405" bIns="45720" rtlCol="0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Georgia"/>
                <a:cs typeface="Georgia"/>
              </a:rPr>
              <a:t>2015</a:t>
            </a:r>
            <a:endParaRPr lang="en-US" sz="2800" dirty="0">
              <a:solidFill>
                <a:schemeClr val="accent2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61596" y="5715019"/>
            <a:ext cx="42705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Dec</a:t>
            </a:r>
            <a:endParaRPr lang="en-US" sz="16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347314" y="5716861"/>
            <a:ext cx="42705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Oct</a:t>
            </a:r>
            <a:endParaRPr lang="en-US" sz="16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907782" y="5715019"/>
            <a:ext cx="42705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Feb</a:t>
            </a:r>
            <a:endParaRPr lang="en-US" sz="16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910989" y="5706154"/>
            <a:ext cx="42705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Sep</a:t>
            </a:r>
            <a:endParaRPr lang="en-US" sz="16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744727" y="5718211"/>
            <a:ext cx="42705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Nov</a:t>
            </a:r>
            <a:endParaRPr lang="en-US" sz="16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490913" y="5706154"/>
            <a:ext cx="42705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Jan</a:t>
            </a:r>
            <a:endParaRPr lang="en-US" sz="160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95785" y="1399376"/>
            <a:ext cx="1540019" cy="285519"/>
          </a:xfrm>
          <a:prstGeom prst="rect">
            <a:avLst/>
          </a:prstGeom>
          <a:solidFill>
            <a:srgbClr val="FF6B7D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023472" y="941474"/>
            <a:ext cx="2063603" cy="338554"/>
          </a:xfrm>
          <a:prstGeom prst="rect">
            <a:avLst/>
          </a:prstGeom>
          <a:noFill/>
        </p:spPr>
        <p:txBody>
          <a:bodyPr wrap="square" lIns="91440" tIns="45720" rIns="38405" bIns="45720" rtlCol="0">
            <a:spAutoFit/>
          </a:bodyPr>
          <a:lstStyle/>
          <a:p>
            <a:pPr algn="l"/>
            <a:r>
              <a:rPr lang="fr-FR" sz="1600" dirty="0" smtClean="0">
                <a:solidFill>
                  <a:srgbClr val="FF6B7D"/>
                </a:solidFill>
                <a:latin typeface="Arial"/>
                <a:cs typeface="Arial"/>
              </a:rPr>
              <a:t>Charter </a:t>
            </a:r>
            <a:r>
              <a:rPr lang="fr-FR" sz="1600" dirty="0" err="1" smtClean="0">
                <a:solidFill>
                  <a:srgbClr val="FF6B7D"/>
                </a:solidFill>
                <a:latin typeface="Arial"/>
                <a:cs typeface="Arial"/>
              </a:rPr>
              <a:t>Adopted</a:t>
            </a:r>
            <a:endParaRPr lang="fr-FR" sz="1600" dirty="0" smtClean="0">
              <a:solidFill>
                <a:srgbClr val="FF6B7D"/>
              </a:solidFill>
              <a:latin typeface="Arial"/>
              <a:cs typeface="Arial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772680" y="1385492"/>
            <a:ext cx="2441475" cy="584775"/>
          </a:xfrm>
          <a:prstGeom prst="rect">
            <a:avLst/>
          </a:prstGeom>
          <a:noFill/>
        </p:spPr>
        <p:txBody>
          <a:bodyPr wrap="square" lIns="91440" tIns="45720" rIns="38405" bIns="45720" rtlCol="0">
            <a:spAutoFit/>
          </a:bodyPr>
          <a:lstStyle/>
          <a:p>
            <a:pPr algn="l"/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CWG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Deliberations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Conclude</a:t>
            </a:r>
            <a:endParaRPr lang="fr-FR" sz="1600" dirty="0" smtClean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023471" y="1871315"/>
            <a:ext cx="4680969" cy="266080"/>
          </a:xfrm>
          <a:prstGeom prst="rect">
            <a:avLst/>
          </a:prstGeom>
          <a:solidFill>
            <a:schemeClr val="bg1">
              <a:lumMod val="65000"/>
            </a:schemeClr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788270" y="2865513"/>
            <a:ext cx="1875170" cy="271768"/>
          </a:xfrm>
          <a:prstGeom prst="rect">
            <a:avLst/>
          </a:prstGeom>
          <a:solidFill>
            <a:srgbClr val="6D99B3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274542" y="2355769"/>
            <a:ext cx="2300228" cy="338554"/>
          </a:xfrm>
          <a:prstGeom prst="rect">
            <a:avLst/>
          </a:prstGeom>
          <a:noFill/>
        </p:spPr>
        <p:txBody>
          <a:bodyPr wrap="square" lIns="91440" tIns="45720" rIns="38405" bIns="45720" rtlCol="0">
            <a:spAutoFit/>
          </a:bodyPr>
          <a:lstStyle/>
          <a:p>
            <a:pPr algn="r"/>
            <a:r>
              <a:rPr lang="fr-FR" sz="1600" dirty="0" err="1" smtClean="0">
                <a:solidFill>
                  <a:schemeClr val="accent2"/>
                </a:solidFill>
                <a:latin typeface="Arial"/>
                <a:cs typeface="Arial"/>
              </a:rPr>
              <a:t>Publish</a:t>
            </a:r>
            <a:r>
              <a:rPr lang="fr-FR" sz="1600" dirty="0" smtClean="0">
                <a:solidFill>
                  <a:schemeClr val="accent2"/>
                </a:solidFill>
                <a:latin typeface="Arial"/>
                <a:cs typeface="Arial"/>
              </a:rPr>
              <a:t> </a:t>
            </a:r>
            <a:r>
              <a:rPr lang="fr-FR" sz="1600" dirty="0" err="1" smtClean="0">
                <a:solidFill>
                  <a:schemeClr val="accent2"/>
                </a:solidFill>
                <a:latin typeface="Arial"/>
                <a:cs typeface="Arial"/>
              </a:rPr>
              <a:t>Draft</a:t>
            </a:r>
            <a:r>
              <a:rPr lang="fr-FR" sz="1600" dirty="0" smtClean="0">
                <a:solidFill>
                  <a:schemeClr val="accent2"/>
                </a:solidFill>
                <a:latin typeface="Arial"/>
                <a:cs typeface="Arial"/>
              </a:rPr>
              <a:t> </a:t>
            </a:r>
            <a:r>
              <a:rPr lang="fr-FR" sz="1600" dirty="0" err="1" smtClean="0">
                <a:solidFill>
                  <a:schemeClr val="accent2"/>
                </a:solidFill>
                <a:latin typeface="Arial"/>
                <a:cs typeface="Arial"/>
              </a:rPr>
              <a:t>Proposal</a:t>
            </a:r>
            <a:endParaRPr lang="fr-FR" sz="1600" dirty="0" smtClean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7" name="Oval 96"/>
          <p:cNvSpPr/>
          <p:nvPr/>
        </p:nvSpPr>
        <p:spPr>
          <a:xfrm>
            <a:off x="4572000" y="2439030"/>
            <a:ext cx="182880" cy="182880"/>
          </a:xfrm>
          <a:prstGeom prst="ellipse">
            <a:avLst/>
          </a:prstGeom>
          <a:solidFill>
            <a:srgbClr val="6D99B3"/>
          </a:solidFill>
          <a:ln w="76200" cmpd="sng">
            <a:noFill/>
            <a:prstDash val="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cxnSp>
        <p:nvCxnSpPr>
          <p:cNvPr id="98" name="Straight Connector 97"/>
          <p:cNvCxnSpPr>
            <a:stCxn id="97" idx="4"/>
          </p:cNvCxnSpPr>
          <p:nvPr/>
        </p:nvCxnSpPr>
        <p:spPr bwMode="auto">
          <a:xfrm>
            <a:off x="4663440" y="2621910"/>
            <a:ext cx="0" cy="448832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" name="Straight Connector 102"/>
          <p:cNvCxnSpPr>
            <a:stCxn id="104" idx="4"/>
          </p:cNvCxnSpPr>
          <p:nvPr/>
        </p:nvCxnSpPr>
        <p:spPr bwMode="auto">
          <a:xfrm>
            <a:off x="1930513" y="1216555"/>
            <a:ext cx="0" cy="347389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rgbClr val="FF6B7D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4" name="Oval 103"/>
          <p:cNvSpPr/>
          <p:nvPr/>
        </p:nvSpPr>
        <p:spPr>
          <a:xfrm>
            <a:off x="1844379" y="1026815"/>
            <a:ext cx="172268" cy="189740"/>
          </a:xfrm>
          <a:prstGeom prst="ellipse">
            <a:avLst/>
          </a:prstGeom>
          <a:solidFill>
            <a:srgbClr val="FF6B7D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7357613" y="5186708"/>
            <a:ext cx="63611" cy="289079"/>
          </a:xfrm>
          <a:prstGeom prst="rect">
            <a:avLst/>
          </a:prstGeom>
          <a:solidFill>
            <a:schemeClr val="accent5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kern="1200" dirty="0">
              <a:latin typeface="Georgia"/>
              <a:cs typeface="Georgia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704439" y="4464367"/>
            <a:ext cx="651718" cy="249714"/>
          </a:xfrm>
          <a:prstGeom prst="rect">
            <a:avLst/>
          </a:prstGeom>
          <a:solidFill>
            <a:schemeClr val="accent3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664988" y="2865514"/>
            <a:ext cx="1257905" cy="271768"/>
          </a:xfrm>
          <a:prstGeom prst="rect">
            <a:avLst/>
          </a:prstGeom>
          <a:solidFill>
            <a:srgbClr val="4ED5DE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014639" y="2348383"/>
            <a:ext cx="1648579" cy="584775"/>
          </a:xfrm>
          <a:prstGeom prst="rect">
            <a:avLst/>
          </a:prstGeom>
          <a:noFill/>
        </p:spPr>
        <p:txBody>
          <a:bodyPr wrap="square" lIns="91440" tIns="45720" rIns="38405" bIns="45720" rtlCol="0">
            <a:spAutoFit/>
          </a:bodyPr>
          <a:lstStyle/>
          <a:p>
            <a:pPr marL="0" lvl="1" algn="l"/>
            <a:r>
              <a:rPr lang="fr-FR" sz="1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Public Comment Closes (21)</a:t>
            </a:r>
            <a:endParaRPr lang="fr-FR" sz="1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413286" y="4014804"/>
            <a:ext cx="1601060" cy="584775"/>
          </a:xfrm>
          <a:prstGeom prst="rect">
            <a:avLst/>
          </a:prstGeom>
          <a:noFill/>
        </p:spPr>
        <p:txBody>
          <a:bodyPr wrap="square" lIns="91440" tIns="45720" rIns="38405" bIns="45720" rtlCol="0">
            <a:spAutoFit/>
          </a:bodyPr>
          <a:lstStyle/>
          <a:p>
            <a:pPr marL="0" lvl="1" algn="l"/>
            <a:r>
              <a:rPr lang="en-US" sz="1600" dirty="0" smtClean="0">
                <a:solidFill>
                  <a:schemeClr val="accent3"/>
                </a:solidFill>
                <a:latin typeface="Arial"/>
                <a:cs typeface="Arial"/>
              </a:rPr>
              <a:t>Proposal OK by Charter Orgs</a:t>
            </a:r>
            <a:endParaRPr lang="en-US" sz="1600" dirty="0">
              <a:solidFill>
                <a:schemeClr val="accent3"/>
              </a:solidFill>
              <a:latin typeface="Arial"/>
              <a:cs typeface="Arial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7495637" y="4718645"/>
            <a:ext cx="1648363" cy="584775"/>
          </a:xfrm>
          <a:prstGeom prst="rect">
            <a:avLst/>
          </a:prstGeom>
          <a:noFill/>
        </p:spPr>
        <p:txBody>
          <a:bodyPr wrap="square" lIns="91440" tIns="45720" rIns="38405" bIns="45720" rtlCol="0">
            <a:spAutoFit/>
          </a:bodyPr>
          <a:lstStyle/>
          <a:p>
            <a:pPr marL="0" lvl="1" algn="l"/>
            <a:r>
              <a:rPr lang="fr-FR" sz="1600" dirty="0" err="1" smtClean="0">
                <a:solidFill>
                  <a:schemeClr val="accent5"/>
                </a:solidFill>
                <a:latin typeface="Arial"/>
                <a:cs typeface="Arial"/>
              </a:rPr>
              <a:t>Submit</a:t>
            </a:r>
            <a:r>
              <a:rPr lang="fr-FR" sz="1600" dirty="0" smtClean="0">
                <a:solidFill>
                  <a:schemeClr val="accent5"/>
                </a:solidFill>
                <a:latin typeface="Arial"/>
                <a:cs typeface="Arial"/>
              </a:rPr>
              <a:t> Final </a:t>
            </a:r>
            <a:r>
              <a:rPr lang="fr-FR" sz="1600" dirty="0" err="1" smtClean="0">
                <a:solidFill>
                  <a:schemeClr val="accent5"/>
                </a:solidFill>
                <a:latin typeface="Arial"/>
                <a:cs typeface="Arial"/>
              </a:rPr>
              <a:t>Proposal</a:t>
            </a:r>
            <a:r>
              <a:rPr lang="fr-FR" sz="1600" dirty="0" smtClean="0">
                <a:solidFill>
                  <a:schemeClr val="accent5"/>
                </a:solidFill>
                <a:latin typeface="Arial"/>
                <a:cs typeface="Arial"/>
              </a:rPr>
              <a:t> to ICG</a:t>
            </a:r>
            <a:endParaRPr lang="fr-FR" sz="1600" dirty="0">
              <a:solidFill>
                <a:schemeClr val="accent5"/>
              </a:solidFill>
              <a:latin typeface="Arial"/>
              <a:cs typeface="Arial"/>
            </a:endParaRPr>
          </a:p>
        </p:txBody>
      </p:sp>
      <p:cxnSp>
        <p:nvCxnSpPr>
          <p:cNvPr id="40" name="Straight Connector 39"/>
          <p:cNvCxnSpPr>
            <a:stCxn id="41" idx="4"/>
          </p:cNvCxnSpPr>
          <p:nvPr/>
        </p:nvCxnSpPr>
        <p:spPr bwMode="auto">
          <a:xfrm flipH="1">
            <a:off x="7323730" y="4276528"/>
            <a:ext cx="56" cy="187839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1" name="Oval 40"/>
          <p:cNvSpPr/>
          <p:nvPr/>
        </p:nvSpPr>
        <p:spPr>
          <a:xfrm>
            <a:off x="7237652" y="4086788"/>
            <a:ext cx="172268" cy="189740"/>
          </a:xfrm>
          <a:prstGeom prst="ellipse">
            <a:avLst/>
          </a:prstGeom>
          <a:solidFill>
            <a:schemeClr val="accent3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cxnSp>
        <p:nvCxnSpPr>
          <p:cNvPr id="43" name="Straight Connector 42"/>
          <p:cNvCxnSpPr>
            <a:stCxn id="44" idx="4"/>
            <a:endCxn id="107" idx="3"/>
          </p:cNvCxnSpPr>
          <p:nvPr/>
        </p:nvCxnSpPr>
        <p:spPr bwMode="auto">
          <a:xfrm>
            <a:off x="5910561" y="2638912"/>
            <a:ext cx="12332" cy="362486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rgbClr val="4ED5DE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" name="Oval 43"/>
          <p:cNvSpPr/>
          <p:nvPr/>
        </p:nvSpPr>
        <p:spPr>
          <a:xfrm>
            <a:off x="5824427" y="2449172"/>
            <a:ext cx="172268" cy="189740"/>
          </a:xfrm>
          <a:prstGeom prst="ellipse">
            <a:avLst/>
          </a:prstGeom>
          <a:solidFill>
            <a:srgbClr val="4ED5DE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cxnSp>
        <p:nvCxnSpPr>
          <p:cNvPr id="46" name="Straight Connector 45"/>
          <p:cNvCxnSpPr>
            <a:stCxn id="47" idx="4"/>
          </p:cNvCxnSpPr>
          <p:nvPr/>
        </p:nvCxnSpPr>
        <p:spPr bwMode="auto">
          <a:xfrm>
            <a:off x="7416477" y="4985283"/>
            <a:ext cx="2846" cy="366362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7" name="Oval 46"/>
          <p:cNvSpPr/>
          <p:nvPr/>
        </p:nvSpPr>
        <p:spPr>
          <a:xfrm>
            <a:off x="7330343" y="4795543"/>
            <a:ext cx="172268" cy="189740"/>
          </a:xfrm>
          <a:prstGeom prst="ellipse">
            <a:avLst/>
          </a:prstGeom>
          <a:solidFill>
            <a:schemeClr val="accent5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8436" y="5993951"/>
            <a:ext cx="5540082" cy="657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endParaRPr lang="en-US" sz="20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6606175" y="1472504"/>
            <a:ext cx="182880" cy="182880"/>
          </a:xfrm>
          <a:prstGeom prst="ellipse">
            <a:avLst/>
          </a:prstGeom>
          <a:solidFill>
            <a:schemeClr val="bg1">
              <a:lumMod val="65000"/>
            </a:schemeClr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cxnSp>
        <p:nvCxnSpPr>
          <p:cNvPr id="45" name="Straight Connector 44"/>
          <p:cNvCxnSpPr>
            <a:stCxn id="42" idx="4"/>
          </p:cNvCxnSpPr>
          <p:nvPr/>
        </p:nvCxnSpPr>
        <p:spPr bwMode="auto">
          <a:xfrm>
            <a:off x="6697615" y="1655384"/>
            <a:ext cx="0" cy="448832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8" name="Rectangle 47"/>
          <p:cNvSpPr/>
          <p:nvPr/>
        </p:nvSpPr>
        <p:spPr>
          <a:xfrm>
            <a:off x="5161596" y="3758958"/>
            <a:ext cx="1542843" cy="271768"/>
          </a:xfrm>
          <a:prstGeom prst="rect">
            <a:avLst/>
          </a:prstGeom>
          <a:solidFill>
            <a:srgbClr val="6D99B3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68239" y="3249214"/>
            <a:ext cx="2300228" cy="584775"/>
          </a:xfrm>
          <a:prstGeom prst="rect">
            <a:avLst/>
          </a:prstGeom>
          <a:noFill/>
        </p:spPr>
        <p:txBody>
          <a:bodyPr wrap="square" lIns="91440" tIns="45720" rIns="38405" bIns="45720" rtlCol="0">
            <a:spAutoFit/>
          </a:bodyPr>
          <a:lstStyle/>
          <a:p>
            <a:pPr algn="l"/>
            <a:r>
              <a:rPr lang="fr-FR" sz="1600" dirty="0" err="1" smtClean="0">
                <a:solidFill>
                  <a:schemeClr val="accent2"/>
                </a:solidFill>
                <a:latin typeface="Arial"/>
                <a:cs typeface="Arial"/>
              </a:rPr>
              <a:t>Publish</a:t>
            </a:r>
            <a:r>
              <a:rPr lang="fr-FR" sz="1600" dirty="0" smtClean="0">
                <a:solidFill>
                  <a:schemeClr val="accent2"/>
                </a:solidFill>
                <a:latin typeface="Arial"/>
                <a:cs typeface="Arial"/>
              </a:rPr>
              <a:t> Final</a:t>
            </a:r>
          </a:p>
          <a:p>
            <a:pPr algn="l"/>
            <a:r>
              <a:rPr lang="fr-FR" sz="1600" dirty="0" err="1" smtClean="0">
                <a:solidFill>
                  <a:schemeClr val="accent2"/>
                </a:solidFill>
                <a:latin typeface="Arial"/>
                <a:cs typeface="Arial"/>
              </a:rPr>
              <a:t>Proposal</a:t>
            </a:r>
            <a:endParaRPr lang="fr-FR" sz="1600" dirty="0" smtClean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6613000" y="3332475"/>
            <a:ext cx="182880" cy="182880"/>
          </a:xfrm>
          <a:prstGeom prst="ellipse">
            <a:avLst/>
          </a:prstGeom>
          <a:solidFill>
            <a:srgbClr val="6D99B3"/>
          </a:solidFill>
          <a:ln w="76200" cmpd="sng">
            <a:noFill/>
            <a:prstDash val="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cxnSp>
        <p:nvCxnSpPr>
          <p:cNvPr id="51" name="Straight Connector 50"/>
          <p:cNvCxnSpPr>
            <a:stCxn id="50" idx="4"/>
          </p:cNvCxnSpPr>
          <p:nvPr/>
        </p:nvCxnSpPr>
        <p:spPr bwMode="auto">
          <a:xfrm>
            <a:off x="6704440" y="3515355"/>
            <a:ext cx="0" cy="448832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2" name="Straight Connector 51"/>
          <p:cNvCxnSpPr>
            <a:stCxn id="53" idx="4"/>
          </p:cNvCxnSpPr>
          <p:nvPr/>
        </p:nvCxnSpPr>
        <p:spPr bwMode="auto">
          <a:xfrm flipV="1">
            <a:off x="4843053" y="3001399"/>
            <a:ext cx="0" cy="489466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flat" cmpd="sng" algn="ctr">
            <a:solidFill>
              <a:srgbClr val="4ED5DE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3" name="Oval 52"/>
          <p:cNvSpPr/>
          <p:nvPr/>
        </p:nvSpPr>
        <p:spPr>
          <a:xfrm>
            <a:off x="4756919" y="3301125"/>
            <a:ext cx="172268" cy="189740"/>
          </a:xfrm>
          <a:prstGeom prst="ellipse">
            <a:avLst/>
          </a:prstGeom>
          <a:solidFill>
            <a:srgbClr val="4ED5DE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rtlCol="0" anchor="ctr">
            <a:noAutofit/>
          </a:bodyPr>
          <a:lstStyle/>
          <a:p>
            <a:pPr lvl="1"/>
            <a:endParaRPr lang="en-US" dirty="0">
              <a:latin typeface="Georgia"/>
              <a:cs typeface="Georgia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901891" y="3232484"/>
            <a:ext cx="1648579" cy="338554"/>
          </a:xfrm>
          <a:prstGeom prst="rect">
            <a:avLst/>
          </a:prstGeom>
          <a:noFill/>
        </p:spPr>
        <p:txBody>
          <a:bodyPr wrap="square" lIns="91440" tIns="45720" rIns="38405" bIns="45720" rtlCol="0">
            <a:spAutoFit/>
          </a:bodyPr>
          <a:lstStyle/>
          <a:p>
            <a:pPr marL="0" lvl="1" algn="l"/>
            <a:r>
              <a:rPr lang="fr-FR" sz="1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Webinars</a:t>
            </a:r>
            <a:endParaRPr lang="fr-FR" sz="1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99954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CANN50-LONDON-FINAL">
  <a:themeElements>
    <a:clrScheme name="Custom 3">
      <a:dk1>
        <a:sysClr val="windowText" lastClr="000000"/>
      </a:dk1>
      <a:lt1>
        <a:sysClr val="window" lastClr="FFFFFF"/>
      </a:lt1>
      <a:dk2>
        <a:srgbClr val="00334D"/>
      </a:dk2>
      <a:lt2>
        <a:srgbClr val="037BC0"/>
      </a:lt2>
      <a:accent1>
        <a:srgbClr val="555555"/>
      </a:accent1>
      <a:accent2>
        <a:srgbClr val="6D99B3"/>
      </a:accent2>
      <a:accent3>
        <a:srgbClr val="F1A31E"/>
      </a:accent3>
      <a:accent4>
        <a:srgbClr val="197F86"/>
      </a:accent4>
      <a:accent5>
        <a:srgbClr val="E87724"/>
      </a:accent5>
      <a:accent6>
        <a:srgbClr val="DDDDDD"/>
      </a:accent6>
      <a:hlink>
        <a:srgbClr val="CFE2EC"/>
      </a:hlink>
      <a:folHlink>
        <a:srgbClr val="FFFF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12700" cap="flat">
              <a:solidFill>
                <a:schemeClr val="tx1"/>
              </a:solidFill>
              <a:miter lim="800000"/>
              <a:headEnd type="none" w="med" len="med"/>
              <a:tailEnd type="none" w="med" len="med"/>
            </a14:hiddenLine>
          </a:ext>
        </a:extLst>
      </a:spPr>
      <a:bodyPr lIns="0" tIns="0" rIns="0" bIns="0">
        <a:spAutoFit/>
      </a:bodyPr>
      <a:lstStyle>
        <a:defPPr algn="l">
          <a:lnSpc>
            <a:spcPct val="10000"/>
          </a:lnSpc>
          <a:defRPr sz="7200" dirty="0" smtClean="0">
            <a:solidFill>
              <a:srgbClr val="1A8AC7"/>
            </a:solidFill>
            <a:latin typeface="DINOT-Medium" charset="0"/>
            <a:ea typeface="ＭＳ Ｐゴシック" charset="0"/>
            <a:cs typeface="DINOT-Medium" charset="0"/>
            <a:sym typeface="DINOT-Medium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none" lIns="38405" tIns="19202" rIns="38405" bIns="19202" rtlCol="0">
        <a:spAutoFit/>
      </a:bodyPr>
      <a:lstStyle>
        <a:defPPr>
          <a:defRPr sz="2000" dirty="0" smtClean="0">
            <a:solidFill>
              <a:schemeClr val="tx2"/>
            </a:solidFill>
            <a:latin typeface="Georgia"/>
            <a:cs typeface="Georgia"/>
          </a:defRPr>
        </a:defPPr>
      </a:lstStyle>
    </a:tx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ICANN50-LONDON-FINAL.thmx</Template>
  <TotalTime>16092</TotalTime>
  <Pages>0</Pages>
  <Words>143</Words>
  <Characters>0</Characters>
  <Application>Microsoft Macintosh PowerPoint</Application>
  <PresentationFormat>On-screen Show (4:3)</PresentationFormat>
  <Lines>0</Lines>
  <Paragraphs>37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ICANN50-LONDON-FINAL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Berry Cobb</dc:creator>
  <cp:lastModifiedBy>Marika Konings</cp:lastModifiedBy>
  <cp:revision>564</cp:revision>
  <dcterms:modified xsi:type="dcterms:W3CDTF">2014-10-22T06:48:52Z</dcterms:modified>
</cp:coreProperties>
</file>