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69" r:id="rId3"/>
    <p:sldId id="270" r:id="rId4"/>
    <p:sldId id="272" r:id="rId5"/>
    <p:sldId id="273" r:id="rId6"/>
    <p:sldId id="271" r:id="rId7"/>
    <p:sldId id="274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29D95-4272-354E-9FF5-5EEA04B8BB8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DE78D-AA25-9F46-8497-40F98F78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67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0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1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28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9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70809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0503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0503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0503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6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0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1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0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E2DA-D452-6D40-9B04-E7AB0A107330}" type="datetimeFigureOut">
              <a:rPr lang="en-US" smtClean="0"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5DCB-D87F-AB44-A03D-62A5CCDA3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community.icann.org/category/accountabili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85614" y="4836297"/>
            <a:ext cx="6019597" cy="495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32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Enhancing ICANN Accountability</a:t>
            </a:r>
            <a:endParaRPr lang="en-US" sz="3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5646" y="62719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CuadroTexto 1"/>
          <p:cNvSpPr txBox="1"/>
          <p:nvPr/>
        </p:nvSpPr>
        <p:spPr>
          <a:xfrm>
            <a:off x="6817695" y="5508552"/>
            <a:ext cx="2175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bg1"/>
                </a:solidFill>
              </a:rPr>
              <a:t>Istanbul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March</a:t>
            </a:r>
            <a:r>
              <a:rPr lang="es-ES" dirty="0" smtClean="0">
                <a:solidFill>
                  <a:schemeClr val="bg1"/>
                </a:solidFill>
              </a:rPr>
              <a:t>, 2015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898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</a:t>
            </a:r>
            <a:endParaRPr lang="en-US" dirty="0"/>
          </a:p>
        </p:txBody>
      </p:sp>
      <p:pic>
        <p:nvPicPr>
          <p:cNvPr id="4" name="Picture 3" descr="CCWG_Progress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0" y="785669"/>
            <a:ext cx="7264400" cy="5458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5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components</a:t>
            </a:r>
            <a:endParaRPr lang="en-US" dirty="0"/>
          </a:p>
        </p:txBody>
      </p:sp>
      <p:pic>
        <p:nvPicPr>
          <p:cNvPr id="7" name="Picture 6" descr="CCWG_Mechanisms_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175" y="889000"/>
            <a:ext cx="7108748" cy="5262950"/>
          </a:xfrm>
          <a:prstGeom prst="rect">
            <a:avLst/>
          </a:prstGeom>
        </p:spPr>
      </p:pic>
      <p:pic>
        <p:nvPicPr>
          <p:cNvPr id="8" name="Picture 7" descr="CCWG_Mechanisms_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691" y="2928528"/>
            <a:ext cx="3487107" cy="898684"/>
          </a:xfrm>
          <a:prstGeom prst="rect">
            <a:avLst/>
          </a:prstGeom>
        </p:spPr>
      </p:pic>
      <p:pic>
        <p:nvPicPr>
          <p:cNvPr id="10" name="Picture 9" descr="CCWG_Mechanisms_c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803" y="2568875"/>
            <a:ext cx="1485249" cy="452033"/>
          </a:xfrm>
          <a:prstGeom prst="rect">
            <a:avLst/>
          </a:prstGeom>
        </p:spPr>
      </p:pic>
      <p:pic>
        <p:nvPicPr>
          <p:cNvPr id="12" name="Picture 11" descr="CCWG_Mechanisms_b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95" y="3787902"/>
            <a:ext cx="3486405" cy="338956"/>
          </a:xfrm>
          <a:prstGeom prst="rect">
            <a:avLst/>
          </a:prstGeom>
        </p:spPr>
      </p:pic>
      <p:pic>
        <p:nvPicPr>
          <p:cNvPr id="13" name="Picture 12" descr="CCWG_Mechanisms_b2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13"/>
          <a:stretch/>
        </p:blipFill>
        <p:spPr>
          <a:xfrm>
            <a:off x="2634995" y="3787902"/>
            <a:ext cx="1962405" cy="33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69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Powers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28191" y="1141074"/>
            <a:ext cx="85625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4000" smtClean="0">
                <a:latin typeface="Arial"/>
                <a:cs typeface="Arial"/>
              </a:rPr>
              <a:t>Board Removal</a:t>
            </a:r>
          </a:p>
          <a:p>
            <a:pPr marL="285750" indent="-285750" algn="just">
              <a:buFontTx/>
              <a:buChar char="-"/>
            </a:pPr>
            <a:r>
              <a:rPr lang="en-US" sz="4000" smtClean="0">
                <a:latin typeface="Arial"/>
                <a:cs typeface="Arial"/>
              </a:rPr>
              <a:t>Ability to veto or block bylaw changes</a:t>
            </a:r>
          </a:p>
          <a:p>
            <a:pPr marL="285750" indent="-285750" algn="just">
              <a:buFontTx/>
              <a:buChar char="-"/>
            </a:pPr>
            <a:r>
              <a:rPr lang="en-US" sz="4000" smtClean="0">
                <a:latin typeface="Arial"/>
                <a:cs typeface="Arial"/>
              </a:rPr>
              <a:t>Ability to review and return budget for rectification</a:t>
            </a:r>
          </a:p>
          <a:p>
            <a:pPr marL="285750" indent="-285750" algn="just">
              <a:buFontTx/>
              <a:buChar char="-"/>
            </a:pPr>
            <a:r>
              <a:rPr lang="en-US" sz="4000" smtClean="0">
                <a:latin typeface="Arial"/>
                <a:cs typeface="Arial"/>
              </a:rPr>
              <a:t>Power to approve changes to fundamental bylaws </a:t>
            </a:r>
            <a:endParaRPr lang="en-US" sz="4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676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Mechanisms*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28191" y="1141074"/>
            <a:ext cx="85625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Current mechanisms (ATRT, IRP, Ombudsman)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IRP (revamped)</a:t>
            </a:r>
            <a:endParaRPr lang="en-US" sz="4000" dirty="0">
              <a:latin typeface="Arial"/>
              <a:cs typeface="Arial"/>
            </a:endParaRP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Standing Community Committee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Modifying corporate structure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Community Veto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31585" y="5774254"/>
            <a:ext cx="5138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*</a:t>
            </a:r>
            <a:r>
              <a:rPr lang="es-ES" dirty="0" err="1" smtClean="0"/>
              <a:t>Currently</a:t>
            </a:r>
            <a:r>
              <a:rPr lang="es-ES" dirty="0" smtClean="0"/>
              <a:t> </a:t>
            </a:r>
            <a:r>
              <a:rPr lang="es-ES" dirty="0" err="1" smtClean="0"/>
              <a:t>work</a:t>
            </a:r>
            <a:r>
              <a:rPr lang="es-ES" dirty="0" smtClean="0"/>
              <a:t> in </a:t>
            </a:r>
            <a:r>
              <a:rPr lang="es-ES" dirty="0" err="1" smtClean="0"/>
              <a:t>progress</a:t>
            </a:r>
            <a:r>
              <a:rPr lang="es-ES" dirty="0" smtClean="0"/>
              <a:t> and </a:t>
            </a:r>
            <a:r>
              <a:rPr lang="es-ES" dirty="0" err="1" smtClean="0"/>
              <a:t>under</a:t>
            </a:r>
            <a:r>
              <a:rPr lang="es-ES" dirty="0" smtClean="0"/>
              <a:t> </a:t>
            </a:r>
            <a:r>
              <a:rPr lang="es-ES" dirty="0" err="1" smtClean="0"/>
              <a:t>consideration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756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for mechanisms</a:t>
            </a:r>
            <a:endParaRPr lang="en-US" dirty="0"/>
          </a:p>
        </p:txBody>
      </p:sp>
      <p:pic>
        <p:nvPicPr>
          <p:cNvPr id="2" name="Picture 1" descr="CCWG_RecipeCard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55" y="936448"/>
            <a:ext cx="7267446" cy="535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01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28191" y="1141074"/>
            <a:ext cx="85625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Work with legal advisors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Continue to refine mechanisms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Continue to stress test proposals under consideration</a:t>
            </a:r>
          </a:p>
          <a:p>
            <a:pPr marL="285750" indent="-285750" algn="just">
              <a:buFontTx/>
              <a:buChar char="-"/>
            </a:pPr>
            <a:r>
              <a:rPr lang="en-US" sz="4000" dirty="0" smtClean="0">
                <a:latin typeface="Arial"/>
                <a:cs typeface="Arial"/>
              </a:rPr>
              <a:t>Issue a first document for public comment before BA</a:t>
            </a:r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895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7478"/>
            <a:ext cx="9144000" cy="710655"/>
          </a:xfrm>
        </p:spPr>
        <p:txBody>
          <a:bodyPr/>
          <a:lstStyle/>
          <a:p>
            <a:r>
              <a:rPr lang="en-US" b="1" dirty="0" smtClean="0"/>
              <a:t>Follow our Activities!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8075" y="1793594"/>
            <a:ext cx="8072652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Source Sans Pro"/>
                <a:cs typeface="Source Sans Pro"/>
              </a:rPr>
              <a:t>For more information on scope and membership, to view CCWG-Accountability drafts, activities, to read/listen to meeting archives</a:t>
            </a:r>
          </a:p>
          <a:p>
            <a:pPr>
              <a:spcAft>
                <a:spcPts val="600"/>
              </a:spcAft>
            </a:pPr>
            <a:endParaRPr lang="en-US" sz="2000" b="1" dirty="0" smtClean="0">
              <a:solidFill>
                <a:srgbClr val="0A1F24"/>
              </a:solidFill>
              <a:latin typeface="Source Sans Pro"/>
              <a:cs typeface="Source Sans Pro"/>
            </a:endParaRPr>
          </a:p>
          <a:p>
            <a:pPr>
              <a:spcAft>
                <a:spcPts val="600"/>
              </a:spcAft>
            </a:pPr>
            <a:r>
              <a:rPr lang="en-US" sz="2800" b="1" dirty="0" smtClean="0">
                <a:solidFill>
                  <a:srgbClr val="0A1F24"/>
                </a:solidFill>
                <a:latin typeface="Source Sans Pro"/>
                <a:cs typeface="Source Sans Pro"/>
              </a:rPr>
              <a:t>Enhancing ICANN Accountability Wiki</a:t>
            </a:r>
          </a:p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0B5D97"/>
                </a:solidFill>
                <a:latin typeface="Source Sans Pro"/>
                <a:cs typeface="Source Sans Pro"/>
                <a:hlinkClick r:id="rId3"/>
              </a:rPr>
              <a:t>https://community.icann.org/category/accountability</a:t>
            </a:r>
            <a:endParaRPr lang="en-US" sz="2400" b="1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endParaRPr lang="en-US" sz="1700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50946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214</Words>
  <Application>Microsoft Macintosh PowerPoint</Application>
  <PresentationFormat>On-screen Show (4:3)</PresentationFormat>
  <Paragraphs>42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Singapore</vt:lpstr>
      <vt:lpstr>Key components</vt:lpstr>
      <vt:lpstr>Powers</vt:lpstr>
      <vt:lpstr>Mechanisms*</vt:lpstr>
      <vt:lpstr>Template for mechanisms</vt:lpstr>
      <vt:lpstr>Next steps</vt:lpstr>
      <vt:lpstr>Follow our Activities!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Jansen</dc:creator>
  <cp:lastModifiedBy>Grace Abuhamad</cp:lastModifiedBy>
  <cp:revision>46</cp:revision>
  <dcterms:created xsi:type="dcterms:W3CDTF">2015-02-03T08:06:17Z</dcterms:created>
  <dcterms:modified xsi:type="dcterms:W3CDTF">2015-03-26T06:26:21Z</dcterms:modified>
</cp:coreProperties>
</file>