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style7.xml" ContentType="application/vnd.ms-office.chartstyle+xml"/>
  <Override PartName="/ppt/charts/colors7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59" r:id="rId4"/>
    <p:sldId id="264" r:id="rId5"/>
    <p:sldId id="257" r:id="rId6"/>
    <p:sldId id="265" r:id="rId7"/>
    <p:sldId id="258" r:id="rId8"/>
    <p:sldId id="266" r:id="rId9"/>
    <p:sldId id="269" r:id="rId10"/>
    <p:sldId id="270" r:id="rId11"/>
    <p:sldId id="262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127" autoAdjust="0"/>
  </p:normalViewPr>
  <p:slideViewPr>
    <p:cSldViewPr snapToGrid="0">
      <p:cViewPr>
        <p:scale>
          <a:sx n="107" d="100"/>
          <a:sy n="107" d="100"/>
        </p:scale>
        <p:origin x="-96" y="-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dams_000\Desktop\IANA\IANA%20Data_Master.xlsx" TargetMode="Externa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adams_000\Desktop\IANA\c292ab_wc.xlsx" TargetMode="Externa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adams_000\Desktop\IANA\c292ab_wc.xlsx" TargetMode="External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adams_000\Desktop\IANA\c292ab_wc.xlsx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adams_000\Desktop\IANA\IANA%20Data_Master.xlsx" TargetMode="External"/><Relationship Id="rId4" Type="http://schemas.microsoft.com/office/2011/relationships/chartStyle" Target="style6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C:\Users\adams_000\AppData\Local\Microsoft\Windows\INetCache\Content.Outlook\IER1U2B0\graphs%20for%20da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400" b="1"/>
              <a:t>Root Zone and WHOIS Database Changes</a:t>
            </a:r>
          </a:p>
          <a:p>
            <a:pPr>
              <a:defRPr sz="24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400" b="1"/>
              <a:t>(09/13 -01/2015*)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'c292ab'!$K$2</c:f>
              <c:strCache>
                <c:ptCount val="1"/>
                <c:pt idx="0">
                  <c:v>Numberof Occurances</c:v>
                </c:pt>
              </c:strCache>
            </c:strRef>
          </c:tx>
          <c:spPr>
            <a:gradFill>
              <a:gsLst>
                <a:gs pos="0">
                  <a:schemeClr val="accent1">
                    <a:shade val="76000"/>
                  </a:schemeClr>
                </a:gs>
                <a:gs pos="100000">
                  <a:schemeClr val="accent1">
                    <a:shade val="76000"/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'c292ab'!$J$3:$J$15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cat>
          <c:val>
            <c:numRef>
              <c:f>'c292ab'!$K$3:$K$15</c:f>
              <c:numCache>
                <c:formatCode>General</c:formatCode>
                <c:ptCount val="13"/>
                <c:pt idx="0">
                  <c:v>48</c:v>
                </c:pt>
                <c:pt idx="1">
                  <c:v>102</c:v>
                </c:pt>
                <c:pt idx="2">
                  <c:v>108</c:v>
                </c:pt>
                <c:pt idx="3">
                  <c:v>64</c:v>
                </c:pt>
                <c:pt idx="4">
                  <c:v>70</c:v>
                </c:pt>
                <c:pt idx="5">
                  <c:v>55</c:v>
                </c:pt>
                <c:pt idx="6">
                  <c:v>46</c:v>
                </c:pt>
                <c:pt idx="7">
                  <c:v>22</c:v>
                </c:pt>
                <c:pt idx="8">
                  <c:v>14</c:v>
                </c:pt>
                <c:pt idx="9">
                  <c:v>4</c:v>
                </c:pt>
                <c:pt idx="10">
                  <c:v>5</c:v>
                </c:pt>
                <c:pt idx="11">
                  <c:v>4</c:v>
                </c:pt>
                <c:pt idx="12">
                  <c:v>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24494976"/>
        <c:axId val="1249418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'c292ab'!$J$2</c15:sqref>
                        </c15:formulaRef>
                      </c:ext>
                    </c:extLst>
                    <c:strCache>
                      <c:ptCount val="1"/>
                      <c:pt idx="0">
                        <c:v>Number of Days to Implement Change</c:v>
                      </c:pt>
                    </c:strCache>
                  </c:strRef>
                </c:tx>
                <c:spPr>
                  <a:gradFill>
                    <a:gsLst>
                      <a:gs pos="0">
                        <a:schemeClr val="accent1">
                          <a:tint val="77000"/>
                        </a:schemeClr>
                      </a:gs>
                      <a:gs pos="100000">
                        <a:schemeClr val="accent1">
                          <a:tint val="77000"/>
                          <a:lumMod val="8400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'c292ab'!$J$3:$J$15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'c292ab'!$J$3:$J$15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244949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Number of Days to Implement Change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941824"/>
        <c:crosses val="autoZero"/>
        <c:auto val="1"/>
        <c:lblAlgn val="ctr"/>
        <c:lblOffset val="100"/>
        <c:noMultiLvlLbl val="0"/>
      </c:catAx>
      <c:valAx>
        <c:axId val="1249418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4494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078853289890501"/>
          <c:y val="0.18932853717026399"/>
          <c:w val="0.17581757021751601"/>
          <c:h val="4.04679091372570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Root Zone and WHOIS Database Changes</a:t>
            </a:r>
          </a:p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ccTLDs</a:t>
            </a:r>
          </a:p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(09/13 -01/2015*)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'c292ab'!$CV$2</c:f>
              <c:strCache>
                <c:ptCount val="1"/>
                <c:pt idx="0">
                  <c:v>Number of Occurances</c:v>
                </c:pt>
              </c:strCache>
            </c:strRef>
          </c:tx>
          <c:spPr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'c292ab'!$CU$3:$CU$15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cat>
          <c:val>
            <c:numRef>
              <c:f>'c292ab'!$CV$3:$CV$15</c:f>
              <c:numCache>
                <c:formatCode>General</c:formatCode>
                <c:ptCount val="13"/>
                <c:pt idx="0">
                  <c:v>5</c:v>
                </c:pt>
                <c:pt idx="1">
                  <c:v>56</c:v>
                </c:pt>
                <c:pt idx="2">
                  <c:v>70</c:v>
                </c:pt>
                <c:pt idx="3">
                  <c:v>48</c:v>
                </c:pt>
                <c:pt idx="4">
                  <c:v>48</c:v>
                </c:pt>
                <c:pt idx="5">
                  <c:v>32</c:v>
                </c:pt>
                <c:pt idx="6">
                  <c:v>30</c:v>
                </c:pt>
                <c:pt idx="7">
                  <c:v>6</c:v>
                </c:pt>
                <c:pt idx="8">
                  <c:v>10</c:v>
                </c:pt>
                <c:pt idx="9">
                  <c:v>3</c:v>
                </c:pt>
                <c:pt idx="10">
                  <c:v>4</c:v>
                </c:pt>
                <c:pt idx="11">
                  <c:v>4</c:v>
                </c:pt>
                <c:pt idx="12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24967552"/>
        <c:axId val="12526169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'c292ab'!$CU$2</c15:sqref>
                        </c15:formulaRef>
                      </c:ext>
                    </c:extLst>
                    <c:strCache>
                      <c:ptCount val="1"/>
                      <c:pt idx="0">
                        <c:v>Number of Days to Implement Change</c:v>
                      </c:pt>
                    </c:strCache>
                  </c:strRef>
                </c:tx>
                <c:spPr>
                  <a:gradFill>
                    <a:gsLst>
                      <a:gs pos="0">
                        <a:schemeClr val="accent1">
                          <a:tint val="77000"/>
                        </a:schemeClr>
                      </a:gs>
                      <a:gs pos="100000">
                        <a:schemeClr val="accent1">
                          <a:tint val="77000"/>
                          <a:lumMod val="8400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'c292ab'!$CU$3:$CU$15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'c292ab'!$CU$3:$CU$15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249675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Number of Days to Implement Change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261696"/>
        <c:crosses val="autoZero"/>
        <c:auto val="1"/>
        <c:lblAlgn val="ctr"/>
        <c:lblOffset val="100"/>
        <c:noMultiLvlLbl val="0"/>
      </c:catAx>
      <c:valAx>
        <c:axId val="1252616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4967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2.4700951443569499E-2"/>
          <c:y val="0.24860192475940501"/>
          <c:w val="0.18184809711286101"/>
          <c:h val="3.12502187226596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4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Root Zone and WHOIS Database Changes</a:t>
            </a:r>
          </a:p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IDNs</a:t>
            </a:r>
          </a:p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(09/13 -01/2015*)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'c292ab'!$AS$2</c:f>
              <c:strCache>
                <c:ptCount val="1"/>
                <c:pt idx="0">
                  <c:v>Numberof Occurances</c:v>
                </c:pt>
              </c:strCache>
            </c:strRef>
          </c:tx>
          <c:spPr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'c292ab'!$AR$3:$AR$15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cat>
          <c:val>
            <c:numRef>
              <c:f>'c292ab'!$AS$3:$AS$15</c:f>
              <c:numCache>
                <c:formatCode>General</c:formatCode>
                <c:ptCount val="13"/>
                <c:pt idx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10</c:v>
                </c:pt>
                <c:pt idx="4">
                  <c:v>4</c:v>
                </c:pt>
                <c:pt idx="5">
                  <c:v>5</c:v>
                </c:pt>
                <c:pt idx="6">
                  <c:v>1</c:v>
                </c:pt>
                <c:pt idx="7">
                  <c:v>7</c:v>
                </c:pt>
                <c:pt idx="8">
                  <c:v>4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24981248"/>
        <c:axId val="1249827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'c292ab'!$AR$2</c15:sqref>
                        </c15:formulaRef>
                      </c:ext>
                    </c:extLst>
                    <c:strCache>
                      <c:ptCount val="1"/>
                      <c:pt idx="0">
                        <c:v>Number of Days to Implement Change</c:v>
                      </c:pt>
                    </c:strCache>
                  </c:strRef>
                </c:tx>
                <c:spPr>
                  <a:gradFill>
                    <a:gsLst>
                      <a:gs pos="0">
                        <a:schemeClr val="accent1">
                          <a:tint val="77000"/>
                        </a:schemeClr>
                      </a:gs>
                      <a:gs pos="100000">
                        <a:schemeClr val="accent1">
                          <a:tint val="77000"/>
                          <a:lumMod val="8400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'c292ab'!$AR$3:$AR$15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'c292ab'!$AR$3:$AR$15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249812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Number of Days to Implement Change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982784"/>
        <c:crosses val="autoZero"/>
        <c:auto val="1"/>
        <c:lblAlgn val="ctr"/>
        <c:lblOffset val="100"/>
        <c:noMultiLvlLbl val="0"/>
      </c:catAx>
      <c:valAx>
        <c:axId val="1249827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49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078853289890501"/>
          <c:y val="0.18932853717026399"/>
          <c:w val="0.17581757021751601"/>
          <c:h val="4.04679091372570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Root Zone and WHOIS Database Changes</a:t>
            </a:r>
          </a:p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gTLDs</a:t>
            </a:r>
          </a:p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(09/13 -01/2015*)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'c292ab'!$BU$2</c:f>
              <c:strCache>
                <c:ptCount val="1"/>
                <c:pt idx="0">
                  <c:v>Numberof Occurances</c:v>
                </c:pt>
              </c:strCache>
            </c:strRef>
          </c:tx>
          <c:spPr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'c292ab'!$BT$3:$BT$11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cat>
          <c:val>
            <c:numRef>
              <c:f>'c292ab'!$BU$3:$BU$11</c:f>
              <c:numCache>
                <c:formatCode>General</c:formatCode>
                <c:ptCount val="9"/>
                <c:pt idx="0">
                  <c:v>36</c:v>
                </c:pt>
                <c:pt idx="1">
                  <c:v>39</c:v>
                </c:pt>
                <c:pt idx="2">
                  <c:v>32</c:v>
                </c:pt>
                <c:pt idx="3">
                  <c:v>5</c:v>
                </c:pt>
                <c:pt idx="4">
                  <c:v>18</c:v>
                </c:pt>
                <c:pt idx="5">
                  <c:v>17</c:v>
                </c:pt>
                <c:pt idx="6">
                  <c:v>15</c:v>
                </c:pt>
                <c:pt idx="7">
                  <c:v>10</c:v>
                </c:pt>
                <c:pt idx="8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25023744"/>
        <c:axId val="125125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'c292ab'!$BT$2</c15:sqref>
                        </c15:formulaRef>
                      </c:ext>
                    </c:extLst>
                    <c:strCache>
                      <c:ptCount val="1"/>
                      <c:pt idx="0">
                        <c:v>Number of Days to Implement Change</c:v>
                      </c:pt>
                    </c:strCache>
                  </c:strRef>
                </c:tx>
                <c:spPr>
                  <a:gradFill>
                    <a:gsLst>
                      <a:gs pos="0">
                        <a:schemeClr val="accent1">
                          <a:tint val="77000"/>
                        </a:schemeClr>
                      </a:gs>
                      <a:gs pos="100000">
                        <a:schemeClr val="accent1">
                          <a:tint val="77000"/>
                          <a:lumMod val="8400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'c292ab'!$BT$3:$BT$11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'c292ab'!$BT$3:$BT$11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250237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Number of Days to Implement Change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125376"/>
        <c:crosses val="autoZero"/>
        <c:auto val="1"/>
        <c:lblAlgn val="ctr"/>
        <c:lblOffset val="100"/>
        <c:noMultiLvlLbl val="0"/>
      </c:catAx>
      <c:valAx>
        <c:axId val="1251253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5023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3.3264517716535401E-2"/>
          <c:y val="0.235638961796442"/>
          <c:w val="0.17930429790026201"/>
          <c:h val="3.12502187226596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4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Number of Days for Registries</a:t>
            </a:r>
            <a:r>
              <a:rPr lang="en-US" sz="2000" b="1" baseline="0"/>
              <a:t> to Validate Requests</a:t>
            </a:r>
            <a:endParaRPr lang="en-US" sz="2000" b="1"/>
          </a:p>
          <a:p>
            <a:pPr>
              <a:defRPr sz="20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2000" b="1"/>
              <a:t>(09/13 -01/2015*)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'c292ab'!$P$2</c:f>
              <c:strCache>
                <c:ptCount val="1"/>
                <c:pt idx="0">
                  <c:v>Numberof Occurances</c:v>
                </c:pt>
              </c:strCache>
            </c:strRef>
          </c:tx>
          <c:spPr>
            <a:gradFill>
              <a:gsLst>
                <a:gs pos="0">
                  <a:schemeClr val="accent1">
                    <a:shade val="76000"/>
                  </a:schemeClr>
                </a:gs>
                <a:gs pos="100000">
                  <a:schemeClr val="accent1">
                    <a:shade val="76000"/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'c292ab'!$O$3:$O$23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'c292ab'!$O$3:$O$23</c15:sqref>
                  </c15:fullRef>
                </c:ext>
              </c:extLst>
            </c:numRef>
          </c:cat>
          <c:val>
            <c:numRef>
              <c:f>'c292ab'!$P$3:$P$23</c:f>
              <c:numCache>
                <c:formatCode>General</c:formatCode>
                <c:ptCount val="21"/>
                <c:pt idx="0">
                  <c:v>244</c:v>
                </c:pt>
                <c:pt idx="1">
                  <c:v>116</c:v>
                </c:pt>
                <c:pt idx="2">
                  <c:v>37</c:v>
                </c:pt>
                <c:pt idx="3">
                  <c:v>20</c:v>
                </c:pt>
                <c:pt idx="4">
                  <c:v>6</c:v>
                </c:pt>
                <c:pt idx="5">
                  <c:v>14</c:v>
                </c:pt>
                <c:pt idx="6">
                  <c:v>10</c:v>
                </c:pt>
                <c:pt idx="7">
                  <c:v>23</c:v>
                </c:pt>
                <c:pt idx="8">
                  <c:v>14</c:v>
                </c:pt>
                <c:pt idx="9">
                  <c:v>6</c:v>
                </c:pt>
                <c:pt idx="10">
                  <c:v>4</c:v>
                </c:pt>
                <c:pt idx="11">
                  <c:v>10</c:v>
                </c:pt>
                <c:pt idx="12">
                  <c:v>1</c:v>
                </c:pt>
                <c:pt idx="13">
                  <c:v>9</c:v>
                </c:pt>
                <c:pt idx="14">
                  <c:v>3</c:v>
                </c:pt>
                <c:pt idx="15">
                  <c:v>4</c:v>
                </c:pt>
                <c:pt idx="16">
                  <c:v>3</c:v>
                </c:pt>
                <c:pt idx="17">
                  <c:v>4</c:v>
                </c:pt>
                <c:pt idx="18">
                  <c:v>1</c:v>
                </c:pt>
                <c:pt idx="19">
                  <c:v>2</c:v>
                </c:pt>
                <c:pt idx="20">
                  <c:v>6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'c292ab'!$P$3:$P$33</c15:sqref>
                  </c15:fullRef>
                </c:ext>
              </c:extLst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25176064"/>
        <c:axId val="1251875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'c292ab'!$O$2</c15:sqref>
                        </c15:formulaRef>
                      </c:ext>
                    </c:extLst>
                    <c:strCache>
                      <c:ptCount val="1"/>
                      <c:pt idx="0">
                        <c:v>Number of Days for Registry to Validate Request</c:v>
                      </c:pt>
                    </c:strCache>
                  </c:strRef>
                </c:tx>
                <c:spPr>
                  <a:gradFill>
                    <a:gsLst>
                      <a:gs pos="0">
                        <a:schemeClr val="accent1">
                          <a:tint val="77000"/>
                        </a:schemeClr>
                      </a:gs>
                      <a:gs pos="100000">
                        <a:schemeClr val="accent1">
                          <a:tint val="77000"/>
                          <a:lumMod val="8400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ullRef>
                          <c15:sqref>'c292ab'!$O$3:$O$23</c15:sqref>
                        </c15:fullRef>
                        <c15:formulaRef>
                          <c15:sqref>'c292ab'!$O$3:$O$23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  <c:pt idx="13">
                        <c:v>13</c:v>
                      </c:pt>
                      <c:pt idx="14">
                        <c:v>14</c:v>
                      </c:pt>
                      <c:pt idx="15">
                        <c:v>15</c:v>
                      </c:pt>
                      <c:pt idx="16">
                        <c:v>16</c:v>
                      </c:pt>
                      <c:pt idx="17">
                        <c:v>17</c:v>
                      </c:pt>
                      <c:pt idx="18">
                        <c:v>18</c:v>
                      </c:pt>
                      <c:pt idx="19">
                        <c:v>19</c:v>
                      </c:pt>
                      <c:pt idx="20">
                        <c:v>20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ullRef>
                          <c15:sqref>('c292ab'!$O$3:$O$33,'c292ab'!$M$567:$M$570)</c15:sqref>
                        </c15:fullRef>
                        <c15:formulaRef>
                          <c15:sqref>('c292ab'!$O$3:$O$23,'c292ab'!$M$567:$M$570)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3</c:v>
                      </c:pt>
                      <c:pt idx="4">
                        <c:v>4</c:v>
                      </c:pt>
                      <c:pt idx="5">
                        <c:v>5</c:v>
                      </c:pt>
                      <c:pt idx="6">
                        <c:v>6</c:v>
                      </c:pt>
                      <c:pt idx="7">
                        <c:v>7</c:v>
                      </c:pt>
                      <c:pt idx="8">
                        <c:v>8</c:v>
                      </c:pt>
                      <c:pt idx="9">
                        <c:v>9</c:v>
                      </c:pt>
                      <c:pt idx="10">
                        <c:v>10</c:v>
                      </c:pt>
                      <c:pt idx="11">
                        <c:v>11</c:v>
                      </c:pt>
                      <c:pt idx="12">
                        <c:v>12</c:v>
                      </c:pt>
                      <c:pt idx="13">
                        <c:v>13</c:v>
                      </c:pt>
                      <c:pt idx="14">
                        <c:v>14</c:v>
                      </c:pt>
                      <c:pt idx="15">
                        <c:v>15</c:v>
                      </c:pt>
                      <c:pt idx="16">
                        <c:v>16</c:v>
                      </c:pt>
                      <c:pt idx="17">
                        <c:v>17</c:v>
                      </c:pt>
                      <c:pt idx="18">
                        <c:v>18</c:v>
                      </c:pt>
                      <c:pt idx="19">
                        <c:v>19</c:v>
                      </c:pt>
                      <c:pt idx="20">
                        <c:v>20</c:v>
                      </c:pt>
                      <c:pt idx="21">
                        <c:v>3.1972789115646258</c:v>
                      </c:pt>
                      <c:pt idx="22">
                        <c:v>6.3113250080970493</c:v>
                      </c:pt>
                      <c:pt idx="23">
                        <c:v>0</c:v>
                      </c:pt>
                      <c:pt idx="24">
                        <c:v>1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125176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Number of Days to Implement Change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187584"/>
        <c:crosses val="autoZero"/>
        <c:auto val="1"/>
        <c:lblAlgn val="ctr"/>
        <c:lblOffset val="100"/>
        <c:noMultiLvlLbl val="0"/>
      </c:catAx>
      <c:valAx>
        <c:axId val="125187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517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7663549868766394E-2"/>
          <c:y val="0.24488407699037601"/>
          <c:w val="0.31470645910640499"/>
          <c:h val="4.04679091372570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IANA Transactions Completed vs. Weekday</a:t>
            </a:r>
            <a:r>
              <a:rPr lang="en-GB" sz="2400" baseline="0"/>
              <a:t> </a:t>
            </a:r>
            <a:endParaRPr lang="en-GB" sz="240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'[graphs for dad.xlsx]Sheet1'!$B$3</c:f>
              <c:strCache>
                <c:ptCount val="1"/>
                <c:pt idx="0">
                  <c:v>Requested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'[graphs for dad.xlsx]Sheet1'!$A$4:$A$10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'[graphs for dad.xlsx]Sheet1'!$B$4:$B$10</c:f>
              <c:numCache>
                <c:formatCode>General</c:formatCode>
                <c:ptCount val="7"/>
                <c:pt idx="0">
                  <c:v>106</c:v>
                </c:pt>
                <c:pt idx="1">
                  <c:v>140</c:v>
                </c:pt>
                <c:pt idx="2">
                  <c:v>95</c:v>
                </c:pt>
                <c:pt idx="3">
                  <c:v>120</c:v>
                </c:pt>
                <c:pt idx="4">
                  <c:v>67</c:v>
                </c:pt>
                <c:pt idx="5">
                  <c:v>8</c:v>
                </c:pt>
                <c:pt idx="6">
                  <c:v>27</c:v>
                </c:pt>
              </c:numCache>
            </c:numRef>
          </c:val>
        </c:ser>
        <c:ser>
          <c:idx val="2"/>
          <c:order val="1"/>
          <c:tx>
            <c:strRef>
              <c:f>'[graphs for dad.xlsx]Sheet1'!$C$3</c:f>
              <c:strCache>
                <c:ptCount val="1"/>
                <c:pt idx="0">
                  <c:v>Validated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'[graphs for dad.xlsx]Sheet1'!$A$4:$A$10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'[graphs for dad.xlsx]Sheet1'!$C$4:$C$10</c:f>
              <c:numCache>
                <c:formatCode>General</c:formatCode>
                <c:ptCount val="7"/>
                <c:pt idx="0">
                  <c:v>95</c:v>
                </c:pt>
                <c:pt idx="1">
                  <c:v>143</c:v>
                </c:pt>
                <c:pt idx="2">
                  <c:v>100</c:v>
                </c:pt>
                <c:pt idx="3">
                  <c:v>105</c:v>
                </c:pt>
                <c:pt idx="4">
                  <c:v>95</c:v>
                </c:pt>
                <c:pt idx="5">
                  <c:v>8</c:v>
                </c:pt>
                <c:pt idx="6">
                  <c:v>17</c:v>
                </c:pt>
              </c:numCache>
            </c:numRef>
          </c:val>
        </c:ser>
        <c:ser>
          <c:idx val="1"/>
          <c:order val="2"/>
          <c:tx>
            <c:strRef>
              <c:f>'[graphs for dad.xlsx]Sheet1'!$D$3</c:f>
              <c:strCache>
                <c:ptCount val="1"/>
                <c:pt idx="0">
                  <c:v>Dispatched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'[graphs for dad.xlsx]Sheet1'!$A$4:$A$10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'[graphs for dad.xlsx]Sheet1'!$D$4:$D$10</c:f>
              <c:numCache>
                <c:formatCode>General</c:formatCode>
                <c:ptCount val="7"/>
                <c:pt idx="0">
                  <c:v>96</c:v>
                </c:pt>
                <c:pt idx="1">
                  <c:v>142</c:v>
                </c:pt>
                <c:pt idx="2">
                  <c:v>112</c:v>
                </c:pt>
                <c:pt idx="3">
                  <c:v>106</c:v>
                </c:pt>
                <c:pt idx="4">
                  <c:v>106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ser>
          <c:idx val="3"/>
          <c:order val="3"/>
          <c:tx>
            <c:strRef>
              <c:f>'[graphs for dad.xlsx]Sheet1'!$E$3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'[graphs for dad.xlsx]Sheet1'!$A$4:$A$10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'[graphs for dad.xlsx]Sheet1'!$E$4:$E$10</c:f>
              <c:numCache>
                <c:formatCode>General</c:formatCode>
                <c:ptCount val="7"/>
                <c:pt idx="0">
                  <c:v>75</c:v>
                </c:pt>
                <c:pt idx="1">
                  <c:v>117</c:v>
                </c:pt>
                <c:pt idx="2">
                  <c:v>123</c:v>
                </c:pt>
                <c:pt idx="3">
                  <c:v>98</c:v>
                </c:pt>
                <c:pt idx="4">
                  <c:v>108</c:v>
                </c:pt>
                <c:pt idx="5">
                  <c:v>33</c:v>
                </c:pt>
                <c:pt idx="6">
                  <c:v>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25330944"/>
        <c:axId val="125332480"/>
      </c:barChart>
      <c:catAx>
        <c:axId val="12533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332480"/>
        <c:crosses val="autoZero"/>
        <c:auto val="1"/>
        <c:lblAlgn val="ctr"/>
        <c:lblOffset val="100"/>
        <c:noMultiLvlLbl val="0"/>
      </c:catAx>
      <c:valAx>
        <c:axId val="12533248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25330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0.14751</cdr:x>
      <cdr:y>0.40719</cdr:y>
    </cdr:from>
    <cdr:to>
      <cdr:x>0.26245</cdr:x>
      <cdr:y>0.43597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73480" y="2156460"/>
          <a:ext cx="914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0.26604</cdr:x>
      <cdr:y>0.32651</cdr:y>
    </cdr:from>
    <cdr:to>
      <cdr:x>0.53041</cdr:x>
      <cdr:y>0.47556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243560" y="2239212"/>
          <a:ext cx="3223199" cy="1022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Mean</a:t>
          </a:r>
          <a:r>
            <a:rPr lang="en-US" sz="1400" b="1" baseline="0" dirty="0"/>
            <a:t> = 3.721 days</a:t>
          </a:r>
        </a:p>
        <a:p xmlns:a="http://schemas.openxmlformats.org/drawingml/2006/main">
          <a:r>
            <a:rPr lang="en-US" sz="1400" b="1" baseline="0" dirty="0"/>
            <a:t>Mode = 2 </a:t>
          </a:r>
          <a:r>
            <a:rPr lang="en-US" sz="1400" b="1" baseline="0" dirty="0" smtClean="0"/>
            <a:t>days</a:t>
          </a:r>
        </a:p>
        <a:p xmlns:a="http://schemas.openxmlformats.org/drawingml/2006/main">
          <a:r>
            <a:rPr lang="en-US" sz="1400" b="1" dirty="0" smtClean="0"/>
            <a:t>Median= 3 days</a:t>
          </a:r>
          <a:endParaRPr lang="en-US" sz="1400" b="1" baseline="0" dirty="0"/>
        </a:p>
        <a:p xmlns:a="http://schemas.openxmlformats.org/drawingml/2006/main">
          <a:r>
            <a:rPr lang="en-US" sz="1400" b="1" baseline="0" dirty="0"/>
            <a:t>Standard Deviations - 3.939 Days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0.24022</cdr:x>
      <cdr:y>0.40787</cdr:y>
    </cdr:from>
    <cdr:to>
      <cdr:x>0.24117</cdr:x>
      <cdr:y>0.89852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2928736" y="2797148"/>
          <a:ext cx="11582" cy="3364878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0.76437</cdr:x>
      <cdr:y>0.9482</cdr:y>
    </cdr:from>
    <cdr:to>
      <cdr:x>0.87931</cdr:x>
      <cdr:y>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080760" y="5021580"/>
          <a:ext cx="914400" cy="274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*</a:t>
          </a:r>
          <a:r>
            <a:rPr lang="en-US" sz="1400" b="1" baseline="0" dirty="0"/>
            <a:t>IANA published performance data.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0.56591</cdr:x>
      <cdr:y>0.2303</cdr:y>
    </cdr:from>
    <cdr:to>
      <cdr:x>0.93409</cdr:x>
      <cdr:y>0.6404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99564" y="1579418"/>
          <a:ext cx="4488872" cy="28124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0.14751</cdr:x>
      <cdr:y>0.40719</cdr:y>
    </cdr:from>
    <cdr:to>
      <cdr:x>0.26245</cdr:x>
      <cdr:y>0.43597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73480" y="2156460"/>
          <a:ext cx="914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0.35536</cdr:x>
      <cdr:y>0.3554</cdr:y>
    </cdr:from>
    <cdr:to>
      <cdr:x>0.61973</cdr:x>
      <cdr:y>0.50791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26988" y="1882162"/>
          <a:ext cx="2103138" cy="8076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Mean</a:t>
          </a:r>
          <a:r>
            <a:rPr lang="en-US" sz="1400" b="1" baseline="0" dirty="0"/>
            <a:t> 3.975days</a:t>
          </a:r>
        </a:p>
        <a:p xmlns:a="http://schemas.openxmlformats.org/drawingml/2006/main">
          <a:r>
            <a:rPr lang="en-US" sz="1400" b="1" baseline="0" dirty="0"/>
            <a:t>Mode = 2 days</a:t>
          </a:r>
        </a:p>
        <a:p xmlns:a="http://schemas.openxmlformats.org/drawingml/2006/main">
          <a:r>
            <a:rPr lang="en-US" sz="1400" b="1" baseline="0" dirty="0"/>
            <a:t>Median = 3 days</a:t>
          </a:r>
        </a:p>
        <a:p xmlns:a="http://schemas.openxmlformats.org/drawingml/2006/main">
          <a:r>
            <a:rPr lang="en-US" sz="1400" b="1" baseline="0" dirty="0"/>
            <a:t>Standard Deviations - 4.107 Days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0.32567</cdr:x>
      <cdr:y>0.4046</cdr:y>
    </cdr:from>
    <cdr:to>
      <cdr:x>0.32662</cdr:x>
      <cdr:y>0.89525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2590819" y="2139623"/>
          <a:ext cx="7558" cy="2594695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0.76437</cdr:x>
      <cdr:y>0.9482</cdr:y>
    </cdr:from>
    <cdr:to>
      <cdr:x>0.87931</cdr:x>
      <cdr:y>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080760" y="5021580"/>
          <a:ext cx="914400" cy="274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b="1" dirty="0"/>
            <a:t>*</a:t>
          </a:r>
          <a:r>
            <a:rPr lang="en-US" sz="1200" b="1" baseline="0" dirty="0"/>
            <a:t>IANA published performance data.</a:t>
          </a:r>
          <a:endParaRPr lang="en-US" sz="12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0.14751</cdr:x>
      <cdr:y>0.40719</cdr:y>
    </cdr:from>
    <cdr:to>
      <cdr:x>0.26245</cdr:x>
      <cdr:y>0.43597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73480" y="2156460"/>
          <a:ext cx="914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0.32213</cdr:x>
      <cdr:y>0.41616</cdr:y>
    </cdr:from>
    <cdr:to>
      <cdr:x>0.5865</cdr:x>
      <cdr:y>0.56986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927409" y="2854025"/>
          <a:ext cx="3223199" cy="105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Mean</a:t>
          </a:r>
          <a:r>
            <a:rPr lang="en-US" sz="1400" b="1" baseline="0" dirty="0"/>
            <a:t> = 4.364 days</a:t>
          </a:r>
        </a:p>
        <a:p xmlns:a="http://schemas.openxmlformats.org/drawingml/2006/main">
          <a:r>
            <a:rPr lang="en-US" sz="1400" b="1" baseline="0" dirty="0"/>
            <a:t>Mode = 3 days</a:t>
          </a:r>
        </a:p>
        <a:p xmlns:a="http://schemas.openxmlformats.org/drawingml/2006/main">
          <a:r>
            <a:rPr lang="en-US" sz="1400" b="1" baseline="0" dirty="0"/>
            <a:t>Median = 3 days</a:t>
          </a:r>
        </a:p>
        <a:p xmlns:a="http://schemas.openxmlformats.org/drawingml/2006/main">
          <a:r>
            <a:rPr lang="en-US" sz="1400" b="1" baseline="0" dirty="0"/>
            <a:t>Standard Deviations - 4.184 Days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0.31131</cdr:x>
      <cdr:y>0.42798</cdr:y>
    </cdr:from>
    <cdr:to>
      <cdr:x>0.31226</cdr:x>
      <cdr:y>0.91863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3795492" y="2935093"/>
          <a:ext cx="11582" cy="3364878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0.76437</cdr:x>
      <cdr:y>0.9482</cdr:y>
    </cdr:from>
    <cdr:to>
      <cdr:x>0.87931</cdr:x>
      <cdr:y>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080760" y="5021580"/>
          <a:ext cx="914400" cy="274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*</a:t>
          </a:r>
          <a:r>
            <a:rPr lang="en-US" sz="1400" b="1" baseline="0" dirty="0"/>
            <a:t>IANA published performance data.</a:t>
          </a:r>
          <a:endParaRPr lang="en-US" sz="14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0.14751</cdr:x>
      <cdr:y>0.40719</cdr:y>
    </cdr:from>
    <cdr:to>
      <cdr:x>0.26245</cdr:x>
      <cdr:y>0.43597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73480" y="2156460"/>
          <a:ext cx="914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0.35536</cdr:x>
      <cdr:y>0.3554</cdr:y>
    </cdr:from>
    <cdr:to>
      <cdr:x>0.61973</cdr:x>
      <cdr:y>0.50791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26988" y="1882162"/>
          <a:ext cx="2103138" cy="8076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Mean</a:t>
          </a:r>
          <a:r>
            <a:rPr lang="en-US" sz="1400" b="1" baseline="0" dirty="0"/>
            <a:t> 2.870days</a:t>
          </a:r>
        </a:p>
        <a:p xmlns:a="http://schemas.openxmlformats.org/drawingml/2006/main">
          <a:r>
            <a:rPr lang="en-US" sz="1400" b="1" baseline="0" dirty="0"/>
            <a:t>Mode = 1 days</a:t>
          </a:r>
        </a:p>
        <a:p xmlns:a="http://schemas.openxmlformats.org/drawingml/2006/main">
          <a:r>
            <a:rPr lang="en-US" sz="1400" b="1" baseline="0" dirty="0"/>
            <a:t>Median = 2 days</a:t>
          </a:r>
        </a:p>
        <a:p xmlns:a="http://schemas.openxmlformats.org/drawingml/2006/main">
          <a:r>
            <a:rPr lang="en-US" sz="1400" b="1" baseline="0" dirty="0"/>
            <a:t>Standard Deviations - 3.198 Days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0.34388</cdr:x>
      <cdr:y>0.41086</cdr:y>
    </cdr:from>
    <cdr:to>
      <cdr:x>0.34483</cdr:x>
      <cdr:y>0.90151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4192585" y="2817678"/>
          <a:ext cx="11582" cy="3364878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0.76437</cdr:x>
      <cdr:y>0.9482</cdr:y>
    </cdr:from>
    <cdr:to>
      <cdr:x>0.87931</cdr:x>
      <cdr:y>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080760" y="5021580"/>
          <a:ext cx="914400" cy="274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*</a:t>
          </a:r>
          <a:r>
            <a:rPr lang="en-US" sz="1400" b="1" baseline="0" dirty="0"/>
            <a:t>IANA published performance data.</a:t>
          </a:r>
          <a:endParaRPr lang="en-US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0.14751</cdr:x>
      <cdr:y>0.40719</cdr:y>
    </cdr:from>
    <cdr:to>
      <cdr:x>0.26245</cdr:x>
      <cdr:y>0.43597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73480" y="2156460"/>
          <a:ext cx="914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0.25479</cdr:x>
      <cdr:y>0.3554</cdr:y>
    </cdr:from>
    <cdr:to>
      <cdr:x>0.51916</cdr:x>
      <cdr:y>0.52086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26926" y="1882162"/>
          <a:ext cx="2103137" cy="876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Mean</a:t>
          </a:r>
          <a:r>
            <a:rPr lang="en-US" sz="1400" b="1" baseline="0" dirty="0"/>
            <a:t> = 3.1973 days</a:t>
          </a:r>
        </a:p>
        <a:p xmlns:a="http://schemas.openxmlformats.org/drawingml/2006/main">
          <a:r>
            <a:rPr lang="en-US" sz="1400" b="1" baseline="0" dirty="0"/>
            <a:t>Mode = 0 days</a:t>
          </a:r>
        </a:p>
        <a:p xmlns:a="http://schemas.openxmlformats.org/drawingml/2006/main">
          <a:r>
            <a:rPr lang="en-US" sz="1400" b="1" baseline="0" dirty="0"/>
            <a:t>Median = 1 day</a:t>
          </a:r>
        </a:p>
        <a:p xmlns:a="http://schemas.openxmlformats.org/drawingml/2006/main">
          <a:r>
            <a:rPr lang="en-US" sz="1400" b="1" baseline="0" dirty="0"/>
            <a:t>Standard Deviation - 6.311 Days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0.19417</cdr:x>
      <cdr:y>0.41004</cdr:y>
    </cdr:from>
    <cdr:to>
      <cdr:x>0.19512</cdr:x>
      <cdr:y>0.90069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2367326" y="2812085"/>
          <a:ext cx="11582" cy="3364878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0.7069</cdr:x>
      <cdr:y>0.93957</cdr:y>
    </cdr:from>
    <cdr:to>
      <cdr:x>0.87356</cdr:x>
      <cdr:y>0.99137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623576" y="4975852"/>
          <a:ext cx="1325863" cy="2743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b="1" dirty="0"/>
            <a:t>*</a:t>
          </a:r>
          <a:r>
            <a:rPr lang="en-US" sz="1200" b="1" baseline="0" dirty="0"/>
            <a:t>IANA published performance data.</a:t>
          </a:r>
          <a:endParaRPr lang="en-US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60A03-28C2-4272-A67D-54092E5D0835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AA4EB-F570-4F57-95D4-5CC3A807E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88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AA4EB-F570-4F57-95D4-5CC3A807E7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459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AA4EB-F570-4F57-95D4-5CC3A807E7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72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AA4EB-F570-4F57-95D4-5CC3A807E7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80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AA4EB-F570-4F57-95D4-5CC3A807E7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15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AA4EB-F570-4F57-95D4-5CC3A807E7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2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4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4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4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81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73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2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4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0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1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ED961-1426-42ED-8EB2-C26E24315722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4A4FC-2636-48E0-80D1-2A60BF64A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4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810017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622473" y="1634836"/>
            <a:ext cx="48352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ALL transactions - from Registry Validation to Completion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565 </a:t>
            </a:r>
            <a:r>
              <a:rPr lang="en-US" dirty="0"/>
              <a:t>total data points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27 </a:t>
            </a:r>
            <a:r>
              <a:rPr lang="en-US" dirty="0"/>
              <a:t>transactions took longer than 9 days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13 </a:t>
            </a:r>
            <a:r>
              <a:rPr lang="en-US" dirty="0"/>
              <a:t>took longer than 12 days (not on graph)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3306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Notes to Registry Validation Slide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71450" indent="-171450"/>
            <a:r>
              <a:rPr lang="en-US" dirty="0" smtClean="0"/>
              <a:t>Validation times for all TLDs</a:t>
            </a:r>
            <a:endParaRPr lang="en-US" dirty="0"/>
          </a:p>
          <a:p>
            <a:pPr marL="171450" indent="-171450"/>
            <a:r>
              <a:rPr lang="en-US" dirty="0"/>
              <a:t>Calculating the time it took from </a:t>
            </a:r>
            <a:r>
              <a:rPr lang="en-US" dirty="0" smtClean="0"/>
              <a:t>registry request </a:t>
            </a:r>
            <a:r>
              <a:rPr lang="en-US" dirty="0"/>
              <a:t>to </a:t>
            </a:r>
            <a:r>
              <a:rPr lang="en-US" dirty="0" smtClean="0"/>
              <a:t>IANA’s receipt of validation</a:t>
            </a:r>
          </a:p>
          <a:p>
            <a:pPr marL="171450" indent="-171450"/>
            <a:r>
              <a:rPr lang="en-US" dirty="0" smtClean="0"/>
              <a:t>Note calculation was based registry request because IANA has an automated email response for validation, and actual times for the receipt of the email has been &lt; 1 min; so the time difference is negligible. </a:t>
            </a:r>
            <a:endParaRPr lang="en-US" dirty="0"/>
          </a:p>
          <a:p>
            <a:pPr marL="171450" indent="-171450"/>
            <a:r>
              <a:rPr lang="en-US" dirty="0"/>
              <a:t>Measured in total number of days </a:t>
            </a:r>
            <a:r>
              <a:rPr lang="en-US" dirty="0" smtClean="0"/>
              <a:t>for response</a:t>
            </a:r>
            <a:endParaRPr lang="en-US" dirty="0"/>
          </a:p>
          <a:p>
            <a:pPr marL="171450" indent="-171450"/>
            <a:r>
              <a:rPr lang="en-US" dirty="0" smtClean="0"/>
              <a:t>563 </a:t>
            </a:r>
            <a:r>
              <a:rPr lang="en-US" dirty="0"/>
              <a:t>data </a:t>
            </a:r>
            <a:r>
              <a:rPr lang="en-US" dirty="0" smtClean="0"/>
              <a:t>points – long tail – large Standard Deviation in comparison to the Mean</a:t>
            </a:r>
          </a:p>
          <a:p>
            <a:r>
              <a:rPr lang="en-US" dirty="0"/>
              <a:t>Mean = 3.1973 days</a:t>
            </a:r>
          </a:p>
          <a:p>
            <a:r>
              <a:rPr lang="en-US" dirty="0"/>
              <a:t>Mode = 0 days</a:t>
            </a:r>
          </a:p>
          <a:p>
            <a:r>
              <a:rPr lang="en-US" dirty="0"/>
              <a:t>Median = 1 day</a:t>
            </a:r>
          </a:p>
          <a:p>
            <a:r>
              <a:rPr lang="en-US" dirty="0"/>
              <a:t>Standard Deviation - 6.311 Days</a:t>
            </a:r>
          </a:p>
          <a:p>
            <a:r>
              <a:rPr lang="en-US" b="1" i="1" dirty="0" smtClean="0"/>
              <a:t>It takes registries just as long or longer to respond to the validation email vs. IANA, NTIA, and VeriSign to implement the change.</a:t>
            </a:r>
            <a:endParaRPr lang="en-US" b="1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168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878001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394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Notes to Days of the week slide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indent="-171450"/>
            <a:r>
              <a:rPr lang="en-US" dirty="0"/>
              <a:t>Graph shows on which day the transaction was completed</a:t>
            </a:r>
          </a:p>
          <a:p>
            <a:pPr marL="171450" indent="-171450"/>
            <a:r>
              <a:rPr lang="en-US" dirty="0"/>
              <a:t>Importance is to show that measurements shown in the previous slides include weekend time and the mean is skewed to include the weekend</a:t>
            </a:r>
          </a:p>
          <a:p>
            <a:pPr marL="171450" indent="-171450"/>
            <a:r>
              <a:rPr lang="en-US" dirty="0"/>
              <a:t>Depending on when the request is received, the processing time will be delayed for up to two days (because of the manual process)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73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Notes to All Data Slide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71450" indent="-171450"/>
            <a:r>
              <a:rPr lang="en-US" dirty="0"/>
              <a:t>All Root Zone and WHOIS Database Changes – </a:t>
            </a:r>
            <a:r>
              <a:rPr lang="en-US" dirty="0" err="1"/>
              <a:t>ccTLD</a:t>
            </a:r>
            <a:r>
              <a:rPr lang="en-US" dirty="0"/>
              <a:t>, </a:t>
            </a:r>
            <a:r>
              <a:rPr lang="en-US" dirty="0" err="1"/>
              <a:t>gTLDs</a:t>
            </a:r>
            <a:r>
              <a:rPr lang="en-US" dirty="0"/>
              <a:t>, &amp; IDNs</a:t>
            </a:r>
          </a:p>
          <a:p>
            <a:pPr marL="171450" indent="-171450"/>
            <a:r>
              <a:rPr lang="en-US" dirty="0"/>
              <a:t>Calculating the time it took from receipt of registry validation to completion verification</a:t>
            </a:r>
          </a:p>
          <a:p>
            <a:pPr marL="171450" indent="-171450"/>
            <a:r>
              <a:rPr lang="en-US" dirty="0"/>
              <a:t>Measured in total number of days (including weekends)</a:t>
            </a:r>
          </a:p>
          <a:p>
            <a:pPr marL="171450" indent="-171450"/>
            <a:r>
              <a:rPr lang="en-US" dirty="0"/>
              <a:t>Approximately </a:t>
            </a:r>
            <a:r>
              <a:rPr lang="en-US" dirty="0" smtClean="0"/>
              <a:t>565 </a:t>
            </a:r>
            <a:r>
              <a:rPr lang="en-US" dirty="0"/>
              <a:t>total data points – only 27 transactions took longer than 9 days and 13 took longer than 12 days (not on graph)</a:t>
            </a:r>
          </a:p>
          <a:p>
            <a:pPr marL="171450" indent="-171450"/>
            <a:r>
              <a:rPr lang="en-US" dirty="0"/>
              <a:t>4 transaction took longer than 1 year – data points were thrown out because could not confirm date that request was received</a:t>
            </a:r>
          </a:p>
          <a:p>
            <a:pPr marL="171450" indent="-171450"/>
            <a:r>
              <a:rPr lang="en-US" dirty="0"/>
              <a:t>Overall Mean = </a:t>
            </a:r>
            <a:r>
              <a:rPr lang="en-US" dirty="0" smtClean="0"/>
              <a:t>3.721 </a:t>
            </a:r>
            <a:r>
              <a:rPr lang="en-US" dirty="0"/>
              <a:t>days</a:t>
            </a:r>
          </a:p>
          <a:p>
            <a:pPr marL="171450" indent="-171450"/>
            <a:r>
              <a:rPr lang="en-US" dirty="0"/>
              <a:t>Mode = 2 </a:t>
            </a:r>
            <a:r>
              <a:rPr lang="en-US" dirty="0" smtClean="0"/>
              <a:t>days</a:t>
            </a:r>
          </a:p>
          <a:p>
            <a:pPr marL="171450" indent="-171450"/>
            <a:r>
              <a:rPr lang="en-US" dirty="0" smtClean="0"/>
              <a:t>Median = 3 days</a:t>
            </a:r>
            <a:endParaRPr lang="en-US" dirty="0"/>
          </a:p>
          <a:p>
            <a:pPr marL="171450" indent="-171450"/>
            <a:r>
              <a:rPr lang="en-US" dirty="0"/>
              <a:t>Standard Deviations - 3.939 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572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462490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148946" y="1634836"/>
            <a:ext cx="48352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ccTLD</a:t>
            </a:r>
            <a:r>
              <a:rPr lang="en-US" b="1" dirty="0" smtClean="0"/>
              <a:t> transactions - from Registry Validation to Completion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323 data points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7 </a:t>
            </a:r>
            <a:r>
              <a:rPr lang="en-US" dirty="0"/>
              <a:t>transactions took longer than 11 days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18 </a:t>
            </a:r>
            <a:r>
              <a:rPr lang="en-US" dirty="0"/>
              <a:t>took longer than 8 days to complete (not on graph)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8131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Notes to </a:t>
            </a:r>
            <a:r>
              <a:rPr lang="en-US" b="1" dirty="0" err="1" smtClean="0"/>
              <a:t>ccTLD</a:t>
            </a:r>
            <a:r>
              <a:rPr lang="en-US" b="1" dirty="0" smtClean="0"/>
              <a:t> Slide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1450" indent="-171450"/>
            <a:r>
              <a:rPr lang="en-US" dirty="0"/>
              <a:t>Root Zone and WHOIS Database Changes for </a:t>
            </a:r>
            <a:r>
              <a:rPr lang="en-US" dirty="0" err="1"/>
              <a:t>ccTLDs</a:t>
            </a:r>
            <a:endParaRPr lang="en-US" dirty="0"/>
          </a:p>
          <a:p>
            <a:pPr marL="171450" indent="-171450"/>
            <a:r>
              <a:rPr lang="en-US" dirty="0"/>
              <a:t>Calculating the time it took from receipt of registry validation to completion verification</a:t>
            </a:r>
          </a:p>
          <a:p>
            <a:pPr marL="171450" indent="-171450"/>
            <a:r>
              <a:rPr lang="en-US" dirty="0"/>
              <a:t>Measured in total number of days (including weekends)</a:t>
            </a:r>
          </a:p>
          <a:p>
            <a:pPr marL="171450" indent="-171450"/>
            <a:r>
              <a:rPr lang="en-US" dirty="0"/>
              <a:t>323 data points – a total on of only 7 transactions took longer than 11 days and only18 took longer than 8 days to complete (not on graph)</a:t>
            </a:r>
          </a:p>
          <a:p>
            <a:pPr marL="171450" indent="-171450"/>
            <a:r>
              <a:rPr lang="en-US" dirty="0"/>
              <a:t>Mean 3.975days</a:t>
            </a:r>
          </a:p>
          <a:p>
            <a:pPr marL="171450" indent="-171450"/>
            <a:r>
              <a:rPr lang="en-US" dirty="0"/>
              <a:t>Mode = 2 days</a:t>
            </a:r>
          </a:p>
          <a:p>
            <a:pPr marL="171450" indent="-171450"/>
            <a:r>
              <a:rPr lang="en-US" dirty="0"/>
              <a:t>Median = 3 days</a:t>
            </a:r>
          </a:p>
          <a:p>
            <a:pPr marL="171450" indent="-171450"/>
            <a:r>
              <a:rPr lang="en-US" dirty="0"/>
              <a:t>Standard Deviations - 4.107 Days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66840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148946" y="1634836"/>
            <a:ext cx="48352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IDN transactions - from Registry Validation to Completion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55 data points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4 </a:t>
            </a:r>
            <a:r>
              <a:rPr lang="en-US" dirty="0"/>
              <a:t>transactions took longer than 8 days to complete (not on </a:t>
            </a:r>
            <a:r>
              <a:rPr lang="en-US" dirty="0" smtClean="0"/>
              <a:t>graph</a:t>
            </a:r>
            <a:r>
              <a:rPr lang="en-US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97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Notes to IDN Slide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1450" indent="-171450"/>
            <a:r>
              <a:rPr lang="en-US" dirty="0"/>
              <a:t>Root Zone and WHOIS Database Changes for IDNs</a:t>
            </a:r>
          </a:p>
          <a:p>
            <a:pPr marL="171450" indent="-171450"/>
            <a:r>
              <a:rPr lang="en-US" dirty="0"/>
              <a:t>Calculating the time it took from receipt of registry validation to completion verification</a:t>
            </a:r>
          </a:p>
          <a:p>
            <a:pPr marL="171450" indent="-171450"/>
            <a:r>
              <a:rPr lang="en-US" dirty="0"/>
              <a:t>Measured in total number of days (including weekends)</a:t>
            </a:r>
          </a:p>
          <a:p>
            <a:pPr marL="171450" indent="-171450"/>
            <a:r>
              <a:rPr lang="en-US" dirty="0"/>
              <a:t>55 data points – a total on of only 4 transactions took longer than 8 days to complete (not on graph)…the tail</a:t>
            </a:r>
          </a:p>
          <a:p>
            <a:pPr marL="171450" indent="-171450"/>
            <a:r>
              <a:rPr lang="en-US" dirty="0"/>
              <a:t>Mean = 4.364 days</a:t>
            </a:r>
          </a:p>
          <a:p>
            <a:pPr marL="171450" indent="-171450"/>
            <a:r>
              <a:rPr lang="en-US" dirty="0"/>
              <a:t>Mode = 3 days</a:t>
            </a:r>
          </a:p>
          <a:p>
            <a:pPr marL="171450" indent="-171450"/>
            <a:r>
              <a:rPr lang="en-US" dirty="0"/>
              <a:t>Median = 3 days</a:t>
            </a:r>
          </a:p>
          <a:p>
            <a:pPr marL="171450" indent="-171450"/>
            <a:r>
              <a:rPr lang="en-US" dirty="0"/>
              <a:t>Standard Deviations - 4.184 Days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719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15443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48946" y="1634836"/>
            <a:ext cx="48352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gTLD</a:t>
            </a:r>
            <a:r>
              <a:rPr lang="en-US" b="1" dirty="0" smtClean="0"/>
              <a:t> transactions - from Registry Validation to Completion</a:t>
            </a:r>
          </a:p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176 data points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4 </a:t>
            </a:r>
            <a:r>
              <a:rPr lang="en-US" dirty="0"/>
              <a:t>transactions took longer than 7 days to complete (not on graph)…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62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Notes to </a:t>
            </a:r>
            <a:r>
              <a:rPr lang="en-US" b="1" dirty="0" err="1" smtClean="0"/>
              <a:t>gTLD</a:t>
            </a:r>
            <a:r>
              <a:rPr lang="en-US" b="1" dirty="0" smtClean="0"/>
              <a:t> Delegation Slide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1450" indent="-171450"/>
            <a:r>
              <a:rPr lang="en-US" dirty="0"/>
              <a:t>Root Zone and WHOIS Database Changes for </a:t>
            </a:r>
            <a:r>
              <a:rPr lang="en-US" dirty="0" err="1"/>
              <a:t>gTLDs</a:t>
            </a:r>
            <a:endParaRPr lang="en-US" dirty="0"/>
          </a:p>
          <a:p>
            <a:pPr marL="171450" indent="-171450"/>
            <a:r>
              <a:rPr lang="en-US" dirty="0"/>
              <a:t>Calculating the time it took from receipt of registry validation to completion verification</a:t>
            </a:r>
          </a:p>
          <a:p>
            <a:pPr marL="171450" indent="-171450"/>
            <a:r>
              <a:rPr lang="en-US" dirty="0"/>
              <a:t>Measured in total number of days (including weekends)</a:t>
            </a:r>
          </a:p>
          <a:p>
            <a:pPr marL="171450" indent="-171450"/>
            <a:r>
              <a:rPr lang="en-US" dirty="0"/>
              <a:t>176 data points – a total on of only 4 transactions took longer than 7 days to complete (not on graph)…the tail</a:t>
            </a:r>
          </a:p>
          <a:p>
            <a:pPr marL="171450" indent="-171450"/>
            <a:r>
              <a:rPr lang="en-US" dirty="0"/>
              <a:t>Mean 2.870days</a:t>
            </a:r>
          </a:p>
          <a:p>
            <a:pPr marL="171450" indent="-171450"/>
            <a:r>
              <a:rPr lang="en-US" dirty="0"/>
              <a:t>Mode = 1 days</a:t>
            </a:r>
          </a:p>
          <a:p>
            <a:pPr marL="171450" indent="-171450"/>
            <a:r>
              <a:rPr lang="en-US" dirty="0"/>
              <a:t>Median = 2 days</a:t>
            </a:r>
          </a:p>
          <a:p>
            <a:pPr marL="171450" indent="-171450"/>
            <a:r>
              <a:rPr lang="en-US" dirty="0"/>
              <a:t>Standard Deviations - 3.198 Days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779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8510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48946" y="1634836"/>
            <a:ext cx="48352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IANA validating requests – taken from time of receipt from Registry</a:t>
            </a:r>
          </a:p>
          <a:p>
            <a:pPr algn="ctr"/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Acknowledgement of request is ignored as &lt;1minute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Time for IANA to conduct checks and ask for validation from Registry operator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Some Registry operators are SLOW to validate the change requests.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36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900</Words>
  <Application>Microsoft Office PowerPoint</Application>
  <PresentationFormat>Custom</PresentationFormat>
  <Paragraphs>126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Notes to All Data Slide </vt:lpstr>
      <vt:lpstr>PowerPoint Presentation</vt:lpstr>
      <vt:lpstr>Notes to ccTLD Slide </vt:lpstr>
      <vt:lpstr>PowerPoint Presentation</vt:lpstr>
      <vt:lpstr>Notes to IDN Slide </vt:lpstr>
      <vt:lpstr>PowerPoint Presentation</vt:lpstr>
      <vt:lpstr>Notes to gTLD Delegation Slide </vt:lpstr>
      <vt:lpstr>PowerPoint Presentation</vt:lpstr>
      <vt:lpstr>Notes to Registry Validation Slide </vt:lpstr>
      <vt:lpstr>PowerPoint Presentation</vt:lpstr>
      <vt:lpstr>Notes to Days of the week slide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Berry Cobb</cp:lastModifiedBy>
  <cp:revision>35</cp:revision>
  <dcterms:created xsi:type="dcterms:W3CDTF">2015-03-03T01:08:21Z</dcterms:created>
  <dcterms:modified xsi:type="dcterms:W3CDTF">2015-03-03T17:02:56Z</dcterms:modified>
</cp:coreProperties>
</file>