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9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AFAFA"/>
    <a:srgbClr val="9C240F"/>
    <a:srgbClr val="CB460F"/>
    <a:srgbClr val="FA5B36"/>
    <a:srgbClr val="0E4B91"/>
    <a:srgbClr val="18548A"/>
    <a:srgbClr val="15538C"/>
    <a:srgbClr val="0B2F49"/>
    <a:srgbClr val="092F4B"/>
    <a:srgbClr val="A14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2" autoAdjust="0"/>
    <p:restoredTop sz="80947" autoAdjust="0"/>
  </p:normalViewPr>
  <p:slideViewPr>
    <p:cSldViewPr snapToGrid="0" snapToObjects="1">
      <p:cViewPr>
        <p:scale>
          <a:sx n="125" d="100"/>
          <a:sy n="125" d="100"/>
        </p:scale>
        <p:origin x="1116" y="150"/>
      </p:cViewPr>
      <p:guideLst>
        <p:guide orient="horz" pos="142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-3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340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2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08308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112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83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0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33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27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64" r:id="rId4"/>
    <p:sldLayoutId id="2147483655" r:id="rId5"/>
    <p:sldLayoutId id="2147483663" r:id="rId6"/>
    <p:sldLayoutId id="2147483662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96"/>
          <p:cNvSpPr/>
          <p:nvPr/>
        </p:nvSpPr>
        <p:spPr>
          <a:xfrm>
            <a:off x="410357" y="1599293"/>
            <a:ext cx="8574904" cy="16310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12306" y="3205535"/>
            <a:ext cx="8574904" cy="17665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AFAF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 bwMode="auto">
          <a:xfrm>
            <a:off x="412307" y="2950272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 bwMode="auto">
          <a:xfrm>
            <a:off x="412306" y="2567550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 bwMode="auto">
          <a:xfrm>
            <a:off x="412306" y="2184828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 bwMode="auto">
          <a:xfrm>
            <a:off x="412306" y="1802106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 bwMode="auto">
          <a:xfrm>
            <a:off x="412307" y="4567261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>
            <a:off x="412307" y="4184537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 bwMode="auto">
          <a:xfrm>
            <a:off x="412307" y="3801815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 bwMode="auto">
          <a:xfrm>
            <a:off x="412307" y="3419093"/>
            <a:ext cx="8574904" cy="0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99" idx="2"/>
            <a:endCxn id="105" idx="6"/>
          </p:cNvCxnSpPr>
          <p:nvPr/>
        </p:nvCxnSpPr>
        <p:spPr bwMode="auto">
          <a:xfrm>
            <a:off x="453874" y="4972074"/>
            <a:ext cx="8533336" cy="0"/>
          </a:xfrm>
          <a:prstGeom prst="line">
            <a:avLst/>
          </a:prstGeom>
          <a:solidFill>
            <a:srgbClr val="C2C0C4"/>
          </a:solidFill>
          <a:ln w="22225">
            <a:solidFill>
              <a:srgbClr val="0A304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>
            <a:spLocks noChangeAspect="1"/>
          </p:cNvSpPr>
          <p:nvPr/>
        </p:nvSpPr>
        <p:spPr bwMode="auto">
          <a:xfrm>
            <a:off x="1999842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</a:endParaRPr>
          </a:p>
        </p:txBody>
      </p:sp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6375028" y="5094314"/>
            <a:ext cx="4667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Mar</a:t>
            </a:r>
          </a:p>
        </p:txBody>
      </p:sp>
      <p:sp>
        <p:nvSpPr>
          <p:cNvPr id="54" name="Oval 53"/>
          <p:cNvSpPr>
            <a:spLocks noChangeAspect="1"/>
          </p:cNvSpPr>
          <p:nvPr/>
        </p:nvSpPr>
        <p:spPr bwMode="auto">
          <a:xfrm>
            <a:off x="2766151" y="4924449"/>
            <a:ext cx="96837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</a:endParaRPr>
          </a:p>
        </p:txBody>
      </p:sp>
      <p:sp>
        <p:nvSpPr>
          <p:cNvPr id="64" name="Rectangle 102"/>
          <p:cNvSpPr>
            <a:spLocks noChangeArrowheads="1"/>
          </p:cNvSpPr>
          <p:nvPr/>
        </p:nvSpPr>
        <p:spPr bwMode="auto">
          <a:xfrm>
            <a:off x="7154424" y="5094314"/>
            <a:ext cx="4411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Apr</a:t>
            </a:r>
          </a:p>
        </p:txBody>
      </p:sp>
      <p:sp>
        <p:nvSpPr>
          <p:cNvPr id="55" name="Oval 54"/>
          <p:cNvSpPr>
            <a:spLocks noChangeAspect="1"/>
          </p:cNvSpPr>
          <p:nvPr/>
        </p:nvSpPr>
        <p:spPr bwMode="auto">
          <a:xfrm>
            <a:off x="3535213" y="4924449"/>
            <a:ext cx="96838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</a:endParaRPr>
          </a:p>
        </p:txBody>
      </p:sp>
      <p:sp>
        <p:nvSpPr>
          <p:cNvPr id="65" name="Rectangle 104"/>
          <p:cNvSpPr>
            <a:spLocks noChangeArrowheads="1"/>
          </p:cNvSpPr>
          <p:nvPr/>
        </p:nvSpPr>
        <p:spPr bwMode="auto">
          <a:xfrm>
            <a:off x="7912609" y="5094314"/>
            <a:ext cx="46679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May</a:t>
            </a:r>
          </a:p>
        </p:txBody>
      </p:sp>
      <p:sp>
        <p:nvSpPr>
          <p:cNvPr id="56" name="Oval 55"/>
          <p:cNvSpPr>
            <a:spLocks noChangeAspect="1"/>
          </p:cNvSpPr>
          <p:nvPr/>
        </p:nvSpPr>
        <p:spPr bwMode="auto">
          <a:xfrm>
            <a:off x="4312372" y="4924449"/>
            <a:ext cx="96837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</a:endParaRPr>
          </a:p>
        </p:txBody>
      </p:sp>
      <p:sp>
        <p:nvSpPr>
          <p:cNvPr id="66" name="Rectangle 105"/>
          <p:cNvSpPr>
            <a:spLocks noChangeArrowheads="1"/>
          </p:cNvSpPr>
          <p:nvPr/>
        </p:nvSpPr>
        <p:spPr bwMode="auto">
          <a:xfrm>
            <a:off x="8702854" y="5094314"/>
            <a:ext cx="4411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Jun</a:t>
            </a:r>
          </a:p>
        </p:txBody>
      </p:sp>
      <p:sp>
        <p:nvSpPr>
          <p:cNvPr id="61" name="Oval 60"/>
          <p:cNvSpPr>
            <a:spLocks noChangeAspect="1"/>
          </p:cNvSpPr>
          <p:nvPr/>
        </p:nvSpPr>
        <p:spPr bwMode="auto">
          <a:xfrm>
            <a:off x="8118032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67" name="Rectangle 106"/>
          <p:cNvSpPr>
            <a:spLocks noChangeArrowheads="1"/>
          </p:cNvSpPr>
          <p:nvPr/>
        </p:nvSpPr>
        <p:spPr bwMode="auto">
          <a:xfrm>
            <a:off x="3335952" y="5099887"/>
            <a:ext cx="45397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Nov</a:t>
            </a:r>
          </a:p>
        </p:txBody>
      </p:sp>
      <p:sp>
        <p:nvSpPr>
          <p:cNvPr id="60" name="Oval 59"/>
          <p:cNvSpPr>
            <a:spLocks noChangeAspect="1"/>
          </p:cNvSpPr>
          <p:nvPr/>
        </p:nvSpPr>
        <p:spPr bwMode="auto">
          <a:xfrm>
            <a:off x="7354880" y="4924449"/>
            <a:ext cx="96838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68" name="Rectangle 107"/>
          <p:cNvSpPr>
            <a:spLocks noChangeArrowheads="1"/>
          </p:cNvSpPr>
          <p:nvPr/>
        </p:nvSpPr>
        <p:spPr bwMode="auto">
          <a:xfrm>
            <a:off x="2586950" y="5099887"/>
            <a:ext cx="42832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Oct</a:t>
            </a:r>
          </a:p>
        </p:txBody>
      </p:sp>
      <p:sp>
        <p:nvSpPr>
          <p:cNvPr id="59" name="Oval 58"/>
          <p:cNvSpPr>
            <a:spLocks noChangeAspect="1"/>
          </p:cNvSpPr>
          <p:nvPr/>
        </p:nvSpPr>
        <p:spPr bwMode="auto">
          <a:xfrm>
            <a:off x="6598527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69" name="Rectangle 108"/>
          <p:cNvSpPr>
            <a:spLocks noChangeArrowheads="1"/>
          </p:cNvSpPr>
          <p:nvPr/>
        </p:nvSpPr>
        <p:spPr bwMode="auto">
          <a:xfrm>
            <a:off x="1820377" y="5099887"/>
            <a:ext cx="4411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Sep</a:t>
            </a:r>
          </a:p>
        </p:txBody>
      </p:sp>
      <p:sp>
        <p:nvSpPr>
          <p:cNvPr id="58" name="Oval 57"/>
          <p:cNvSpPr>
            <a:spLocks noChangeAspect="1"/>
          </p:cNvSpPr>
          <p:nvPr/>
        </p:nvSpPr>
        <p:spPr bwMode="auto">
          <a:xfrm>
            <a:off x="5816202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70" name="Rectangle 109"/>
          <p:cNvSpPr>
            <a:spLocks noChangeArrowheads="1"/>
          </p:cNvSpPr>
          <p:nvPr/>
        </p:nvSpPr>
        <p:spPr bwMode="auto">
          <a:xfrm>
            <a:off x="1034569" y="5099887"/>
            <a:ext cx="45397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Aug</a:t>
            </a:r>
          </a:p>
        </p:txBody>
      </p:sp>
      <p:sp>
        <p:nvSpPr>
          <p:cNvPr id="57" name="Oval 56"/>
          <p:cNvSpPr>
            <a:spLocks noChangeAspect="1"/>
          </p:cNvSpPr>
          <p:nvPr/>
        </p:nvSpPr>
        <p:spPr bwMode="auto">
          <a:xfrm>
            <a:off x="5062717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71" name="Rectangle 110"/>
          <p:cNvSpPr>
            <a:spLocks noChangeArrowheads="1"/>
          </p:cNvSpPr>
          <p:nvPr/>
        </p:nvSpPr>
        <p:spPr bwMode="auto">
          <a:xfrm>
            <a:off x="306470" y="5099887"/>
            <a:ext cx="40267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>
                <a:solidFill>
                  <a:srgbClr val="0A304B"/>
                </a:solidFill>
                <a:latin typeface="Source Sans Pro"/>
                <a:cs typeface="Source Sans Pro"/>
              </a:rPr>
              <a:t>Jul</a:t>
            </a:r>
          </a:p>
        </p:txBody>
      </p:sp>
      <p:sp>
        <p:nvSpPr>
          <p:cNvPr id="72" name="Rounded Rectangle 71"/>
          <p:cNvSpPr/>
          <p:nvPr/>
        </p:nvSpPr>
        <p:spPr>
          <a:xfrm>
            <a:off x="8125370" y="2781108"/>
            <a:ext cx="861841" cy="338328"/>
          </a:xfrm>
          <a:prstGeom prst="roundRect">
            <a:avLst>
              <a:gd name="adj" fmla="val 50000"/>
            </a:avLst>
          </a:prstGeom>
          <a:solidFill>
            <a:srgbClr val="DE60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Board Decision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3" name="Rounded Rectangle 72"/>
          <p:cNvSpPr/>
          <p:nvPr/>
        </p:nvSpPr>
        <p:spPr>
          <a:xfrm>
            <a:off x="5875424" y="2394635"/>
            <a:ext cx="2242608" cy="337877"/>
          </a:xfrm>
          <a:prstGeom prst="roundRect">
            <a:avLst>
              <a:gd name="adj" fmla="val 50000"/>
            </a:avLst>
          </a:prstGeom>
          <a:solidFill>
            <a:srgbClr val="EB91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Public Comment / Responses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4" name="Rounded Rectangle 73"/>
          <p:cNvSpPr/>
          <p:nvPr/>
        </p:nvSpPr>
        <p:spPr>
          <a:xfrm>
            <a:off x="3437420" y="4013657"/>
            <a:ext cx="1497750" cy="338328"/>
          </a:xfrm>
          <a:prstGeom prst="roundRect">
            <a:avLst>
              <a:gd name="adj" fmla="val 5000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Engagement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5" name="Rounded Rectangle 74"/>
          <p:cNvSpPr/>
          <p:nvPr/>
        </p:nvSpPr>
        <p:spPr>
          <a:xfrm>
            <a:off x="1916680" y="3636291"/>
            <a:ext cx="1520739" cy="338328"/>
          </a:xfrm>
          <a:prstGeom prst="roundRect">
            <a:avLst>
              <a:gd name="adj" fmla="val 50000"/>
            </a:avLst>
          </a:prstGeom>
          <a:solidFill>
            <a:srgbClr val="154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Development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453874" y="3245391"/>
            <a:ext cx="1462807" cy="338328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Planning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IANA Operating Plan &amp; Budget Process</a:t>
            </a:r>
            <a:endParaRPr lang="en-US" dirty="0"/>
          </a:p>
        </p:txBody>
      </p:sp>
      <p:sp>
        <p:nvSpPr>
          <p:cNvPr id="99" name="Oval 98"/>
          <p:cNvSpPr>
            <a:spLocks noChangeAspect="1"/>
          </p:cNvSpPr>
          <p:nvPr/>
        </p:nvSpPr>
        <p:spPr bwMode="auto">
          <a:xfrm>
            <a:off x="453874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</a:endParaRPr>
          </a:p>
        </p:txBody>
      </p:sp>
      <p:sp>
        <p:nvSpPr>
          <p:cNvPr id="100" name="Rectangle 20"/>
          <p:cNvSpPr>
            <a:spLocks noChangeArrowheads="1"/>
          </p:cNvSpPr>
          <p:nvPr/>
        </p:nvSpPr>
        <p:spPr bwMode="auto">
          <a:xfrm>
            <a:off x="4841884" y="5094314"/>
            <a:ext cx="4411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 smtClean="0">
                <a:latin typeface="Source Sans Pro"/>
                <a:cs typeface="Source Sans Pro"/>
              </a:rPr>
              <a:t>Jan</a:t>
            </a:r>
            <a:endParaRPr lang="en-US" sz="1200" b="1" dirty="0">
              <a:latin typeface="Source Sans Pro"/>
              <a:cs typeface="Source Sans Pro"/>
            </a:endParaRPr>
          </a:p>
        </p:txBody>
      </p:sp>
      <p:sp>
        <p:nvSpPr>
          <p:cNvPr id="102" name="Oval 101"/>
          <p:cNvSpPr>
            <a:spLocks noChangeAspect="1"/>
          </p:cNvSpPr>
          <p:nvPr/>
        </p:nvSpPr>
        <p:spPr bwMode="auto">
          <a:xfrm>
            <a:off x="1226858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</a:endParaRPr>
          </a:p>
        </p:txBody>
      </p:sp>
      <p:sp>
        <p:nvSpPr>
          <p:cNvPr id="103" name="Rectangle 20"/>
          <p:cNvSpPr>
            <a:spLocks noChangeArrowheads="1"/>
          </p:cNvSpPr>
          <p:nvPr/>
        </p:nvSpPr>
        <p:spPr bwMode="auto">
          <a:xfrm>
            <a:off x="5621280" y="5094314"/>
            <a:ext cx="42832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 smtClean="0">
                <a:solidFill>
                  <a:srgbClr val="0A304B"/>
                </a:solidFill>
                <a:latin typeface="Source Sans Pro"/>
                <a:cs typeface="Source Sans Pro"/>
              </a:rPr>
              <a:t>Feb</a:t>
            </a:r>
            <a:endParaRPr lang="en-US" sz="1200" b="1" dirty="0">
              <a:solidFill>
                <a:srgbClr val="0A304B"/>
              </a:solidFill>
              <a:latin typeface="Source Sans Pro"/>
              <a:cs typeface="Source Sans Pro"/>
            </a:endParaRPr>
          </a:p>
        </p:txBody>
      </p:sp>
      <p:sp>
        <p:nvSpPr>
          <p:cNvPr id="105" name="Oval 104"/>
          <p:cNvSpPr>
            <a:spLocks noChangeAspect="1"/>
          </p:cNvSpPr>
          <p:nvPr/>
        </p:nvSpPr>
        <p:spPr bwMode="auto">
          <a:xfrm>
            <a:off x="8891960" y="4924449"/>
            <a:ext cx="95250" cy="95250"/>
          </a:xfrm>
          <a:prstGeom prst="ellipse">
            <a:avLst/>
          </a:prstGeom>
          <a:solidFill>
            <a:srgbClr val="0A1F2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 b="1">
              <a:solidFill>
                <a:prstClr val="white"/>
              </a:solidFill>
              <a:latin typeface="Source Sans Pro"/>
              <a:cs typeface="Source Sans Pro"/>
            </a:endParaRPr>
          </a:p>
        </p:txBody>
      </p:sp>
      <p:sp>
        <p:nvSpPr>
          <p:cNvPr id="106" name="Rectangle 20"/>
          <p:cNvSpPr>
            <a:spLocks noChangeArrowheads="1"/>
          </p:cNvSpPr>
          <p:nvPr/>
        </p:nvSpPr>
        <p:spPr bwMode="auto">
          <a:xfrm>
            <a:off x="4117013" y="5099887"/>
            <a:ext cx="44114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200" b="1" dirty="0" smtClean="0">
                <a:solidFill>
                  <a:srgbClr val="0A304B"/>
                </a:solidFill>
                <a:latin typeface="Source Sans Pro"/>
                <a:cs typeface="Source Sans Pro"/>
              </a:rPr>
              <a:t>Dec</a:t>
            </a:r>
            <a:endParaRPr lang="en-US" sz="1200" b="1" dirty="0">
              <a:solidFill>
                <a:srgbClr val="0A304B"/>
              </a:solidFill>
              <a:latin typeface="Source Sans Pro"/>
              <a:cs typeface="Source Sans Pro"/>
            </a:endParaRPr>
          </a:p>
        </p:txBody>
      </p:sp>
      <p:cxnSp>
        <p:nvCxnSpPr>
          <p:cNvPr id="4" name="Straight Connector 3"/>
          <p:cNvCxnSpPr>
            <a:stCxn id="58" idx="0"/>
          </p:cNvCxnSpPr>
          <p:nvPr/>
        </p:nvCxnSpPr>
        <p:spPr>
          <a:xfrm flipV="1">
            <a:off x="5863827" y="1634144"/>
            <a:ext cx="0" cy="329030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Rounded Rectangle 97"/>
          <p:cNvSpPr/>
          <p:nvPr/>
        </p:nvSpPr>
        <p:spPr>
          <a:xfrm>
            <a:off x="4343088" y="2017082"/>
            <a:ext cx="1520739" cy="338328"/>
          </a:xfrm>
          <a:prstGeom prst="roundRect">
            <a:avLst>
              <a:gd name="adj" fmla="val 50000"/>
            </a:avLst>
          </a:prstGeom>
          <a:solidFill>
            <a:srgbClr val="154A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Development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2853655" y="1634144"/>
            <a:ext cx="1462807" cy="338328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Planning</a:t>
            </a: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0011" y="3205535"/>
            <a:ext cx="284548" cy="17665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IANA Function / PTI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20011" y="1599293"/>
            <a:ext cx="284548" cy="1580235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ICANN</a:t>
            </a:r>
            <a:endParaRPr lang="en-US" sz="1200" dirty="0">
              <a:solidFill>
                <a:schemeClr val="tx1"/>
              </a:solidFill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5784991" y="2560476"/>
            <a:ext cx="182129" cy="2036944"/>
            <a:chOff x="4293394" y="-792988"/>
            <a:chExt cx="182129" cy="2036944"/>
          </a:xfrm>
        </p:grpSpPr>
        <p:cxnSp>
          <p:nvCxnSpPr>
            <p:cNvPr id="118" name="Straight Connector 117"/>
            <p:cNvCxnSpPr/>
            <p:nvPr/>
          </p:nvCxnSpPr>
          <p:spPr>
            <a:xfrm>
              <a:off x="4293394" y="1216819"/>
              <a:ext cx="67396" cy="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4354007" y="-785914"/>
              <a:ext cx="0" cy="20298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Arrow Connector 119"/>
            <p:cNvCxnSpPr/>
            <p:nvPr/>
          </p:nvCxnSpPr>
          <p:spPr>
            <a:xfrm>
              <a:off x="4342894" y="-792988"/>
              <a:ext cx="132629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6" name="Rounded Rectangle 75"/>
          <p:cNvSpPr/>
          <p:nvPr/>
        </p:nvSpPr>
        <p:spPr>
          <a:xfrm>
            <a:off x="4935171" y="4398751"/>
            <a:ext cx="881032" cy="338328"/>
          </a:xfrm>
          <a:prstGeom prst="roundRect">
            <a:avLst>
              <a:gd name="adj" fmla="val 50000"/>
            </a:avLst>
          </a:prstGeom>
          <a:solidFill>
            <a:srgbClr val="1F6F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prstClr val="white"/>
                </a:solidFill>
              </a:rPr>
              <a:t>PTI Board Approval</a:t>
            </a:r>
            <a:endParaRPr lang="en-US" sz="1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6553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7174</TotalTime>
  <Words>39</Words>
  <Application>Microsoft Office PowerPoint</Application>
  <PresentationFormat>On-screen Show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Source Sans Pro Light</vt:lpstr>
      <vt:lpstr>Arial</vt:lpstr>
      <vt:lpstr>Calibri</vt:lpstr>
      <vt:lpstr>Source Sans Pro</vt:lpstr>
      <vt:lpstr>Office Theme</vt:lpstr>
      <vt:lpstr>Proposed IANA Operating Plan &amp; Budget Process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Yuko Green</cp:lastModifiedBy>
  <cp:revision>209</cp:revision>
  <cp:lastPrinted>2015-04-13T15:10:57Z</cp:lastPrinted>
  <dcterms:created xsi:type="dcterms:W3CDTF">2015-01-07T16:11:05Z</dcterms:created>
  <dcterms:modified xsi:type="dcterms:W3CDTF">2016-04-14T18:25:28Z</dcterms:modified>
</cp:coreProperties>
</file>