
<file path=[Content_Types].xml><?xml version="1.0" encoding="utf-8"?>
<Types xmlns="http://schemas.openxmlformats.org/package/2006/content-types">
  <Default Extension="xml" ContentType="application/xml"/>
  <Default Extension="doc" ContentType="application/msword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embeddings/oleObject1.bin" ContentType="application/vnd.openxmlformats-officedocument.oleObject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embeddings/oleObject2.bin" ContentType="application/vnd.openxmlformats-officedocument.oleObject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embeddings/oleObject3.bin" ContentType="application/vnd.openxmlformats-officedocument.oleObject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embeddings/oleObject4.bin" ContentType="application/vnd.openxmlformats-officedocument.oleObject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5.xml" ContentType="application/vnd.openxmlformats-officedocument.theme+xml"/>
  <Override PartName="/ppt/embeddings/oleObject5.bin" ContentType="application/vnd.openxmlformats-officedocument.oleObject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74" r:id="rId2"/>
    <p:sldMasterId id="2147483687" r:id="rId3"/>
    <p:sldMasterId id="2147483702" r:id="rId4"/>
    <p:sldMasterId id="2147483715" r:id="rId5"/>
  </p:sldMasterIdLst>
  <p:notesMasterIdLst>
    <p:notesMasterId r:id="rId18"/>
  </p:notesMasterIdLst>
  <p:handoutMasterIdLst>
    <p:handoutMasterId r:id="rId19"/>
  </p:handoutMasterIdLst>
  <p:sldIdLst>
    <p:sldId id="257" r:id="rId6"/>
    <p:sldId id="258" r:id="rId7"/>
    <p:sldId id="299" r:id="rId8"/>
    <p:sldId id="289" r:id="rId9"/>
    <p:sldId id="298" r:id="rId10"/>
    <p:sldId id="291" r:id="rId11"/>
    <p:sldId id="292" r:id="rId12"/>
    <p:sldId id="293" r:id="rId13"/>
    <p:sldId id="294" r:id="rId14"/>
    <p:sldId id="295" r:id="rId15"/>
    <p:sldId id="296" r:id="rId16"/>
    <p:sldId id="297" r:id="rId17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416" autoAdjust="0"/>
  </p:normalViewPr>
  <p:slideViewPr>
    <p:cSldViewPr>
      <p:cViewPr varScale="1">
        <p:scale>
          <a:sx n="107" d="100"/>
          <a:sy n="107" d="100"/>
        </p:scale>
        <p:origin x="-16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5" d="100"/>
        <a:sy n="8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20" Type="http://schemas.openxmlformats.org/officeDocument/2006/relationships/printerSettings" Target="printerSettings/printerSettings1.bin"/><Relationship Id="rId21" Type="http://schemas.openxmlformats.org/officeDocument/2006/relationships/tags" Target="tags/tag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D9FBF2-51F3-45D6-8526-61BACA8913A9}" type="datetimeFigureOut">
              <a:rPr lang="en-US" smtClean="0"/>
              <a:pPr/>
              <a:t>3/27/15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03CC5-6A14-4B43-866A-569450E539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2869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5C5955-8CCB-4A17-AF38-594A338B5467}" type="datetimeFigureOut">
              <a:rPr lang="en-US" smtClean="0"/>
              <a:pPr/>
              <a:t>3/27/15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7109D-4297-4EDA-89DD-73E12FD5C72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688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7109D-4297-4EDA-89DD-73E12FD5C720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7109D-4297-4EDA-89DD-73E12FD5C720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7109D-4297-4EDA-89DD-73E12FD5C720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7109D-4297-4EDA-89DD-73E12FD5C720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7109D-4297-4EDA-89DD-73E12FD5C72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7109D-4297-4EDA-89DD-73E12FD5C720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7109D-4297-4EDA-89DD-73E12FD5C720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7109D-4297-4EDA-89DD-73E12FD5C720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7109D-4297-4EDA-89DD-73E12FD5C720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7109D-4297-4EDA-89DD-73E12FD5C720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7109D-4297-4EDA-89DD-73E12FD5C720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7109D-4297-4EDA-89DD-73E12FD5C720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1.g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oleObject" Target="../embeddings/Microsoft_Word_97_-_2004_Document1.doc"/><Relationship Id="rId5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Relationship Id="rId3" Type="http://schemas.openxmlformats.org/officeDocument/2006/relationships/image" Target="../media/image4.gif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oleObject" Target="../embeddings/Microsoft_Word_97_-_2004_Document2.doc"/><Relationship Id="rId5" Type="http://schemas.openxmlformats.org/officeDocument/2006/relationships/image" Target="../media/image5.emf"/><Relationship Id="rId1" Type="http://schemas.openxmlformats.org/officeDocument/2006/relationships/vmlDrawing" Target="../drawings/vmlDrawing2.vml"/><Relationship Id="rId2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jpeg"/><Relationship Id="rId3" Type="http://schemas.openxmlformats.org/officeDocument/2006/relationships/image" Target="../media/image1.gif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oleObject" Target="../embeddings/Microsoft_Word_97_-_2004_Document3.doc"/><Relationship Id="rId5" Type="http://schemas.openxmlformats.org/officeDocument/2006/relationships/image" Target="../media/image6.emf"/><Relationship Id="rId1" Type="http://schemas.openxmlformats.org/officeDocument/2006/relationships/vmlDrawing" Target="../drawings/vmlDrawing3.vml"/><Relationship Id="rId2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jpeg"/><Relationship Id="rId3" Type="http://schemas.openxmlformats.org/officeDocument/2006/relationships/image" Target="../media/image4.gif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oleObject" Target="../embeddings/Microsoft_Word_97_-_2004_Document4.doc"/><Relationship Id="rId5" Type="http://schemas.openxmlformats.org/officeDocument/2006/relationships/image" Target="../media/image5.emf"/><Relationship Id="rId1" Type="http://schemas.openxmlformats.org/officeDocument/2006/relationships/vmlDrawing" Target="../drawings/vmlDrawing4.vml"/><Relationship Id="rId2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2.jpeg"/><Relationship Id="rId3" Type="http://schemas.openxmlformats.org/officeDocument/2006/relationships/image" Target="../media/image1.gif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oleObject" Target="../embeddings/Microsoft_Word_97_-_2004_Document5.doc"/><Relationship Id="rId5" Type="http://schemas.openxmlformats.org/officeDocument/2006/relationships/image" Target="../media/image6.emf"/><Relationship Id="rId1" Type="http://schemas.openxmlformats.org/officeDocument/2006/relationships/vmlDrawing" Target="../drawings/vmlDrawing5.vml"/><Relationship Id="rId2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27050" y="4419600"/>
            <a:ext cx="8089900" cy="1066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27050" y="5715000"/>
            <a:ext cx="8089900" cy="9906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>
          <a:xfrm>
            <a:off x="0" y="2514601"/>
            <a:ext cx="9144000" cy="3508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l">
              <a:spcBef>
                <a:spcPct val="150000"/>
              </a:spcBef>
            </a:pP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BEIJING  BOSTON  BRUSSELS  CHICAGO  DALLAS </a:t>
            </a:r>
            <a:r>
              <a:rPr lang="en-GB" altLang="en-GB" sz="600" baseline="0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GENEVA  HONG KONG  HOUSTON  LONDON  LOS ANGELES  NEW YORK  PALO ALTO  SAN FRANCISCO  SHANGHAI  SINGAPORE  SYDNEY  TOKYO  WASHINGTON, D.C.</a:t>
            </a:r>
            <a:endParaRPr lang="en-GB" altLang="en-GB" sz="600" dirty="0">
              <a:solidFill>
                <a:schemeClr val="tx2"/>
              </a:solidFill>
              <a:latin typeface="Arial" charset="0"/>
            </a:endParaRPr>
          </a:p>
        </p:txBody>
      </p:sp>
      <p:pic>
        <p:nvPicPr>
          <p:cNvPr id="7" name="Picture 6" descr="Land-A4-H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2746594"/>
            <a:ext cx="9144000" cy="1364815"/>
          </a:xfrm>
          <a:prstGeom prst="rect">
            <a:avLst/>
          </a:prstGeom>
        </p:spPr>
      </p:pic>
      <p:pic>
        <p:nvPicPr>
          <p:cNvPr id="8" name="Picture 7" descr="SA_LINE-PMS293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4645154" y="749808"/>
            <a:ext cx="3899253" cy="1033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6CCF6B-5AC3-4B91-A3E9-DAE58C2031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6CCF6B-5AC3-4B91-A3E9-DAE58C2031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52400"/>
            <a:ext cx="20447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7" y="152400"/>
            <a:ext cx="5984875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6CCF6B-5AC3-4B91-A3E9-DAE58C2031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orld Office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1"/>
          <p:cNvSpPr>
            <a:spLocks noChangeArrowheads="1"/>
          </p:cNvSpPr>
          <p:nvPr/>
        </p:nvSpPr>
        <p:spPr>
          <a:xfrm>
            <a:off x="3200400" y="411164"/>
            <a:ext cx="2689558" cy="58477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hlink"/>
                </a:solidFill>
                <a:latin typeface="Book Antiqua" pitchFamily="18" charset="0"/>
              </a:rPr>
              <a:t>World Offices</a:t>
            </a:r>
          </a:p>
        </p:txBody>
      </p:sp>
      <p:graphicFrame>
        <p:nvGraphicFramePr>
          <p:cNvPr id="95237" name="Object 5"/>
          <p:cNvGraphicFramePr>
            <a:graphicFrameLocks noChangeAspect="1"/>
          </p:cNvGraphicFramePr>
          <p:nvPr/>
        </p:nvGraphicFramePr>
        <p:xfrm>
          <a:off x="685800" y="1276351"/>
          <a:ext cx="8020050" cy="556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name="Document" r:id="rId4" imgW="8616545" imgH="5971016" progId="Word.Document.8">
                  <p:embed/>
                </p:oleObj>
              </mc:Choice>
              <mc:Fallback>
                <p:oleObj name="Document" r:id="rId4" imgW="8616545" imgH="5971016" progId="Word.Document.8">
                  <p:embed/>
                  <p:pic>
                    <p:nvPicPr>
                      <p:cNvPr id="0" name="Picture 14" descr="rId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76351"/>
                        <a:ext cx="8020050" cy="556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>
          <a:gsLst>
            <a:gs pos="0">
              <a:srgbClr val="003366"/>
            </a:gs>
            <a:gs pos="50000">
              <a:srgbClr val="0000CC"/>
            </a:gs>
            <a:gs pos="100000">
              <a:srgbClr val="0000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27050" y="4419600"/>
            <a:ext cx="8089900" cy="1066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27050" y="5715000"/>
            <a:ext cx="8089900" cy="9906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>
          <a:xfrm>
            <a:off x="0" y="2514601"/>
            <a:ext cx="9144000" cy="3508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l">
              <a:spcBef>
                <a:spcPct val="150000"/>
              </a:spcBef>
            </a:pP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BEIJING  BOSTON  BRUSSELS  CHICAGO  DALLAS  GENEVA  HONG KONG  HOUSTON  LONDON  LOS ANGELES  NEW YORK  PALO ALTO  SAN FRANCISCO  SHANGHAI  SINGAPORE  SYDNEY  TOKYO  WASHINGTON, D.C.</a:t>
            </a:r>
            <a:endParaRPr lang="en-GB" altLang="en-GB" sz="600" dirty="0">
              <a:solidFill>
                <a:schemeClr val="tx2"/>
              </a:solidFill>
              <a:latin typeface="Arial" charset="0"/>
            </a:endParaRPr>
          </a:p>
        </p:txBody>
      </p:sp>
      <p:pic>
        <p:nvPicPr>
          <p:cNvPr id="7" name="Picture 6" descr="Land-A4-HK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>
          <a:xfrm>
            <a:off x="0" y="2746594"/>
            <a:ext cx="9144000" cy="1364815"/>
          </a:xfrm>
          <a:prstGeom prst="rect">
            <a:avLst/>
          </a:prstGeom>
        </p:spPr>
      </p:pic>
      <p:pic>
        <p:nvPicPr>
          <p:cNvPr id="8" name="Picture 7" descr="NOLLP_WHITE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>
          <a:xfrm>
            <a:off x="4645152" y="749808"/>
            <a:ext cx="3899258" cy="1033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25AA7E-07EA-4583-AD27-FCAE5590DDD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2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CFAFC30-39B6-4C10-AB16-87FB23AD1BF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447800"/>
            <a:ext cx="4014788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015" y="1447800"/>
            <a:ext cx="401478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585DF7-52B6-4363-8C01-D4DCECD80A6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EF5C60-5E6E-484A-9161-148B2330AA7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13F9A75-3C8D-427C-910C-829858C4D67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- MARKETING POLY 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27050" y="4419600"/>
            <a:ext cx="8089900" cy="1066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27050" y="5715000"/>
            <a:ext cx="8089900" cy="9906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>
          <a:xfrm>
            <a:off x="0" y="2514601"/>
            <a:ext cx="9144000" cy="3508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l">
              <a:spcBef>
                <a:spcPct val="150000"/>
              </a:spcBef>
            </a:pP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BEIJING  BOSTON  BRUSSELS  CHICAGO  DALLAS </a:t>
            </a:r>
            <a:r>
              <a:rPr lang="en-GB" altLang="en-GB" sz="600" baseline="0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GENEVA  HONG KONG  HOUSTON  LONDON  LOS ANGELES  NEW YORK  PALO ALTO  SAN FRANCISCO  SHANGHAI  SINGAPORE  SYDNEY  TOKYO  WASHINGTON, D.C.</a:t>
            </a:r>
            <a:endParaRPr lang="en-GB" altLang="en-GB" sz="6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2D3C6FF-E95B-4589-AF19-1802E4C468F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49"/>
            <a:ext cx="8229600" cy="1162051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7800"/>
            <a:ext cx="5111750" cy="4678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1284740-178E-40FF-8493-12D9837F300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1C4F0F9-7988-4ED1-9F18-87EDB2ADC6F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8BB767-CB69-4A6A-A3A7-8F76D1EB8A2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52400"/>
            <a:ext cx="20447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7" y="152400"/>
            <a:ext cx="5984875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C29355B-5B54-433E-A555-FBF4920B5DC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ld Office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1"/>
          <p:cNvSpPr>
            <a:spLocks noChangeArrowheads="1"/>
          </p:cNvSpPr>
          <p:nvPr userDrawn="1"/>
        </p:nvSpPr>
        <p:spPr>
          <a:xfrm>
            <a:off x="3200400" y="411164"/>
            <a:ext cx="2689558" cy="58477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hlink"/>
                </a:solidFill>
                <a:latin typeface="Book Antiqua" pitchFamily="18" charset="0"/>
              </a:rPr>
              <a:t>World Offices</a:t>
            </a:r>
          </a:p>
        </p:txBody>
      </p:sp>
      <p:graphicFrame>
        <p:nvGraphicFramePr>
          <p:cNvPr id="121861" name="Object 5"/>
          <p:cNvGraphicFramePr>
            <a:graphicFrameLocks noChangeAspect="1"/>
          </p:cNvGraphicFramePr>
          <p:nvPr/>
        </p:nvGraphicFramePr>
        <p:xfrm>
          <a:off x="685800" y="1352551"/>
          <a:ext cx="8020050" cy="556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1" name="Document" r:id="rId4" imgW="8616545" imgH="5968140" progId="Word.Document.8">
                  <p:embed/>
                </p:oleObj>
              </mc:Choice>
              <mc:Fallback>
                <p:oleObj name="Document" r:id="rId4" imgW="8616545" imgH="5968140" progId="Word.Document.8">
                  <p:embed/>
                  <p:pic>
                    <p:nvPicPr>
                      <p:cNvPr id="0" name="Picture 1" descr="rId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352551"/>
                        <a:ext cx="8020050" cy="556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27050" y="4419600"/>
            <a:ext cx="8089900" cy="1066800"/>
          </a:xfrm>
        </p:spPr>
        <p:txBody>
          <a:bodyPr/>
          <a:lstStyle>
            <a:lvl1pPr algn="l">
              <a:defRPr>
                <a:solidFill>
                  <a:srgbClr val="0079BC"/>
                </a:soli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27050" y="5715000"/>
            <a:ext cx="8089900" cy="9906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>
          <a:xfrm>
            <a:off x="0" y="2514601"/>
            <a:ext cx="9144000" cy="3508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l">
              <a:spcBef>
                <a:spcPct val="150000"/>
              </a:spcBef>
            </a:pP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BEIJING  BOSTON  BRUSSELS  CHICAGO  DALLAS </a:t>
            </a:r>
            <a:r>
              <a:rPr lang="en-GB" altLang="en-GB" sz="600" baseline="0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GENEVA  HONG KONG  HOUSTON  LONDON  LOS ANGELES  NEW YORK  PALO ALTO  SAN FRANCISCO  SHANGHAI  SINGAPORE  SYDNEY  TOKYO  WASHINGTON, D.C.</a:t>
            </a:r>
            <a:endParaRPr lang="en-GB" altLang="en-GB" sz="600" dirty="0">
              <a:solidFill>
                <a:schemeClr val="tx2"/>
              </a:solidFill>
              <a:latin typeface="Arial" charset="0"/>
            </a:endParaRPr>
          </a:p>
        </p:txBody>
      </p:sp>
      <p:pic>
        <p:nvPicPr>
          <p:cNvPr id="7" name="Picture 6" descr="Land-A4-HK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>
          <a:xfrm>
            <a:off x="0" y="2746594"/>
            <a:ext cx="9144000" cy="1364815"/>
          </a:xfrm>
          <a:prstGeom prst="rect">
            <a:avLst/>
          </a:prstGeom>
        </p:spPr>
      </p:pic>
      <p:pic>
        <p:nvPicPr>
          <p:cNvPr id="8" name="Picture 7" descr="SA_LINE-PMS293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>
          <a:xfrm>
            <a:off x="4645154" y="749808"/>
            <a:ext cx="3899253" cy="1033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- MARKETING POLY 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27050" y="4419600"/>
            <a:ext cx="8089900" cy="1066800"/>
          </a:xfrm>
        </p:spPr>
        <p:txBody>
          <a:bodyPr/>
          <a:lstStyle>
            <a:lvl1pPr algn="l">
              <a:defRPr>
                <a:solidFill>
                  <a:srgbClr val="0079BC"/>
                </a:soli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27050" y="5715000"/>
            <a:ext cx="8089900" cy="9906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>
          <a:xfrm>
            <a:off x="0" y="2514601"/>
            <a:ext cx="9144000" cy="3508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l">
              <a:spcBef>
                <a:spcPct val="150000"/>
              </a:spcBef>
            </a:pP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BEIJING  BOSTON  BRUSSELS  CHICAGO  DALLAS </a:t>
            </a:r>
            <a:r>
              <a:rPr lang="en-GB" altLang="en-GB" sz="600" baseline="0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GENEVA  HONG KONG  HOUSTON  LONDON  LOS ANGELES  NEW YORK  PALO ALTO  SAN FRANCISCO  SHANGHAI  SINGAPORE  SYDNEY  TOKYO  WASHINGTON, D.C.</a:t>
            </a:r>
            <a:endParaRPr lang="en-GB" altLang="en-GB" sz="6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25AA7E-07EA-4583-AD27-FCAE5590DDD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2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CFAFC30-39B6-4C10-AB16-87FB23AD1BF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B98B2E8-6F2E-432B-AB20-A9FE65210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447800"/>
            <a:ext cx="4014788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015" y="1447800"/>
            <a:ext cx="401478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585DF7-52B6-4363-8C01-D4DCECD80A6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EF5C60-5E6E-484A-9161-148B2330AA7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13F9A75-3C8D-427C-910C-829858C4D67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2D3C6FF-E95B-4589-AF19-1802E4C468F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2D3C6FF-E95B-4589-AF19-1802E4C468FF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3" name="Line 5"/>
          <p:cNvSpPr>
            <a:spLocks noChangeShapeType="1"/>
          </p:cNvSpPr>
          <p:nvPr userDrawn="1"/>
        </p:nvSpPr>
        <p:spPr>
          <a:xfrm flipV="1">
            <a:off x="457200" y="1295400"/>
            <a:ext cx="8229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</a:ln>
          <a:effectLst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62051"/>
          </a:xfrm>
        </p:spPr>
        <p:txBody>
          <a:bodyPr anchor="ctr" anchorCtr="0"/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7800"/>
            <a:ext cx="5111750" cy="4678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1284740-178E-40FF-8493-12D9837F300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195261"/>
            <a:ext cx="5486400" cy="11001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8288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1C4F0F9-7988-4ED1-9F18-87EDB2ADC6F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8BB767-CB69-4A6A-A3A7-8F76D1EB8A2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295400"/>
            <a:ext cx="2044700" cy="472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7" y="1295400"/>
            <a:ext cx="5984875" cy="472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C29355B-5B54-433E-A555-FBF4920B5DC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ld Office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552" name="Object 8"/>
          <p:cNvGraphicFramePr>
            <a:graphicFrameLocks noChangeAspect="1"/>
          </p:cNvGraphicFramePr>
          <p:nvPr/>
        </p:nvGraphicFramePr>
        <p:xfrm>
          <a:off x="609600" y="1504951"/>
          <a:ext cx="8020050" cy="556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3" name="Document" r:id="rId4" imgW="8616545" imgH="5969578" progId="Word.Document.8">
                  <p:embed/>
                </p:oleObj>
              </mc:Choice>
              <mc:Fallback>
                <p:oleObj name="Document" r:id="rId4" imgW="8616545" imgH="5969578" progId="Word.Document.8">
                  <p:embed/>
                  <p:pic>
                    <p:nvPicPr>
                      <p:cNvPr id="0" name="Picture 1" descr="rId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504951"/>
                        <a:ext cx="8020050" cy="556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15"/>
          <p:cNvSpPr>
            <a:spLocks noChangeArrowheads="1"/>
          </p:cNvSpPr>
          <p:nvPr userDrawn="1"/>
        </p:nvSpPr>
        <p:spPr>
          <a:xfrm>
            <a:off x="512765" y="152400"/>
            <a:ext cx="2852737" cy="11509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algn="l"/>
            <a:r>
              <a:rPr lang="en-US" altLang="zh-CN" sz="2800" dirty="0">
                <a:solidFill>
                  <a:schemeClr val="tx2"/>
                </a:solidFill>
                <a:latin typeface="Arial" pitchFamily="34" charset="0"/>
                <a:ea typeface="宋体" charset="-122"/>
                <a:cs typeface="Arial" pitchFamily="34" charset="0"/>
              </a:rPr>
              <a:t>World Offices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38200" y="6400800"/>
            <a:ext cx="6324600" cy="228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Garamond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2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6CCF6B-5AC3-4B91-A3E9-DAE58C2031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>
          <a:gsLst>
            <a:gs pos="0">
              <a:srgbClr val="003366"/>
            </a:gs>
            <a:gs pos="50000">
              <a:srgbClr val="0000CC"/>
            </a:gs>
            <a:gs pos="100000">
              <a:srgbClr val="0000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27050" y="4419600"/>
            <a:ext cx="8089900" cy="1066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27050" y="5715000"/>
            <a:ext cx="8089900" cy="9906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>
          <a:xfrm>
            <a:off x="0" y="2514601"/>
            <a:ext cx="9144000" cy="3508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l">
              <a:spcBef>
                <a:spcPct val="150000"/>
              </a:spcBef>
            </a:pP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BEIJING  BOSTON  BRUSSELS  CHICAGO  DALLAS  GENEVA  HONG KONG  HOUSTON  LONDON  LOS ANGELES  NEW YORK  PALO ALTO  SAN FRANCISCO  SHANGHAI  SINGAPORE  SYDNEY  TOKYO  WASHINGTON, D.C.</a:t>
            </a:r>
            <a:endParaRPr lang="en-GB" altLang="en-GB" sz="600" dirty="0">
              <a:solidFill>
                <a:schemeClr val="tx2"/>
              </a:solidFill>
              <a:latin typeface="Arial" charset="0"/>
            </a:endParaRPr>
          </a:p>
        </p:txBody>
      </p:sp>
      <p:pic>
        <p:nvPicPr>
          <p:cNvPr id="7" name="Picture 6" descr="Land-A4-HK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>
          <a:xfrm>
            <a:off x="0" y="2746594"/>
            <a:ext cx="9144000" cy="1364815"/>
          </a:xfrm>
          <a:prstGeom prst="rect">
            <a:avLst/>
          </a:prstGeom>
        </p:spPr>
      </p:pic>
      <p:pic>
        <p:nvPicPr>
          <p:cNvPr id="8" name="Picture 7" descr="NOLLP_WHITE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>
          <a:xfrm>
            <a:off x="4645152" y="749808"/>
            <a:ext cx="3899258" cy="1033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25AA7E-07EA-4583-AD27-FCAE5590DDD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2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CFAFC30-39B6-4C10-AB16-87FB23AD1BF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447800"/>
            <a:ext cx="4014788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015" y="1447800"/>
            <a:ext cx="401478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585DF7-52B6-4363-8C01-D4DCECD80A6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EF5C60-5E6E-484A-9161-148B2330AA7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13F9A75-3C8D-427C-910C-829858C4D67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2D3C6FF-E95B-4589-AF19-1802E4C468F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49"/>
            <a:ext cx="8229600" cy="1162051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7800"/>
            <a:ext cx="5111750" cy="4678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1284740-178E-40FF-8493-12D9837F300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1C4F0F9-7988-4ED1-9F18-87EDB2ADC6F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8BB767-CB69-4A6A-A3A7-8F76D1EB8A2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447800"/>
            <a:ext cx="4014788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015" y="1447800"/>
            <a:ext cx="401478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6CCF6B-5AC3-4B91-A3E9-DAE58C2031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52400"/>
            <a:ext cx="20447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7" y="152400"/>
            <a:ext cx="5984875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C29355B-5B54-433E-A555-FBF4920B5DC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ld Office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1"/>
          <p:cNvSpPr>
            <a:spLocks noChangeArrowheads="1"/>
          </p:cNvSpPr>
          <p:nvPr userDrawn="1"/>
        </p:nvSpPr>
        <p:spPr>
          <a:xfrm>
            <a:off x="3200400" y="411164"/>
            <a:ext cx="2689558" cy="58477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hlink"/>
                </a:solidFill>
                <a:latin typeface="Book Antiqua" pitchFamily="18" charset="0"/>
              </a:rPr>
              <a:t>World Offices</a:t>
            </a:r>
          </a:p>
        </p:txBody>
      </p:sp>
      <p:graphicFrame>
        <p:nvGraphicFramePr>
          <p:cNvPr id="121861" name="Object 5"/>
          <p:cNvGraphicFramePr>
            <a:graphicFrameLocks noChangeAspect="1"/>
          </p:cNvGraphicFramePr>
          <p:nvPr/>
        </p:nvGraphicFramePr>
        <p:xfrm>
          <a:off x="685800" y="1352551"/>
          <a:ext cx="8020050" cy="556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3" name="Document" r:id="rId4" imgW="8616545" imgH="5968140" progId="Word.Document.8">
                  <p:embed/>
                </p:oleObj>
              </mc:Choice>
              <mc:Fallback>
                <p:oleObj name="Document" r:id="rId4" imgW="8616545" imgH="5968140" progId="Word.Document.8">
                  <p:embed/>
                  <p:pic>
                    <p:nvPicPr>
                      <p:cNvPr id="0" name="Picture 1" descr="rId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352551"/>
                        <a:ext cx="8020050" cy="556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27050" y="4419600"/>
            <a:ext cx="8089900" cy="1066800"/>
          </a:xfrm>
        </p:spPr>
        <p:txBody>
          <a:bodyPr/>
          <a:lstStyle>
            <a:lvl1pPr algn="l">
              <a:defRPr>
                <a:solidFill>
                  <a:srgbClr val="0079BC"/>
                </a:soli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27050" y="5715000"/>
            <a:ext cx="8089900" cy="9906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>
          <a:xfrm>
            <a:off x="0" y="2514601"/>
            <a:ext cx="9144000" cy="3508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l">
              <a:spcBef>
                <a:spcPct val="150000"/>
              </a:spcBef>
            </a:pP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BEIJING  BOSTON  BRUSSELS  CHICAGO  DALLAS </a:t>
            </a:r>
            <a:r>
              <a:rPr lang="en-GB" altLang="en-GB" sz="600" baseline="0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GENEVA  HONG KONG  HOUSTON  LONDON  LOS ANGELES  NEW YORK  PALO ALTO  SAN FRANCISCO  SHANGHAI  SINGAPORE  SYDNEY  TOKYO  WASHINGTON, D.C.</a:t>
            </a:r>
            <a:endParaRPr lang="en-GB" altLang="en-GB" sz="600" dirty="0">
              <a:solidFill>
                <a:schemeClr val="tx2"/>
              </a:solidFill>
              <a:latin typeface="Arial" charset="0"/>
            </a:endParaRPr>
          </a:p>
        </p:txBody>
      </p:sp>
      <p:pic>
        <p:nvPicPr>
          <p:cNvPr id="7" name="Picture 6" descr="Land-A4-HK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>
          <a:xfrm>
            <a:off x="0" y="2746594"/>
            <a:ext cx="9144000" cy="1364815"/>
          </a:xfrm>
          <a:prstGeom prst="rect">
            <a:avLst/>
          </a:prstGeom>
        </p:spPr>
      </p:pic>
      <p:pic>
        <p:nvPicPr>
          <p:cNvPr id="8" name="Picture 7" descr="SA_LINE-PMS293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>
          <a:xfrm>
            <a:off x="4645154" y="749808"/>
            <a:ext cx="3899253" cy="1033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- MARKETING POLY 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27050" y="4419600"/>
            <a:ext cx="8089900" cy="1066800"/>
          </a:xfrm>
        </p:spPr>
        <p:txBody>
          <a:bodyPr/>
          <a:lstStyle>
            <a:lvl1pPr algn="l">
              <a:defRPr>
                <a:solidFill>
                  <a:srgbClr val="0079BC"/>
                </a:soli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27050" y="5715000"/>
            <a:ext cx="8089900" cy="9906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>
          <a:xfrm>
            <a:off x="0" y="2514601"/>
            <a:ext cx="9144000" cy="3508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l">
              <a:spcBef>
                <a:spcPct val="150000"/>
              </a:spcBef>
            </a:pP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BEIJING  BOSTON  BRUSSELS  CHICAGO  DALLAS </a:t>
            </a:r>
            <a:r>
              <a:rPr lang="en-GB" altLang="en-GB" sz="600" baseline="0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GB" altLang="en-GB" sz="600" dirty="0" smtClean="0">
                <a:solidFill>
                  <a:schemeClr val="tx2"/>
                </a:solidFill>
                <a:latin typeface="Arial" charset="0"/>
              </a:rPr>
              <a:t>GENEVA  HONG KONG  HOUSTON  LONDON  LOS ANGELES  NEW YORK  PALO ALTO  SAN FRANCISCO  SHANGHAI  SINGAPORE  SYDNEY  TOKYO  WASHINGTON, D.C.</a:t>
            </a:r>
            <a:endParaRPr lang="en-GB" altLang="en-GB" sz="6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25AA7E-07EA-4583-AD27-FCAE5590DDD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2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CFAFC30-39B6-4C10-AB16-87FB23AD1BF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447800"/>
            <a:ext cx="4014788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015" y="1447800"/>
            <a:ext cx="401478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585DF7-52B6-4363-8C01-D4DCECD80A6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EF5C60-5E6E-484A-9161-148B2330AA7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13F9A75-3C8D-427C-910C-829858C4D67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2D3C6FF-E95B-4589-AF19-1802E4C468F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6CCF6B-5AC3-4B91-A3E9-DAE58C2031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2D3C6FF-E95B-4589-AF19-1802E4C468FF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3" name="Line 5"/>
          <p:cNvSpPr>
            <a:spLocks noChangeShapeType="1"/>
          </p:cNvSpPr>
          <p:nvPr userDrawn="1"/>
        </p:nvSpPr>
        <p:spPr>
          <a:xfrm flipV="1">
            <a:off x="457200" y="1295400"/>
            <a:ext cx="8229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</a:ln>
          <a:effectLst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62051"/>
          </a:xfrm>
        </p:spPr>
        <p:txBody>
          <a:bodyPr anchor="ctr" anchorCtr="0"/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7800"/>
            <a:ext cx="5111750" cy="4678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1284740-178E-40FF-8493-12D9837F300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195261"/>
            <a:ext cx="5486400" cy="11001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8288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1C4F0F9-7988-4ED1-9F18-87EDB2ADC6F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8BB767-CB69-4A6A-A3A7-8F76D1EB8A2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295400"/>
            <a:ext cx="2044700" cy="472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7" y="1295400"/>
            <a:ext cx="5984875" cy="472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C29355B-5B54-433E-A555-FBF4920B5DC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ld Office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552" name="Object 8"/>
          <p:cNvGraphicFramePr>
            <a:graphicFrameLocks noChangeAspect="1"/>
          </p:cNvGraphicFramePr>
          <p:nvPr/>
        </p:nvGraphicFramePr>
        <p:xfrm>
          <a:off x="609600" y="1504951"/>
          <a:ext cx="8020050" cy="556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5" name="Document" r:id="rId4" imgW="8616545" imgH="5969578" progId="Word.Document.8">
                  <p:embed/>
                </p:oleObj>
              </mc:Choice>
              <mc:Fallback>
                <p:oleObj name="Document" r:id="rId4" imgW="8616545" imgH="5969578" progId="Word.Document.8">
                  <p:embed/>
                  <p:pic>
                    <p:nvPicPr>
                      <p:cNvPr id="0" name="Picture 1" descr="rId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504951"/>
                        <a:ext cx="8020050" cy="556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15"/>
          <p:cNvSpPr>
            <a:spLocks noChangeArrowheads="1"/>
          </p:cNvSpPr>
          <p:nvPr userDrawn="1"/>
        </p:nvSpPr>
        <p:spPr>
          <a:xfrm>
            <a:off x="512765" y="152400"/>
            <a:ext cx="2852737" cy="11509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algn="l"/>
            <a:r>
              <a:rPr lang="en-US" altLang="zh-CN" sz="2800" dirty="0">
                <a:solidFill>
                  <a:schemeClr val="tx2"/>
                </a:solidFill>
                <a:latin typeface="Arial" pitchFamily="34" charset="0"/>
                <a:ea typeface="宋体" charset="-122"/>
                <a:cs typeface="Arial" pitchFamily="34" charset="0"/>
              </a:rPr>
              <a:t>World Offices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38200" y="6400800"/>
            <a:ext cx="6324600" cy="228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Garamond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6CCF6B-5AC3-4B91-A3E9-DAE58C2031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6CCF6B-5AC3-4B91-A3E9-DAE58C2031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49"/>
            <a:ext cx="8229600" cy="1162051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7800"/>
            <a:ext cx="5111750" cy="4678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6CCF6B-5AC3-4B91-A3E9-DAE58C2031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14" Type="http://schemas.openxmlformats.org/officeDocument/2006/relationships/image" Target="../media/image4.gif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39.xml"/><Relationship Id="rId15" Type="http://schemas.openxmlformats.org/officeDocument/2006/relationships/theme" Target="../theme/theme3.xml"/><Relationship Id="rId16" Type="http://schemas.openxmlformats.org/officeDocument/2006/relationships/image" Target="../media/image1.gif"/><Relationship Id="rId1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9.xml"/><Relationship Id="rId5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2.xml"/><Relationship Id="rId8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5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1.xml"/><Relationship Id="rId13" Type="http://schemas.openxmlformats.org/officeDocument/2006/relationships/theme" Target="../theme/theme4.xml"/><Relationship Id="rId14" Type="http://schemas.openxmlformats.org/officeDocument/2006/relationships/image" Target="../media/image4.gif"/><Relationship Id="rId1" Type="http://schemas.openxmlformats.org/officeDocument/2006/relationships/slideLayout" Target="../slideLayouts/slideLayout40.xml"/><Relationship Id="rId2" Type="http://schemas.openxmlformats.org/officeDocument/2006/relationships/slideLayout" Target="../slideLayouts/slideLayout41.xml"/><Relationship Id="rId3" Type="http://schemas.openxmlformats.org/officeDocument/2006/relationships/slideLayout" Target="../slideLayouts/slideLayout42.xml"/><Relationship Id="rId4" Type="http://schemas.openxmlformats.org/officeDocument/2006/relationships/slideLayout" Target="../slideLayouts/slideLayout43.xml"/><Relationship Id="rId5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6.xml"/><Relationship Id="rId8" Type="http://schemas.openxmlformats.org/officeDocument/2006/relationships/slideLayout" Target="../slideLayouts/slideLayout47.xml"/><Relationship Id="rId9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49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2.xml"/><Relationship Id="rId12" Type="http://schemas.openxmlformats.org/officeDocument/2006/relationships/slideLayout" Target="../slideLayouts/slideLayout63.xml"/><Relationship Id="rId13" Type="http://schemas.openxmlformats.org/officeDocument/2006/relationships/slideLayout" Target="../slideLayouts/slideLayout64.xml"/><Relationship Id="rId14" Type="http://schemas.openxmlformats.org/officeDocument/2006/relationships/slideLayout" Target="../slideLayouts/slideLayout65.xml"/><Relationship Id="rId15" Type="http://schemas.openxmlformats.org/officeDocument/2006/relationships/theme" Target="../theme/theme5.xml"/><Relationship Id="rId16" Type="http://schemas.openxmlformats.org/officeDocument/2006/relationships/image" Target="../media/image1.gif"/><Relationship Id="rId1" Type="http://schemas.openxmlformats.org/officeDocument/2006/relationships/slideLayout" Target="../slideLayouts/slideLayout52.xml"/><Relationship Id="rId2" Type="http://schemas.openxmlformats.org/officeDocument/2006/relationships/slideLayout" Target="../slideLayouts/slideLayout53.xml"/><Relationship Id="rId3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6.xml"/><Relationship Id="rId6" Type="http://schemas.openxmlformats.org/officeDocument/2006/relationships/slideLayout" Target="../slideLayouts/slideLayout57.xml"/><Relationship Id="rId7" Type="http://schemas.openxmlformats.org/officeDocument/2006/relationships/slideLayout" Target="../slideLayouts/slideLayout58.xml"/><Relationship Id="rId8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4827" y="1447800"/>
            <a:ext cx="8181975" cy="457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 smtClean="0"/>
              <a:t>Click to edit Master text styles</a:t>
            </a:r>
          </a:p>
          <a:p>
            <a:pPr lvl="1"/>
            <a:r>
              <a:rPr lang="en-US" altLang="en-GB" smtClean="0"/>
              <a:t>Second level</a:t>
            </a:r>
          </a:p>
          <a:p>
            <a:pPr lvl="2"/>
            <a:r>
              <a:rPr lang="en-US" altLang="en-GB" smtClean="0"/>
              <a:t>Third level</a:t>
            </a:r>
          </a:p>
          <a:p>
            <a:pPr lvl="3"/>
            <a:r>
              <a:rPr lang="en-US" altLang="en-GB" smtClean="0"/>
              <a:t>Fourth level</a:t>
            </a:r>
          </a:p>
          <a:p>
            <a:pPr lvl="4"/>
            <a:r>
              <a:rPr lang="en-US" altLang="en-GB" smtClean="0"/>
              <a:t>Fifth level</a:t>
            </a:r>
            <a:endParaRPr lang="en-GB" altLang="en-GB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504825" y="152400"/>
            <a:ext cx="8135938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533400" y="6324600"/>
            <a:ext cx="1905000" cy="365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4A6CCF6B-5AC3-4B91-A3E9-DAE58C20317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SA_LINE-PMS293.gif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>
          <a:xfrm>
            <a:off x="6934199" y="6254496"/>
            <a:ext cx="1759840" cy="46634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9pPr>
    </p:titleStyle>
    <p:bodyStyle>
      <a:lvl1pPr marL="342900" indent="-342900" algn="l" rtl="0" eaLnBrk="1" fontAlgn="base" hangingPunct="1">
        <a:spcBef>
          <a:spcPct val="4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4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1" fontAlgn="base" hangingPunct="1">
        <a:spcBef>
          <a:spcPct val="4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1" fontAlgn="base" hangingPunct="1">
        <a:spcBef>
          <a:spcPct val="4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003366"/>
            </a:gs>
            <a:gs pos="50000">
              <a:srgbClr val="0000CC"/>
            </a:gs>
            <a:gs pos="100000">
              <a:srgbClr val="0000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4827" y="1447800"/>
            <a:ext cx="8181975" cy="457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 smtClean="0"/>
              <a:t>Click to edit Master text styles</a:t>
            </a:r>
          </a:p>
          <a:p>
            <a:pPr lvl="1"/>
            <a:r>
              <a:rPr lang="en-US" altLang="en-GB" smtClean="0"/>
              <a:t>Second level</a:t>
            </a:r>
          </a:p>
          <a:p>
            <a:pPr lvl="2"/>
            <a:r>
              <a:rPr lang="en-US" altLang="en-GB" smtClean="0"/>
              <a:t>Third level</a:t>
            </a:r>
          </a:p>
          <a:p>
            <a:pPr lvl="3"/>
            <a:r>
              <a:rPr lang="en-US" altLang="en-GB" smtClean="0"/>
              <a:t>Fourth level</a:t>
            </a:r>
          </a:p>
          <a:p>
            <a:pPr lvl="4"/>
            <a:r>
              <a:rPr lang="en-US" altLang="en-GB" smtClean="0"/>
              <a:t>Fifth level</a:t>
            </a:r>
            <a:endParaRPr lang="en-GB" altLang="en-GB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504825" y="152400"/>
            <a:ext cx="8135938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533400" y="6324600"/>
            <a:ext cx="1905000" cy="365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6A99571F-DD76-4DF1-9FDB-ABC57FB69C40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6" name="Picture 5" descr="NOLLP_WHITE.gif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>
          <a:xfrm>
            <a:off x="6940296" y="6254496"/>
            <a:ext cx="1759842" cy="466344"/>
          </a:xfrm>
          <a:prstGeom prst="rect">
            <a:avLst/>
          </a:prstGeom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9pPr>
    </p:titleStyle>
    <p:bodyStyle>
      <a:lvl1pPr marL="342900" indent="-342900" algn="l" rtl="0" eaLnBrk="1" fontAlgn="base" hangingPunct="1">
        <a:spcBef>
          <a:spcPct val="4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4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1" fontAlgn="base" hangingPunct="1">
        <a:spcBef>
          <a:spcPct val="4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1" fontAlgn="base" hangingPunct="1">
        <a:spcBef>
          <a:spcPct val="4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1" y="1447800"/>
            <a:ext cx="8229600" cy="457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 smtClean="0"/>
              <a:t>Click to edit Master text styles</a:t>
            </a:r>
          </a:p>
          <a:p>
            <a:pPr lvl="1"/>
            <a:r>
              <a:rPr lang="en-US" altLang="en-GB" smtClean="0"/>
              <a:t>Second level</a:t>
            </a:r>
          </a:p>
          <a:p>
            <a:pPr lvl="2"/>
            <a:r>
              <a:rPr lang="en-US" altLang="en-GB" smtClean="0"/>
              <a:t>Third level</a:t>
            </a:r>
          </a:p>
          <a:p>
            <a:pPr lvl="3"/>
            <a:r>
              <a:rPr lang="en-US" altLang="en-GB" smtClean="0"/>
              <a:t>Fourth level</a:t>
            </a:r>
          </a:p>
          <a:p>
            <a:pPr lvl="4"/>
            <a:r>
              <a:rPr lang="en-US" altLang="en-GB" smtClean="0"/>
              <a:t>Fifth level</a:t>
            </a:r>
            <a:endParaRPr lang="en-GB" altLang="en-GB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  <a:endParaRPr lang="en-US" smtClean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57200" y="6324600"/>
            <a:ext cx="1905000" cy="365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1">
                <a:solidFill>
                  <a:srgbClr val="0079B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6A99571F-DD76-4DF1-9FDB-ABC57FB69C4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Line 4"/>
          <p:cNvSpPr>
            <a:spLocks noChangeShapeType="1"/>
          </p:cNvSpPr>
          <p:nvPr/>
        </p:nvSpPr>
        <p:spPr>
          <a:xfrm flipV="1">
            <a:off x="950915" y="6477000"/>
            <a:ext cx="6135687" cy="23813"/>
          </a:xfrm>
          <a:prstGeom prst="line">
            <a:avLst/>
          </a:prstGeom>
          <a:noFill/>
          <a:ln w="25400">
            <a:solidFill>
              <a:srgbClr val="0079BC"/>
            </a:solidFill>
            <a:rou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7" name="Line 5"/>
          <p:cNvSpPr>
            <a:spLocks noChangeShapeType="1"/>
          </p:cNvSpPr>
          <p:nvPr/>
        </p:nvSpPr>
        <p:spPr>
          <a:xfrm flipV="1">
            <a:off x="457200" y="1295400"/>
            <a:ext cx="8229600" cy="0"/>
          </a:xfrm>
          <a:prstGeom prst="line">
            <a:avLst/>
          </a:prstGeom>
          <a:noFill/>
          <a:ln w="38100">
            <a:solidFill>
              <a:srgbClr val="0079BC"/>
            </a:solidFill>
            <a:rou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" name="Line 7"/>
          <p:cNvSpPr>
            <a:spLocks noChangeShapeType="1"/>
          </p:cNvSpPr>
          <p:nvPr/>
        </p:nvSpPr>
        <p:spPr>
          <a:xfrm>
            <a:off x="457200" y="152400"/>
            <a:ext cx="8229600" cy="0"/>
          </a:xfrm>
          <a:prstGeom prst="line">
            <a:avLst/>
          </a:prstGeom>
          <a:noFill/>
          <a:ln w="76200">
            <a:solidFill>
              <a:srgbClr val="0079BC"/>
            </a:solidFill>
            <a:round/>
          </a:ln>
          <a:effectLst/>
        </p:spPr>
        <p:txBody>
          <a:bodyPr/>
          <a:lstStyle/>
          <a:p>
            <a:endParaRPr lang="en-US" dirty="0"/>
          </a:p>
        </p:txBody>
      </p:sp>
      <p:pic>
        <p:nvPicPr>
          <p:cNvPr id="10" name="Picture 9" descr="SA_LINE-PMS293.gif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>
          <a:xfrm>
            <a:off x="7260336" y="6291072"/>
            <a:ext cx="1449280" cy="38404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9pPr>
    </p:titleStyle>
    <p:bodyStyle>
      <a:lvl1pPr marL="342900" indent="-342900" algn="l" rtl="0" eaLnBrk="1" fontAlgn="base" hangingPunct="1">
        <a:spcBef>
          <a:spcPct val="40000"/>
        </a:spcBef>
        <a:spcAft>
          <a:spcPct val="0"/>
        </a:spcAft>
        <a:buFont typeface="Wingdings" pitchFamily="2" charset="2"/>
        <a:buChar char="§"/>
        <a:defRPr sz="2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40000"/>
        </a:spcBef>
        <a:spcAft>
          <a:spcPct val="0"/>
        </a:spcAft>
        <a:buChar char="–"/>
        <a:defRPr sz="2000">
          <a:solidFill>
            <a:schemeClr val="tx2"/>
          </a:solidFill>
          <a:latin typeface="Arial" pitchFamily="34" charset="0"/>
          <a:cs typeface="Arial" pitchFamily="34" charset="0"/>
        </a:defRPr>
      </a:lvl2pPr>
      <a:lvl3pPr marL="1085850" indent="-228600" algn="l" rtl="0" eaLnBrk="1" fontAlgn="base" hangingPunct="1">
        <a:spcBef>
          <a:spcPct val="40000"/>
        </a:spcBef>
        <a:spcAft>
          <a:spcPct val="0"/>
        </a:spcAft>
        <a:buChar char="•"/>
        <a:defRPr>
          <a:solidFill>
            <a:schemeClr val="tx2"/>
          </a:solidFill>
          <a:latin typeface="Arial" pitchFamily="34" charset="0"/>
          <a:cs typeface="Arial" pitchFamily="34" charset="0"/>
        </a:defRPr>
      </a:lvl3pPr>
      <a:lvl4pPr marL="1428750" indent="-228600" algn="l" rtl="0" eaLnBrk="1" fontAlgn="base" hangingPunct="1">
        <a:spcBef>
          <a:spcPct val="40000"/>
        </a:spcBef>
        <a:spcAft>
          <a:spcPct val="0"/>
        </a:spcAft>
        <a:buChar char="–"/>
        <a:defRPr sz="1600">
          <a:solidFill>
            <a:schemeClr val="tx2"/>
          </a:solidFill>
          <a:latin typeface="Arial" pitchFamily="34" charset="0"/>
          <a:cs typeface="Arial" pitchFamily="34" charset="0"/>
        </a:defRPr>
      </a:lvl4pPr>
      <a:lvl5pPr marL="1771650" indent="-228600" algn="l" rtl="0" eaLnBrk="1" fontAlgn="base" hangingPunct="1">
        <a:spcBef>
          <a:spcPct val="40000"/>
        </a:spcBef>
        <a:spcAft>
          <a:spcPct val="0"/>
        </a:spcAft>
        <a:buFont typeface="Arial" pitchFamily="34" charset="0"/>
        <a:buChar char="»"/>
        <a:defRPr sz="16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22288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003366"/>
            </a:gs>
            <a:gs pos="50000">
              <a:srgbClr val="0000CC"/>
            </a:gs>
            <a:gs pos="100000">
              <a:srgbClr val="0000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4827" y="1447800"/>
            <a:ext cx="8181975" cy="457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 smtClean="0"/>
              <a:t>Click to edit Master text styles</a:t>
            </a:r>
          </a:p>
          <a:p>
            <a:pPr lvl="1"/>
            <a:r>
              <a:rPr lang="en-US" altLang="en-GB" smtClean="0"/>
              <a:t>Second level</a:t>
            </a:r>
          </a:p>
          <a:p>
            <a:pPr lvl="2"/>
            <a:r>
              <a:rPr lang="en-US" altLang="en-GB" smtClean="0"/>
              <a:t>Third level</a:t>
            </a:r>
          </a:p>
          <a:p>
            <a:pPr lvl="3"/>
            <a:r>
              <a:rPr lang="en-US" altLang="en-GB" smtClean="0"/>
              <a:t>Fourth level</a:t>
            </a:r>
          </a:p>
          <a:p>
            <a:pPr lvl="4"/>
            <a:r>
              <a:rPr lang="en-US" altLang="en-GB" smtClean="0"/>
              <a:t>Fifth level</a:t>
            </a:r>
            <a:endParaRPr lang="en-GB" altLang="en-GB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504825" y="152400"/>
            <a:ext cx="8135938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533400" y="6324600"/>
            <a:ext cx="1905000" cy="365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6A99571F-DD76-4DF1-9FDB-ABC57FB69C40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6" name="Picture 5" descr="NOLLP_WHITE.gif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>
          <a:xfrm>
            <a:off x="6940296" y="6254496"/>
            <a:ext cx="1759842" cy="466344"/>
          </a:xfrm>
          <a:prstGeom prst="rect">
            <a:avLst/>
          </a:prstGeom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9pPr>
    </p:titleStyle>
    <p:bodyStyle>
      <a:lvl1pPr marL="342900" indent="-342900" algn="l" rtl="0" eaLnBrk="1" fontAlgn="base" hangingPunct="1">
        <a:spcBef>
          <a:spcPct val="4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4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1" fontAlgn="base" hangingPunct="1">
        <a:spcBef>
          <a:spcPct val="4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1" fontAlgn="base" hangingPunct="1">
        <a:spcBef>
          <a:spcPct val="4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1" y="1447800"/>
            <a:ext cx="8229600" cy="457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 smtClean="0"/>
              <a:t>Click to edit Master text styles</a:t>
            </a:r>
          </a:p>
          <a:p>
            <a:pPr lvl="1"/>
            <a:r>
              <a:rPr lang="en-US" altLang="en-GB" smtClean="0"/>
              <a:t>Second level</a:t>
            </a:r>
          </a:p>
          <a:p>
            <a:pPr lvl="2"/>
            <a:r>
              <a:rPr lang="en-US" altLang="en-GB" smtClean="0"/>
              <a:t>Third level</a:t>
            </a:r>
          </a:p>
          <a:p>
            <a:pPr lvl="3"/>
            <a:r>
              <a:rPr lang="en-US" altLang="en-GB" smtClean="0"/>
              <a:t>Fourth level</a:t>
            </a:r>
          </a:p>
          <a:p>
            <a:pPr lvl="4"/>
            <a:r>
              <a:rPr lang="en-US" altLang="en-GB" smtClean="0"/>
              <a:t>Fifth level</a:t>
            </a:r>
            <a:endParaRPr lang="en-GB" altLang="en-GB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  <a:endParaRPr lang="en-US" smtClean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57200" y="6324600"/>
            <a:ext cx="1905000" cy="3651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1">
                <a:solidFill>
                  <a:srgbClr val="0079B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6A99571F-DD76-4DF1-9FDB-ABC57FB69C4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Line 4"/>
          <p:cNvSpPr>
            <a:spLocks noChangeShapeType="1"/>
          </p:cNvSpPr>
          <p:nvPr/>
        </p:nvSpPr>
        <p:spPr>
          <a:xfrm flipV="1">
            <a:off x="950915" y="6477000"/>
            <a:ext cx="6135687" cy="23813"/>
          </a:xfrm>
          <a:prstGeom prst="line">
            <a:avLst/>
          </a:prstGeom>
          <a:noFill/>
          <a:ln w="25400">
            <a:solidFill>
              <a:srgbClr val="0079BC"/>
            </a:solidFill>
            <a:rou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7" name="Line 5"/>
          <p:cNvSpPr>
            <a:spLocks noChangeShapeType="1"/>
          </p:cNvSpPr>
          <p:nvPr/>
        </p:nvSpPr>
        <p:spPr>
          <a:xfrm flipV="1">
            <a:off x="457200" y="1295400"/>
            <a:ext cx="8229600" cy="0"/>
          </a:xfrm>
          <a:prstGeom prst="line">
            <a:avLst/>
          </a:prstGeom>
          <a:noFill/>
          <a:ln w="38100">
            <a:solidFill>
              <a:srgbClr val="0079BC"/>
            </a:solidFill>
            <a:rou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" name="Line 7"/>
          <p:cNvSpPr>
            <a:spLocks noChangeShapeType="1"/>
          </p:cNvSpPr>
          <p:nvPr/>
        </p:nvSpPr>
        <p:spPr>
          <a:xfrm>
            <a:off x="457200" y="152400"/>
            <a:ext cx="8229600" cy="0"/>
          </a:xfrm>
          <a:prstGeom prst="line">
            <a:avLst/>
          </a:prstGeom>
          <a:noFill/>
          <a:ln w="76200">
            <a:solidFill>
              <a:srgbClr val="0079BC"/>
            </a:solidFill>
            <a:round/>
          </a:ln>
          <a:effectLst/>
        </p:spPr>
        <p:txBody>
          <a:bodyPr/>
          <a:lstStyle/>
          <a:p>
            <a:endParaRPr lang="en-US" dirty="0"/>
          </a:p>
        </p:txBody>
      </p:sp>
      <p:pic>
        <p:nvPicPr>
          <p:cNvPr id="10" name="Picture 9" descr="SA_LINE-PMS293.gif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>
          <a:xfrm>
            <a:off x="7260336" y="6291072"/>
            <a:ext cx="1449280" cy="38404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hlink"/>
          </a:solidFill>
          <a:latin typeface="Book Antiqua" pitchFamily="18" charset="0"/>
        </a:defRPr>
      </a:lvl9pPr>
    </p:titleStyle>
    <p:bodyStyle>
      <a:lvl1pPr marL="342900" indent="-342900" algn="l" rtl="0" eaLnBrk="1" fontAlgn="base" hangingPunct="1">
        <a:spcBef>
          <a:spcPct val="40000"/>
        </a:spcBef>
        <a:spcAft>
          <a:spcPct val="0"/>
        </a:spcAft>
        <a:buFont typeface="Wingdings" pitchFamily="2" charset="2"/>
        <a:buChar char="§"/>
        <a:defRPr sz="2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40000"/>
        </a:spcBef>
        <a:spcAft>
          <a:spcPct val="0"/>
        </a:spcAft>
        <a:buChar char="–"/>
        <a:defRPr sz="2000">
          <a:solidFill>
            <a:schemeClr val="tx2"/>
          </a:solidFill>
          <a:latin typeface="Arial" pitchFamily="34" charset="0"/>
          <a:cs typeface="Arial" pitchFamily="34" charset="0"/>
        </a:defRPr>
      </a:lvl2pPr>
      <a:lvl3pPr marL="1085850" indent="-228600" algn="l" rtl="0" eaLnBrk="1" fontAlgn="base" hangingPunct="1">
        <a:spcBef>
          <a:spcPct val="40000"/>
        </a:spcBef>
        <a:spcAft>
          <a:spcPct val="0"/>
        </a:spcAft>
        <a:buChar char="•"/>
        <a:defRPr>
          <a:solidFill>
            <a:schemeClr val="tx2"/>
          </a:solidFill>
          <a:latin typeface="Arial" pitchFamily="34" charset="0"/>
          <a:cs typeface="Arial" pitchFamily="34" charset="0"/>
        </a:defRPr>
      </a:lvl3pPr>
      <a:lvl4pPr marL="1428750" indent="-228600" algn="l" rtl="0" eaLnBrk="1" fontAlgn="base" hangingPunct="1">
        <a:spcBef>
          <a:spcPct val="40000"/>
        </a:spcBef>
        <a:spcAft>
          <a:spcPct val="0"/>
        </a:spcAft>
        <a:buChar char="–"/>
        <a:defRPr sz="1600">
          <a:solidFill>
            <a:schemeClr val="tx2"/>
          </a:solidFill>
          <a:latin typeface="Arial" pitchFamily="34" charset="0"/>
          <a:cs typeface="Arial" pitchFamily="34" charset="0"/>
        </a:defRPr>
      </a:lvl4pPr>
      <a:lvl5pPr marL="1771650" indent="-228600" algn="l" rtl="0" eaLnBrk="1" fontAlgn="base" hangingPunct="1">
        <a:spcBef>
          <a:spcPct val="40000"/>
        </a:spcBef>
        <a:spcAft>
          <a:spcPct val="0"/>
        </a:spcAft>
        <a:buFont typeface="Arial" pitchFamily="34" charset="0"/>
        <a:buChar char="»"/>
        <a:defRPr sz="16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22288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  <a:latin typeface="Arial"/>
                <a:cs typeface="Arial"/>
              </a:rPr>
              <a:t>Agenda</a:t>
            </a:r>
            <a:endParaRPr lang="en-US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04827" y="1219200"/>
            <a:ext cx="8181975" cy="4876800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 smtClean="0"/>
              <a:t>CWG-Stewardship Meeting </a:t>
            </a:r>
            <a:r>
              <a:rPr lang="en-US" sz="1800" dirty="0" smtClean="0"/>
              <a:t>- 27 March, 2015 in Istanbul</a:t>
            </a:r>
          </a:p>
          <a:p>
            <a:r>
              <a:rPr lang="en-US" sz="2000" dirty="0" smtClean="0"/>
              <a:t>09</a:t>
            </a:r>
            <a:r>
              <a:rPr lang="en-US" sz="2000" dirty="0"/>
              <a:t>:00 – </a:t>
            </a:r>
            <a:r>
              <a:rPr lang="en-US" sz="2000" u="sng" dirty="0"/>
              <a:t>09:15</a:t>
            </a:r>
            <a:r>
              <a:rPr lang="en-US" sz="2000" dirty="0"/>
              <a:t>     Introduction / overview of agenda</a:t>
            </a:r>
          </a:p>
          <a:p>
            <a:r>
              <a:rPr lang="en-US" sz="2000" dirty="0"/>
              <a:t>09:15 – </a:t>
            </a:r>
            <a:r>
              <a:rPr lang="en-US" sz="2000" u="sng" dirty="0"/>
              <a:t>09:45</a:t>
            </a:r>
            <a:r>
              <a:rPr lang="en-US" sz="2000" dirty="0"/>
              <a:t>     Further questions on legal</a:t>
            </a:r>
          </a:p>
          <a:p>
            <a:r>
              <a:rPr lang="en-US" sz="2000" dirty="0"/>
              <a:t>09:45 – </a:t>
            </a:r>
            <a:r>
              <a:rPr lang="en-US" sz="2000" u="sng" dirty="0"/>
              <a:t>13:00</a:t>
            </a:r>
            <a:r>
              <a:rPr lang="en-US" sz="2000" dirty="0"/>
              <a:t>     Review &amp; test models</a:t>
            </a:r>
          </a:p>
          <a:p>
            <a:r>
              <a:rPr lang="en-US" sz="2000" dirty="0"/>
              <a:t>13:00 – 14:00     Lunch break</a:t>
            </a:r>
          </a:p>
          <a:p>
            <a:r>
              <a:rPr lang="en-US" sz="2000" dirty="0"/>
              <a:t>14:00 – 16:15     </a:t>
            </a:r>
            <a:r>
              <a:rPr lang="en-US" sz="2000" dirty="0" smtClean="0"/>
              <a:t>DTs </a:t>
            </a:r>
            <a:r>
              <a:rPr lang="en-US" sz="2000" dirty="0"/>
              <a:t>- status &amp; </a:t>
            </a:r>
            <a:r>
              <a:rPr lang="en-US" sz="2000" dirty="0" smtClean="0"/>
              <a:t>development</a:t>
            </a:r>
            <a:endParaRPr lang="en-US" sz="2000" dirty="0"/>
          </a:p>
          <a:p>
            <a:r>
              <a:rPr lang="en-US" sz="2000" dirty="0"/>
              <a:t>16:15 – 16:30     Coffee break</a:t>
            </a:r>
          </a:p>
          <a:p>
            <a:r>
              <a:rPr lang="en-US" sz="2000" dirty="0"/>
              <a:t>16:30 – 17:00     Timeline</a:t>
            </a:r>
          </a:p>
          <a:p>
            <a:r>
              <a:rPr lang="en-US" sz="2000" dirty="0"/>
              <a:t>17:00 – 17:30     Wrap </a:t>
            </a:r>
            <a:r>
              <a:rPr lang="en-US" sz="2000" dirty="0" smtClean="0"/>
              <a:t>up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1400" dirty="0" smtClean="0"/>
              <a:t>All </a:t>
            </a:r>
            <a:r>
              <a:rPr lang="en-US" sz="1400" dirty="0"/>
              <a:t>times in local time (UTC+2)</a:t>
            </a:r>
          </a:p>
          <a:p>
            <a:pPr marL="0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1050" i="1" dirty="0" smtClean="0"/>
          </a:p>
          <a:p>
            <a:pPr lvl="1">
              <a:buFont typeface="+mj-lt"/>
              <a:buAutoNum type="romanUcPeriod"/>
            </a:pPr>
            <a:endParaRPr lang="en-US" sz="105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8B2E8-6F2E-432B-AB20-A9FE6521067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 bwMode="auto">
          <a:xfrm>
            <a:off x="6858000" y="6096000"/>
            <a:ext cx="22860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6858000" y="6096000"/>
            <a:ext cx="22860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pitchFamily="18" charset="0"/>
              <a:cs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Hybrid/Integrated </a:t>
            </a: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&gt; 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IANA </a:t>
            </a: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subsidiary (“affiliate”) of 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ICANN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8B2E8-6F2E-432B-AB20-A9FE6521067E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428841"/>
              </p:ext>
            </p:extLst>
          </p:nvPr>
        </p:nvGraphicFramePr>
        <p:xfrm>
          <a:off x="457200" y="1447800"/>
          <a:ext cx="8382000" cy="4503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4191000"/>
              </a:tblGrid>
              <a:tr h="388988">
                <a:tc>
                  <a:txBody>
                    <a:bodyPr/>
                    <a:lstStyle/>
                    <a:p>
                      <a:r>
                        <a:rPr lang="en-US" dirty="0" smtClean="0"/>
                        <a:t>Pros</a:t>
                      </a:r>
                      <a:endParaRPr lang="en-US" dirty="0"/>
                    </a:p>
                  </a:txBody>
                  <a:tcPr marL="182880" marR="182880" marB="9144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</a:t>
                      </a:r>
                      <a:endParaRPr lang="en-US" dirty="0"/>
                    </a:p>
                  </a:txBody>
                  <a:tcPr marL="182880" marR="182880" marB="91440" anchor="ctr"/>
                </a:tc>
              </a:tr>
              <a:tr h="4091572">
                <a:tc>
                  <a:txBody>
                    <a:bodyPr/>
                    <a:lstStyle/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dirty="0" smtClean="0"/>
                        <a:t>Text</a:t>
                      </a:r>
                      <a:endParaRPr lang="en-US" sz="1400" dirty="0"/>
                    </a:p>
                  </a:txBody>
                  <a:tcPr marL="182880" marR="182880" marT="91440" marB="91440"/>
                </a:tc>
                <a:tc>
                  <a:txBody>
                    <a:bodyPr/>
                    <a:lstStyle/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dirty="0" smtClean="0"/>
                        <a:t>Text</a:t>
                      </a:r>
                      <a:endParaRPr lang="en-US" sz="1400" dirty="0"/>
                    </a:p>
                  </a:txBody>
                  <a:tcPr marL="182880" marR="182880" marT="91440" marB="9144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8354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6858000" y="6096000"/>
            <a:ext cx="22860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pitchFamily="18" charset="0"/>
              <a:cs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Hybrid/Integrated </a:t>
            </a: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&gt; 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IANA shared services agreements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8B2E8-6F2E-432B-AB20-A9FE6521067E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8393349"/>
              </p:ext>
            </p:extLst>
          </p:nvPr>
        </p:nvGraphicFramePr>
        <p:xfrm>
          <a:off x="457200" y="1447800"/>
          <a:ext cx="8382000" cy="4503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4191000"/>
              </a:tblGrid>
              <a:tr h="388988">
                <a:tc>
                  <a:txBody>
                    <a:bodyPr/>
                    <a:lstStyle/>
                    <a:p>
                      <a:r>
                        <a:rPr lang="en-US" dirty="0" smtClean="0"/>
                        <a:t>Pros</a:t>
                      </a:r>
                      <a:endParaRPr lang="en-US" dirty="0"/>
                    </a:p>
                  </a:txBody>
                  <a:tcPr marL="182880" marR="182880" marB="9144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</a:t>
                      </a:r>
                      <a:endParaRPr lang="en-US" dirty="0"/>
                    </a:p>
                  </a:txBody>
                  <a:tcPr marL="182880" marR="182880" marB="91440" anchor="ctr"/>
                </a:tc>
              </a:tr>
              <a:tr h="4091572">
                <a:tc>
                  <a:txBody>
                    <a:bodyPr/>
                    <a:lstStyle/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dirty="0" smtClean="0"/>
                        <a:t>Text</a:t>
                      </a:r>
                      <a:endParaRPr lang="en-US" sz="1400" dirty="0"/>
                    </a:p>
                  </a:txBody>
                  <a:tcPr marL="182880" marR="182880" marT="91440" marB="91440"/>
                </a:tc>
                <a:tc>
                  <a:txBody>
                    <a:bodyPr/>
                    <a:lstStyle/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dirty="0" smtClean="0"/>
                        <a:t>Text</a:t>
                      </a:r>
                      <a:endParaRPr lang="en-US" sz="1400" dirty="0"/>
                    </a:p>
                  </a:txBody>
                  <a:tcPr marL="182880" marR="182880" marT="91440" marB="9144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525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6858000" y="6096000"/>
            <a:ext cx="22860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pitchFamily="18" charset="0"/>
              <a:cs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Hybrid/Integrated </a:t>
            </a: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&gt; 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Standalone IANA 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entity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8B2E8-6F2E-432B-AB20-A9FE6521067E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943434"/>
              </p:ext>
            </p:extLst>
          </p:nvPr>
        </p:nvGraphicFramePr>
        <p:xfrm>
          <a:off x="457200" y="1447800"/>
          <a:ext cx="8382000" cy="4503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4191000"/>
              </a:tblGrid>
              <a:tr h="388988">
                <a:tc>
                  <a:txBody>
                    <a:bodyPr/>
                    <a:lstStyle/>
                    <a:p>
                      <a:r>
                        <a:rPr lang="en-US" dirty="0" smtClean="0"/>
                        <a:t>Pros</a:t>
                      </a:r>
                      <a:endParaRPr lang="en-US" dirty="0"/>
                    </a:p>
                  </a:txBody>
                  <a:tcPr marL="182880" marR="182880" marB="9144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</a:t>
                      </a:r>
                      <a:endParaRPr lang="en-US" dirty="0"/>
                    </a:p>
                  </a:txBody>
                  <a:tcPr marL="182880" marR="182880" marB="91440" anchor="ctr"/>
                </a:tc>
              </a:tr>
              <a:tr h="4091572">
                <a:tc>
                  <a:txBody>
                    <a:bodyPr/>
                    <a:lstStyle/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dirty="0" smtClean="0"/>
                        <a:t>Text</a:t>
                      </a:r>
                      <a:endParaRPr lang="en-US" sz="1400" dirty="0"/>
                    </a:p>
                  </a:txBody>
                  <a:tcPr marL="182880" marR="182880" marT="91440" marB="91440"/>
                </a:tc>
                <a:tc>
                  <a:txBody>
                    <a:bodyPr/>
                    <a:lstStyle/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dirty="0" smtClean="0"/>
                        <a:t>Text</a:t>
                      </a:r>
                      <a:endParaRPr lang="en-US" sz="1400" dirty="0"/>
                    </a:p>
                  </a:txBody>
                  <a:tcPr marL="182880" marR="182880" marT="91440" marB="9144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525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8B2E8-6F2E-432B-AB20-A9FE6521067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6858000" y="6096000"/>
            <a:ext cx="22860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pitchFamily="18" charset="0"/>
              <a:cs typeface="Arial" charset="0"/>
            </a:endParaRPr>
          </a:p>
        </p:txBody>
      </p:sp>
      <p:sp>
        <p:nvSpPr>
          <p:cNvPr id="9" name="Title 5"/>
          <p:cNvSpPr txBox="1">
            <a:spLocks/>
          </p:cNvSpPr>
          <p:nvPr/>
        </p:nvSpPr>
        <p:spPr>
          <a:xfrm>
            <a:off x="504825" y="152400"/>
            <a:ext cx="8135938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hlink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hlink"/>
                </a:solidFill>
                <a:latin typeface="Book Antiqua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hlink"/>
                </a:solidFill>
                <a:latin typeface="Book Antiqua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hlink"/>
                </a:solidFill>
                <a:latin typeface="Book Antiqua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hlink"/>
                </a:solidFill>
                <a:latin typeface="Book Antiqua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hlink"/>
                </a:solidFill>
                <a:latin typeface="Book Antiqua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hlink"/>
                </a:solidFill>
                <a:latin typeface="Book Antiqua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hlink"/>
                </a:solidFill>
                <a:latin typeface="Book Antiqua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hlink"/>
                </a:solidFill>
                <a:latin typeface="Book Antiqua" pitchFamily="18" charset="0"/>
              </a:defRPr>
            </a:lvl9pPr>
          </a:lstStyle>
          <a:p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Further Questions on Legal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pic>
        <p:nvPicPr>
          <p:cNvPr id="3" name="Picture 2" descr="Question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828800"/>
            <a:ext cx="4876800" cy="4000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04825" y="152400"/>
            <a:ext cx="8135938" cy="762000"/>
          </a:xfrm>
        </p:spPr>
        <p:txBody>
          <a:bodyPr/>
          <a:lstStyle/>
          <a:p>
            <a:pPr lvl="0"/>
            <a:r>
              <a:rPr lang="en-US" dirty="0" smtClean="0"/>
              <a:t>CWG Proposed Structures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04827" y="1143000"/>
            <a:ext cx="8181975" cy="4876800"/>
          </a:xfrm>
        </p:spPr>
        <p:txBody>
          <a:bodyPr/>
          <a:lstStyle/>
          <a:p>
            <a:r>
              <a:rPr lang="en-US" dirty="0" smtClean="0"/>
              <a:t>External Solutions</a:t>
            </a:r>
          </a:p>
          <a:p>
            <a:pPr lvl="1"/>
            <a:r>
              <a:rPr lang="en-US" dirty="0" smtClean="0"/>
              <a:t>Contract Co.</a:t>
            </a:r>
          </a:p>
          <a:p>
            <a:pPr lvl="1"/>
            <a:r>
              <a:rPr lang="en-US" dirty="0" smtClean="0"/>
              <a:t>Trust</a:t>
            </a:r>
          </a:p>
          <a:p>
            <a:r>
              <a:rPr lang="en-US" dirty="0" smtClean="0"/>
              <a:t>Internal Solutions</a:t>
            </a:r>
          </a:p>
          <a:p>
            <a:pPr lvl="1"/>
            <a:r>
              <a:rPr lang="en-US" dirty="0" smtClean="0"/>
              <a:t>Accountability mechanisms</a:t>
            </a:r>
          </a:p>
          <a:p>
            <a:pPr lvl="1"/>
            <a:r>
              <a:rPr lang="en-US" dirty="0" smtClean="0"/>
              <a:t>Trust</a:t>
            </a:r>
          </a:p>
          <a:p>
            <a:r>
              <a:rPr lang="en-US" dirty="0" smtClean="0"/>
              <a:t>Hybrid/Integrated Model</a:t>
            </a:r>
          </a:p>
          <a:p>
            <a:pPr lvl="1"/>
            <a:r>
              <a:rPr lang="en-US" dirty="0" smtClean="0"/>
              <a:t>IANA subsidiary (“affiliate”) of ICANN</a:t>
            </a:r>
          </a:p>
          <a:p>
            <a:pPr lvl="1"/>
            <a:r>
              <a:rPr lang="en-US" dirty="0" smtClean="0"/>
              <a:t>IANA shared services agreements</a:t>
            </a:r>
          </a:p>
          <a:p>
            <a:pPr lvl="1"/>
            <a:r>
              <a:rPr lang="en-US" dirty="0" smtClean="0"/>
              <a:t>Standalone IANA entity</a:t>
            </a:r>
          </a:p>
          <a:p>
            <a:pPr>
              <a:buNone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8B2E8-6F2E-432B-AB20-A9FE6521067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023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04825" y="152400"/>
            <a:ext cx="8135938" cy="685800"/>
          </a:xfrm>
        </p:spPr>
        <p:txBody>
          <a:bodyPr/>
          <a:lstStyle/>
          <a:p>
            <a:pPr lvl="0"/>
            <a:r>
              <a:rPr lang="en-US" dirty="0" smtClean="0"/>
              <a:t>Our Principles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990600"/>
            <a:ext cx="4648200" cy="5715000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 smtClean="0"/>
              <a:t>CWG Principles</a:t>
            </a:r>
          </a:p>
          <a:p>
            <a:pPr marL="338138" lvl="0" indent="-338138">
              <a:buFont typeface="+mj-lt"/>
              <a:buAutoNum type="arabicPeriod"/>
            </a:pPr>
            <a:r>
              <a:rPr lang="en-US" sz="1300" dirty="0" smtClean="0"/>
              <a:t>Maintaining </a:t>
            </a:r>
            <a:r>
              <a:rPr lang="en-US" sz="1300" dirty="0"/>
              <a:t>“</a:t>
            </a:r>
            <a:r>
              <a:rPr lang="en-US" sz="1300" dirty="0" err="1"/>
              <a:t>separability</a:t>
            </a:r>
            <a:r>
              <a:rPr lang="en-US" sz="1300" dirty="0"/>
              <a:t>” (i.e., the ability to replace ICANN as the IANA Functions Operator in the event of significant performance failures, and through the potential of RFPs at the end of a contract term (or a similar fixed term of years)).</a:t>
            </a:r>
          </a:p>
          <a:p>
            <a:pPr marL="338138" lvl="0" indent="-338138">
              <a:buFont typeface="+mj-lt"/>
              <a:buAutoNum type="arabicPeriod"/>
            </a:pPr>
            <a:r>
              <a:rPr lang="en-US" sz="1300" dirty="0" smtClean="0"/>
              <a:t>Continuing </a:t>
            </a:r>
            <a:r>
              <a:rPr lang="en-US" sz="1300" dirty="0"/>
              <a:t>to have binding documentation of ICANN’s duties and obligations as the IANA Functions Operator and the rights and obligations of the NTIA’s successor (currently set forth in the IANA Functions Contract).</a:t>
            </a:r>
          </a:p>
          <a:p>
            <a:pPr marL="338138" lvl="0" indent="-338138">
              <a:buFont typeface="+mj-lt"/>
              <a:buAutoNum type="arabicPeriod"/>
            </a:pPr>
            <a:r>
              <a:rPr lang="en-US" sz="1300" dirty="0" smtClean="0"/>
              <a:t>Maintaining </a:t>
            </a:r>
            <a:r>
              <a:rPr lang="en-US" sz="1300" dirty="0"/>
              <a:t>separation between ICANN’s performance of the IANA functions and ICANN’s policy coordination and implementation role.</a:t>
            </a:r>
          </a:p>
          <a:p>
            <a:pPr marL="338138" lvl="0" indent="-338138">
              <a:buFont typeface="+mj-lt"/>
              <a:buAutoNum type="arabicPeriod"/>
            </a:pPr>
            <a:r>
              <a:rPr lang="en-US" sz="1300" dirty="0" smtClean="0"/>
              <a:t>Creating </a:t>
            </a:r>
            <a:r>
              <a:rPr lang="en-US" sz="1300" dirty="0"/>
              <a:t>effective independent review and redress mechanisms for instances where ICANN’s performance of the IANA functions fails to adhere to documented policies and/or applicable rules.</a:t>
            </a:r>
          </a:p>
          <a:p>
            <a:pPr marL="338138" lvl="0" indent="-338138">
              <a:buFont typeface="+mj-lt"/>
              <a:buAutoNum type="arabicPeriod"/>
            </a:pPr>
            <a:r>
              <a:rPr lang="en-US" sz="1300" dirty="0" smtClean="0"/>
              <a:t>In </a:t>
            </a:r>
            <a:r>
              <a:rPr lang="en-US" sz="1300" dirty="0"/>
              <a:t>the event of a change of IANA Functions Operator, ensuring that interactions between ICANN (as the policy source for gTLDs) and the new Operator maintain the stability and continuity of the IANA Functions.</a:t>
            </a:r>
          </a:p>
          <a:p>
            <a:pPr marL="0" indent="0">
              <a:buNone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8B2E8-6F2E-432B-AB20-A9FE6521067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5334000" y="990600"/>
            <a:ext cx="3657600" cy="5715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4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4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1" fontAlgn="base" hangingPunct="1">
              <a:spcBef>
                <a:spcPct val="4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1" fontAlgn="base" hangingPunct="1">
              <a:spcBef>
                <a:spcPct val="4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1" fontAlgn="base" hangingPunct="1">
              <a:spcBef>
                <a:spcPct val="4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1" fontAlgn="base" hangingPunct="1">
              <a:spcBef>
                <a:spcPct val="4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1" fontAlgn="base" hangingPunct="1">
              <a:spcBef>
                <a:spcPct val="4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1" fontAlgn="base" hangingPunct="1">
              <a:spcBef>
                <a:spcPct val="4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1" fontAlgn="base" hangingPunct="1">
              <a:spcBef>
                <a:spcPct val="4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sz="1800" b="1" dirty="0" smtClean="0"/>
              <a:t>NTIA Principles</a:t>
            </a:r>
          </a:p>
          <a:p>
            <a:pPr marL="338138" indent="-338138">
              <a:buFont typeface="+mj-lt"/>
              <a:buAutoNum type="alphaUcPeriod"/>
            </a:pPr>
            <a:r>
              <a:rPr lang="en-US" sz="1200" dirty="0"/>
              <a:t>Support and enhance the multistakeholder model;</a:t>
            </a:r>
          </a:p>
          <a:p>
            <a:pPr marL="338138" indent="-338138">
              <a:buFont typeface="+mj-lt"/>
              <a:buAutoNum type="alphaUcPeriod"/>
            </a:pPr>
            <a:r>
              <a:rPr lang="en-US" sz="1200" dirty="0"/>
              <a:t>Maintain the security, stability, and resiliency of the Internet DNS;</a:t>
            </a:r>
          </a:p>
          <a:p>
            <a:pPr marL="338138" indent="-338138">
              <a:buFont typeface="+mj-lt"/>
              <a:buAutoNum type="alphaUcPeriod"/>
            </a:pPr>
            <a:r>
              <a:rPr lang="en-US" sz="1200" dirty="0"/>
              <a:t>Meet the needs and expectation of the global customers and partners of the IANA services; and,</a:t>
            </a:r>
          </a:p>
          <a:p>
            <a:pPr marL="338138" indent="-338138">
              <a:buFont typeface="+mj-lt"/>
              <a:buAutoNum type="alphaUcPeriod"/>
            </a:pPr>
            <a:r>
              <a:rPr lang="en-US" sz="1200" dirty="0"/>
              <a:t>Maintain the openness of the Internet</a:t>
            </a:r>
            <a:r>
              <a:rPr lang="en-US" sz="1200" dirty="0" smtClean="0"/>
              <a:t>.</a:t>
            </a:r>
          </a:p>
          <a:p>
            <a:pPr marL="338138" indent="-338138">
              <a:buFont typeface="+mj-lt"/>
              <a:buAutoNum type="alphaUcPeriod"/>
            </a:pPr>
            <a:r>
              <a:rPr lang="en-US" sz="1200" dirty="0"/>
              <a:t>…NTIA will not accept a proposal that replaces the NTIA role with a government-led or an inter-governmental organization solution.</a:t>
            </a:r>
          </a:p>
          <a:p>
            <a:pPr marL="0" indent="0">
              <a:buFontTx/>
              <a:buNone/>
            </a:pPr>
            <a:endParaRPr lang="en-US" sz="1100" dirty="0" smtClean="0"/>
          </a:p>
          <a:p>
            <a:pPr marL="0" indent="0">
              <a:buNone/>
            </a:pPr>
            <a:r>
              <a:rPr lang="en-US" sz="1800" b="1" dirty="0" smtClean="0"/>
              <a:t>Other Principles?</a:t>
            </a:r>
          </a:p>
          <a:p>
            <a:pPr marL="400050" indent="-400050">
              <a:buFont typeface="+mj-lt"/>
              <a:buAutoNum type="romanUcPeriod"/>
            </a:pPr>
            <a:r>
              <a:rPr lang="en-US" sz="1400" dirty="0" smtClean="0"/>
              <a:t>TBD</a:t>
            </a:r>
            <a:endParaRPr lang="en-US" sz="1400" dirty="0"/>
          </a:p>
          <a:p>
            <a:pPr marL="0" indent="0">
              <a:buFontTx/>
              <a:buNone/>
            </a:pPr>
            <a:endParaRPr lang="en-US" sz="1100" dirty="0" smtClean="0"/>
          </a:p>
        </p:txBody>
      </p:sp>
    </p:spTree>
    <p:extLst>
      <p:ext uri="{BB962C8B-B14F-4D97-AF65-F5344CB8AC3E}">
        <p14:creationId xmlns:p14="http://schemas.microsoft.com/office/powerpoint/2010/main" val="2400968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6858000" y="6096000"/>
            <a:ext cx="22860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pitchFamily="18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8B2E8-6F2E-432B-AB20-A9FE6521067E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329044"/>
              </p:ext>
            </p:extLst>
          </p:nvPr>
        </p:nvGraphicFramePr>
        <p:xfrm>
          <a:off x="269844" y="304800"/>
          <a:ext cx="8610600" cy="5834113"/>
        </p:xfrm>
        <a:graphic>
          <a:graphicData uri="http://schemas.openxmlformats.org/drawingml/2006/table">
            <a:tbl>
              <a:tblPr/>
              <a:tblGrid>
                <a:gridCol w="2782237"/>
                <a:gridCol w="805965"/>
                <a:gridCol w="761802"/>
                <a:gridCol w="861169"/>
                <a:gridCol w="805965"/>
                <a:gridCol w="960534"/>
                <a:gridCol w="783884"/>
                <a:gridCol w="849044"/>
              </a:tblGrid>
              <a:tr h="287217">
                <a:tc row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EXTERNAL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INTERNAL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HYBRID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</a:tr>
              <a:tr h="241995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Contract 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Ext. Trust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Acc. Mech.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Int. Trust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IANA Subsidiary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IANA Shared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Standalone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CWG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Maintaining “separability”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Continuing binding documentation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Maintaining separation IANA funct/ICANN policy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Effective ind. review and redress mechanisms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Ensuring interactions ICANN and new Operator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NTIA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Support and enhance MSM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Maintain security/stability/resiliency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Meet needs and expectation customers of IANA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Maintain openness of the Internet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Non-gov-led or inter-gov org solution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OTHERS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9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_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9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_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9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_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9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_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9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_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9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_</a:t>
                      </a: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10585" anchor="b"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4800" y="360402"/>
            <a:ext cx="2743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 smtClean="0">
                <a:solidFill>
                  <a:schemeClr val="accent2"/>
                </a:solidFill>
              </a:rPr>
              <a:t>Can the model support the principle?</a:t>
            </a:r>
            <a:endParaRPr lang="en-US" sz="1500" b="1" dirty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75119" y="6324600"/>
            <a:ext cx="49970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CC6600"/>
                </a:solidFill>
              </a:rPr>
              <a:t>Possible Answers</a:t>
            </a:r>
            <a:r>
              <a:rPr lang="en-US" sz="1400" dirty="0" smtClean="0">
                <a:solidFill>
                  <a:srgbClr val="CC6600"/>
                </a:solidFill>
              </a:rPr>
              <a:t>: Yes, No, No Impact, Don’t Know</a:t>
            </a:r>
            <a:endParaRPr lang="en-US" sz="1400" dirty="0">
              <a:solidFill>
                <a:srgbClr val="CC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251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6858000" y="6096000"/>
            <a:ext cx="22860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pitchFamily="18" charset="0"/>
              <a:cs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External &gt; Contract Co.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8B2E8-6F2E-432B-AB20-A9FE6521067E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156989"/>
              </p:ext>
            </p:extLst>
          </p:nvPr>
        </p:nvGraphicFramePr>
        <p:xfrm>
          <a:off x="457200" y="1310640"/>
          <a:ext cx="8382000" cy="473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4191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Pros</a:t>
                      </a:r>
                      <a:endParaRPr lang="en-US" dirty="0"/>
                    </a:p>
                  </a:txBody>
                  <a:tcPr marL="182880" marR="182880" marB="9144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</a:t>
                      </a:r>
                      <a:endParaRPr lang="en-US" dirty="0"/>
                    </a:p>
                  </a:txBody>
                  <a:tcPr marL="182880" marR="182880" marB="91440" anchor="ctr"/>
                </a:tc>
              </a:tr>
              <a:tr h="4328160">
                <a:tc>
                  <a:txBody>
                    <a:bodyPr/>
                    <a:lstStyle/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dirty="0" smtClean="0"/>
                        <a:t>Text</a:t>
                      </a:r>
                      <a:endParaRPr lang="en-US" sz="1400" dirty="0"/>
                    </a:p>
                  </a:txBody>
                  <a:tcPr marL="182880" marR="182880" marT="91440" marB="91440"/>
                </a:tc>
                <a:tc>
                  <a:txBody>
                    <a:bodyPr/>
                    <a:lstStyle/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dirty="0" smtClean="0"/>
                        <a:t>Text</a:t>
                      </a:r>
                      <a:endParaRPr lang="en-US" sz="1400" dirty="0"/>
                    </a:p>
                  </a:txBody>
                  <a:tcPr marL="182880" marR="182880" marT="91440" marB="9144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8073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6858000" y="6096000"/>
            <a:ext cx="22860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pitchFamily="18" charset="0"/>
              <a:cs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External &gt; Trust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8B2E8-6F2E-432B-AB20-A9FE6521067E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056403"/>
              </p:ext>
            </p:extLst>
          </p:nvPr>
        </p:nvGraphicFramePr>
        <p:xfrm>
          <a:off x="457200" y="1310640"/>
          <a:ext cx="8382000" cy="473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4191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Pros</a:t>
                      </a:r>
                      <a:endParaRPr lang="en-US" dirty="0"/>
                    </a:p>
                  </a:txBody>
                  <a:tcPr marL="182880" marR="182880" marB="9144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</a:t>
                      </a:r>
                      <a:endParaRPr lang="en-US" dirty="0"/>
                    </a:p>
                  </a:txBody>
                  <a:tcPr marL="182880" marR="182880" marB="91440" anchor="ctr"/>
                </a:tc>
              </a:tr>
              <a:tr h="4328160">
                <a:tc>
                  <a:txBody>
                    <a:bodyPr/>
                    <a:lstStyle/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dirty="0" smtClean="0"/>
                        <a:t>Text</a:t>
                      </a:r>
                      <a:endParaRPr lang="en-US" sz="1400" dirty="0"/>
                    </a:p>
                  </a:txBody>
                  <a:tcPr marL="182880" marR="182880" marT="91440" marB="91440"/>
                </a:tc>
                <a:tc>
                  <a:txBody>
                    <a:bodyPr/>
                    <a:lstStyle/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dirty="0" smtClean="0"/>
                        <a:t>Text</a:t>
                      </a:r>
                      <a:endParaRPr lang="en-US" sz="1400" dirty="0"/>
                    </a:p>
                  </a:txBody>
                  <a:tcPr marL="182880" marR="182880" marT="91440" marB="9144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94930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6858000" y="6019800"/>
            <a:ext cx="22860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pitchFamily="18" charset="0"/>
              <a:cs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Internal &gt; Accountability Mechanisms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8B2E8-6F2E-432B-AB20-A9FE6521067E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361873"/>
              </p:ext>
            </p:extLst>
          </p:nvPr>
        </p:nvGraphicFramePr>
        <p:xfrm>
          <a:off x="457200" y="1310640"/>
          <a:ext cx="8382000" cy="473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4191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Pros</a:t>
                      </a:r>
                      <a:endParaRPr lang="en-US" dirty="0"/>
                    </a:p>
                  </a:txBody>
                  <a:tcPr marL="182880" marR="182880" marB="9144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</a:t>
                      </a:r>
                      <a:endParaRPr lang="en-US" dirty="0"/>
                    </a:p>
                  </a:txBody>
                  <a:tcPr marL="182880" marR="182880" marB="91440" anchor="ctr"/>
                </a:tc>
              </a:tr>
              <a:tr h="4328160">
                <a:tc>
                  <a:txBody>
                    <a:bodyPr/>
                    <a:lstStyle/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dirty="0" smtClean="0"/>
                        <a:t>Text</a:t>
                      </a:r>
                      <a:endParaRPr lang="en-US" sz="1400" dirty="0"/>
                    </a:p>
                  </a:txBody>
                  <a:tcPr marL="182880" marR="182880" marT="91440" marB="91440"/>
                </a:tc>
                <a:tc>
                  <a:txBody>
                    <a:bodyPr/>
                    <a:lstStyle/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dirty="0" smtClean="0"/>
                        <a:t>Text</a:t>
                      </a:r>
                      <a:endParaRPr lang="en-US" sz="1400" dirty="0"/>
                    </a:p>
                  </a:txBody>
                  <a:tcPr marL="182880" marR="182880" marT="91440" marB="9144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6323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6858000" y="6096000"/>
            <a:ext cx="22860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pitchFamily="18" charset="0"/>
              <a:cs typeface="Arial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Internal &gt; Trust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8B2E8-6F2E-432B-AB20-A9FE6521067E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457603"/>
              </p:ext>
            </p:extLst>
          </p:nvPr>
        </p:nvGraphicFramePr>
        <p:xfrm>
          <a:off x="457200" y="1310640"/>
          <a:ext cx="8382000" cy="473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4191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Pros</a:t>
                      </a:r>
                      <a:endParaRPr lang="en-US" dirty="0"/>
                    </a:p>
                  </a:txBody>
                  <a:tcPr marL="182880" marR="182880" marB="9144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</a:t>
                      </a:r>
                      <a:endParaRPr lang="en-US" dirty="0"/>
                    </a:p>
                  </a:txBody>
                  <a:tcPr marL="182880" marR="182880" marB="91440" anchor="ctr"/>
                </a:tc>
              </a:tr>
              <a:tr h="4328160">
                <a:tc>
                  <a:txBody>
                    <a:bodyPr/>
                    <a:lstStyle/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dirty="0" smtClean="0"/>
                        <a:t>Text</a:t>
                      </a:r>
                      <a:endParaRPr lang="en-US" sz="1400" dirty="0"/>
                    </a:p>
                  </a:txBody>
                  <a:tcPr marL="182880" marR="182880" marT="91440" marB="91440"/>
                </a:tc>
                <a:tc>
                  <a:txBody>
                    <a:bodyPr/>
                    <a:lstStyle/>
                    <a:p>
                      <a:pPr marL="169863" indent="-169863">
                        <a:buFont typeface="Arial"/>
                        <a:buChar char="•"/>
                      </a:pPr>
                      <a:r>
                        <a:rPr lang="en-US" sz="1400" dirty="0" smtClean="0"/>
                        <a:t>Text</a:t>
                      </a:r>
                      <a:endParaRPr lang="en-US" sz="1400" dirty="0"/>
                    </a:p>
                  </a:txBody>
                  <a:tcPr marL="182880" marR="182880" marT="91440" marB="9144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47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34209"/>
  <p:tag name="AS_OS" val="Microsoft Windows NT 6.1.7601 Service Pack 1"/>
  <p:tag name="AS_RELEASE_DATE" val="2014.01.28"/>
  <p:tag name="AS_TITLE" val="Aspose.Slides for .NET 4.0"/>
  <p:tag name="AS_VERSION" val="8.3.0.0"/>
</p:tagLst>
</file>

<file path=ppt/theme/theme1.xml><?xml version="1.0" encoding="utf-8"?>
<a:theme xmlns:a="http://schemas.openxmlformats.org/drawingml/2006/main" name="HK &amp; Sydney - 2014 - July">
  <a:themeElements>
    <a:clrScheme name="">
      <a:dk1>
        <a:srgbClr val="003958"/>
      </a:dk1>
      <a:lt1>
        <a:srgbClr val="FFFFFF"/>
      </a:lt1>
      <a:dk2>
        <a:srgbClr val="000000"/>
      </a:dk2>
      <a:lt2>
        <a:srgbClr val="808080"/>
      </a:lt2>
      <a:accent1>
        <a:srgbClr val="CEA700"/>
      </a:accent1>
      <a:accent2>
        <a:srgbClr val="CC6600"/>
      </a:accent2>
      <a:accent3>
        <a:srgbClr val="FFFFFF"/>
      </a:accent3>
      <a:accent4>
        <a:srgbClr val="002F4A"/>
      </a:accent4>
      <a:accent5>
        <a:srgbClr val="E3D0AA"/>
      </a:accent5>
      <a:accent6>
        <a:srgbClr val="B95C00"/>
      </a:accent6>
      <a:hlink>
        <a:srgbClr val="990033"/>
      </a:hlink>
      <a:folHlink>
        <a:srgbClr val="A7C3CD"/>
      </a:folHlink>
    </a:clrScheme>
    <a:fontScheme name="Sidley 1">
      <a:majorFont>
        <a:latin typeface="Book Antiqu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pitchFamily="18" charset="0"/>
            <a:cs typeface="Arial" charset="0"/>
          </a:defRPr>
        </a:defPPr>
      </a:lstStyle>
    </a:lnDef>
  </a:objectDefaults>
  <a:extraClrSchemeLst>
    <a:extraClrScheme>
      <a:clrScheme name="US - Sidley ONSCREE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 - Sidley ONSCREE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HK &amp; Sydney - DarkBlue - 2014 - July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Sidley 1">
      <a:majorFont>
        <a:latin typeface="Book Antiqu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pitchFamily="18" charset="0"/>
            <a:cs typeface="Arial" charset="0"/>
          </a:defRPr>
        </a:defPPr>
      </a:lstStyle>
    </a:lnDef>
  </a:objectDefaults>
  <a:extraClrSchemeLst>
    <a:extraClrScheme>
      <a:clrScheme name="US - Sidley ONSCREE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 - Sidley ONSCREE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HK &amp; Sydney - BlueLines - 2014 - July">
  <a:themeElements>
    <a:clrScheme name="">
      <a:dk1>
        <a:srgbClr val="003958"/>
      </a:dk1>
      <a:lt1>
        <a:srgbClr val="FFFFFF"/>
      </a:lt1>
      <a:dk2>
        <a:srgbClr val="000000"/>
      </a:dk2>
      <a:lt2>
        <a:srgbClr val="808080"/>
      </a:lt2>
      <a:accent1>
        <a:srgbClr val="CEA700"/>
      </a:accent1>
      <a:accent2>
        <a:srgbClr val="CC6600"/>
      </a:accent2>
      <a:accent3>
        <a:srgbClr val="FFFFFF"/>
      </a:accent3>
      <a:accent4>
        <a:srgbClr val="002F4A"/>
      </a:accent4>
      <a:accent5>
        <a:srgbClr val="E3D0AA"/>
      </a:accent5>
      <a:accent6>
        <a:srgbClr val="B95C00"/>
      </a:accent6>
      <a:hlink>
        <a:srgbClr val="990033"/>
      </a:hlink>
      <a:folHlink>
        <a:srgbClr val="A7C3CD"/>
      </a:folHlink>
    </a:clrScheme>
    <a:fontScheme name="Office Classic 2">
      <a:majorFont>
        <a:latin typeface="Arial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ujr" typeface="Shruti"/>
        <a:font script="Viet" typeface="Arial"/>
        <a:font script="Arab" typeface="Arial"/>
        <a:font script="Hebr" typeface="Arial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DaunPenh"/>
        <a:font script="Hant" typeface="微軟正黑體"/>
        <a:font script="Laoo" typeface="DokChampa"/>
        <a:font script="Mong" typeface="Mongolian Baiti"/>
        <a:font script="Hans" typeface="黑体"/>
        <a:font script="Guru" typeface="Raavi"/>
        <a:font script="Thaa" typeface="MV Boli"/>
        <a:font script="Cans" typeface="Euphemia"/>
        <a:font script="Hang" typeface="굴림"/>
        <a:font script="Syrc" typeface="Estrangelo Edessa"/>
      </a:majorFont>
      <a:minorFont>
        <a:latin typeface="Arial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ujr" typeface="Shruti"/>
        <a:font script="Viet" typeface="Arial"/>
        <a:font script="Arab" typeface="Arial"/>
        <a:font script="Hebr" typeface="Arial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DaunPenh"/>
        <a:font script="Hant" typeface="微軟正黑體"/>
        <a:font script="Laoo" typeface="DokChampa"/>
        <a:font script="Mong" typeface="Mongolian Baiti"/>
        <a:font script="Hans" typeface="黑体"/>
        <a:font script="Guru" typeface="Raavi"/>
        <a:font script="Thaa" typeface="MV Boli"/>
        <a:font script="Cans" typeface="Euphemia"/>
        <a:font script="Hang" typeface="굴림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pitchFamily="18" charset="0"/>
            <a:cs typeface="Arial" charset="0"/>
          </a:defRPr>
        </a:defPPr>
      </a:lstStyle>
    </a:lnDef>
  </a:objectDefaults>
  <a:extraClrSchemeLst>
    <a:extraClrScheme>
      <a:clrScheme name="US - Sidley ONSCREE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 - Sidley ONSCREE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HK &amp; Sydney - DarkBlue - 2014 - July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Sidley 1">
      <a:majorFont>
        <a:latin typeface="Book Antiqu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pitchFamily="18" charset="0"/>
            <a:cs typeface="Arial" charset="0"/>
          </a:defRPr>
        </a:defPPr>
      </a:lstStyle>
    </a:lnDef>
  </a:objectDefaults>
  <a:extraClrSchemeLst>
    <a:extraClrScheme>
      <a:clrScheme name="US - Sidley ONSCREE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 - Sidley ONSCREE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HK &amp; Sydney - BlueLines - 2014 - July">
  <a:themeElements>
    <a:clrScheme name="">
      <a:dk1>
        <a:srgbClr val="003958"/>
      </a:dk1>
      <a:lt1>
        <a:srgbClr val="FFFFFF"/>
      </a:lt1>
      <a:dk2>
        <a:srgbClr val="000000"/>
      </a:dk2>
      <a:lt2>
        <a:srgbClr val="808080"/>
      </a:lt2>
      <a:accent1>
        <a:srgbClr val="CEA700"/>
      </a:accent1>
      <a:accent2>
        <a:srgbClr val="CC6600"/>
      </a:accent2>
      <a:accent3>
        <a:srgbClr val="FFFFFF"/>
      </a:accent3>
      <a:accent4>
        <a:srgbClr val="002F4A"/>
      </a:accent4>
      <a:accent5>
        <a:srgbClr val="E3D0AA"/>
      </a:accent5>
      <a:accent6>
        <a:srgbClr val="B95C00"/>
      </a:accent6>
      <a:hlink>
        <a:srgbClr val="990033"/>
      </a:hlink>
      <a:folHlink>
        <a:srgbClr val="A7C3CD"/>
      </a:folHlink>
    </a:clrScheme>
    <a:fontScheme name="Office Classic 2">
      <a:majorFont>
        <a:latin typeface="Arial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ujr" typeface="Shruti"/>
        <a:font script="Viet" typeface="Arial"/>
        <a:font script="Arab" typeface="Arial"/>
        <a:font script="Hebr" typeface="Arial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DaunPenh"/>
        <a:font script="Hant" typeface="微軟正黑體"/>
        <a:font script="Laoo" typeface="DokChampa"/>
        <a:font script="Mong" typeface="Mongolian Baiti"/>
        <a:font script="Hans" typeface="黑体"/>
        <a:font script="Guru" typeface="Raavi"/>
        <a:font script="Thaa" typeface="MV Boli"/>
        <a:font script="Cans" typeface="Euphemia"/>
        <a:font script="Hang" typeface="굴림"/>
        <a:font script="Syrc" typeface="Estrangelo Edessa"/>
      </a:majorFont>
      <a:minorFont>
        <a:latin typeface="Arial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ujr" typeface="Shruti"/>
        <a:font script="Viet" typeface="Arial"/>
        <a:font script="Arab" typeface="Arial"/>
        <a:font script="Hebr" typeface="Arial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DaunPenh"/>
        <a:font script="Hant" typeface="微軟正黑體"/>
        <a:font script="Laoo" typeface="DokChampa"/>
        <a:font script="Mong" typeface="Mongolian Baiti"/>
        <a:font script="Hans" typeface="黑体"/>
        <a:font script="Guru" typeface="Raavi"/>
        <a:font script="Thaa" typeface="MV Boli"/>
        <a:font script="Cans" typeface="Euphemia"/>
        <a:font script="Hang" typeface="굴림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pitchFamily="18" charset="0"/>
            <a:cs typeface="Arial" charset="0"/>
          </a:defRPr>
        </a:defPPr>
      </a:lstStyle>
    </a:lnDef>
  </a:objectDefaults>
  <a:extraClrSchemeLst>
    <a:extraClrScheme>
      <a:clrScheme name="US - Sidley ONSCREE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 - Sidley ONSCREE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 - Sidley ONSCRE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Uigh" typeface="Microsoft Uighur"/>
        <a:font script="Beng" typeface="Vrinda"/>
        <a:font script="Thai" typeface="Angsana New"/>
        <a:font script="Mlym" typeface="Kartika"/>
        <a:font script="Yiii" typeface="Microsoft Yi Baiti"/>
        <a:font script="Cher" typeface="Plantagenet Cherokee"/>
        <a:font script="Orya" typeface="Kalinga"/>
        <a:font script="Gujr" typeface="Shruti"/>
        <a:font script="Viet" typeface="Times New Roman"/>
        <a:font script="Arab" typeface="Times New Roman"/>
        <a:font script="Hebr" typeface="Times New Roman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MoolBoran"/>
        <a:font script="Hant" typeface="新細明體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ajorFont>
      <a:minorFont>
        <a:latin typeface="Calibri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ujr" typeface="Shruti"/>
        <a:font script="Viet" typeface="Arial"/>
        <a:font script="Arab" typeface="Arial"/>
        <a:font script="Hebr" typeface="Arial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DaunPenh"/>
        <a:font script="Hant" typeface="新細明體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Uigh" typeface="Microsoft Uighur"/>
        <a:font script="Beng" typeface="Vrinda"/>
        <a:font script="Thai" typeface="Angsana New"/>
        <a:font script="Mlym" typeface="Kartika"/>
        <a:font script="Yiii" typeface="Microsoft Yi Baiti"/>
        <a:font script="Cher" typeface="Plantagenet Cherokee"/>
        <a:font script="Orya" typeface="Kalinga"/>
        <a:font script="Gujr" typeface="Shruti"/>
        <a:font script="Viet" typeface="Times New Roman"/>
        <a:font script="Arab" typeface="Times New Roman"/>
        <a:font script="Hebr" typeface="Times New Roman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MoolBoran"/>
        <a:font script="Hant" typeface="新細明體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ajorFont>
      <a:minorFont>
        <a:latin typeface="Calibri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ujr" typeface="Shruti"/>
        <a:font script="Viet" typeface="Arial"/>
        <a:font script="Arab" typeface="Arial"/>
        <a:font script="Hebr" typeface="Arial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DaunPenh"/>
        <a:font script="Hant" typeface="新細明體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AsiaPacific-NOLLP</Template>
  <TotalTime>0</TotalTime>
  <Words>488</Words>
  <Application>Microsoft Macintosh PowerPoint</Application>
  <PresentationFormat>On-screen Show (4:3)</PresentationFormat>
  <Paragraphs>131</Paragraphs>
  <Slides>12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HK &amp; Sydney - 2014 - July</vt:lpstr>
      <vt:lpstr>HK &amp; Sydney - DarkBlue - 2014 - July</vt:lpstr>
      <vt:lpstr>HK &amp; Sydney - BlueLines - 2014 - July</vt:lpstr>
      <vt:lpstr>1_HK &amp; Sydney - DarkBlue - 2014 - July</vt:lpstr>
      <vt:lpstr>1_HK &amp; Sydney - BlueLines - 2014 - July</vt:lpstr>
      <vt:lpstr>Document</vt:lpstr>
      <vt:lpstr>Agenda</vt:lpstr>
      <vt:lpstr>PowerPoint Presentation</vt:lpstr>
      <vt:lpstr>CWG Proposed Structures</vt:lpstr>
      <vt:lpstr>Our Principles</vt:lpstr>
      <vt:lpstr>PowerPoint Presentation</vt:lpstr>
      <vt:lpstr>External &gt; Contract Co.</vt:lpstr>
      <vt:lpstr>External &gt; Trust</vt:lpstr>
      <vt:lpstr>Internal &gt; Accountability Mechanisms</vt:lpstr>
      <vt:lpstr>Internal &gt; Trust</vt:lpstr>
      <vt:lpstr>Hybrid/Integrated &gt;  IANA subsidiary (“affiliate”) of ICANN</vt:lpstr>
      <vt:lpstr>Hybrid/Integrated &gt;  IANA shared services agreements</vt:lpstr>
      <vt:lpstr>Hybrid/Integrated &gt;  Standalone IANA entity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1601-01-01T00:00:00Z</dcterms:created>
  <dcterms:modified xsi:type="dcterms:W3CDTF">2015-03-27T06:58:28Z</dcterms:modified>
</cp:coreProperties>
</file>