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  <p:sldMasterId id="2147483687" r:id="rId3"/>
    <p:sldMasterId id="2147483702" r:id="rId4"/>
    <p:sldMasterId id="2147483715" r:id="rId5"/>
  </p:sldMasterIdLst>
  <p:notesMasterIdLst>
    <p:notesMasterId r:id="rId14"/>
  </p:notesMasterIdLst>
  <p:handoutMasterIdLst>
    <p:handoutMasterId r:id="rId15"/>
  </p:handoutMasterIdLst>
  <p:sldIdLst>
    <p:sldId id="257" r:id="rId6"/>
    <p:sldId id="258" r:id="rId7"/>
    <p:sldId id="299" r:id="rId8"/>
    <p:sldId id="289" r:id="rId9"/>
    <p:sldId id="298" r:id="rId10"/>
    <p:sldId id="291" r:id="rId11"/>
    <p:sldId id="293" r:id="rId12"/>
    <p:sldId id="295" r:id="rId13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679" autoAdjust="0"/>
    <p:restoredTop sz="93416" autoAdjust="0"/>
  </p:normalViewPr>
  <p:slideViewPr>
    <p:cSldViewPr>
      <p:cViewPr varScale="1">
        <p:scale>
          <a:sx n="111" d="100"/>
          <a:sy n="111" d="100"/>
        </p:scale>
        <p:origin x="-45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tags" Target="tags/tag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9FBF2-51F3-45D6-8526-61BACA8913A9}" type="datetimeFigureOut">
              <a:rPr lang="en-US" smtClean="0"/>
              <a:pPr/>
              <a:t>3/27/15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03CC5-6A14-4B43-866A-569450E539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86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C5955-8CCB-4A17-AF38-594A338B5467}" type="datetimeFigureOut">
              <a:rPr lang="en-US" smtClean="0"/>
              <a:pPr/>
              <a:t>3/27/15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7109D-4297-4EDA-89DD-73E12FD5C7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88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4_Document1.doc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Relationship Id="rId3" Type="http://schemas.openxmlformats.org/officeDocument/2006/relationships/image" Target="../media/image4.gi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4_Document2.doc"/><Relationship Id="rId4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eg"/><Relationship Id="rId3" Type="http://schemas.openxmlformats.org/officeDocument/2006/relationships/image" Target="../media/image1.gif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4_Document3.doc"/><Relationship Id="rId4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jpeg"/><Relationship Id="rId3" Type="http://schemas.openxmlformats.org/officeDocument/2006/relationships/image" Target="../media/image4.gif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4_Document4.doc"/><Relationship Id="rId4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2.jpeg"/><Relationship Id="rId3" Type="http://schemas.openxmlformats.org/officeDocument/2006/relationships/image" Target="../media/image1.gif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4_Document5.doc"/><Relationship Id="rId4" Type="http://schemas.openxmlformats.org/officeDocument/2006/relationships/image" Target="../media/image6.emf"/><Relationship Id="rId1" Type="http://schemas.openxmlformats.org/officeDocument/2006/relationships/vmlDrawing" Target="../drawings/vmlDrawing5.vml"/><Relationship Id="rId2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SA_LINE-PMS293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645154" y="749808"/>
            <a:ext cx="3899253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52400"/>
            <a:ext cx="2044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52400"/>
            <a:ext cx="5984875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1"/>
          <p:cNvSpPr>
            <a:spLocks noChangeArrowheads="1"/>
          </p:cNvSpPr>
          <p:nvPr/>
        </p:nvSpPr>
        <p:spPr>
          <a:xfrm>
            <a:off x="3200400" y="411164"/>
            <a:ext cx="2689558" cy="5847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hlink"/>
                </a:solidFill>
                <a:latin typeface="Book Antiqua" pitchFamily="18" charset="0"/>
              </a:rPr>
              <a:t>World Offices</a:t>
            </a:r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685800" y="12763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Document" r:id="rId3" imgW="8616545" imgH="5971016" progId="Word.Document.8">
                  <p:embed/>
                </p:oleObj>
              </mc:Choice>
              <mc:Fallback>
                <p:oleObj name="Document" r:id="rId3" imgW="8616545" imgH="5971016" progId="Word.Document.8">
                  <p:embed/>
                  <p:pic>
                    <p:nvPicPr>
                      <p:cNvPr id="0" name="Picture 14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763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 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NOLLP_WHITE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2" y="749808"/>
            <a:ext cx="3899258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MARKETING POLY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8229600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52400"/>
            <a:ext cx="2044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52400"/>
            <a:ext cx="5984875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1"/>
          <p:cNvSpPr>
            <a:spLocks noChangeArrowheads="1"/>
          </p:cNvSpPr>
          <p:nvPr userDrawn="1"/>
        </p:nvSpPr>
        <p:spPr>
          <a:xfrm>
            <a:off x="3200400" y="411164"/>
            <a:ext cx="2689558" cy="5847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hlink"/>
                </a:solidFill>
                <a:latin typeface="Book Antiqua" pitchFamily="18" charset="0"/>
              </a:rPr>
              <a:t>World Offices</a:t>
            </a:r>
          </a:p>
        </p:txBody>
      </p:sp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685800" y="13525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Document" r:id="rId3" imgW="8616545" imgH="5968140" progId="Word.Document.8">
                  <p:embed/>
                </p:oleObj>
              </mc:Choice>
              <mc:Fallback>
                <p:oleObj name="Document" r:id="rId3" imgW="8616545" imgH="5968140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525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SA_LINE-PMS293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4" y="749808"/>
            <a:ext cx="3899253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MARKETING POLY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98B2E8-6F2E-432B-AB20-A9FE65210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 userDrawn="1"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62051"/>
          </a:xfrm>
        </p:spPr>
        <p:txBody>
          <a:bodyPr anchor="ctr" anchorCtr="0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95261"/>
            <a:ext cx="5486400" cy="11001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28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295400"/>
            <a:ext cx="20447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295400"/>
            <a:ext cx="5984875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609600" y="15049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0" name="Document" r:id="rId3" imgW="8616545" imgH="5969578" progId="Word.Document.8">
                  <p:embed/>
                </p:oleObj>
              </mc:Choice>
              <mc:Fallback>
                <p:oleObj name="Document" r:id="rId3" imgW="8616545" imgH="5969578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049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5"/>
          <p:cNvSpPr>
            <a:spLocks noChangeArrowheads="1"/>
          </p:cNvSpPr>
          <p:nvPr userDrawn="1"/>
        </p:nvSpPr>
        <p:spPr>
          <a:xfrm>
            <a:off x="512765" y="152400"/>
            <a:ext cx="2852737" cy="11509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en-US" altLang="zh-CN" sz="2800" dirty="0">
                <a:solidFill>
                  <a:schemeClr val="tx2"/>
                </a:solidFill>
                <a:latin typeface="Arial" pitchFamily="34" charset="0"/>
                <a:ea typeface="宋体" charset="-122"/>
                <a:cs typeface="Arial" pitchFamily="34" charset="0"/>
              </a:rPr>
              <a:t>World Offices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8200" y="6400800"/>
            <a:ext cx="63246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 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NOLLP_WHITE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2" y="749808"/>
            <a:ext cx="3899258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8229600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52400"/>
            <a:ext cx="2044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52400"/>
            <a:ext cx="5984875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1"/>
          <p:cNvSpPr>
            <a:spLocks noChangeArrowheads="1"/>
          </p:cNvSpPr>
          <p:nvPr userDrawn="1"/>
        </p:nvSpPr>
        <p:spPr>
          <a:xfrm>
            <a:off x="3200400" y="411164"/>
            <a:ext cx="2689558" cy="5847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hlink"/>
                </a:solidFill>
                <a:latin typeface="Book Antiqua" pitchFamily="18" charset="0"/>
              </a:rPr>
              <a:t>World Offices</a:t>
            </a:r>
          </a:p>
        </p:txBody>
      </p:sp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685800" y="13525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0" name="Document" r:id="rId3" imgW="8616545" imgH="5968140" progId="Word.Document.8">
                  <p:embed/>
                </p:oleObj>
              </mc:Choice>
              <mc:Fallback>
                <p:oleObj name="Document" r:id="rId3" imgW="8616545" imgH="5968140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525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SA_LINE-PMS293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4" y="749808"/>
            <a:ext cx="3899253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MARKETING POLY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 userDrawn="1"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62051"/>
          </a:xfrm>
        </p:spPr>
        <p:txBody>
          <a:bodyPr anchor="ctr" anchorCtr="0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95261"/>
            <a:ext cx="5486400" cy="11001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28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295400"/>
            <a:ext cx="20447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295400"/>
            <a:ext cx="5984875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609600" y="15049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2" name="Document" r:id="rId3" imgW="8616545" imgH="5969578" progId="Word.Document.8">
                  <p:embed/>
                </p:oleObj>
              </mc:Choice>
              <mc:Fallback>
                <p:oleObj name="Document" r:id="rId3" imgW="8616545" imgH="5969578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049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5"/>
          <p:cNvSpPr>
            <a:spLocks noChangeArrowheads="1"/>
          </p:cNvSpPr>
          <p:nvPr userDrawn="1"/>
        </p:nvSpPr>
        <p:spPr>
          <a:xfrm>
            <a:off x="512765" y="152400"/>
            <a:ext cx="2852737" cy="11509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en-US" altLang="zh-CN" sz="2800" dirty="0">
                <a:solidFill>
                  <a:schemeClr val="tx2"/>
                </a:solidFill>
                <a:latin typeface="Arial" pitchFamily="34" charset="0"/>
                <a:ea typeface="宋体" charset="-122"/>
                <a:cs typeface="Arial" pitchFamily="34" charset="0"/>
              </a:rPr>
              <a:t>World Offices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8200" y="6400800"/>
            <a:ext cx="63246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8229600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4" Type="http://schemas.openxmlformats.org/officeDocument/2006/relationships/image" Target="../media/image4.gif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39.xml"/><Relationship Id="rId15" Type="http://schemas.openxmlformats.org/officeDocument/2006/relationships/theme" Target="../theme/theme3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theme" Target="../theme/theme4.xml"/><Relationship Id="rId14" Type="http://schemas.openxmlformats.org/officeDocument/2006/relationships/image" Target="../media/image4.gif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5.xml"/><Relationship Id="rId15" Type="http://schemas.openxmlformats.org/officeDocument/2006/relationships/theme" Target="../theme/theme5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3.xml"/><Relationship Id="rId3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7" y="1447800"/>
            <a:ext cx="8181975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334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SA_LINE-PMS293.gif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>
          <a:xfrm>
            <a:off x="6934199" y="6254496"/>
            <a:ext cx="1759840" cy="4663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7" y="1447800"/>
            <a:ext cx="8181975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334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A99571F-DD76-4DF1-9FDB-ABC57FB69C40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6" name="Picture 5" descr="NOLLP_WHITE.gi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>
          <a:xfrm>
            <a:off x="6940296" y="6254496"/>
            <a:ext cx="1759842" cy="466344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1" y="1447800"/>
            <a:ext cx="8229600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  <a:endParaRPr lang="en-US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572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rgbClr val="0079B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A99571F-DD76-4DF1-9FDB-ABC57FB69C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>
          <a:xfrm flipV="1">
            <a:off x="950915" y="6477000"/>
            <a:ext cx="6135687" cy="23813"/>
          </a:xfrm>
          <a:prstGeom prst="line">
            <a:avLst/>
          </a:prstGeom>
          <a:noFill/>
          <a:ln w="254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>
          <a:xfrm>
            <a:off x="457200" y="152400"/>
            <a:ext cx="8229600" cy="0"/>
          </a:xfrm>
          <a:prstGeom prst="line">
            <a:avLst/>
          </a:prstGeom>
          <a:noFill/>
          <a:ln w="762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SA_LINE-PMS293.gif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>
          <a:xfrm>
            <a:off x="7260336" y="6291072"/>
            <a:ext cx="1449280" cy="3840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Font typeface="Wingdings" pitchFamily="2" charset="2"/>
        <a:buChar char="§"/>
        <a:defRPr sz="2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2"/>
          </a:solidFill>
          <a:latin typeface="Arial" pitchFamily="34" charset="0"/>
          <a:cs typeface="Arial" pitchFamily="34" charset="0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2"/>
          </a:solidFill>
          <a:latin typeface="Arial" pitchFamily="34" charset="0"/>
          <a:cs typeface="Arial" pitchFamily="34" charset="0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Font typeface="Arial" pitchFamily="34" charset="0"/>
        <a:buChar char="»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7" y="1447800"/>
            <a:ext cx="8181975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334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A99571F-DD76-4DF1-9FDB-ABC57FB69C40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6" name="Picture 5" descr="NOLLP_WHITE.gi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>
          <a:xfrm>
            <a:off x="6940296" y="6254496"/>
            <a:ext cx="1759842" cy="466344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1" y="1447800"/>
            <a:ext cx="8229600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  <a:endParaRPr lang="en-US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572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rgbClr val="0079B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A99571F-DD76-4DF1-9FDB-ABC57FB69C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>
          <a:xfrm flipV="1">
            <a:off x="950915" y="6477000"/>
            <a:ext cx="6135687" cy="23813"/>
          </a:xfrm>
          <a:prstGeom prst="line">
            <a:avLst/>
          </a:prstGeom>
          <a:noFill/>
          <a:ln w="254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>
          <a:xfrm>
            <a:off x="457200" y="152400"/>
            <a:ext cx="8229600" cy="0"/>
          </a:xfrm>
          <a:prstGeom prst="line">
            <a:avLst/>
          </a:prstGeom>
          <a:noFill/>
          <a:ln w="762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SA_LINE-PMS293.gif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>
          <a:xfrm>
            <a:off x="7260336" y="6291072"/>
            <a:ext cx="1449280" cy="3840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Font typeface="Wingdings" pitchFamily="2" charset="2"/>
        <a:buChar char="§"/>
        <a:defRPr sz="2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2"/>
          </a:solidFill>
          <a:latin typeface="Arial" pitchFamily="34" charset="0"/>
          <a:cs typeface="Arial" pitchFamily="34" charset="0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2"/>
          </a:solidFill>
          <a:latin typeface="Arial" pitchFamily="34" charset="0"/>
          <a:cs typeface="Arial" pitchFamily="34" charset="0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Font typeface="Arial" pitchFamily="34" charset="0"/>
        <a:buChar char="»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  <a:t>Agenda</a:t>
            </a:r>
            <a:endParaRPr lang="en-US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4827" y="1219200"/>
            <a:ext cx="8181975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CWG-Stewardship Meeting </a:t>
            </a:r>
            <a:r>
              <a:rPr lang="en-US" sz="1800" dirty="0" smtClean="0"/>
              <a:t>- 27 March, 2015 in Istanbul</a:t>
            </a:r>
          </a:p>
          <a:p>
            <a:r>
              <a:rPr lang="en-US" sz="2000" dirty="0" smtClean="0"/>
              <a:t>09</a:t>
            </a:r>
            <a:r>
              <a:rPr lang="en-US" sz="2000" dirty="0"/>
              <a:t>:00 – </a:t>
            </a:r>
            <a:r>
              <a:rPr lang="en-US" sz="2000" u="sng" dirty="0"/>
              <a:t>09:15</a:t>
            </a:r>
            <a:r>
              <a:rPr lang="en-US" sz="2000" dirty="0"/>
              <a:t>     Introduction / overview of agenda</a:t>
            </a:r>
          </a:p>
          <a:p>
            <a:r>
              <a:rPr lang="en-US" sz="2000" dirty="0"/>
              <a:t>09:15 – </a:t>
            </a:r>
            <a:r>
              <a:rPr lang="en-US" sz="2000" u="sng" dirty="0"/>
              <a:t>09:45</a:t>
            </a:r>
            <a:r>
              <a:rPr lang="en-US" sz="2000" dirty="0"/>
              <a:t>     Further questions on legal</a:t>
            </a:r>
          </a:p>
          <a:p>
            <a:r>
              <a:rPr lang="en-US" sz="2000" dirty="0"/>
              <a:t>09:45 – </a:t>
            </a:r>
            <a:r>
              <a:rPr lang="en-US" sz="2000" u="sng" dirty="0"/>
              <a:t>13:00</a:t>
            </a:r>
            <a:r>
              <a:rPr lang="en-US" sz="2000" dirty="0"/>
              <a:t>     Review &amp; test models</a:t>
            </a:r>
          </a:p>
          <a:p>
            <a:r>
              <a:rPr lang="en-US" sz="2000" dirty="0"/>
              <a:t>13:00 – 14:00     Lunch break</a:t>
            </a:r>
          </a:p>
          <a:p>
            <a:r>
              <a:rPr lang="en-US" sz="2000" dirty="0"/>
              <a:t>14:00 – 16:15     </a:t>
            </a:r>
            <a:r>
              <a:rPr lang="en-US" sz="2000" dirty="0" smtClean="0"/>
              <a:t>DTs </a:t>
            </a:r>
            <a:r>
              <a:rPr lang="en-US" sz="2000" dirty="0"/>
              <a:t>- status &amp; </a:t>
            </a:r>
            <a:r>
              <a:rPr lang="en-US" sz="2000" dirty="0" smtClean="0"/>
              <a:t>development</a:t>
            </a:r>
            <a:endParaRPr lang="en-US" sz="2000" dirty="0"/>
          </a:p>
          <a:p>
            <a:r>
              <a:rPr lang="en-US" sz="2000" dirty="0"/>
              <a:t>16:15 – 16:30     Coffee break</a:t>
            </a:r>
          </a:p>
          <a:p>
            <a:r>
              <a:rPr lang="en-US" sz="2000" dirty="0"/>
              <a:t>16:30 – 17:00     Timeline</a:t>
            </a:r>
          </a:p>
          <a:p>
            <a:r>
              <a:rPr lang="en-US" sz="2000" dirty="0"/>
              <a:t>17:00 – 17:30     Wrap </a:t>
            </a:r>
            <a:r>
              <a:rPr lang="en-US" sz="2000" dirty="0" smtClean="0"/>
              <a:t>up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1400" dirty="0" smtClean="0"/>
              <a:t>All </a:t>
            </a:r>
            <a:r>
              <a:rPr lang="en-US" sz="1400" dirty="0"/>
              <a:t>times in local time (UTC+2)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050" i="1" dirty="0" smtClean="0"/>
          </a:p>
          <a:p>
            <a:pPr lvl="1">
              <a:buFont typeface="+mj-lt"/>
              <a:buAutoNum type="romanUcPeriod"/>
            </a:pPr>
            <a:endParaRPr lang="en-US" sz="105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Further Questions on Legal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3" name="Picture 2" descr="Question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28800"/>
            <a:ext cx="4876800" cy="4000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4825" y="152400"/>
            <a:ext cx="8135938" cy="762000"/>
          </a:xfrm>
        </p:spPr>
        <p:txBody>
          <a:bodyPr/>
          <a:lstStyle/>
          <a:p>
            <a:pPr lvl="0"/>
            <a:r>
              <a:rPr lang="en-US" dirty="0" smtClean="0"/>
              <a:t>CWG Proposed Structures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4827" y="1143000"/>
            <a:ext cx="8181975" cy="4876800"/>
          </a:xfrm>
        </p:spPr>
        <p:txBody>
          <a:bodyPr/>
          <a:lstStyle/>
          <a:p>
            <a:r>
              <a:rPr lang="en-US" dirty="0" smtClean="0"/>
              <a:t>External Solutions</a:t>
            </a:r>
          </a:p>
          <a:p>
            <a:pPr lvl="1"/>
            <a:r>
              <a:rPr lang="en-US" dirty="0" smtClean="0"/>
              <a:t>Contract Co.</a:t>
            </a:r>
          </a:p>
          <a:p>
            <a:pPr lvl="1"/>
            <a:r>
              <a:rPr lang="en-US" strike="sngStrike" dirty="0" smtClean="0"/>
              <a:t>Trust</a:t>
            </a:r>
          </a:p>
          <a:p>
            <a:r>
              <a:rPr lang="en-US" dirty="0" smtClean="0"/>
              <a:t>Internal Solutions</a:t>
            </a:r>
          </a:p>
          <a:p>
            <a:pPr lvl="1"/>
            <a:r>
              <a:rPr lang="en-US" dirty="0" smtClean="0"/>
              <a:t>Accountability </a:t>
            </a:r>
            <a:r>
              <a:rPr lang="en-US" dirty="0" smtClean="0"/>
              <a:t>mechanisms with functional separation </a:t>
            </a:r>
          </a:p>
          <a:p>
            <a:pPr lvl="1"/>
            <a:r>
              <a:rPr lang="en-US" strike="sngStrike" dirty="0" smtClean="0"/>
              <a:t>Trust</a:t>
            </a:r>
            <a:endParaRPr lang="en-US" strike="sngStrike" dirty="0" smtClean="0"/>
          </a:p>
          <a:p>
            <a:r>
              <a:rPr lang="en-US" dirty="0" smtClean="0"/>
              <a:t>Hybrid/Integrated Model</a:t>
            </a:r>
          </a:p>
          <a:p>
            <a:pPr lvl="1"/>
            <a:r>
              <a:rPr lang="en-US" dirty="0" smtClean="0"/>
              <a:t>IANA </a:t>
            </a:r>
            <a:r>
              <a:rPr lang="en-US" dirty="0" smtClean="0"/>
              <a:t>subsidiary (“affiliate”) of </a:t>
            </a:r>
            <a:r>
              <a:rPr lang="en-US" dirty="0"/>
              <a:t>ICANN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with possible future services agreements </a:t>
            </a:r>
          </a:p>
          <a:p>
            <a:pPr marL="457200" lvl="1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a.k.a</a:t>
            </a:r>
            <a:r>
              <a:rPr lang="en-US" dirty="0" smtClean="0"/>
              <a:t> Accountability </a:t>
            </a:r>
            <a:r>
              <a:rPr lang="en-US" dirty="0"/>
              <a:t>mechanisms with legal </a:t>
            </a:r>
            <a:r>
              <a:rPr lang="en-US" dirty="0" smtClean="0"/>
              <a:t>separation)</a:t>
            </a:r>
            <a:endParaRPr lang="en-US" dirty="0" smtClean="0"/>
          </a:p>
          <a:p>
            <a:pPr lvl="1"/>
            <a:r>
              <a:rPr lang="en-US" strike="sngStrike" dirty="0" smtClean="0"/>
              <a:t>Standalone </a:t>
            </a:r>
            <a:r>
              <a:rPr lang="en-US" strike="sngStrike" dirty="0" smtClean="0"/>
              <a:t>IANA entity</a:t>
            </a:r>
          </a:p>
          <a:p>
            <a:pPr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23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4825" y="152400"/>
            <a:ext cx="8135938" cy="685800"/>
          </a:xfrm>
        </p:spPr>
        <p:txBody>
          <a:bodyPr/>
          <a:lstStyle/>
          <a:p>
            <a:pPr lvl="0"/>
            <a:r>
              <a:rPr lang="en-US" dirty="0" smtClean="0"/>
              <a:t>Our Principles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990600"/>
            <a:ext cx="46482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CWG </a:t>
            </a:r>
            <a:r>
              <a:rPr lang="en-US" sz="1800" b="1" dirty="0" smtClean="0"/>
              <a:t>‘key elements’ from legal scoping document</a:t>
            </a:r>
            <a:endParaRPr lang="en-US" sz="1800" b="1" dirty="0" smtClean="0"/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Maintaining </a:t>
            </a:r>
            <a:r>
              <a:rPr lang="en-US" sz="1300" dirty="0"/>
              <a:t>“</a:t>
            </a:r>
            <a:r>
              <a:rPr lang="en-US" sz="1300" dirty="0" err="1"/>
              <a:t>separability</a:t>
            </a:r>
            <a:r>
              <a:rPr lang="en-US" sz="1300" dirty="0"/>
              <a:t>” (i.e., the ability to replace ICANN as the IANA Functions Operator in the event of significant performance failures, and through the potential of RFPs at the end of a contract term (or a similar fixed term of years)).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Continuing </a:t>
            </a:r>
            <a:r>
              <a:rPr lang="en-US" sz="1300" dirty="0"/>
              <a:t>to have binding documentation of ICANN’s duties and obligations as the IANA Functions Operator and the rights and obligations of the NTIA’s successor (currently set forth in the IANA Functions Contract).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Maintaining </a:t>
            </a:r>
            <a:r>
              <a:rPr lang="en-US" sz="1300" dirty="0"/>
              <a:t>separation between ICANN’s performance of the IANA functions and ICANN’s policy coordination and implementation role.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Creating </a:t>
            </a:r>
            <a:r>
              <a:rPr lang="en-US" sz="1300" dirty="0"/>
              <a:t>effective independent review and redress mechanisms for instances where ICANN’s performance of the IANA functions fails to adhere to documented policies and/or applicable rules.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In </a:t>
            </a:r>
            <a:r>
              <a:rPr lang="en-US" sz="1300" dirty="0"/>
              <a:t>the event of a change of IANA Functions Operator, ensuring that interactions between ICANN (as the policy source for gTLDs) and the new Operator maintain the stability and continuity of the IANA Functions.</a:t>
            </a:r>
          </a:p>
          <a:p>
            <a:pPr marL="0" indent="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5334000" y="990600"/>
            <a:ext cx="3657600" cy="5715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4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800" b="1" dirty="0" smtClean="0"/>
              <a:t>NTIA Requirements</a:t>
            </a:r>
            <a:endParaRPr lang="en-US" sz="1800" b="1" dirty="0" smtClean="0"/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Support and enhance the multistakeholder model;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Maintain the security, stability, and resiliency of the Internet DNS;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Meet the needs and expectation of the global customers and partners of the IANA services; and,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Maintain the openness of the Internet</a:t>
            </a:r>
            <a:r>
              <a:rPr lang="en-US" sz="1200" dirty="0" smtClean="0"/>
              <a:t>.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…NTIA will not accept a proposal that replaces the NTIA role with a government-led or an inter-governmental organization solution.</a:t>
            </a:r>
          </a:p>
          <a:p>
            <a:pPr marL="0" indent="0">
              <a:buFontTx/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1800" b="1" dirty="0" smtClean="0"/>
              <a:t>Other </a:t>
            </a:r>
            <a:r>
              <a:rPr lang="en-US" sz="1800" b="1" dirty="0" smtClean="0"/>
              <a:t>Issues?</a:t>
            </a:r>
            <a:endParaRPr lang="en-US" sz="1800" b="1" dirty="0" smtClean="0"/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Capture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Diversity of community (</a:t>
            </a:r>
            <a:r>
              <a:rPr lang="en-US" sz="1400" dirty="0" err="1" smtClean="0"/>
              <a:t>gTLDs</a:t>
            </a:r>
            <a:r>
              <a:rPr lang="en-US" sz="1400" dirty="0" smtClean="0"/>
              <a:t> and</a:t>
            </a:r>
            <a:r>
              <a:rPr lang="en-US" sz="1400" dirty="0" smtClean="0"/>
              <a:t> </a:t>
            </a:r>
            <a:r>
              <a:rPr lang="en-US" sz="1400" dirty="0" err="1" smtClean="0"/>
              <a:t>ccTLDs</a:t>
            </a:r>
            <a:r>
              <a:rPr lang="en-US" sz="1400" dirty="0" smtClean="0"/>
              <a:t>)</a:t>
            </a:r>
            <a:endParaRPr lang="en-US" sz="1400" dirty="0"/>
          </a:p>
          <a:p>
            <a:pPr marL="0" indent="0">
              <a:buFontTx/>
              <a:buNone/>
            </a:pP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400968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941857"/>
              </p:ext>
            </p:extLst>
          </p:nvPr>
        </p:nvGraphicFramePr>
        <p:xfrm>
          <a:off x="269844" y="304800"/>
          <a:ext cx="8610600" cy="5834113"/>
        </p:xfrm>
        <a:graphic>
          <a:graphicData uri="http://schemas.openxmlformats.org/drawingml/2006/table">
            <a:tbl>
              <a:tblPr/>
              <a:tblGrid>
                <a:gridCol w="2782237"/>
                <a:gridCol w="805965"/>
                <a:gridCol w="761802"/>
                <a:gridCol w="861169"/>
                <a:gridCol w="805965"/>
                <a:gridCol w="960534"/>
                <a:gridCol w="783884"/>
                <a:gridCol w="849044"/>
              </a:tblGrid>
              <a:tr h="287217">
                <a:tc row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EXTERNAL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INTERNAL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HYBRID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241995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Ext. Trust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Acc. Mech.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Int. Trust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IANA Subsidiary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IANA Shared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Standalone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CWG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Maintaining “separability”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Continuing binding documentation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Maintaining separation IANA funct/ICANN policy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Effective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ind.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review and redress mechanisms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Ensuring interactions ICANN and new Operator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NTIA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Support and enhance MSM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 security/stability/resiliency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Meet needs and expectation customers of IANA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 openness of the Internet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Non-gov-led or inter-gov org solution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OTHERS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360402"/>
            <a:ext cx="2743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>
                <a:solidFill>
                  <a:schemeClr val="accent2"/>
                </a:solidFill>
              </a:rPr>
              <a:t>Can the model support the principle?</a:t>
            </a:r>
            <a:endParaRPr lang="en-US" sz="1500" b="1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5119" y="6324600"/>
            <a:ext cx="4997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C6600"/>
                </a:solidFill>
              </a:rPr>
              <a:t>Possible Answers</a:t>
            </a:r>
            <a:r>
              <a:rPr lang="en-US" sz="1400" dirty="0" smtClean="0">
                <a:solidFill>
                  <a:srgbClr val="CC6600"/>
                </a:solidFill>
              </a:rPr>
              <a:t>: Yes, No, No Impact, Don’t Know</a:t>
            </a:r>
            <a:endParaRPr lang="en-US" sz="1400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51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External &gt; Contract Co.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042655"/>
              </p:ext>
            </p:extLst>
          </p:nvPr>
        </p:nvGraphicFramePr>
        <p:xfrm>
          <a:off x="457200" y="990600"/>
          <a:ext cx="8382000" cy="678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328160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Clear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separability</a:t>
                      </a:r>
                      <a:endParaRPr lang="en-US" sz="1400" baseline="0" dirty="0" smtClean="0"/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</a:rPr>
                        <a:t>This model moves stewardship in advance of moving the function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Contract</a:t>
                      </a:r>
                      <a:r>
                        <a:rPr lang="en-US" sz="1400" baseline="0" dirty="0" smtClean="0"/>
                        <a:t> is status quo 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Clearly implementable (we know that a contract can be signed with ICANN)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Avoids creating a single point of failure (distributed among orgs)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</a:rPr>
                        <a:t>Contract Co was intended to be a conduit, not the oversight itself (MRT was oversight) 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</a:rPr>
                        <a:t>Long chain of decision-making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Accountability</a:t>
                      </a:r>
                      <a:r>
                        <a:rPr lang="en-US" sz="1400" baseline="0" dirty="0" smtClean="0"/>
                        <a:t> of Contract Co. 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Creates new entity (ref. NTIA)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It is confusing to have an external entity decide on a contract ‘between ICANN and ICANN’ (in current structure with ICANN as IANA Functions Operator)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Implementation and Accountability issues should the IANA function be moved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</a:rPr>
                        <a:t>This model moves stewardship in advance of moving the function 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>
                          <a:solidFill>
                            <a:schemeClr val="tx2"/>
                          </a:solidFill>
                        </a:rPr>
                        <a:t>Untested steward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>
                          <a:solidFill>
                            <a:schemeClr val="tx2"/>
                          </a:solidFill>
                        </a:rPr>
                        <a:t>Response to the Public Comment 1 (December 2014)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>
                          <a:solidFill>
                            <a:schemeClr val="tx2"/>
                          </a:solidFill>
                        </a:rPr>
                        <a:t>Financial weight of the Contract Co. 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Contract Co was intended to be a conduit, not the oversight itself (MRT was oversight)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</a:rPr>
                        <a:t>Long chain of decision-making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This model as stated does not provide the benefits of any functional or structural separation 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chemeClr val="tx2"/>
                          </a:solidFill>
                        </a:rPr>
                        <a:t>Complex 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</a:rPr>
                        <a:t>Contract Co was intended to be a conduit, not the oversight itself (MRT was oversight) 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en-US" sz="1400" baseline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en-US" sz="1400" baseline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en-US" sz="1400" baseline="0" dirty="0" smtClean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073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198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Internal &gt; Accountability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Mechanisms with functional separation 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396415"/>
              </p:ext>
            </p:extLst>
          </p:nvPr>
        </p:nvGraphicFramePr>
        <p:xfrm>
          <a:off x="457200" y="457200"/>
          <a:ext cx="8382000" cy="678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328160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It i</a:t>
                      </a:r>
                      <a:r>
                        <a:rPr lang="en-US" sz="1400" baseline="0" dirty="0" smtClean="0"/>
                        <a:t>s status quo in the sense that ICANN as the IANA Functions Operator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Golden Disaster Recovery Plan (GDRP)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Accountability mechanisms can be put in place at ICANN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CCWG-Acct mechanisms can create the accountability necessary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Ensures the stability of the IANA Functions Op for those who need it most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It would guarantee that ICANN’s accountability would improve (and have spillover effect on policy and whole system)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By not having the “spin-off” you are more likely to fix the problem with a RFP. 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NTIA perceived </a:t>
                      </a:r>
                      <a:r>
                        <a:rPr lang="en-US" sz="1400" baseline="0" smtClean="0"/>
                        <a:t>to favor </a:t>
                      </a:r>
                      <a:r>
                        <a:rPr lang="en-US" sz="1400" baseline="0" dirty="0" smtClean="0"/>
                        <a:t>an internal model 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If you decide to fully separate (as</a:t>
                      </a:r>
                      <a:r>
                        <a:rPr lang="en-US" sz="1400" baseline="0" dirty="0" smtClean="0"/>
                        <a:t> opposed to outsource) </a:t>
                      </a:r>
                      <a:r>
                        <a:rPr lang="en-US" sz="1400" dirty="0" smtClean="0"/>
                        <a:t>the IANA Function at some future point,</a:t>
                      </a:r>
                      <a:r>
                        <a:rPr lang="en-US" sz="1400" baseline="0" dirty="0" smtClean="0"/>
                        <a:t> additional corporate restructuring would be required (and such work is likely to be at a time of difficulty/stress)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Need to nail down the mechanisms that gives effect to the “teeth” in this model (while there is a notion that there is a mechanism for </a:t>
                      </a:r>
                      <a:r>
                        <a:rPr lang="en-US" sz="1400" baseline="0" dirty="0" err="1" smtClean="0"/>
                        <a:t>separability</a:t>
                      </a:r>
                      <a:r>
                        <a:rPr lang="en-US" sz="1400" baseline="0" dirty="0" smtClean="0"/>
                        <a:t>, it’s not clear today)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Dependent on ICANN accountability enhancements 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Accountability mechanisms are unclear and undefined</a:t>
                      </a:r>
                    </a:p>
                    <a:p>
                      <a:pPr marL="169863" marR="0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No place for documentation of operational requirements, oversight or separation (both other models have place for a contract) </a:t>
                      </a:r>
                      <a:r>
                        <a:rPr lang="en-US" sz="1400" baseline="0" dirty="0" smtClean="0">
                          <a:sym typeface="Wingdings"/>
                        </a:rPr>
                        <a:t> </a:t>
                      </a:r>
                      <a:r>
                        <a:rPr lang="en-US" sz="1400" baseline="0" dirty="0" smtClean="0"/>
                        <a:t>Reduces the transparency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Who can decide to separate? SO/ACs are not incorporated (see CCWG-Acct’s work on ‘empowered community’)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Significant change to the status quo in the sense that we abolish the need for a contract </a:t>
                      </a:r>
                    </a:p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baseline="0" dirty="0" smtClean="0"/>
                        <a:t>Increases the CWG’s dependence on CCWG-Acct (might slow those projects down)</a:t>
                      </a:r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323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Hybrid/Integrated </a:t>
            </a:r>
            <a:r>
              <a:rPr lang="en-US" sz="1800" b="1" dirty="0">
                <a:solidFill>
                  <a:srgbClr val="000000"/>
                </a:solidFill>
                <a:latin typeface="Arial"/>
                <a:cs typeface="Arial"/>
              </a:rPr>
              <a:t>&gt; </a:t>
            </a:r>
            <a:r>
              <a:rPr lang="en-US" sz="18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IANA </a:t>
            </a:r>
            <a:r>
              <a:rPr lang="en-US" sz="1800" b="1" dirty="0">
                <a:solidFill>
                  <a:srgbClr val="000000"/>
                </a:solidFill>
                <a:latin typeface="Arial"/>
                <a:cs typeface="Arial"/>
              </a:rPr>
              <a:t>subsidiary (“affiliate”) of </a:t>
            </a: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ICANN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with possible future services agreements </a:t>
            </a:r>
            <a:b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Arial"/>
                <a:cs typeface="Arial"/>
              </a:rPr>
              <a:t>a.k.a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Accountability mechanisms with legal separation)</a:t>
            </a:r>
            <a:b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428841"/>
              </p:ext>
            </p:extLst>
          </p:nvPr>
        </p:nvGraphicFramePr>
        <p:xfrm>
          <a:off x="457200" y="1447800"/>
          <a:ext cx="8382000" cy="4503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88988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091572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35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4209"/>
  <p:tag name="AS_OS" val="Microsoft Windows NT 6.1.7601 Service Pack 1"/>
  <p:tag name="AS_RELEASE_DATE" val="2014.01.28"/>
  <p:tag name="AS_TITLE" val="Aspose.Slides for .NET 4.0"/>
  <p:tag name="AS_VERSION" val="8.3.0.0"/>
</p:tagLst>
</file>

<file path=ppt/theme/theme1.xml><?xml version="1.0" encoding="utf-8"?>
<a:theme xmlns:a="http://schemas.openxmlformats.org/drawingml/2006/main" name="HK &amp; Sydney - 2014 - July">
  <a:themeElements>
    <a:clrScheme name="">
      <a:dk1>
        <a:srgbClr val="003958"/>
      </a:dk1>
      <a:lt1>
        <a:srgbClr val="FFFFFF"/>
      </a:lt1>
      <a:dk2>
        <a:srgbClr val="000000"/>
      </a:dk2>
      <a:lt2>
        <a:srgbClr val="808080"/>
      </a:lt2>
      <a:accent1>
        <a:srgbClr val="CEA700"/>
      </a:accent1>
      <a:accent2>
        <a:srgbClr val="CC6600"/>
      </a:accent2>
      <a:accent3>
        <a:srgbClr val="FFFFFF"/>
      </a:accent3>
      <a:accent4>
        <a:srgbClr val="002F4A"/>
      </a:accent4>
      <a:accent5>
        <a:srgbClr val="E3D0AA"/>
      </a:accent5>
      <a:accent6>
        <a:srgbClr val="B95C00"/>
      </a:accent6>
      <a:hlink>
        <a:srgbClr val="990033"/>
      </a:hlink>
      <a:folHlink>
        <a:srgbClr val="A7C3CD"/>
      </a:folHlink>
    </a:clrScheme>
    <a:fontScheme name="Sidley 1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K &amp; Sydney - DarkBlue - 2014 - Jul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idley 1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K &amp; Sydney - BlueLines - 2014 - July">
  <a:themeElements>
    <a:clrScheme name="">
      <a:dk1>
        <a:srgbClr val="003958"/>
      </a:dk1>
      <a:lt1>
        <a:srgbClr val="FFFFFF"/>
      </a:lt1>
      <a:dk2>
        <a:srgbClr val="000000"/>
      </a:dk2>
      <a:lt2>
        <a:srgbClr val="808080"/>
      </a:lt2>
      <a:accent1>
        <a:srgbClr val="CEA700"/>
      </a:accent1>
      <a:accent2>
        <a:srgbClr val="CC6600"/>
      </a:accent2>
      <a:accent3>
        <a:srgbClr val="FFFFFF"/>
      </a:accent3>
      <a:accent4>
        <a:srgbClr val="002F4A"/>
      </a:accent4>
      <a:accent5>
        <a:srgbClr val="E3D0AA"/>
      </a:accent5>
      <a:accent6>
        <a:srgbClr val="B95C00"/>
      </a:accent6>
      <a:hlink>
        <a:srgbClr val="990033"/>
      </a:hlink>
      <a:folHlink>
        <a:srgbClr val="A7C3CD"/>
      </a:folHlink>
    </a:clrScheme>
    <a:fontScheme name="Office Classic 2">
      <a:maj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ajorFont>
      <a:min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HK &amp; Sydney - DarkBlue - 2014 - Jul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idley 1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HK &amp; Sydney - BlueLines - 2014 - July">
  <a:themeElements>
    <a:clrScheme name="">
      <a:dk1>
        <a:srgbClr val="003958"/>
      </a:dk1>
      <a:lt1>
        <a:srgbClr val="FFFFFF"/>
      </a:lt1>
      <a:dk2>
        <a:srgbClr val="000000"/>
      </a:dk2>
      <a:lt2>
        <a:srgbClr val="808080"/>
      </a:lt2>
      <a:accent1>
        <a:srgbClr val="CEA700"/>
      </a:accent1>
      <a:accent2>
        <a:srgbClr val="CC6600"/>
      </a:accent2>
      <a:accent3>
        <a:srgbClr val="FFFFFF"/>
      </a:accent3>
      <a:accent4>
        <a:srgbClr val="002F4A"/>
      </a:accent4>
      <a:accent5>
        <a:srgbClr val="E3D0AA"/>
      </a:accent5>
      <a:accent6>
        <a:srgbClr val="B95C00"/>
      </a:accent6>
      <a:hlink>
        <a:srgbClr val="990033"/>
      </a:hlink>
      <a:folHlink>
        <a:srgbClr val="A7C3CD"/>
      </a:folHlink>
    </a:clrScheme>
    <a:fontScheme name="Office Classic 2">
      <a:maj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ajorFont>
      <a:min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AsiaPacific-NOLLP</Template>
  <TotalTime>0</TotalTime>
  <Words>960</Words>
  <Application>Microsoft Macintosh PowerPoint</Application>
  <PresentationFormat>On-screen Show (4:3)</PresentationFormat>
  <Paragraphs>138</Paragraphs>
  <Slides>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HK &amp; Sydney - 2014 - July</vt:lpstr>
      <vt:lpstr>HK &amp; Sydney - DarkBlue - 2014 - July</vt:lpstr>
      <vt:lpstr>HK &amp; Sydney - BlueLines - 2014 - July</vt:lpstr>
      <vt:lpstr>1_HK &amp; Sydney - DarkBlue - 2014 - July</vt:lpstr>
      <vt:lpstr>1_HK &amp; Sydney - BlueLines - 2014 - July</vt:lpstr>
      <vt:lpstr>Document</vt:lpstr>
      <vt:lpstr>Agenda</vt:lpstr>
      <vt:lpstr>PowerPoint Presentation</vt:lpstr>
      <vt:lpstr>CWG Proposed Structures</vt:lpstr>
      <vt:lpstr>Our Principles</vt:lpstr>
      <vt:lpstr>PowerPoint Presentation</vt:lpstr>
      <vt:lpstr>External &gt; Contract Co.</vt:lpstr>
      <vt:lpstr>Internal &gt; Accountability Mechanisms with functional separation </vt:lpstr>
      <vt:lpstr>Hybrid/Integrated &gt;  IANA subsidiary (“affiliate”) of ICANN  with possible future services agreements  (a.k.a Accountability mechanisms with legal separation) 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1601-01-01T00:00:00Z</dcterms:created>
  <dcterms:modified xsi:type="dcterms:W3CDTF">2015-03-27T11:30:40Z</dcterms:modified>
</cp:coreProperties>
</file>