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6">
  <p:sldMasterIdLst>
    <p:sldMasterId id="2147483648" r:id="rId1"/>
  </p:sldMasterIdLst>
  <p:notesMasterIdLst>
    <p:notesMasterId r:id="rId48"/>
  </p:notesMasterIdLst>
  <p:handoutMasterIdLst>
    <p:handoutMasterId r:id="rId49"/>
  </p:handoutMasterIdLst>
  <p:sldIdLst>
    <p:sldId id="293" r:id="rId2"/>
    <p:sldId id="322" r:id="rId3"/>
    <p:sldId id="326" r:id="rId4"/>
    <p:sldId id="346" r:id="rId5"/>
    <p:sldId id="347" r:id="rId6"/>
    <p:sldId id="348" r:id="rId7"/>
    <p:sldId id="349" r:id="rId8"/>
    <p:sldId id="350" r:id="rId9"/>
    <p:sldId id="351" r:id="rId10"/>
    <p:sldId id="352" r:id="rId11"/>
    <p:sldId id="353" r:id="rId12"/>
    <p:sldId id="354" r:id="rId13"/>
    <p:sldId id="355" r:id="rId14"/>
    <p:sldId id="356" r:id="rId15"/>
    <p:sldId id="358" r:id="rId16"/>
    <p:sldId id="359" r:id="rId17"/>
    <p:sldId id="361" r:id="rId18"/>
    <p:sldId id="296" r:id="rId19"/>
    <p:sldId id="362" r:id="rId20"/>
    <p:sldId id="363" r:id="rId21"/>
    <p:sldId id="364" r:id="rId22"/>
    <p:sldId id="365" r:id="rId23"/>
    <p:sldId id="366" r:id="rId24"/>
    <p:sldId id="374" r:id="rId25"/>
    <p:sldId id="368" r:id="rId26"/>
    <p:sldId id="375" r:id="rId27"/>
    <p:sldId id="376" r:id="rId28"/>
    <p:sldId id="377" r:id="rId29"/>
    <p:sldId id="393" r:id="rId30"/>
    <p:sldId id="372" r:id="rId31"/>
    <p:sldId id="373" r:id="rId32"/>
    <p:sldId id="282" r:id="rId33"/>
    <p:sldId id="378" r:id="rId34"/>
    <p:sldId id="379" r:id="rId35"/>
    <p:sldId id="380" r:id="rId36"/>
    <p:sldId id="381" r:id="rId37"/>
    <p:sldId id="382" r:id="rId38"/>
    <p:sldId id="383" r:id="rId39"/>
    <p:sldId id="384" r:id="rId40"/>
    <p:sldId id="385" r:id="rId41"/>
    <p:sldId id="386" r:id="rId42"/>
    <p:sldId id="387" r:id="rId43"/>
    <p:sldId id="388" r:id="rId44"/>
    <p:sldId id="390" r:id="rId45"/>
    <p:sldId id="391" r:id="rId46"/>
    <p:sldId id="392"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71" autoAdjust="0"/>
    <p:restoredTop sz="98283" autoAdjust="0"/>
  </p:normalViewPr>
  <p:slideViewPr>
    <p:cSldViewPr snapToGrid="0" snapToObjects="1">
      <p:cViewPr varScale="1">
        <p:scale>
          <a:sx n="73" d="100"/>
          <a:sy n="73" d="100"/>
        </p:scale>
        <p:origin x="1698" y="72"/>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305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pPr/>
              <a:t>05-Mar-17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pPr/>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pPr/>
              <a:t>05-Mar-17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pPr/>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Breakup</a:t>
            </a:r>
            <a:r>
              <a:rPr lang="en-US" baseline="0" dirty="0"/>
              <a:t> your presentation, divide it into sections.  This is especially useful if most of your presentation is text.</a:t>
            </a:r>
            <a:endParaRPr lang="en-US" dirty="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a:t>
            </a:fld>
            <a:endParaRPr lang="en-US"/>
          </a:p>
        </p:txBody>
      </p:sp>
    </p:spTree>
    <p:extLst>
      <p:ext uri="{BB962C8B-B14F-4D97-AF65-F5344CB8AC3E}">
        <p14:creationId xmlns:p14="http://schemas.microsoft.com/office/powerpoint/2010/main" val="1711305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10</a:t>
            </a:fld>
            <a:endParaRPr lang="en-US"/>
          </a:p>
        </p:txBody>
      </p:sp>
    </p:spTree>
    <p:extLst>
      <p:ext uri="{BB962C8B-B14F-4D97-AF65-F5344CB8AC3E}">
        <p14:creationId xmlns:p14="http://schemas.microsoft.com/office/powerpoint/2010/main" val="3429731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11</a:t>
            </a:fld>
            <a:endParaRPr lang="en-US"/>
          </a:p>
        </p:txBody>
      </p:sp>
    </p:spTree>
    <p:extLst>
      <p:ext uri="{BB962C8B-B14F-4D97-AF65-F5344CB8AC3E}">
        <p14:creationId xmlns:p14="http://schemas.microsoft.com/office/powerpoint/2010/main" val="2661942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12</a:t>
            </a:fld>
            <a:endParaRPr lang="en-US"/>
          </a:p>
        </p:txBody>
      </p:sp>
    </p:spTree>
    <p:extLst>
      <p:ext uri="{BB962C8B-B14F-4D97-AF65-F5344CB8AC3E}">
        <p14:creationId xmlns:p14="http://schemas.microsoft.com/office/powerpoint/2010/main" val="4032238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13</a:t>
            </a:fld>
            <a:endParaRPr lang="en-US"/>
          </a:p>
        </p:txBody>
      </p:sp>
    </p:spTree>
    <p:extLst>
      <p:ext uri="{BB962C8B-B14F-4D97-AF65-F5344CB8AC3E}">
        <p14:creationId xmlns:p14="http://schemas.microsoft.com/office/powerpoint/2010/main" val="3867341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14</a:t>
            </a:fld>
            <a:endParaRPr lang="en-US"/>
          </a:p>
        </p:txBody>
      </p:sp>
    </p:spTree>
    <p:extLst>
      <p:ext uri="{BB962C8B-B14F-4D97-AF65-F5344CB8AC3E}">
        <p14:creationId xmlns:p14="http://schemas.microsoft.com/office/powerpoint/2010/main" val="7855089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15</a:t>
            </a:fld>
            <a:endParaRPr lang="en-US"/>
          </a:p>
        </p:txBody>
      </p:sp>
    </p:spTree>
    <p:extLst>
      <p:ext uri="{BB962C8B-B14F-4D97-AF65-F5344CB8AC3E}">
        <p14:creationId xmlns:p14="http://schemas.microsoft.com/office/powerpoint/2010/main" val="333304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16</a:t>
            </a:fld>
            <a:endParaRPr lang="en-US"/>
          </a:p>
        </p:txBody>
      </p:sp>
    </p:spTree>
    <p:extLst>
      <p:ext uri="{BB962C8B-B14F-4D97-AF65-F5344CB8AC3E}">
        <p14:creationId xmlns:p14="http://schemas.microsoft.com/office/powerpoint/2010/main" val="3214549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17</a:t>
            </a:fld>
            <a:endParaRPr lang="en-US"/>
          </a:p>
        </p:txBody>
      </p:sp>
    </p:spTree>
    <p:extLst>
      <p:ext uri="{BB962C8B-B14F-4D97-AF65-F5344CB8AC3E}">
        <p14:creationId xmlns:p14="http://schemas.microsoft.com/office/powerpoint/2010/main" val="4206396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To adjust the length and width of the arrow, click on the arrow, grab a corner, and lengthen or shorten, depending on your preference.  </a:t>
            </a:r>
          </a:p>
          <a:p>
            <a:endParaRPr lang="en-US" baseline="0" dirty="0"/>
          </a:p>
          <a:p>
            <a:r>
              <a:rPr lang="en-US" baseline="0" dirty="0"/>
              <a:t>To add a bubble, click on the bubble, ensure it is fully highlighted, COPY and PASTE.  Then drag the bubble to your preferred placement.  </a:t>
            </a:r>
          </a:p>
          <a:p>
            <a:endParaRPr lang="en-US" baseline="0" dirty="0"/>
          </a:p>
          <a:p>
            <a:r>
              <a:rPr lang="en-US" baseline="0" dirty="0"/>
              <a:t>To delete a bubble, click on the bubble, ensuring it is highlighted and click DELETE.  If you make a mistake, go to your top bar on PP and click EDIT, UNDO</a:t>
            </a:r>
            <a:endParaRPr lang="en-US" dirty="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18</a:t>
            </a:fld>
            <a:endParaRPr lang="en-US"/>
          </a:p>
        </p:txBody>
      </p:sp>
    </p:spTree>
    <p:extLst>
      <p:ext uri="{BB962C8B-B14F-4D97-AF65-F5344CB8AC3E}">
        <p14:creationId xmlns:p14="http://schemas.microsoft.com/office/powerpoint/2010/main" val="1983007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19</a:t>
            </a:fld>
            <a:endParaRPr lang="en-US"/>
          </a:p>
        </p:txBody>
      </p:sp>
    </p:spTree>
    <p:extLst>
      <p:ext uri="{BB962C8B-B14F-4D97-AF65-F5344CB8AC3E}">
        <p14:creationId xmlns:p14="http://schemas.microsoft.com/office/powerpoint/2010/main" val="1917078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stylized agenda slide</a:t>
            </a:r>
            <a:r>
              <a:rPr lang="en-US" baseline="0" dirty="0"/>
              <a:t> for your presentation.</a:t>
            </a:r>
          </a:p>
          <a:p>
            <a:endParaRPr lang="en-US" baseline="0" dirty="0"/>
          </a:p>
          <a:p>
            <a:r>
              <a:rPr lang="en-US" dirty="0"/>
              <a:t>To</a:t>
            </a:r>
            <a:r>
              <a:rPr lang="en-US" baseline="0" dirty="0"/>
              <a:t> </a:t>
            </a:r>
            <a:r>
              <a:rPr lang="en-US" dirty="0"/>
              <a:t>delete a box,</a:t>
            </a:r>
            <a:r>
              <a:rPr lang="en-US" baseline="0" dirty="0"/>
              <a:t> </a:t>
            </a:r>
            <a:r>
              <a:rPr lang="en-US" dirty="0"/>
              <a:t>if there are too many boxes,</a:t>
            </a:r>
            <a:r>
              <a:rPr lang="en-US" baseline="0" dirty="0"/>
              <a:t> click the edge of the box, ensure the entire box is highlighted, then DELETE.  </a:t>
            </a:r>
          </a:p>
          <a:p>
            <a:endParaRPr lang="en-US" baseline="0" dirty="0"/>
          </a:p>
          <a:p>
            <a:r>
              <a:rPr lang="en-US" baseline="0" dirty="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a:t>
            </a:fld>
            <a:endParaRPr lang="en-US"/>
          </a:p>
        </p:txBody>
      </p:sp>
    </p:spTree>
    <p:extLst>
      <p:ext uri="{BB962C8B-B14F-4D97-AF65-F5344CB8AC3E}">
        <p14:creationId xmlns:p14="http://schemas.microsoft.com/office/powerpoint/2010/main" val="5801072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20</a:t>
            </a:fld>
            <a:endParaRPr lang="en-US"/>
          </a:p>
        </p:txBody>
      </p:sp>
    </p:spTree>
    <p:extLst>
      <p:ext uri="{BB962C8B-B14F-4D97-AF65-F5344CB8AC3E}">
        <p14:creationId xmlns:p14="http://schemas.microsoft.com/office/powerpoint/2010/main" val="31019449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21</a:t>
            </a:fld>
            <a:endParaRPr lang="en-US"/>
          </a:p>
        </p:txBody>
      </p:sp>
    </p:spTree>
    <p:extLst>
      <p:ext uri="{BB962C8B-B14F-4D97-AF65-F5344CB8AC3E}">
        <p14:creationId xmlns:p14="http://schemas.microsoft.com/office/powerpoint/2010/main" val="35214116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22</a:t>
            </a:fld>
            <a:endParaRPr lang="en-US"/>
          </a:p>
        </p:txBody>
      </p:sp>
    </p:spTree>
    <p:extLst>
      <p:ext uri="{BB962C8B-B14F-4D97-AF65-F5344CB8AC3E}">
        <p14:creationId xmlns:p14="http://schemas.microsoft.com/office/powerpoint/2010/main" val="2005709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23</a:t>
            </a:fld>
            <a:endParaRPr lang="en-US"/>
          </a:p>
        </p:txBody>
      </p:sp>
    </p:spTree>
    <p:extLst>
      <p:ext uri="{BB962C8B-B14F-4D97-AF65-F5344CB8AC3E}">
        <p14:creationId xmlns:p14="http://schemas.microsoft.com/office/powerpoint/2010/main" val="1661487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24</a:t>
            </a:fld>
            <a:endParaRPr lang="en-US"/>
          </a:p>
        </p:txBody>
      </p:sp>
    </p:spTree>
    <p:extLst>
      <p:ext uri="{BB962C8B-B14F-4D97-AF65-F5344CB8AC3E}">
        <p14:creationId xmlns:p14="http://schemas.microsoft.com/office/powerpoint/2010/main" val="2773563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25</a:t>
            </a:fld>
            <a:endParaRPr lang="en-US"/>
          </a:p>
        </p:txBody>
      </p:sp>
    </p:spTree>
    <p:extLst>
      <p:ext uri="{BB962C8B-B14F-4D97-AF65-F5344CB8AC3E}">
        <p14:creationId xmlns:p14="http://schemas.microsoft.com/office/powerpoint/2010/main" val="20652820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26</a:t>
            </a:fld>
            <a:endParaRPr lang="en-US"/>
          </a:p>
        </p:txBody>
      </p:sp>
    </p:spTree>
    <p:extLst>
      <p:ext uri="{BB962C8B-B14F-4D97-AF65-F5344CB8AC3E}">
        <p14:creationId xmlns:p14="http://schemas.microsoft.com/office/powerpoint/2010/main" val="2250839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27</a:t>
            </a:fld>
            <a:endParaRPr lang="en-US"/>
          </a:p>
        </p:txBody>
      </p:sp>
    </p:spTree>
    <p:extLst>
      <p:ext uri="{BB962C8B-B14F-4D97-AF65-F5344CB8AC3E}">
        <p14:creationId xmlns:p14="http://schemas.microsoft.com/office/powerpoint/2010/main" val="3141458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28</a:t>
            </a:fld>
            <a:endParaRPr lang="en-US"/>
          </a:p>
        </p:txBody>
      </p:sp>
    </p:spTree>
    <p:extLst>
      <p:ext uri="{BB962C8B-B14F-4D97-AF65-F5344CB8AC3E}">
        <p14:creationId xmlns:p14="http://schemas.microsoft.com/office/powerpoint/2010/main" val="3082591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29</a:t>
            </a:fld>
            <a:endParaRPr lang="en-US"/>
          </a:p>
        </p:txBody>
      </p:sp>
    </p:spTree>
    <p:extLst>
      <p:ext uri="{BB962C8B-B14F-4D97-AF65-F5344CB8AC3E}">
        <p14:creationId xmlns:p14="http://schemas.microsoft.com/office/powerpoint/2010/main" val="3767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a:t>
            </a:fld>
            <a:endParaRPr lang="en-US"/>
          </a:p>
        </p:txBody>
      </p:sp>
    </p:spTree>
    <p:extLst>
      <p:ext uri="{BB962C8B-B14F-4D97-AF65-F5344CB8AC3E}">
        <p14:creationId xmlns:p14="http://schemas.microsoft.com/office/powerpoint/2010/main" val="229532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30</a:t>
            </a:fld>
            <a:endParaRPr lang="en-US"/>
          </a:p>
        </p:txBody>
      </p:sp>
    </p:spTree>
    <p:extLst>
      <p:ext uri="{BB962C8B-B14F-4D97-AF65-F5344CB8AC3E}">
        <p14:creationId xmlns:p14="http://schemas.microsoft.com/office/powerpoint/2010/main" val="31356232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31</a:t>
            </a:fld>
            <a:endParaRPr lang="en-US"/>
          </a:p>
        </p:txBody>
      </p:sp>
    </p:spTree>
    <p:extLst>
      <p:ext uri="{BB962C8B-B14F-4D97-AF65-F5344CB8AC3E}">
        <p14:creationId xmlns:p14="http://schemas.microsoft.com/office/powerpoint/2010/main" val="35118818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Insert a 364 x 395 pixels</a:t>
            </a:r>
            <a:r>
              <a:rPr lang="en-US" sz="1200" kern="1200" baseline="0" dirty="0">
                <a:solidFill>
                  <a:schemeClr val="tx1"/>
                </a:solidFill>
                <a:latin typeface="+mn-lt"/>
                <a:ea typeface="+mn-ea"/>
                <a:cs typeface="+mn-cs"/>
              </a:rPr>
              <a:t> photo.</a:t>
            </a:r>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32</a:t>
            </a:fld>
            <a:endParaRPr lang="en-US"/>
          </a:p>
        </p:txBody>
      </p:sp>
    </p:spTree>
    <p:extLst>
      <p:ext uri="{BB962C8B-B14F-4D97-AF65-F5344CB8AC3E}">
        <p14:creationId xmlns:p14="http://schemas.microsoft.com/office/powerpoint/2010/main" val="32919696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Breakup</a:t>
            </a:r>
            <a:r>
              <a:rPr lang="en-US" baseline="0" dirty="0"/>
              <a:t> your presentation, divide it into sections.  This is especially useful if most of your presentation is text.</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49221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34</a:t>
            </a:fld>
            <a:endParaRPr lang="en-US"/>
          </a:p>
        </p:txBody>
      </p:sp>
    </p:spTree>
    <p:extLst>
      <p:ext uri="{BB962C8B-B14F-4D97-AF65-F5344CB8AC3E}">
        <p14:creationId xmlns:p14="http://schemas.microsoft.com/office/powerpoint/2010/main" val="16045487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10086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914963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109759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448253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3904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4</a:t>
            </a:fld>
            <a:endParaRPr lang="en-US"/>
          </a:p>
        </p:txBody>
      </p:sp>
    </p:spTree>
    <p:extLst>
      <p:ext uri="{BB962C8B-B14F-4D97-AF65-F5344CB8AC3E}">
        <p14:creationId xmlns:p14="http://schemas.microsoft.com/office/powerpoint/2010/main" val="35289543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60338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73209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650405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57929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881073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4819761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Insert a 364 x 395 pixels</a:t>
            </a:r>
            <a:r>
              <a:rPr lang="en-US" sz="1200" kern="1200" baseline="0" dirty="0">
                <a:solidFill>
                  <a:schemeClr val="tx1"/>
                </a:solidFill>
                <a:latin typeface="+mn-lt"/>
                <a:ea typeface="+mn-ea"/>
                <a:cs typeface="+mn-cs"/>
              </a:rPr>
              <a:t> photo.</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E002FF9-4628-B146-9948-95257A43069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58673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5</a:t>
            </a:fld>
            <a:endParaRPr lang="en-US"/>
          </a:p>
        </p:txBody>
      </p:sp>
    </p:spTree>
    <p:extLst>
      <p:ext uri="{BB962C8B-B14F-4D97-AF65-F5344CB8AC3E}">
        <p14:creationId xmlns:p14="http://schemas.microsoft.com/office/powerpoint/2010/main" val="3106282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6</a:t>
            </a:fld>
            <a:endParaRPr lang="en-US"/>
          </a:p>
        </p:txBody>
      </p:sp>
    </p:spTree>
    <p:extLst>
      <p:ext uri="{BB962C8B-B14F-4D97-AF65-F5344CB8AC3E}">
        <p14:creationId xmlns:p14="http://schemas.microsoft.com/office/powerpoint/2010/main" val="907663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7</a:t>
            </a:fld>
            <a:endParaRPr lang="en-US"/>
          </a:p>
        </p:txBody>
      </p:sp>
    </p:spTree>
    <p:extLst>
      <p:ext uri="{BB962C8B-B14F-4D97-AF65-F5344CB8AC3E}">
        <p14:creationId xmlns:p14="http://schemas.microsoft.com/office/powerpoint/2010/main" val="3411710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8</a:t>
            </a:fld>
            <a:endParaRPr lang="en-US"/>
          </a:p>
        </p:txBody>
      </p:sp>
    </p:spTree>
    <p:extLst>
      <p:ext uri="{BB962C8B-B14F-4D97-AF65-F5344CB8AC3E}">
        <p14:creationId xmlns:p14="http://schemas.microsoft.com/office/powerpoint/2010/main" val="553061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9</a:t>
            </a:fld>
            <a:endParaRPr lang="en-US"/>
          </a:p>
        </p:txBody>
      </p:sp>
    </p:spTree>
    <p:extLst>
      <p:ext uri="{BB962C8B-B14F-4D97-AF65-F5344CB8AC3E}">
        <p14:creationId xmlns:p14="http://schemas.microsoft.com/office/powerpoint/2010/main" val="35922405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a:t>Click to edit title</a:t>
            </a:r>
          </a:p>
        </p:txBody>
      </p:sp>
    </p:spTree>
    <p:extLst>
      <p:ext uri="{BB962C8B-B14F-4D97-AF65-F5344CB8AC3E}">
        <p14:creationId xmlns:p14="http://schemas.microsoft.com/office/powerpoint/2010/main" val="130537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a:t>Click to edit title</a:t>
            </a:r>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Tree>
    <p:extLst>
      <p:ext uri="{BB962C8B-B14F-4D97-AF65-F5344CB8AC3E}">
        <p14:creationId xmlns:p14="http://schemas.microsoft.com/office/powerpoint/2010/main" val="2083083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a:latin typeface="Arial"/>
                <a:cs typeface="Arial"/>
              </a:rPr>
              <a:t>Name of an Agenda Item</a:t>
            </a:r>
          </a:p>
          <a:p>
            <a:r>
              <a:rPr lang="en-US" sz="3500" dirty="0">
                <a:latin typeface="Arial"/>
                <a:cs typeface="Arial"/>
              </a:rPr>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a:latin typeface="Arial"/>
                <a:cs typeface="Arial"/>
              </a:rPr>
              <a:t>Name of an Agenda Item</a:t>
            </a:r>
          </a:p>
          <a:p>
            <a:r>
              <a:rPr lang="en-US" sz="3500" dirty="0">
                <a:latin typeface="Arial"/>
                <a:cs typeface="Arial"/>
              </a:rPr>
              <a:t>Section Divider</a:t>
            </a: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a:latin typeface="Arial"/>
                <a:cs typeface="Arial"/>
              </a:rPr>
              <a:t>Name of an Agenda Item</a:t>
            </a:r>
          </a:p>
          <a:p>
            <a:r>
              <a:rPr lang="en-US" sz="3500" dirty="0">
                <a:latin typeface="Arial"/>
                <a:cs typeface="Arial"/>
              </a:rPr>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www.omniglot.com/writing/khanty.htm"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hyperlink" Target="http://www.omniglot.com/writing/khakas.htm" TargetMode="External"/><Relationship Id="rId4" Type="http://schemas.openxmlformats.org/officeDocument/2006/relationships/hyperlink" Target="http://www.omniglot.com/writing/gagauz.htm"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s://en.wikipedia.org/wiki/Kildin_Sami_orthography"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8" Type="http://schemas.openxmlformats.org/officeDocument/2006/relationships/hyperlink" Target="https://en.wikipedia.org/wiki/Lak_language" TargetMode="External"/><Relationship Id="rId3" Type="http://schemas.openxmlformats.org/officeDocument/2006/relationships/hyperlink" Target="https://en.wikipedia.org/wiki/Circassian_language" TargetMode="External"/><Relationship Id="rId7" Type="http://schemas.openxmlformats.org/officeDocument/2006/relationships/hyperlink" Target="https://en.wikipedia.org/wiki/Ingush_language"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hyperlink" Target="https://en.wikipedia.org/wiki/Dargin_language" TargetMode="External"/><Relationship Id="rId11" Type="http://schemas.openxmlformats.org/officeDocument/2006/relationships/hyperlink" Target="https://en.wikipedia.org/wiki/Abaza_language" TargetMode="External"/><Relationship Id="rId5" Type="http://schemas.openxmlformats.org/officeDocument/2006/relationships/hyperlink" Target="https://en.wikipedia.org/wiki/Avar_language" TargetMode="External"/><Relationship Id="rId10" Type="http://schemas.openxmlformats.org/officeDocument/2006/relationships/hyperlink" Target="https://en.wikipedia.org/wiki/Tabassaran_language" TargetMode="External"/><Relationship Id="rId4" Type="http://schemas.openxmlformats.org/officeDocument/2006/relationships/hyperlink" Target="https://en.wikipedia.org/wiki/Chechen_language" TargetMode="External"/><Relationship Id="rId9" Type="http://schemas.openxmlformats.org/officeDocument/2006/relationships/hyperlink" Target="https://en.wikipedia.org/wiki/Lezgi_language"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www.unicode.org/wg2/docs/n1323.pdf"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mailto:dusan@dukes.in.rs"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7.jpg"/><Relationship Id="rId4" Type="http://schemas.openxmlformats.org/officeDocument/2006/relationships/hyperlink" Target="mailto:stojicevic@gransy.com"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www.omniglot.com/writing/khanty.htm" TargetMode="External"/><Relationship Id="rId2" Type="http://schemas.openxmlformats.org/officeDocument/2006/relationships/notesSlide" Target="../notesSlides/notesSlide38.xml"/><Relationship Id="rId1" Type="http://schemas.openxmlformats.org/officeDocument/2006/relationships/slideLayout" Target="../slideLayouts/slideLayout3.xml"/><Relationship Id="rId5" Type="http://schemas.openxmlformats.org/officeDocument/2006/relationships/hyperlink" Target="http://www.omniglot.com/writing/khakas.htm" TargetMode="External"/><Relationship Id="rId4" Type="http://schemas.openxmlformats.org/officeDocument/2006/relationships/hyperlink" Target="http://www.omniglot.com/writing/gagauz.htm"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hyperlink" Target="mailto:dusan@dukes.in.rs" TargetMode="External"/><Relationship Id="rId2" Type="http://schemas.openxmlformats.org/officeDocument/2006/relationships/notesSlide" Target="../notesSlides/notesSlide46.xml"/><Relationship Id="rId1" Type="http://schemas.openxmlformats.org/officeDocument/2006/relationships/slideLayout" Target="../slideLayouts/slideLayout3.xml"/><Relationship Id="rId5" Type="http://schemas.openxmlformats.org/officeDocument/2006/relationships/image" Target="../media/image7.jpg"/><Relationship Id="rId4" Type="http://schemas.openxmlformats.org/officeDocument/2006/relationships/hyperlink" Target="mailto:stojicevic@gransy.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a:spLocks noGrp="1"/>
          </p:cNvSpPr>
          <p:nvPr>
            <p:ph type="body" sz="quarter" idx="13"/>
          </p:nvPr>
        </p:nvSpPr>
        <p:spPr>
          <a:xfrm>
            <a:off x="569913" y="2377590"/>
            <a:ext cx="7237656" cy="1728788"/>
          </a:xfrm>
        </p:spPr>
        <p:txBody>
          <a:bodyPr/>
          <a:lstStyle/>
          <a:p>
            <a:r>
              <a:rPr lang="en-US" sz="3500" b="1" dirty="0">
                <a:latin typeface="Arial"/>
                <a:cs typeface="Arial"/>
              </a:rPr>
              <a:t>Cyrillic Generation Panel Update</a:t>
            </a:r>
            <a:endParaRPr lang="sr-Latn-RS" sz="3500" b="1" dirty="0">
              <a:latin typeface="Arial"/>
              <a:cs typeface="Arial"/>
            </a:endParaRPr>
          </a:p>
          <a:p>
            <a:endParaRPr lang="en-US" sz="3500" b="1" dirty="0">
              <a:latin typeface="Arial"/>
              <a:cs typeface="Arial"/>
            </a:endParaRPr>
          </a:p>
          <a:p>
            <a:r>
              <a:rPr lang="sr-Cyrl-RS" sz="2400" dirty="0"/>
              <a:t>Душан Стојичевић</a:t>
            </a:r>
          </a:p>
          <a:p>
            <a:r>
              <a:rPr lang="sr-Latn-RS" sz="2400" dirty="0"/>
              <a:t>Dusan Stojicevic</a:t>
            </a:r>
          </a:p>
          <a:p>
            <a:r>
              <a:rPr lang="sr-Latn-RS" sz="2400" dirty="0"/>
              <a:t>Chair</a:t>
            </a:r>
            <a:r>
              <a:rPr lang="en-US" sz="2400" dirty="0"/>
              <a:t>, Cyrillic GP</a:t>
            </a:r>
          </a:p>
        </p:txBody>
      </p:sp>
    </p:spTree>
    <p:extLst>
      <p:ext uri="{BB962C8B-B14F-4D97-AF65-F5344CB8AC3E}">
        <p14:creationId xmlns:p14="http://schemas.microsoft.com/office/powerpoint/2010/main" val="3956897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89636"/>
            <a:ext cx="8103072" cy="3816429"/>
          </a:xfrm>
          <a:prstGeom prst="rect">
            <a:avLst/>
          </a:prstGeom>
        </p:spPr>
        <p:txBody>
          <a:bodyPr wrap="square">
            <a:spAutoFit/>
          </a:bodyPr>
          <a:lstStyle/>
          <a:p>
            <a:pPr marL="457200" lvl="0" indent="-457200">
              <a:buFont typeface="+mj-lt"/>
              <a:buAutoNum type="arabicPeriod" startAt="5"/>
            </a:pPr>
            <a:r>
              <a:rPr lang="en-US" sz="2200" dirty="0">
                <a:latin typeface="Arial" panose="020B0604020202020204" pitchFamily="34" charset="0"/>
                <a:cs typeface="Arial" panose="020B0604020202020204" pitchFamily="34" charset="0"/>
              </a:rPr>
              <a:t>The generation panel lacked sufficient information on the usage</a:t>
            </a:r>
          </a:p>
          <a:p>
            <a:pPr marL="457200" lvl="0" indent="-457200">
              <a:buFont typeface="+mj-lt"/>
              <a:buAutoNum type="arabicPeriod" startAt="5"/>
            </a:pPr>
            <a:r>
              <a:rPr lang="en-US" sz="2200" dirty="0">
                <a:latin typeface="Arial" panose="020B0604020202020204" pitchFamily="34" charset="0"/>
                <a:cs typeface="Arial" panose="020B0604020202020204" pitchFamily="34" charset="0"/>
              </a:rPr>
              <a:t>The generation panel could only ascertain the use for such languages that had an EGIDS rating higher than five (6 or above), as per the “Guidelines for Developing Script-Specific Label Generation Rules for Integration into the Root Zone LGR” </a:t>
            </a:r>
          </a:p>
          <a:p>
            <a:pPr marL="457200" lvl="0" indent="-457200">
              <a:buFont typeface="+mj-lt"/>
              <a:buAutoNum type="arabicPeriod" startAt="5"/>
            </a:pPr>
            <a:r>
              <a:rPr lang="en-US" sz="2200" dirty="0">
                <a:latin typeface="Arial" panose="020B0604020202020204" pitchFamily="34" charset="0"/>
                <a:cs typeface="Arial" panose="020B0604020202020204" pitchFamily="34" charset="0"/>
              </a:rPr>
              <a:t>The generation panel had data on the use of code points, but where Integration Panel explicitly expressed disagreement on the validity and relevance of such data in separate communications</a:t>
            </a:r>
          </a:p>
        </p:txBody>
      </p:sp>
      <p:sp>
        <p:nvSpPr>
          <p:cNvPr id="4" name="Title 3"/>
          <p:cNvSpPr>
            <a:spLocks noGrp="1"/>
          </p:cNvSpPr>
          <p:nvPr>
            <p:ph type="title"/>
          </p:nvPr>
        </p:nvSpPr>
        <p:spPr>
          <a:prstGeom prst="rect">
            <a:avLst/>
          </a:prstGeom>
        </p:spPr>
        <p:txBody>
          <a:bodyPr/>
          <a:lstStyle/>
          <a:p>
            <a:r>
              <a:rPr lang="en-US" dirty="0"/>
              <a:t>Development Process – Exclusion Principles</a:t>
            </a:r>
            <a:endParaRPr lang="en-US" sz="3000" dirty="0">
              <a:latin typeface="Arial"/>
              <a:cs typeface="Arial"/>
            </a:endParaRPr>
          </a:p>
        </p:txBody>
      </p:sp>
    </p:spTree>
    <p:extLst>
      <p:ext uri="{BB962C8B-B14F-4D97-AF65-F5344CB8AC3E}">
        <p14:creationId xmlns:p14="http://schemas.microsoft.com/office/powerpoint/2010/main" val="317553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9548" y="1697620"/>
            <a:ext cx="2144037" cy="3477875"/>
          </a:xfrm>
          <a:prstGeom prst="rect">
            <a:avLst/>
          </a:prstGeom>
        </p:spPr>
        <p:txBody>
          <a:bodyPr wrap="square">
            <a:spAutoFit/>
          </a:bodyPr>
          <a:lstStyle/>
          <a:p>
            <a:pPr lvl="0"/>
            <a:r>
              <a:rPr lang="sr-Latn-RS" sz="2200" b="1" dirty="0">
                <a:solidFill>
                  <a:srgbClr val="0C1F24"/>
                </a:solidFill>
                <a:latin typeface="Arial" panose="020B0604020202020204" pitchFamily="34" charset="0"/>
                <a:cs typeface="Arial" panose="020B0604020202020204" pitchFamily="34" charset="0"/>
              </a:rPr>
              <a:t>84</a:t>
            </a:r>
            <a:r>
              <a:rPr lang="en-US" sz="2200" dirty="0">
                <a:solidFill>
                  <a:srgbClr val="0C1F24"/>
                </a:solidFill>
                <a:latin typeface="Arial" panose="020B0604020202020204" pitchFamily="34" charset="0"/>
                <a:cs typeface="Arial" panose="020B0604020202020204" pitchFamily="34" charset="0"/>
              </a:rPr>
              <a:t> code points recommended for inclusion</a:t>
            </a:r>
          </a:p>
          <a:p>
            <a:pPr lvl="0"/>
            <a:endParaRPr lang="sr-Latn-RS" sz="2200" b="1" dirty="0">
              <a:solidFill>
                <a:srgbClr val="0C1F24"/>
              </a:solidFill>
              <a:latin typeface="Arial" panose="020B0604020202020204" pitchFamily="34" charset="0"/>
              <a:cs typeface="Arial" panose="020B0604020202020204" pitchFamily="34" charset="0"/>
            </a:endParaRPr>
          </a:p>
          <a:p>
            <a:endParaRPr lang="en-US" sz="2200" b="1" dirty="0">
              <a:solidFill>
                <a:srgbClr val="0C1F24"/>
              </a:solidFill>
              <a:latin typeface="Arial" panose="020B0604020202020204" pitchFamily="34" charset="0"/>
              <a:cs typeface="Arial" panose="020B0604020202020204" pitchFamily="34" charset="0"/>
            </a:endParaRPr>
          </a:p>
          <a:p>
            <a:r>
              <a:rPr lang="sr-Latn-RS" sz="2200" b="1" dirty="0">
                <a:solidFill>
                  <a:srgbClr val="0C1F24"/>
                </a:solidFill>
                <a:latin typeface="Arial" panose="020B0604020202020204" pitchFamily="34" charset="0"/>
                <a:cs typeface="Arial" panose="020B0604020202020204" pitchFamily="34" charset="0"/>
              </a:rPr>
              <a:t>8</a:t>
            </a:r>
            <a:r>
              <a:rPr lang="en-US" sz="2200" dirty="0">
                <a:solidFill>
                  <a:srgbClr val="0C1F24"/>
                </a:solidFill>
                <a:latin typeface="Arial" panose="020B0604020202020204" pitchFamily="34" charset="0"/>
                <a:cs typeface="Arial" panose="020B0604020202020204" pitchFamily="34" charset="0"/>
              </a:rPr>
              <a:t> code points recommended for exclusion </a:t>
            </a:r>
          </a:p>
          <a:p>
            <a:r>
              <a:rPr lang="en-US" sz="2200" dirty="0">
                <a:solidFill>
                  <a:srgbClr val="0C1F24"/>
                </a:solidFill>
                <a:latin typeface="Arial" panose="020B0604020202020204" pitchFamily="34" charset="0"/>
                <a:cs typeface="Arial" panose="020B0604020202020204" pitchFamily="34" charset="0"/>
              </a:rPr>
              <a:t>(shown in the table) </a:t>
            </a:r>
            <a:endParaRPr lang="en-US" sz="2200" b="1" dirty="0">
              <a:solidFill>
                <a:srgbClr val="0C1F24"/>
              </a:solidFill>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Code Point Repertoire </a:t>
            </a:r>
            <a:endParaRPr lang="en-US" sz="3000" dirty="0">
              <a:latin typeface="Arial"/>
              <a:cs typeface="Arial"/>
            </a:endParaRPr>
          </a:p>
        </p:txBody>
      </p:sp>
      <p:graphicFrame>
        <p:nvGraphicFramePr>
          <p:cNvPr id="3" name="Table 2"/>
          <p:cNvGraphicFramePr>
            <a:graphicFrameLocks noGrp="1"/>
          </p:cNvGraphicFramePr>
          <p:nvPr>
            <p:extLst>
              <p:ext uri="{D42A27DB-BD31-4B8C-83A1-F6EECF244321}">
                <p14:modId xmlns:p14="http://schemas.microsoft.com/office/powerpoint/2010/main" val="1939743287"/>
              </p:ext>
            </p:extLst>
          </p:nvPr>
        </p:nvGraphicFramePr>
        <p:xfrm>
          <a:off x="2185100" y="729348"/>
          <a:ext cx="6967693" cy="6173419"/>
        </p:xfrm>
        <a:graphic>
          <a:graphicData uri="http://schemas.openxmlformats.org/drawingml/2006/table">
            <a:tbl>
              <a:tblPr firstRow="1" firstCol="1" bandRow="1">
                <a:tableStyleId>{5C22544A-7EE6-4342-B048-85BDC9FD1C3A}</a:tableStyleId>
              </a:tblPr>
              <a:tblGrid>
                <a:gridCol w="282522">
                  <a:extLst>
                    <a:ext uri="{9D8B030D-6E8A-4147-A177-3AD203B41FA5}">
                      <a16:colId xmlns:a16="http://schemas.microsoft.com/office/drawing/2014/main" val="3990536218"/>
                    </a:ext>
                  </a:extLst>
                </a:gridCol>
                <a:gridCol w="595387">
                  <a:extLst>
                    <a:ext uri="{9D8B030D-6E8A-4147-A177-3AD203B41FA5}">
                      <a16:colId xmlns:a16="http://schemas.microsoft.com/office/drawing/2014/main" val="1252565512"/>
                    </a:ext>
                  </a:extLst>
                </a:gridCol>
                <a:gridCol w="268131">
                  <a:extLst>
                    <a:ext uri="{9D8B030D-6E8A-4147-A177-3AD203B41FA5}">
                      <a16:colId xmlns:a16="http://schemas.microsoft.com/office/drawing/2014/main" val="1432461570"/>
                    </a:ext>
                  </a:extLst>
                </a:gridCol>
                <a:gridCol w="2559706">
                  <a:extLst>
                    <a:ext uri="{9D8B030D-6E8A-4147-A177-3AD203B41FA5}">
                      <a16:colId xmlns:a16="http://schemas.microsoft.com/office/drawing/2014/main" val="3389729989"/>
                    </a:ext>
                  </a:extLst>
                </a:gridCol>
                <a:gridCol w="738554">
                  <a:extLst>
                    <a:ext uri="{9D8B030D-6E8A-4147-A177-3AD203B41FA5}">
                      <a16:colId xmlns:a16="http://schemas.microsoft.com/office/drawing/2014/main" val="3398573978"/>
                    </a:ext>
                  </a:extLst>
                </a:gridCol>
                <a:gridCol w="624254">
                  <a:extLst>
                    <a:ext uri="{9D8B030D-6E8A-4147-A177-3AD203B41FA5}">
                      <a16:colId xmlns:a16="http://schemas.microsoft.com/office/drawing/2014/main" val="1264247246"/>
                    </a:ext>
                  </a:extLst>
                </a:gridCol>
                <a:gridCol w="1899139">
                  <a:extLst>
                    <a:ext uri="{9D8B030D-6E8A-4147-A177-3AD203B41FA5}">
                      <a16:colId xmlns:a16="http://schemas.microsoft.com/office/drawing/2014/main" val="1964864941"/>
                    </a:ext>
                  </a:extLst>
                </a:gridCol>
              </a:tblGrid>
              <a:tr h="803807">
                <a:tc>
                  <a:txBody>
                    <a:bodyPr/>
                    <a:lstStyle/>
                    <a:p>
                      <a:pPr marL="73025" marR="73025" algn="l">
                        <a:lnSpc>
                          <a:spcPct val="107000"/>
                        </a:lnSpc>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Unicode CP</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a:effectLst/>
                        </a:rPr>
                        <a:t>Glyph</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Unicode Name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Lang. using CP</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EGIDS value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Ref.</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extLst>
                  <a:ext uri="{0D108BD9-81ED-4DB2-BD59-A6C34878D82A}">
                    <a16:rowId xmlns:a16="http://schemas.microsoft.com/office/drawing/2014/main" val="2206734331"/>
                  </a:ext>
                </a:extLst>
              </a:tr>
              <a:tr h="664779">
                <a:tc>
                  <a:txBody>
                    <a:bodyPr/>
                    <a:lstStyle/>
                    <a:p>
                      <a:pPr algn="l">
                        <a:lnSpc>
                          <a:spcPct val="150000"/>
                        </a:lnSpc>
                        <a:spcAft>
                          <a:spcPts val="0"/>
                        </a:spcAft>
                      </a:pPr>
                      <a:r>
                        <a:rPr lang="en-US" sz="1400">
                          <a:effectLst/>
                        </a:rPr>
                        <a:t>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04EB</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ӫ</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BARRED O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 6b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 </a:t>
                      </a:r>
                      <a:r>
                        <a:rPr lang="en-US" sz="1400" u="none" strike="noStrike" dirty="0">
                          <a:effectLst/>
                          <a:hlinkClick r:id="rId3"/>
                        </a:rPr>
                        <a:t>http://www.omniglot.com/ writing/khanty.htm</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2829920045"/>
                  </a:ext>
                </a:extLst>
              </a:tr>
              <a:tr h="447663">
                <a:tc>
                  <a:txBody>
                    <a:bodyPr/>
                    <a:lstStyle/>
                    <a:p>
                      <a:pPr algn="l">
                        <a:lnSpc>
                          <a:spcPct val="150000"/>
                        </a:lnSpc>
                        <a:spcAft>
                          <a:spcPts val="0"/>
                        </a:spcAft>
                      </a:pPr>
                      <a:r>
                        <a:rPr lang="en-US" sz="1400">
                          <a:effectLst/>
                        </a:rPr>
                        <a:t>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04ED</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ӭ</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E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Sami</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Sami 8b</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49703630"/>
                  </a:ext>
                </a:extLst>
              </a:tr>
              <a:tr h="664779">
                <a:tc>
                  <a:txBody>
                    <a:bodyPr/>
                    <a:lstStyle/>
                    <a:p>
                      <a:pPr algn="l">
                        <a:lnSpc>
                          <a:spcPct val="150000"/>
                        </a:lnSpc>
                        <a:spcAft>
                          <a:spcPts val="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04DB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ӛ</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SCHWA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 6b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6</a:t>
                      </a:r>
                    </a:p>
                    <a:p>
                      <a:pPr algn="l">
                        <a:lnSpc>
                          <a:spcPct val="107000"/>
                        </a:lnSpc>
                        <a:spcAft>
                          <a:spcPts val="0"/>
                        </a:spcAft>
                      </a:pPr>
                      <a:r>
                        <a:rPr lang="en-US" sz="1400" u="none" strike="noStrike">
                          <a:effectLst/>
                          <a:hlinkClick r:id="rId3"/>
                        </a:rPr>
                        <a:t>http://www.omniglot.com/ writing/khanty.htm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2599903772"/>
                  </a:ext>
                </a:extLst>
              </a:tr>
              <a:tr h="1114597">
                <a:tc>
                  <a:txBody>
                    <a:bodyPr/>
                    <a:lstStyle/>
                    <a:p>
                      <a:pPr algn="l">
                        <a:lnSpc>
                          <a:spcPct val="150000"/>
                        </a:lnSpc>
                        <a:spcAft>
                          <a:spcPts val="0"/>
                        </a:spcAft>
                      </a:pPr>
                      <a:r>
                        <a:rPr lang="en-US" sz="1400" dirty="0">
                          <a:effectLst/>
                        </a:rPr>
                        <a:t>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ӂ</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ZHE WITH BREVE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Gagauz</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Gagauz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5</a:t>
                      </a:r>
                    </a:p>
                    <a:p>
                      <a:pPr algn="l">
                        <a:lnSpc>
                          <a:spcPct val="107000"/>
                        </a:lnSpc>
                        <a:spcAft>
                          <a:spcPts val="0"/>
                        </a:spcAft>
                      </a:pPr>
                      <a:r>
                        <a:rPr lang="en-US" sz="1400" u="none" strike="noStrike" dirty="0">
                          <a:effectLst/>
                          <a:hlinkClick r:id="rId4"/>
                        </a:rPr>
                        <a:t>http://www.omniglot.com/ writing/gagauz.htm</a:t>
                      </a:r>
                      <a:endParaRPr lang="en-US" sz="1400" dirty="0">
                        <a:effectLst/>
                      </a:endParaRPr>
                    </a:p>
                    <a:p>
                      <a:pPr algn="l">
                        <a:lnSpc>
                          <a:spcPct val="107000"/>
                        </a:lnSpc>
                        <a:spcAft>
                          <a:spcPts val="0"/>
                        </a:spcAft>
                      </a:pPr>
                      <a:r>
                        <a:rPr lang="en-US" sz="1400" dirty="0">
                          <a:effectLst/>
                        </a:rPr>
                        <a:t>Gagauz alphabet not in Cyrillic from 1996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123597"/>
                  </a:ext>
                </a:extLst>
              </a:tr>
              <a:tr h="664779">
                <a:tc>
                  <a:txBody>
                    <a:bodyPr/>
                    <a:lstStyle/>
                    <a:p>
                      <a:pPr algn="l">
                        <a:lnSpc>
                          <a:spcPct val="150000"/>
                        </a:lnSpc>
                        <a:spcAft>
                          <a:spcPts val="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04CC</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ӌ</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KHAKASSIAN CHE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err="1">
                          <a:effectLst/>
                        </a:rPr>
                        <a:t>Khakas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5</a:t>
                      </a:r>
                    </a:p>
                    <a:p>
                      <a:pPr algn="l">
                        <a:lnSpc>
                          <a:spcPct val="107000"/>
                        </a:lnSpc>
                        <a:spcAft>
                          <a:spcPts val="0"/>
                        </a:spcAft>
                      </a:pPr>
                      <a:r>
                        <a:rPr lang="en-US" sz="1400" u="none" strike="noStrike">
                          <a:effectLst/>
                          <a:hlinkClick r:id="rId5"/>
                        </a:rPr>
                        <a:t>http://www.omniglot.com/ writing/khakas.htm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418930223"/>
                  </a:ext>
                </a:extLst>
              </a:tr>
              <a:tr h="664779">
                <a:tc>
                  <a:txBody>
                    <a:bodyPr/>
                    <a:lstStyle/>
                    <a:p>
                      <a:pPr algn="l">
                        <a:lnSpc>
                          <a:spcPct val="150000"/>
                        </a:lnSpc>
                        <a:spcAft>
                          <a:spcPts val="0"/>
                        </a:spcAft>
                      </a:pPr>
                      <a:r>
                        <a:rPr lang="en-US" sz="1400">
                          <a:effectLst/>
                        </a:rPr>
                        <a:t>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04CF</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ӏ</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PALOCHKA</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5 </a:t>
                      </a:r>
                      <a:r>
                        <a:rPr lang="en-US" sz="1400" u="none" strike="noStrike">
                          <a:effectLst/>
                          <a:hlinkClick r:id="rId5"/>
                        </a:rPr>
                        <a:t>http://www.omniglot.com/ writing/khakas.htm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792652572"/>
                  </a:ext>
                </a:extLst>
              </a:tr>
              <a:tr h="439871">
                <a:tc>
                  <a:txBody>
                    <a:bodyPr/>
                    <a:lstStyle/>
                    <a:p>
                      <a:pPr algn="l">
                        <a:lnSpc>
                          <a:spcPct val="150000"/>
                        </a:lnSpc>
                        <a:spcAft>
                          <a:spcPts val="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045D</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ѝ</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I WITH GRAVE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Historical sign</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980273663"/>
                  </a:ext>
                </a:extLst>
              </a:tr>
              <a:tr h="575677">
                <a:tc>
                  <a:txBody>
                    <a:bodyPr/>
                    <a:lstStyle/>
                    <a:p>
                      <a:pPr algn="l">
                        <a:lnSpc>
                          <a:spcPct val="150000"/>
                        </a:lnSpc>
                        <a:spcAft>
                          <a:spcPts val="0"/>
                        </a:spcAft>
                      </a:pPr>
                      <a:r>
                        <a:rPr lang="en-US" sz="1400">
                          <a:effectLst/>
                        </a:rPr>
                        <a:t>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0450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ѐ</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IE WITH GRAVE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Stressed sign</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1666746814"/>
                  </a:ext>
                </a:extLst>
              </a:tr>
            </a:tbl>
          </a:graphicData>
        </a:graphic>
      </p:graphicFrame>
      <p:sp>
        <p:nvSpPr>
          <p:cNvPr id="5" name="Rectangle 1"/>
          <p:cNvSpPr>
            <a:spLocks noChangeArrowheads="1"/>
          </p:cNvSpPr>
          <p:nvPr/>
        </p:nvSpPr>
        <p:spPr bwMode="auto">
          <a:xfrm>
            <a:off x="4135030" y="18032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42221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89636"/>
            <a:ext cx="8103072" cy="1785104"/>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No variants in Cyrillic script</a:t>
            </a:r>
          </a:p>
          <a:p>
            <a:pPr marL="800100" lvl="1" indent="-342900">
              <a:buFont typeface="Courier New" panose="02070309020205020404" pitchFamily="49" charset="0"/>
              <a:buChar char="o"/>
            </a:pPr>
            <a:r>
              <a:rPr lang="en-US" sz="2200" dirty="0">
                <a:solidFill>
                  <a:srgbClr val="0C1F24"/>
                </a:solidFill>
                <a:latin typeface="Arial"/>
                <a:cs typeface="Arial"/>
              </a:rPr>
              <a:t>Some code points visually confusable</a:t>
            </a:r>
          </a:p>
          <a:p>
            <a:pPr marL="1257300" lvl="2" indent="-342900">
              <a:buFont typeface="Arial" panose="020B0604020202020204" pitchFamily="34" charset="0"/>
              <a:buChar char="•"/>
            </a:pPr>
            <a:r>
              <a:rPr lang="en-US" sz="2200" dirty="0">
                <a:solidFill>
                  <a:srgbClr val="0C1F24"/>
                </a:solidFill>
                <a:latin typeface="Arial"/>
                <a:cs typeface="Arial"/>
              </a:rPr>
              <a:t>not considered as variants by the Cyrillic community</a:t>
            </a:r>
          </a:p>
          <a:p>
            <a:pPr marL="1257300" lvl="2" indent="-342900">
              <a:buFont typeface="Arial" panose="020B0604020202020204" pitchFamily="34" charset="0"/>
              <a:buChar char="•"/>
            </a:pPr>
            <a:r>
              <a:rPr lang="en-US" sz="2200" dirty="0">
                <a:solidFill>
                  <a:srgbClr val="0C1F24"/>
                </a:solidFill>
                <a:latin typeface="Arial"/>
                <a:cs typeface="Arial"/>
              </a:rPr>
              <a:t>provide table of confusable code points, so organizations can use as needed</a:t>
            </a:r>
          </a:p>
        </p:txBody>
      </p:sp>
      <p:sp>
        <p:nvSpPr>
          <p:cNvPr id="4" name="Title 3"/>
          <p:cNvSpPr>
            <a:spLocks noGrp="1"/>
          </p:cNvSpPr>
          <p:nvPr>
            <p:ph type="title"/>
          </p:nvPr>
        </p:nvSpPr>
        <p:spPr>
          <a:prstGeom prst="rect">
            <a:avLst/>
          </a:prstGeom>
        </p:spPr>
        <p:txBody>
          <a:bodyPr/>
          <a:lstStyle/>
          <a:p>
            <a:r>
              <a:rPr lang="en-US" dirty="0"/>
              <a:t>Cyrillic Script Variants</a:t>
            </a:r>
            <a:endParaRPr lang="en-US" sz="3000" dirty="0">
              <a:latin typeface="Arial"/>
              <a:cs typeface="Arial"/>
            </a:endParaRPr>
          </a:p>
        </p:txBody>
      </p:sp>
    </p:spTree>
    <p:extLst>
      <p:ext uri="{BB962C8B-B14F-4D97-AF65-F5344CB8AC3E}">
        <p14:creationId xmlns:p14="http://schemas.microsoft.com/office/powerpoint/2010/main" val="460899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3939540"/>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Decided to limit these to </a:t>
            </a:r>
            <a:r>
              <a:rPr lang="en-US" sz="2200" dirty="0" err="1">
                <a:solidFill>
                  <a:srgbClr val="0C1F24"/>
                </a:solidFill>
                <a:latin typeface="Arial"/>
                <a:cs typeface="Arial"/>
              </a:rPr>
              <a:t>homoglyphs</a:t>
            </a:r>
            <a:r>
              <a:rPr lang="en-US" sz="2200" dirty="0">
                <a:solidFill>
                  <a:srgbClr val="0C1F24"/>
                </a:solidFill>
                <a:latin typeface="Arial"/>
                <a:cs typeface="Arial"/>
              </a:rPr>
              <a:t> </a:t>
            </a:r>
          </a:p>
          <a:p>
            <a:pPr marL="342900" indent="-342900">
              <a:buFont typeface="Wingdings" panose="05000000000000000000" pitchFamily="2" charset="2"/>
              <a:buChar char="¤"/>
            </a:pPr>
            <a:r>
              <a:rPr lang="en-US" sz="2200" dirty="0">
                <a:solidFill>
                  <a:srgbClr val="0C1F24"/>
                </a:solidFill>
                <a:latin typeface="Arial"/>
                <a:cs typeface="Arial"/>
              </a:rPr>
              <a:t>Included code points which are </a:t>
            </a:r>
            <a:r>
              <a:rPr lang="en-US" sz="2200" dirty="0" err="1">
                <a:solidFill>
                  <a:srgbClr val="0C1F24"/>
                </a:solidFill>
                <a:latin typeface="Arial"/>
                <a:cs typeface="Arial"/>
              </a:rPr>
              <a:t>homoglyphs</a:t>
            </a:r>
            <a:r>
              <a:rPr lang="en-US" sz="2200" dirty="0">
                <a:solidFill>
                  <a:srgbClr val="0C1F24"/>
                </a:solidFill>
                <a:latin typeface="Arial"/>
                <a:cs typeface="Arial"/>
              </a:rPr>
              <a:t> in the lower case but not </a:t>
            </a:r>
            <a:r>
              <a:rPr lang="en-US" sz="2200" dirty="0" err="1">
                <a:solidFill>
                  <a:srgbClr val="0C1F24"/>
                </a:solidFill>
                <a:latin typeface="Arial"/>
                <a:cs typeface="Arial"/>
              </a:rPr>
              <a:t>homoglyphs</a:t>
            </a:r>
            <a:r>
              <a:rPr lang="en-US" sz="2200" dirty="0">
                <a:solidFill>
                  <a:srgbClr val="0C1F24"/>
                </a:solidFill>
                <a:latin typeface="Arial"/>
                <a:cs typeface="Arial"/>
              </a:rPr>
              <a:t> in the upper case</a:t>
            </a:r>
          </a:p>
          <a:p>
            <a:pPr marL="800100" lvl="1" indent="-342900">
              <a:buFont typeface="Courier New" panose="02070309020205020404" pitchFamily="49" charset="0"/>
              <a:buChar char="o"/>
            </a:pPr>
            <a:r>
              <a:rPr lang="en-US" sz="2000" dirty="0">
                <a:solidFill>
                  <a:srgbClr val="0C1F24"/>
                </a:solidFill>
                <a:latin typeface="Arial"/>
                <a:cs typeface="Arial"/>
              </a:rPr>
              <a:t>Only lower case because upper case disallowed in IDNA 2008</a:t>
            </a:r>
          </a:p>
          <a:p>
            <a:pPr marL="800100" lvl="1" indent="-342900">
              <a:buFont typeface="Courier New" panose="02070309020205020404" pitchFamily="49" charset="0"/>
              <a:buChar char="o"/>
            </a:pPr>
            <a:r>
              <a:rPr lang="en-US" sz="2000" dirty="0">
                <a:solidFill>
                  <a:srgbClr val="0C1F24"/>
                </a:solidFill>
                <a:latin typeface="Arial"/>
                <a:cs typeface="Arial"/>
              </a:rPr>
              <a:t>Decision made in consultation with IP (“the IP, at this point, does not require that upper case </a:t>
            </a:r>
            <a:r>
              <a:rPr lang="en-US" sz="2000" dirty="0" err="1">
                <a:solidFill>
                  <a:srgbClr val="0C1F24"/>
                </a:solidFill>
                <a:latin typeface="Arial"/>
                <a:cs typeface="Arial"/>
              </a:rPr>
              <a:t>homoglyphs</a:t>
            </a:r>
            <a:r>
              <a:rPr lang="en-US" sz="2000" dirty="0">
                <a:solidFill>
                  <a:srgbClr val="0C1F24"/>
                </a:solidFill>
                <a:latin typeface="Arial"/>
                <a:cs typeface="Arial"/>
              </a:rPr>
              <a:t> are included”)</a:t>
            </a:r>
          </a:p>
          <a:p>
            <a:pPr marL="342900" indent="-342900">
              <a:buFont typeface="Wingdings" panose="05000000000000000000" pitchFamily="2" charset="2"/>
              <a:buChar char="¤"/>
            </a:pPr>
            <a:r>
              <a:rPr lang="en-US" sz="2200" dirty="0">
                <a:solidFill>
                  <a:srgbClr val="0C1F24"/>
                </a:solidFill>
                <a:latin typeface="Arial"/>
                <a:cs typeface="Arial"/>
              </a:rPr>
              <a:t>Cyrillic GP found cross-script variants with:</a:t>
            </a:r>
          </a:p>
          <a:p>
            <a:pPr marL="800100" lvl="1" indent="-342900">
              <a:buFont typeface="Courier New" panose="02070309020205020404" pitchFamily="49" charset="0"/>
              <a:buChar char="o"/>
            </a:pPr>
            <a:r>
              <a:rPr lang="en-US" sz="2000" dirty="0">
                <a:solidFill>
                  <a:srgbClr val="0C1F24"/>
                </a:solidFill>
                <a:latin typeface="Arial"/>
                <a:cs typeface="Arial"/>
              </a:rPr>
              <a:t>Armenian</a:t>
            </a:r>
          </a:p>
          <a:p>
            <a:pPr marL="800100" lvl="1" indent="-342900">
              <a:buFont typeface="Courier New" panose="02070309020205020404" pitchFamily="49" charset="0"/>
              <a:buChar char="o"/>
            </a:pPr>
            <a:r>
              <a:rPr lang="en-US" sz="2000" dirty="0">
                <a:solidFill>
                  <a:srgbClr val="0C1F24"/>
                </a:solidFill>
                <a:latin typeface="Arial"/>
                <a:cs typeface="Arial"/>
              </a:rPr>
              <a:t>Greek </a:t>
            </a:r>
          </a:p>
          <a:p>
            <a:pPr marL="800100" lvl="1" indent="-342900">
              <a:buFont typeface="Courier New" panose="02070309020205020404" pitchFamily="49" charset="0"/>
              <a:buChar char="o"/>
            </a:pPr>
            <a:r>
              <a:rPr lang="en-US" sz="2000" dirty="0">
                <a:solidFill>
                  <a:srgbClr val="0C1F24"/>
                </a:solidFill>
                <a:latin typeface="Arial"/>
                <a:cs typeface="Arial"/>
              </a:rPr>
              <a:t>Latin</a:t>
            </a:r>
          </a:p>
          <a:p>
            <a:pPr marL="342900" indent="-342900">
              <a:buFont typeface="Wingdings" panose="05000000000000000000" pitchFamily="2" charset="2"/>
              <a:buChar char="¤"/>
            </a:pPr>
            <a:r>
              <a:rPr lang="en-US" sz="2200" dirty="0">
                <a:solidFill>
                  <a:srgbClr val="0C1F24"/>
                </a:solidFill>
                <a:latin typeface="Arial"/>
                <a:cs typeface="Arial"/>
              </a:rPr>
              <a:t>Cyrillic GP did not find cross-script variants with Georgian</a:t>
            </a:r>
          </a:p>
          <a:p>
            <a:pPr marL="342900" indent="-342900">
              <a:buFont typeface="Courier New" panose="02070309020205020404" pitchFamily="49" charset="0"/>
              <a:buChar char="o"/>
            </a:pPr>
            <a:endParaRPr lang="en-US" sz="20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US" dirty="0"/>
              <a:t>Cross-Script Variants</a:t>
            </a:r>
            <a:endParaRPr lang="en-US" sz="3000" dirty="0">
              <a:latin typeface="Arial"/>
              <a:cs typeface="Arial"/>
            </a:endParaRPr>
          </a:p>
        </p:txBody>
      </p:sp>
    </p:spTree>
    <p:extLst>
      <p:ext uri="{BB962C8B-B14F-4D97-AF65-F5344CB8AC3E}">
        <p14:creationId xmlns:p14="http://schemas.microsoft.com/office/powerpoint/2010/main" val="2224521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1107996"/>
          </a:xfrm>
          <a:prstGeom prst="rect">
            <a:avLst/>
          </a:prstGeom>
        </p:spPr>
        <p:txBody>
          <a:bodyPr wrap="square">
            <a:spAutoFit/>
          </a:bodyPr>
          <a:lstStyle/>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Armenian GP indicates three (3) variants with Cyrillic script</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Opinion of Cyrillic GP that only one (1) </a:t>
            </a:r>
            <a:r>
              <a:rPr lang="en-US" sz="2200" dirty="0" err="1">
                <a:latin typeface="Arial" panose="020B0604020202020204" pitchFamily="34" charset="0"/>
                <a:cs typeface="Arial" panose="020B0604020202020204" pitchFamily="34" charset="0"/>
              </a:rPr>
              <a:t>homoglyphic</a:t>
            </a:r>
            <a:r>
              <a:rPr lang="en-US" sz="2200" dirty="0">
                <a:latin typeface="Arial" panose="020B0604020202020204" pitchFamily="34" charset="0"/>
                <a:cs typeface="Arial" panose="020B0604020202020204" pitchFamily="34" charset="0"/>
              </a:rPr>
              <a:t> variant </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Other two (2) not identical, so included in </a:t>
            </a:r>
            <a:r>
              <a:rPr lang="en-US" sz="2200" dirty="0" err="1">
                <a:latin typeface="Arial" panose="020B0604020202020204" pitchFamily="34" charset="0"/>
                <a:cs typeface="Arial" panose="020B0604020202020204" pitchFamily="34" charset="0"/>
              </a:rPr>
              <a:t>confusables</a:t>
            </a:r>
            <a:r>
              <a:rPr lang="en-US" sz="2200" dirty="0">
                <a:latin typeface="Arial" panose="020B0604020202020204" pitchFamily="34" charset="0"/>
                <a:cs typeface="Arial" panose="020B0604020202020204" pitchFamily="34" charset="0"/>
              </a:rPr>
              <a:t> table</a:t>
            </a:r>
            <a:endParaRPr lang="en-US" sz="2200" dirty="0">
              <a:solidFill>
                <a:srgbClr val="0C1F24"/>
              </a:solidFill>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Cross-Script Variants – with Armenian Script</a:t>
            </a:r>
            <a:endParaRPr lang="en-US" sz="3000" dirty="0">
              <a:latin typeface="Arial"/>
              <a:cs typeface="Arial"/>
            </a:endParaRPr>
          </a:p>
        </p:txBody>
      </p:sp>
      <p:graphicFrame>
        <p:nvGraphicFramePr>
          <p:cNvPr id="3" name="Table 2"/>
          <p:cNvGraphicFramePr>
            <a:graphicFrameLocks noGrp="1"/>
          </p:cNvGraphicFramePr>
          <p:nvPr>
            <p:extLst>
              <p:ext uri="{D42A27DB-BD31-4B8C-83A1-F6EECF244321}">
                <p14:modId xmlns:p14="http://schemas.microsoft.com/office/powerpoint/2010/main" val="1587200999"/>
              </p:ext>
            </p:extLst>
          </p:nvPr>
        </p:nvGraphicFramePr>
        <p:xfrm>
          <a:off x="2091391" y="2776941"/>
          <a:ext cx="4989492" cy="1123830"/>
        </p:xfrm>
        <a:graphic>
          <a:graphicData uri="http://schemas.openxmlformats.org/drawingml/2006/table">
            <a:tbl>
              <a:tblPr firstRow="1" firstCol="1" bandRow="1">
                <a:tableStyleId>{10A1B5D5-9B99-4C35-A422-299274C87663}</a:tableStyleId>
              </a:tblPr>
              <a:tblGrid>
                <a:gridCol w="1405052">
                  <a:extLst>
                    <a:ext uri="{9D8B030D-6E8A-4147-A177-3AD203B41FA5}">
                      <a16:colId xmlns:a16="http://schemas.microsoft.com/office/drawing/2014/main" val="2178078148"/>
                    </a:ext>
                  </a:extLst>
                </a:gridCol>
                <a:gridCol w="1397977">
                  <a:extLst>
                    <a:ext uri="{9D8B030D-6E8A-4147-A177-3AD203B41FA5}">
                      <a16:colId xmlns:a16="http://schemas.microsoft.com/office/drawing/2014/main" val="2164932985"/>
                    </a:ext>
                  </a:extLst>
                </a:gridCol>
                <a:gridCol w="1005165">
                  <a:extLst>
                    <a:ext uri="{9D8B030D-6E8A-4147-A177-3AD203B41FA5}">
                      <a16:colId xmlns:a16="http://schemas.microsoft.com/office/drawing/2014/main" val="3874358080"/>
                    </a:ext>
                  </a:extLst>
                </a:gridCol>
                <a:gridCol w="1181298">
                  <a:extLst>
                    <a:ext uri="{9D8B030D-6E8A-4147-A177-3AD203B41FA5}">
                      <a16:colId xmlns:a16="http://schemas.microsoft.com/office/drawing/2014/main" val="173723287"/>
                    </a:ext>
                  </a:extLst>
                </a:gridCol>
              </a:tblGrid>
              <a:tr h="767059">
                <a:tc>
                  <a:txBody>
                    <a:bodyPr/>
                    <a:lstStyle/>
                    <a:p>
                      <a:pPr algn="ctr">
                        <a:lnSpc>
                          <a:spcPct val="107000"/>
                        </a:lnSpc>
                        <a:spcAft>
                          <a:spcPts val="0"/>
                        </a:spcAft>
                      </a:pPr>
                      <a:r>
                        <a:rPr lang="en-US" sz="1800" dirty="0">
                          <a:effectLst/>
                        </a:rPr>
                        <a:t>Armenian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Armenian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64632651"/>
                  </a:ext>
                </a:extLst>
              </a:tr>
              <a:tr h="356771">
                <a:tc>
                  <a:txBody>
                    <a:bodyPr/>
                    <a:lstStyle/>
                    <a:p>
                      <a:pPr>
                        <a:lnSpc>
                          <a:spcPct val="107000"/>
                        </a:lnSpc>
                        <a:spcAft>
                          <a:spcPts val="0"/>
                        </a:spcAft>
                      </a:pPr>
                      <a:r>
                        <a:rPr lang="ru-RU" sz="1800" b="0" dirty="0">
                          <a:effectLst/>
                        </a:rPr>
                        <a:t>օ</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0585</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о</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043E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01736993"/>
                  </a:ext>
                </a:extLst>
              </a:tr>
            </a:tbl>
          </a:graphicData>
        </a:graphic>
      </p:graphicFrame>
    </p:spTree>
    <p:extLst>
      <p:ext uri="{BB962C8B-B14F-4D97-AF65-F5344CB8AC3E}">
        <p14:creationId xmlns:p14="http://schemas.microsoft.com/office/powerpoint/2010/main" val="3610999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4601" y="1089190"/>
            <a:ext cx="8103072" cy="430887"/>
          </a:xfrm>
          <a:prstGeom prst="rect">
            <a:avLst/>
          </a:prstGeom>
        </p:spPr>
        <p:txBody>
          <a:bodyPr wrap="square">
            <a:spAutoFit/>
          </a:bodyPr>
          <a:lstStyle/>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Cyrillic has three (3) </a:t>
            </a:r>
            <a:r>
              <a:rPr lang="en-US" sz="2200" dirty="0" err="1">
                <a:latin typeface="Arial" panose="020B0604020202020204" pitchFamily="34" charset="0"/>
                <a:cs typeface="Arial" panose="020B0604020202020204" pitchFamily="34" charset="0"/>
              </a:rPr>
              <a:t>homoglyphic</a:t>
            </a:r>
            <a:r>
              <a:rPr lang="en-US" sz="2200" dirty="0">
                <a:latin typeface="Arial" panose="020B0604020202020204" pitchFamily="34" charset="0"/>
                <a:cs typeface="Arial" panose="020B0604020202020204" pitchFamily="34" charset="0"/>
              </a:rPr>
              <a:t> variants with Greek script</a:t>
            </a:r>
            <a:endParaRPr lang="en-US" sz="2200" dirty="0">
              <a:solidFill>
                <a:srgbClr val="0C1F24"/>
              </a:solidFill>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Cross-Script Variants – with Greek Script</a:t>
            </a:r>
            <a:endParaRPr lang="en-US" sz="3000" dirty="0">
              <a:latin typeface="Arial"/>
              <a:cs typeface="Arial"/>
            </a:endParaRPr>
          </a:p>
        </p:txBody>
      </p:sp>
      <p:graphicFrame>
        <p:nvGraphicFramePr>
          <p:cNvPr id="3" name="Table 2"/>
          <p:cNvGraphicFramePr>
            <a:graphicFrameLocks noGrp="1"/>
          </p:cNvGraphicFramePr>
          <p:nvPr>
            <p:extLst>
              <p:ext uri="{D42A27DB-BD31-4B8C-83A1-F6EECF244321}">
                <p14:modId xmlns:p14="http://schemas.microsoft.com/office/powerpoint/2010/main" val="2725661650"/>
              </p:ext>
            </p:extLst>
          </p:nvPr>
        </p:nvGraphicFramePr>
        <p:xfrm>
          <a:off x="2332231" y="1981112"/>
          <a:ext cx="4479537" cy="1821549"/>
        </p:xfrm>
        <a:graphic>
          <a:graphicData uri="http://schemas.openxmlformats.org/drawingml/2006/table">
            <a:tbl>
              <a:tblPr firstRow="1" firstCol="1" bandRow="1">
                <a:tableStyleId>{10A1B5D5-9B99-4C35-A422-299274C87663}</a:tableStyleId>
              </a:tblPr>
              <a:tblGrid>
                <a:gridCol w="833551">
                  <a:extLst>
                    <a:ext uri="{9D8B030D-6E8A-4147-A177-3AD203B41FA5}">
                      <a16:colId xmlns:a16="http://schemas.microsoft.com/office/drawing/2014/main" val="1411239536"/>
                    </a:ext>
                  </a:extLst>
                </a:gridCol>
                <a:gridCol w="1459523">
                  <a:extLst>
                    <a:ext uri="{9D8B030D-6E8A-4147-A177-3AD203B41FA5}">
                      <a16:colId xmlns:a16="http://schemas.microsoft.com/office/drawing/2014/main" val="1251505634"/>
                    </a:ext>
                  </a:extLst>
                </a:gridCol>
                <a:gridCol w="1002129">
                  <a:extLst>
                    <a:ext uri="{9D8B030D-6E8A-4147-A177-3AD203B41FA5}">
                      <a16:colId xmlns:a16="http://schemas.microsoft.com/office/drawing/2014/main" val="2761288183"/>
                    </a:ext>
                  </a:extLst>
                </a:gridCol>
                <a:gridCol w="1184334">
                  <a:extLst>
                    <a:ext uri="{9D8B030D-6E8A-4147-A177-3AD203B41FA5}">
                      <a16:colId xmlns:a16="http://schemas.microsoft.com/office/drawing/2014/main" val="666406222"/>
                    </a:ext>
                  </a:extLst>
                </a:gridCol>
              </a:tblGrid>
              <a:tr h="779673">
                <a:tc>
                  <a:txBody>
                    <a:bodyPr/>
                    <a:lstStyle/>
                    <a:p>
                      <a:pPr algn="ctr">
                        <a:lnSpc>
                          <a:spcPct val="107000"/>
                        </a:lnSpc>
                        <a:spcAft>
                          <a:spcPts val="0"/>
                        </a:spcAft>
                      </a:pPr>
                      <a:r>
                        <a:rPr lang="en-US" sz="1800" dirty="0">
                          <a:effectLst/>
                        </a:rPr>
                        <a:t>Greek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Greek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95039601"/>
                  </a:ext>
                </a:extLst>
              </a:tr>
              <a:tr h="347292">
                <a:tc>
                  <a:txBody>
                    <a:bodyPr/>
                    <a:lstStyle/>
                    <a:p>
                      <a:pPr>
                        <a:lnSpc>
                          <a:spcPct val="107000"/>
                        </a:lnSpc>
                        <a:spcAft>
                          <a:spcPts val="0"/>
                        </a:spcAft>
                      </a:pPr>
                      <a:r>
                        <a:rPr lang="en-US" sz="1800" b="0" dirty="0">
                          <a:effectLst/>
                        </a:rPr>
                        <a:t>κ</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03BA</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к</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043A</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02781339"/>
                  </a:ext>
                </a:extLst>
              </a:tr>
              <a:tr h="347292">
                <a:tc>
                  <a:txBody>
                    <a:bodyPr/>
                    <a:lstStyle/>
                    <a:p>
                      <a:pPr>
                        <a:lnSpc>
                          <a:spcPct val="107000"/>
                        </a:lnSpc>
                        <a:spcAft>
                          <a:spcPts val="0"/>
                        </a:spcAft>
                      </a:pPr>
                      <a:r>
                        <a:rPr lang="en-US" sz="1800" b="0" dirty="0">
                          <a:effectLst/>
                        </a:rPr>
                        <a:t>ο</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a:effectLst/>
                        </a:rPr>
                        <a:t>03BF</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a:effectLst/>
                        </a:rPr>
                        <a:t>о</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043E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09263702"/>
                  </a:ext>
                </a:extLst>
              </a:tr>
              <a:tr h="347292">
                <a:tc>
                  <a:txBody>
                    <a:bodyPr/>
                    <a:lstStyle/>
                    <a:p>
                      <a:pPr>
                        <a:lnSpc>
                          <a:spcPct val="107000"/>
                        </a:lnSpc>
                        <a:spcAft>
                          <a:spcPts val="0"/>
                        </a:spcAft>
                      </a:pPr>
                      <a:r>
                        <a:rPr lang="en-US" sz="1800" b="0" dirty="0">
                          <a:effectLst/>
                        </a:rPr>
                        <a:t>φ</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a:effectLst/>
                        </a:rPr>
                        <a:t>03C6</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ф</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0444</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92726050"/>
                  </a:ext>
                </a:extLst>
              </a:tr>
            </a:tbl>
          </a:graphicData>
        </a:graphic>
      </p:graphicFrame>
    </p:spTree>
    <p:extLst>
      <p:ext uri="{BB962C8B-B14F-4D97-AF65-F5344CB8AC3E}">
        <p14:creationId xmlns:p14="http://schemas.microsoft.com/office/powerpoint/2010/main" val="1498258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Cross-Script Variants – with Latin Script</a:t>
            </a:r>
            <a:endParaRPr lang="en-US" sz="3000"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3212236053"/>
              </p:ext>
            </p:extLst>
          </p:nvPr>
        </p:nvGraphicFramePr>
        <p:xfrm>
          <a:off x="1063004" y="1876207"/>
          <a:ext cx="7017991" cy="4759494"/>
        </p:xfrm>
        <a:graphic>
          <a:graphicData uri="http://schemas.openxmlformats.org/drawingml/2006/table">
            <a:tbl>
              <a:tblPr firstRow="1" firstCol="1" bandRow="1">
                <a:tableStyleId>{10A1B5D5-9B99-4C35-A422-299274C87663}</a:tableStyleId>
              </a:tblPr>
              <a:tblGrid>
                <a:gridCol w="1262892">
                  <a:extLst>
                    <a:ext uri="{9D8B030D-6E8A-4147-A177-3AD203B41FA5}">
                      <a16:colId xmlns:a16="http://schemas.microsoft.com/office/drawing/2014/main" val="3983021901"/>
                    </a:ext>
                  </a:extLst>
                </a:gridCol>
                <a:gridCol w="1983199">
                  <a:extLst>
                    <a:ext uri="{9D8B030D-6E8A-4147-A177-3AD203B41FA5}">
                      <a16:colId xmlns:a16="http://schemas.microsoft.com/office/drawing/2014/main" val="3076026922"/>
                    </a:ext>
                  </a:extLst>
                </a:gridCol>
                <a:gridCol w="1688123">
                  <a:extLst>
                    <a:ext uri="{9D8B030D-6E8A-4147-A177-3AD203B41FA5}">
                      <a16:colId xmlns:a16="http://schemas.microsoft.com/office/drawing/2014/main" val="3569928882"/>
                    </a:ext>
                  </a:extLst>
                </a:gridCol>
                <a:gridCol w="2083777">
                  <a:extLst>
                    <a:ext uri="{9D8B030D-6E8A-4147-A177-3AD203B41FA5}">
                      <a16:colId xmlns:a16="http://schemas.microsoft.com/office/drawing/2014/main" val="1410729491"/>
                    </a:ext>
                  </a:extLst>
                </a:gridCol>
              </a:tblGrid>
              <a:tr h="357039">
                <a:tc>
                  <a:txBody>
                    <a:bodyPr/>
                    <a:lstStyle/>
                    <a:p>
                      <a:pPr algn="ctr">
                        <a:lnSpc>
                          <a:spcPct val="107000"/>
                        </a:lnSpc>
                        <a:spcAft>
                          <a:spcPts val="0"/>
                        </a:spcAft>
                      </a:pPr>
                      <a:r>
                        <a:rPr lang="en-US" sz="1800" dirty="0">
                          <a:effectLst/>
                        </a:rPr>
                        <a:t>Latin glyph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a:effectLst/>
                        </a:rPr>
                        <a:t>Latin code point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564871"/>
                  </a:ext>
                </a:extLst>
              </a:tr>
              <a:tr h="293497">
                <a:tc>
                  <a:txBody>
                    <a:bodyPr/>
                    <a:lstStyle/>
                    <a:p>
                      <a:pPr>
                        <a:lnSpc>
                          <a:spcPct val="107000"/>
                        </a:lnSpc>
                        <a:spcAft>
                          <a:spcPts val="0"/>
                        </a:spcAft>
                      </a:pPr>
                      <a:r>
                        <a:rPr lang="en-US" sz="1800" b="0" dirty="0">
                          <a:effectLst/>
                        </a:rPr>
                        <a:t>a</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0061</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a</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0430</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46810815"/>
                  </a:ext>
                </a:extLst>
              </a:tr>
              <a:tr h="293497">
                <a:tc>
                  <a:txBody>
                    <a:bodyPr/>
                    <a:lstStyle/>
                    <a:p>
                      <a:pPr>
                        <a:lnSpc>
                          <a:spcPct val="107000"/>
                        </a:lnSpc>
                        <a:spcAft>
                          <a:spcPts val="0"/>
                        </a:spcAft>
                      </a:pPr>
                      <a:r>
                        <a:rPr lang="en-US" sz="1800" b="0" dirty="0">
                          <a:effectLst/>
                        </a:rPr>
                        <a:t>c</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0063</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c</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0441</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40438623"/>
                  </a:ext>
                </a:extLst>
              </a:tr>
              <a:tr h="293497">
                <a:tc>
                  <a:txBody>
                    <a:bodyPr/>
                    <a:lstStyle/>
                    <a:p>
                      <a:pPr>
                        <a:lnSpc>
                          <a:spcPct val="107000"/>
                        </a:lnSpc>
                        <a:spcAft>
                          <a:spcPts val="0"/>
                        </a:spcAft>
                      </a:pPr>
                      <a:r>
                        <a:rPr lang="en-US" sz="1800" b="0" dirty="0">
                          <a:effectLst/>
                        </a:rPr>
                        <a:t>e</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0065</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е</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0435</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51481016"/>
                  </a:ext>
                </a:extLst>
              </a:tr>
              <a:tr h="293497">
                <a:tc>
                  <a:txBody>
                    <a:bodyPr/>
                    <a:lstStyle/>
                    <a:p>
                      <a:pPr>
                        <a:lnSpc>
                          <a:spcPct val="107000"/>
                        </a:lnSpc>
                        <a:spcAft>
                          <a:spcPts val="0"/>
                        </a:spcAft>
                      </a:pPr>
                      <a:r>
                        <a:rPr lang="en-US" sz="1800" b="0">
                          <a:effectLst/>
                        </a:rPr>
                        <a:t>o</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006F</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о</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043E</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2746923"/>
                  </a:ext>
                </a:extLst>
              </a:tr>
              <a:tr h="293497">
                <a:tc>
                  <a:txBody>
                    <a:bodyPr/>
                    <a:lstStyle/>
                    <a:p>
                      <a:pPr>
                        <a:lnSpc>
                          <a:spcPct val="107000"/>
                        </a:lnSpc>
                        <a:spcAft>
                          <a:spcPts val="0"/>
                        </a:spcAft>
                      </a:pPr>
                      <a:r>
                        <a:rPr lang="en-US" sz="1800" b="0">
                          <a:effectLst/>
                        </a:rPr>
                        <a:t>i</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0069</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і</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0456</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68864001"/>
                  </a:ext>
                </a:extLst>
              </a:tr>
              <a:tr h="293497">
                <a:tc>
                  <a:txBody>
                    <a:bodyPr/>
                    <a:lstStyle/>
                    <a:p>
                      <a:pPr>
                        <a:lnSpc>
                          <a:spcPct val="107000"/>
                        </a:lnSpc>
                        <a:spcAft>
                          <a:spcPts val="0"/>
                        </a:spcAft>
                      </a:pPr>
                      <a:r>
                        <a:rPr lang="en-US" sz="1800" b="0">
                          <a:effectLst/>
                        </a:rPr>
                        <a:t>j</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006A</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ј</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0458</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3274962"/>
                  </a:ext>
                </a:extLst>
              </a:tr>
              <a:tr h="293497">
                <a:tc>
                  <a:txBody>
                    <a:bodyPr/>
                    <a:lstStyle/>
                    <a:p>
                      <a:pPr>
                        <a:lnSpc>
                          <a:spcPct val="107000"/>
                        </a:lnSpc>
                        <a:spcAft>
                          <a:spcPts val="0"/>
                        </a:spcAft>
                      </a:pPr>
                      <a:r>
                        <a:rPr lang="en-US" sz="1800" b="0">
                          <a:effectLst/>
                        </a:rPr>
                        <a:t>l</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006C</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ӏ</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04CF</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5317284"/>
                  </a:ext>
                </a:extLst>
              </a:tr>
              <a:tr h="293497">
                <a:tc>
                  <a:txBody>
                    <a:bodyPr/>
                    <a:lstStyle/>
                    <a:p>
                      <a:pPr>
                        <a:lnSpc>
                          <a:spcPct val="107000"/>
                        </a:lnSpc>
                        <a:spcAft>
                          <a:spcPts val="0"/>
                        </a:spcAft>
                      </a:pPr>
                      <a:r>
                        <a:rPr lang="en-US" sz="1800" b="0">
                          <a:effectLst/>
                        </a:rPr>
                        <a:t>p</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0070</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р</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0440</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38085105"/>
                  </a:ext>
                </a:extLst>
              </a:tr>
              <a:tr h="293497">
                <a:tc>
                  <a:txBody>
                    <a:bodyPr/>
                    <a:lstStyle/>
                    <a:p>
                      <a:pPr>
                        <a:lnSpc>
                          <a:spcPct val="107000"/>
                        </a:lnSpc>
                        <a:spcAft>
                          <a:spcPts val="0"/>
                        </a:spcAft>
                      </a:pPr>
                      <a:r>
                        <a:rPr lang="en-US" sz="1800" b="0">
                          <a:effectLst/>
                        </a:rPr>
                        <a:t>s</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0073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ѕ</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0455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5957071"/>
                  </a:ext>
                </a:extLst>
              </a:tr>
              <a:tr h="293497">
                <a:tc>
                  <a:txBody>
                    <a:bodyPr/>
                    <a:lstStyle/>
                    <a:p>
                      <a:pPr>
                        <a:lnSpc>
                          <a:spcPct val="107000"/>
                        </a:lnSpc>
                        <a:spcAft>
                          <a:spcPts val="0"/>
                        </a:spcAft>
                      </a:pPr>
                      <a:r>
                        <a:rPr lang="en-US" sz="1800" b="0">
                          <a:effectLst/>
                        </a:rPr>
                        <a:t>y</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0078</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у</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0443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04824241"/>
                  </a:ext>
                </a:extLst>
              </a:tr>
              <a:tr h="293497">
                <a:tc>
                  <a:txBody>
                    <a:bodyPr/>
                    <a:lstStyle/>
                    <a:p>
                      <a:pPr>
                        <a:lnSpc>
                          <a:spcPct val="107000"/>
                        </a:lnSpc>
                        <a:spcAft>
                          <a:spcPts val="0"/>
                        </a:spcAft>
                      </a:pPr>
                      <a:r>
                        <a:rPr lang="en-US" sz="1800" b="0">
                          <a:effectLst/>
                        </a:rPr>
                        <a:t>x</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0079</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х</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0445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24770934"/>
                  </a:ext>
                </a:extLst>
              </a:tr>
              <a:tr h="293497">
                <a:tc>
                  <a:txBody>
                    <a:bodyPr/>
                    <a:lstStyle/>
                    <a:p>
                      <a:pPr>
                        <a:lnSpc>
                          <a:spcPct val="107000"/>
                        </a:lnSpc>
                        <a:spcAft>
                          <a:spcPts val="0"/>
                        </a:spcAft>
                      </a:pPr>
                      <a:r>
                        <a:rPr lang="en-US" sz="1800" b="0">
                          <a:effectLst/>
                        </a:rPr>
                        <a:t>ä</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00E4</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ӓ</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04D3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92065296"/>
                  </a:ext>
                </a:extLst>
              </a:tr>
              <a:tr h="293497">
                <a:tc>
                  <a:txBody>
                    <a:bodyPr/>
                    <a:lstStyle/>
                    <a:p>
                      <a:pPr>
                        <a:lnSpc>
                          <a:spcPct val="107000"/>
                        </a:lnSpc>
                        <a:spcAft>
                          <a:spcPts val="0"/>
                        </a:spcAft>
                      </a:pPr>
                      <a:r>
                        <a:rPr lang="en-US" sz="1800" b="0">
                          <a:effectLst/>
                        </a:rPr>
                        <a:t>ë</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00EB</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ё</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0451</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72812212"/>
                  </a:ext>
                </a:extLst>
              </a:tr>
              <a:tr h="293497">
                <a:tc>
                  <a:txBody>
                    <a:bodyPr/>
                    <a:lstStyle/>
                    <a:p>
                      <a:pPr>
                        <a:lnSpc>
                          <a:spcPct val="107000"/>
                        </a:lnSpc>
                        <a:spcAft>
                          <a:spcPts val="0"/>
                        </a:spcAft>
                      </a:pPr>
                      <a:r>
                        <a:rPr lang="en-US" sz="1800" b="0">
                          <a:effectLst/>
                        </a:rPr>
                        <a:t>æ</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00E6</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ӕ</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04D5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7995623"/>
                  </a:ext>
                </a:extLst>
              </a:tr>
              <a:tr h="293497">
                <a:tc>
                  <a:txBody>
                    <a:bodyPr/>
                    <a:lstStyle/>
                    <a:p>
                      <a:pPr>
                        <a:lnSpc>
                          <a:spcPct val="107000"/>
                        </a:lnSpc>
                        <a:spcAft>
                          <a:spcPts val="0"/>
                        </a:spcAft>
                      </a:pPr>
                      <a:r>
                        <a:rPr lang="en-US" sz="1800" b="0">
                          <a:effectLst/>
                        </a:rPr>
                        <a:t>ǝ</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01DD</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b="0">
                          <a:effectLst/>
                        </a:rPr>
                        <a:t>ә</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b="0" dirty="0">
                          <a:effectLst/>
                        </a:rPr>
                        <a:t>04</a:t>
                      </a:r>
                      <a:r>
                        <a:rPr lang="en-US" sz="1800" b="0" dirty="0">
                          <a:effectLst/>
                        </a:rPr>
                        <a:t>D9</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71610406"/>
                  </a:ext>
                </a:extLst>
              </a:tr>
            </a:tbl>
          </a:graphicData>
        </a:graphic>
      </p:graphicFrame>
      <p:sp>
        <p:nvSpPr>
          <p:cNvPr id="6" name="Rectangle 5"/>
          <p:cNvSpPr/>
          <p:nvPr/>
        </p:nvSpPr>
        <p:spPr>
          <a:xfrm>
            <a:off x="211015" y="1089190"/>
            <a:ext cx="8862647" cy="707886"/>
          </a:xfrm>
          <a:prstGeom prst="rect">
            <a:avLst/>
          </a:prstGeom>
        </p:spPr>
        <p:txBody>
          <a:bodyPr wrap="square">
            <a:spAutoFit/>
          </a:bodyPr>
          <a:lstStyle/>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Cyrillic has following </a:t>
            </a:r>
            <a:r>
              <a:rPr lang="en-US" sz="2200" dirty="0" err="1">
                <a:latin typeface="Arial" panose="020B0604020202020204" pitchFamily="34" charset="0"/>
                <a:cs typeface="Arial" panose="020B0604020202020204" pitchFamily="34" charset="0"/>
              </a:rPr>
              <a:t>homoglyphic</a:t>
            </a:r>
            <a:r>
              <a:rPr lang="en-US" sz="2200" dirty="0">
                <a:latin typeface="Arial" panose="020B0604020202020204" pitchFamily="34" charset="0"/>
                <a:cs typeface="Arial" panose="020B0604020202020204" pitchFamily="34" charset="0"/>
              </a:rPr>
              <a:t> variants with Latin from MSR-2</a:t>
            </a:r>
          </a:p>
          <a:p>
            <a:pPr marL="800100" lvl="1" indent="-342900">
              <a:buFont typeface="Courier New" panose="02070309020205020404" pitchFamily="49" charset="0"/>
              <a:buChar char="o"/>
            </a:pPr>
            <a:r>
              <a:rPr lang="en-US" dirty="0" err="1">
                <a:solidFill>
                  <a:srgbClr val="0C1F24"/>
                </a:solidFill>
                <a:latin typeface="Arial" panose="020B0604020202020204" pitchFamily="34" charset="0"/>
                <a:cs typeface="Arial" panose="020B0604020202020204" pitchFamily="34" charset="0"/>
              </a:rPr>
              <a:t>Confusables</a:t>
            </a:r>
            <a:r>
              <a:rPr lang="en-US" dirty="0">
                <a:solidFill>
                  <a:srgbClr val="0C1F24"/>
                </a:solidFill>
                <a:latin typeface="Arial" panose="020B0604020202020204" pitchFamily="34" charset="0"/>
                <a:cs typeface="Arial" panose="020B0604020202020204" pitchFamily="34" charset="0"/>
              </a:rPr>
              <a:t> listed separately</a:t>
            </a:r>
          </a:p>
        </p:txBody>
      </p:sp>
    </p:spTree>
    <p:extLst>
      <p:ext uri="{BB962C8B-B14F-4D97-AF65-F5344CB8AC3E}">
        <p14:creationId xmlns:p14="http://schemas.microsoft.com/office/powerpoint/2010/main" val="2559618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684240"/>
            <a:ext cx="8103072" cy="4893647"/>
          </a:xfrm>
          <a:prstGeom prst="rect">
            <a:avLst/>
          </a:prstGeom>
        </p:spPr>
        <p:txBody>
          <a:bodyPr wrap="square">
            <a:spAutoFit/>
          </a:bodyPr>
          <a:lstStyle/>
          <a:p>
            <a:endParaRPr lang="sr-Latn-RS"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Ukrainian and Belarusian languages have “apostrophe” (U+02BC) as a letter – not punctuation sign</a:t>
            </a:r>
          </a:p>
          <a:p>
            <a:pPr marL="800100" lvl="1" indent="-342900">
              <a:buFont typeface="Courier New" panose="02070309020205020404" pitchFamily="49" charset="0"/>
              <a:buChar char="o"/>
            </a:pPr>
            <a:r>
              <a:rPr lang="en-US" sz="2000" i="1" dirty="0">
                <a:solidFill>
                  <a:srgbClr val="0C1F24"/>
                </a:solidFill>
                <a:latin typeface="Arial" panose="020B0604020202020204" pitchFamily="34" charset="0"/>
                <a:cs typeface="Arial" panose="020B0604020202020204" pitchFamily="34" charset="0"/>
              </a:rPr>
              <a:t>IP response</a:t>
            </a:r>
          </a:p>
          <a:p>
            <a:pPr marL="342900" indent="-342900">
              <a:buFont typeface="Wingdings" panose="05000000000000000000" pitchFamily="2" charset="2"/>
              <a:buChar char="¤"/>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Montenegro has two new chars in national scripts (Latin and Cyrillic); ccTLD to implement them at second level</a:t>
            </a:r>
          </a:p>
          <a:p>
            <a:pPr marL="800100" lvl="1" indent="-342900">
              <a:buFont typeface="Courier New" panose="02070309020205020404" pitchFamily="49" charset="0"/>
              <a:buChar char="o"/>
            </a:pPr>
            <a:r>
              <a:rPr lang="en-US" sz="2000" i="1" dirty="0">
                <a:latin typeface="Arial" panose="020B0604020202020204" pitchFamily="34" charset="0"/>
                <a:cs typeface="Arial" panose="020B0604020202020204" pitchFamily="34" charset="0"/>
              </a:rPr>
              <a:t>Not yet in Unicode</a:t>
            </a:r>
          </a:p>
          <a:p>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Old Church Cyrillic script</a:t>
            </a:r>
          </a:p>
          <a:p>
            <a:pPr marL="800100" lvl="1" indent="-342900">
              <a:buFont typeface="Courier New" panose="02070309020205020404" pitchFamily="49" charset="0"/>
              <a:buChar char="o"/>
            </a:pPr>
            <a:r>
              <a:rPr lang="en-US" sz="2000" i="1" dirty="0">
                <a:latin typeface="Arial" panose="020B0604020202020204" pitchFamily="34" charset="0"/>
                <a:cs typeface="Arial" panose="020B0604020202020204" pitchFamily="34" charset="0"/>
              </a:rPr>
              <a:t>Not in second level use, it should not be used for root zone</a:t>
            </a:r>
          </a:p>
          <a:p>
            <a:pPr marL="342900" indent="-342900">
              <a:buFont typeface="Wingdings" panose="05000000000000000000" pitchFamily="2" charset="2"/>
              <a:buChar char="¤"/>
            </a:pPr>
            <a:endParaRPr lang="en-US" sz="2000" i="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Using upper case and lower case Unicode code points in Cyrillic as problem of the confusion during visualization</a:t>
            </a:r>
            <a:endParaRPr lang="en-US" sz="2200" dirty="0">
              <a:solidFill>
                <a:srgbClr val="0C1F24"/>
              </a:solidFill>
              <a:latin typeface="Arial" panose="020B0604020202020204" pitchFamily="34" charset="0"/>
              <a:cs typeface="Arial" panose="020B0604020202020204" pitchFamily="34" charset="0"/>
            </a:endParaRPr>
          </a:p>
          <a:p>
            <a:pPr marL="800100" lvl="1" indent="-342900">
              <a:buFont typeface="Courier New" panose="02070309020205020404" pitchFamily="49" charset="0"/>
              <a:buChar char="o"/>
            </a:pPr>
            <a:r>
              <a:rPr lang="en-US" sz="2000" i="1" dirty="0">
                <a:latin typeface="Arial" panose="020B0604020202020204" pitchFamily="34" charset="0"/>
                <a:cs typeface="Arial" panose="020B0604020202020204" pitchFamily="34" charset="0"/>
              </a:rPr>
              <a:t>Need to address that</a:t>
            </a:r>
          </a:p>
        </p:txBody>
      </p:sp>
      <p:sp>
        <p:nvSpPr>
          <p:cNvPr id="4" name="Title 3"/>
          <p:cNvSpPr>
            <a:spLocks noGrp="1"/>
          </p:cNvSpPr>
          <p:nvPr>
            <p:ph type="title"/>
          </p:nvPr>
        </p:nvSpPr>
        <p:spPr>
          <a:prstGeom prst="rect">
            <a:avLst/>
          </a:prstGeom>
        </p:spPr>
        <p:txBody>
          <a:bodyPr/>
          <a:lstStyle/>
          <a:p>
            <a:r>
              <a:rPr lang="en-US" dirty="0"/>
              <a:t>Discussion of Issues in MSR-2</a:t>
            </a:r>
            <a:endParaRPr lang="en-US" sz="3000" dirty="0">
              <a:latin typeface="Arial"/>
              <a:cs typeface="Arial"/>
            </a:endParaRPr>
          </a:p>
        </p:txBody>
      </p:sp>
    </p:spTree>
    <p:extLst>
      <p:ext uri="{BB962C8B-B14F-4D97-AF65-F5344CB8AC3E}">
        <p14:creationId xmlns:p14="http://schemas.microsoft.com/office/powerpoint/2010/main" val="4209639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hevron 48"/>
          <p:cNvSpPr/>
          <p:nvPr/>
        </p:nvSpPr>
        <p:spPr>
          <a:xfrm>
            <a:off x="544104" y="3172029"/>
            <a:ext cx="7022592" cy="91440"/>
          </a:xfrm>
          <a:prstGeom prst="chevron">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latin typeface="Arial"/>
              <a:cs typeface="Arial"/>
            </a:endParaRPr>
          </a:p>
        </p:txBody>
      </p:sp>
      <p:sp>
        <p:nvSpPr>
          <p:cNvPr id="7" name="Oval 6"/>
          <p:cNvSpPr/>
          <p:nvPr/>
        </p:nvSpPr>
        <p:spPr>
          <a:xfrm>
            <a:off x="862872" y="3127367"/>
            <a:ext cx="166258" cy="166258"/>
          </a:xfrm>
          <a:prstGeom prst="ellipse">
            <a:avLst/>
          </a:prstGeom>
          <a:solidFill>
            <a:srgbClr val="1D98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15" name="Oval 14"/>
          <p:cNvSpPr/>
          <p:nvPr/>
        </p:nvSpPr>
        <p:spPr>
          <a:xfrm>
            <a:off x="2452400" y="3113897"/>
            <a:ext cx="166258" cy="166258"/>
          </a:xfrm>
          <a:prstGeom prst="ellipse">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33" name="Oval 32"/>
          <p:cNvSpPr/>
          <p:nvPr/>
        </p:nvSpPr>
        <p:spPr>
          <a:xfrm>
            <a:off x="3993977" y="3127367"/>
            <a:ext cx="166258" cy="166258"/>
          </a:xfrm>
          <a:prstGeom prst="ellipse">
            <a:avLst/>
          </a:prstGeom>
          <a:solidFill>
            <a:srgbClr val="92D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17" name="Oval 16"/>
          <p:cNvSpPr/>
          <p:nvPr/>
        </p:nvSpPr>
        <p:spPr>
          <a:xfrm>
            <a:off x="5567585" y="3127367"/>
            <a:ext cx="166258" cy="166258"/>
          </a:xfrm>
          <a:prstGeom prst="ellipse">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grpSp>
        <p:nvGrpSpPr>
          <p:cNvPr id="14" name="Group 13"/>
          <p:cNvGrpSpPr/>
          <p:nvPr/>
        </p:nvGrpSpPr>
        <p:grpSpPr>
          <a:xfrm>
            <a:off x="316226" y="1483781"/>
            <a:ext cx="1259550" cy="1259550"/>
            <a:chOff x="569487" y="2043501"/>
            <a:chExt cx="1346792" cy="1346792"/>
          </a:xfrm>
        </p:grpSpPr>
        <p:sp>
          <p:nvSpPr>
            <p:cNvPr id="11" name="Teardrop 10"/>
            <p:cNvSpPr/>
            <p:nvPr/>
          </p:nvSpPr>
          <p:spPr>
            <a:xfrm rot="8100000">
              <a:off x="569487" y="2043501"/>
              <a:ext cx="1346792" cy="1346792"/>
            </a:xfrm>
            <a:prstGeom prst="teardrop">
              <a:avLst>
                <a:gd name="adj" fmla="val 96125"/>
              </a:avLst>
            </a:prstGeom>
            <a:solidFill>
              <a:srgbClr val="2599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2" name="TextBox 11"/>
            <p:cNvSpPr txBox="1"/>
            <p:nvPr/>
          </p:nvSpPr>
          <p:spPr>
            <a:xfrm>
              <a:off x="594800" y="2386020"/>
              <a:ext cx="1273358" cy="691099"/>
            </a:xfrm>
            <a:prstGeom prst="rect">
              <a:avLst/>
            </a:prstGeom>
            <a:noFill/>
          </p:spPr>
          <p:txBody>
            <a:bodyPr wrap="square" rtlCol="0">
              <a:spAutoFit/>
            </a:bodyPr>
            <a:lstStyle/>
            <a:p>
              <a:pPr algn="ctr"/>
              <a:r>
                <a:rPr lang="en-US" dirty="0">
                  <a:solidFill>
                    <a:schemeClr val="bg1"/>
                  </a:solidFill>
                  <a:latin typeface="Arial"/>
                  <a:cs typeface="Arial"/>
                </a:rPr>
                <a:t>Aug</a:t>
              </a:r>
            </a:p>
            <a:p>
              <a:pPr algn="ctr"/>
              <a:r>
                <a:rPr lang="en-US" dirty="0">
                  <a:solidFill>
                    <a:schemeClr val="bg1"/>
                  </a:solidFill>
                  <a:latin typeface="Arial"/>
                  <a:cs typeface="Arial"/>
                </a:rPr>
                <a:t>2014</a:t>
              </a:r>
            </a:p>
          </p:txBody>
        </p:sp>
      </p:grpSp>
      <p:sp>
        <p:nvSpPr>
          <p:cNvPr id="24" name="TextBox 23"/>
          <p:cNvSpPr txBox="1"/>
          <p:nvPr/>
        </p:nvSpPr>
        <p:spPr>
          <a:xfrm>
            <a:off x="1573450" y="1839759"/>
            <a:ext cx="1190873" cy="646331"/>
          </a:xfrm>
          <a:prstGeom prst="rect">
            <a:avLst/>
          </a:prstGeom>
          <a:noFill/>
        </p:spPr>
        <p:txBody>
          <a:bodyPr wrap="square" rtlCol="0">
            <a:spAutoFit/>
          </a:bodyPr>
          <a:lstStyle/>
          <a:p>
            <a:pPr algn="ctr"/>
            <a:r>
              <a:rPr lang="en-US" dirty="0">
                <a:solidFill>
                  <a:schemeClr val="bg1"/>
                </a:solidFill>
                <a:latin typeface="Arial"/>
                <a:cs typeface="Arial"/>
              </a:rPr>
              <a:t>Dec</a:t>
            </a:r>
          </a:p>
          <a:p>
            <a:pPr algn="ctr"/>
            <a:r>
              <a:rPr lang="en-US" dirty="0">
                <a:solidFill>
                  <a:schemeClr val="bg1"/>
                </a:solidFill>
                <a:latin typeface="Arial"/>
                <a:cs typeface="Arial"/>
              </a:rPr>
              <a:t>2015</a:t>
            </a:r>
          </a:p>
        </p:txBody>
      </p:sp>
      <p:grpSp>
        <p:nvGrpSpPr>
          <p:cNvPr id="25" name="Group 24"/>
          <p:cNvGrpSpPr/>
          <p:nvPr/>
        </p:nvGrpSpPr>
        <p:grpSpPr>
          <a:xfrm>
            <a:off x="1895542" y="1492104"/>
            <a:ext cx="1259550" cy="1259550"/>
            <a:chOff x="569487" y="2043501"/>
            <a:chExt cx="1346792" cy="1346792"/>
          </a:xfrm>
        </p:grpSpPr>
        <p:sp>
          <p:nvSpPr>
            <p:cNvPr id="26" name="Teardrop 25"/>
            <p:cNvSpPr/>
            <p:nvPr/>
          </p:nvSpPr>
          <p:spPr>
            <a:xfrm rot="8100000">
              <a:off x="569487" y="2043501"/>
              <a:ext cx="1346792" cy="1346792"/>
            </a:xfrm>
            <a:prstGeom prst="teardrop">
              <a:avLst>
                <a:gd name="adj" fmla="val 9612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28" name="TextBox 27"/>
            <p:cNvSpPr txBox="1"/>
            <p:nvPr/>
          </p:nvSpPr>
          <p:spPr>
            <a:xfrm>
              <a:off x="594800" y="2386020"/>
              <a:ext cx="1273358" cy="691099"/>
            </a:xfrm>
            <a:prstGeom prst="rect">
              <a:avLst/>
            </a:prstGeom>
            <a:noFill/>
          </p:spPr>
          <p:txBody>
            <a:bodyPr wrap="square" rtlCol="0">
              <a:spAutoFit/>
            </a:bodyPr>
            <a:lstStyle/>
            <a:p>
              <a:pPr algn="ctr"/>
              <a:r>
                <a:rPr lang="en-US" dirty="0">
                  <a:solidFill>
                    <a:schemeClr val="bg1"/>
                  </a:solidFill>
                  <a:latin typeface="Arial"/>
                  <a:cs typeface="Arial"/>
                </a:rPr>
                <a:t>Dec</a:t>
              </a:r>
            </a:p>
            <a:p>
              <a:pPr algn="ctr"/>
              <a:r>
                <a:rPr lang="en-US" dirty="0">
                  <a:solidFill>
                    <a:schemeClr val="bg1"/>
                  </a:solidFill>
                  <a:latin typeface="Arial"/>
                  <a:cs typeface="Arial"/>
                </a:rPr>
                <a:t>2015</a:t>
              </a:r>
            </a:p>
          </p:txBody>
        </p:sp>
      </p:grpSp>
      <p:grpSp>
        <p:nvGrpSpPr>
          <p:cNvPr id="43" name="Group 42"/>
          <p:cNvGrpSpPr/>
          <p:nvPr/>
        </p:nvGrpSpPr>
        <p:grpSpPr>
          <a:xfrm>
            <a:off x="3447754" y="1483781"/>
            <a:ext cx="1259550" cy="1259550"/>
            <a:chOff x="569487" y="2043501"/>
            <a:chExt cx="1346792" cy="1346792"/>
          </a:xfrm>
        </p:grpSpPr>
        <p:sp>
          <p:nvSpPr>
            <p:cNvPr id="44" name="Teardrop 43"/>
            <p:cNvSpPr/>
            <p:nvPr/>
          </p:nvSpPr>
          <p:spPr>
            <a:xfrm rot="8100000">
              <a:off x="569487" y="2043501"/>
              <a:ext cx="1346792" cy="1346792"/>
            </a:xfrm>
            <a:prstGeom prst="teardrop">
              <a:avLst>
                <a:gd name="adj" fmla="val 96125"/>
              </a:avLst>
            </a:prstGeom>
            <a:solidFill>
              <a:srgbClr val="92D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45" name="TextBox 44"/>
            <p:cNvSpPr txBox="1"/>
            <p:nvPr/>
          </p:nvSpPr>
          <p:spPr>
            <a:xfrm>
              <a:off x="594800" y="2386020"/>
              <a:ext cx="1273358" cy="691099"/>
            </a:xfrm>
            <a:prstGeom prst="rect">
              <a:avLst/>
            </a:prstGeom>
            <a:noFill/>
          </p:spPr>
          <p:txBody>
            <a:bodyPr wrap="square" rtlCol="0">
              <a:spAutoFit/>
            </a:bodyPr>
            <a:lstStyle/>
            <a:p>
              <a:pPr algn="ctr"/>
              <a:r>
                <a:rPr lang="en-US" dirty="0">
                  <a:solidFill>
                    <a:schemeClr val="bg1"/>
                  </a:solidFill>
                  <a:latin typeface="Arial"/>
                  <a:cs typeface="Arial"/>
                </a:rPr>
                <a:t>Nov</a:t>
              </a:r>
            </a:p>
            <a:p>
              <a:pPr algn="ctr"/>
              <a:r>
                <a:rPr lang="en-US" dirty="0">
                  <a:solidFill>
                    <a:schemeClr val="bg1"/>
                  </a:solidFill>
                  <a:latin typeface="Arial"/>
                  <a:cs typeface="Arial"/>
                </a:rPr>
                <a:t>2016</a:t>
              </a:r>
            </a:p>
          </p:txBody>
        </p:sp>
      </p:grpSp>
      <p:grpSp>
        <p:nvGrpSpPr>
          <p:cNvPr id="35" name="Group 34"/>
          <p:cNvGrpSpPr/>
          <p:nvPr/>
        </p:nvGrpSpPr>
        <p:grpSpPr>
          <a:xfrm>
            <a:off x="5020938" y="1483781"/>
            <a:ext cx="1259550" cy="1259550"/>
            <a:chOff x="569487" y="2043501"/>
            <a:chExt cx="1346792" cy="1346792"/>
          </a:xfrm>
        </p:grpSpPr>
        <p:sp>
          <p:nvSpPr>
            <p:cNvPr id="36" name="Teardrop 35"/>
            <p:cNvSpPr/>
            <p:nvPr/>
          </p:nvSpPr>
          <p:spPr>
            <a:xfrm rot="8100000">
              <a:off x="569487" y="2043501"/>
              <a:ext cx="1346792" cy="1346792"/>
            </a:xfrm>
            <a:prstGeom prst="teardrop">
              <a:avLst>
                <a:gd name="adj" fmla="val 96125"/>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7" name="TextBox 36"/>
            <p:cNvSpPr txBox="1"/>
            <p:nvPr/>
          </p:nvSpPr>
          <p:spPr>
            <a:xfrm>
              <a:off x="594800" y="2386020"/>
              <a:ext cx="1273358" cy="691099"/>
            </a:xfrm>
            <a:prstGeom prst="rect">
              <a:avLst/>
            </a:prstGeom>
            <a:noFill/>
          </p:spPr>
          <p:txBody>
            <a:bodyPr wrap="square" rtlCol="0">
              <a:spAutoFit/>
            </a:bodyPr>
            <a:lstStyle/>
            <a:p>
              <a:pPr algn="ctr"/>
              <a:r>
                <a:rPr lang="en-US" dirty="0">
                  <a:solidFill>
                    <a:schemeClr val="bg1"/>
                  </a:solidFill>
                  <a:latin typeface="Arial"/>
                  <a:cs typeface="Arial"/>
                </a:rPr>
                <a:t>Feb</a:t>
              </a:r>
            </a:p>
            <a:p>
              <a:pPr algn="ctr"/>
              <a:r>
                <a:rPr lang="en-US" dirty="0">
                  <a:solidFill>
                    <a:schemeClr val="bg1"/>
                  </a:solidFill>
                  <a:latin typeface="Arial"/>
                  <a:cs typeface="Arial"/>
                </a:rPr>
                <a:t>2017</a:t>
              </a:r>
            </a:p>
          </p:txBody>
        </p:sp>
      </p:grpSp>
      <p:sp>
        <p:nvSpPr>
          <p:cNvPr id="38" name="TextBox 37"/>
          <p:cNvSpPr txBox="1"/>
          <p:nvPr/>
        </p:nvSpPr>
        <p:spPr>
          <a:xfrm>
            <a:off x="209887" y="3457102"/>
            <a:ext cx="1473208" cy="584775"/>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Formation of Cyrillic GP</a:t>
            </a:r>
          </a:p>
        </p:txBody>
      </p:sp>
      <p:sp>
        <p:nvSpPr>
          <p:cNvPr id="39" name="TextBox 38"/>
          <p:cNvSpPr txBox="1"/>
          <p:nvPr/>
        </p:nvSpPr>
        <p:spPr>
          <a:xfrm>
            <a:off x="1802068" y="3416799"/>
            <a:ext cx="1473208" cy="1323439"/>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Proposal for the GP for the Cyrillic Script LGR for the Root Zone</a:t>
            </a:r>
          </a:p>
        </p:txBody>
      </p:sp>
      <p:sp>
        <p:nvSpPr>
          <p:cNvPr id="42" name="TextBox 41"/>
          <p:cNvSpPr txBox="1"/>
          <p:nvPr/>
        </p:nvSpPr>
        <p:spPr>
          <a:xfrm>
            <a:off x="3342320" y="3430976"/>
            <a:ext cx="1473208" cy="1569660"/>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Finished</a:t>
            </a:r>
          </a:p>
          <a:p>
            <a:pPr algn="ctr"/>
            <a:r>
              <a:rPr lang="en-US" sz="1600" dirty="0">
                <a:latin typeface="Arial" panose="020B0604020202020204" pitchFamily="34" charset="0"/>
                <a:cs typeface="Arial" panose="020B0604020202020204" pitchFamily="34" charset="0"/>
              </a:rPr>
              <a:t>Work on a</a:t>
            </a:r>
          </a:p>
          <a:p>
            <a:pPr algn="ctr"/>
            <a:r>
              <a:rPr lang="en-US" sz="1600" dirty="0">
                <a:latin typeface="Arial" panose="020B0604020202020204" pitchFamily="34" charset="0"/>
                <a:cs typeface="Arial" panose="020B0604020202020204" pitchFamily="34" charset="0"/>
              </a:rPr>
              <a:t>Proposal for a Cyrillic Script Root Zone LGR</a:t>
            </a:r>
          </a:p>
        </p:txBody>
      </p:sp>
      <p:sp>
        <p:nvSpPr>
          <p:cNvPr id="47" name="TextBox 46"/>
          <p:cNvSpPr txBox="1"/>
          <p:nvPr/>
        </p:nvSpPr>
        <p:spPr>
          <a:xfrm>
            <a:off x="368795" y="5233998"/>
            <a:ext cx="8103993" cy="861774"/>
          </a:xfrm>
          <a:prstGeom prst="rect">
            <a:avLst/>
          </a:prstGeom>
          <a:noFill/>
        </p:spPr>
        <p:txBody>
          <a:bodyPr wrap="square" rtlCol="0">
            <a:spAutoFit/>
          </a:bodyPr>
          <a:lstStyle/>
          <a:p>
            <a:pPr>
              <a:lnSpc>
                <a:spcPts val="1980"/>
              </a:lnSpc>
            </a:pPr>
            <a:r>
              <a:rPr lang="en-US" dirty="0">
                <a:solidFill>
                  <a:srgbClr val="154A78"/>
                </a:solidFill>
                <a:latin typeface="Arial"/>
                <a:cs typeface="Arial"/>
              </a:rPr>
              <a:t>It took Cyrillic GP two and a half years to get to the stage with final proposal. But, the work has been done according to the dates defined in original Working plan</a:t>
            </a:r>
          </a:p>
        </p:txBody>
      </p:sp>
      <p:sp>
        <p:nvSpPr>
          <p:cNvPr id="48" name="TextBox 47"/>
          <p:cNvSpPr txBox="1"/>
          <p:nvPr/>
        </p:nvSpPr>
        <p:spPr>
          <a:xfrm>
            <a:off x="368796" y="4883902"/>
            <a:ext cx="7175410" cy="350096"/>
          </a:xfrm>
          <a:prstGeom prst="rect">
            <a:avLst/>
          </a:prstGeom>
          <a:noFill/>
        </p:spPr>
        <p:txBody>
          <a:bodyPr wrap="square" rtlCol="0">
            <a:spAutoFit/>
          </a:bodyPr>
          <a:lstStyle/>
          <a:p>
            <a:pPr>
              <a:lnSpc>
                <a:spcPts val="1980"/>
              </a:lnSpc>
            </a:pPr>
            <a:r>
              <a:rPr lang="en-US" sz="2000" b="1" dirty="0">
                <a:solidFill>
                  <a:srgbClr val="154A78"/>
                </a:solidFill>
                <a:latin typeface="Arial"/>
                <a:cs typeface="Arial"/>
              </a:rPr>
              <a:t>To Summarize</a:t>
            </a:r>
          </a:p>
        </p:txBody>
      </p:sp>
      <p:sp>
        <p:nvSpPr>
          <p:cNvPr id="2" name="Title 1"/>
          <p:cNvSpPr>
            <a:spLocks noGrp="1"/>
          </p:cNvSpPr>
          <p:nvPr>
            <p:ph type="title"/>
          </p:nvPr>
        </p:nvSpPr>
        <p:spPr/>
        <p:txBody>
          <a:bodyPr/>
          <a:lstStyle/>
          <a:p>
            <a:r>
              <a:rPr lang="en-US" dirty="0"/>
              <a:t>Timeline</a:t>
            </a:r>
            <a:endParaRPr lang="en-US" sz="3000" dirty="0">
              <a:latin typeface="Arial"/>
              <a:cs typeface="Arial"/>
            </a:endParaRPr>
          </a:p>
        </p:txBody>
      </p:sp>
      <p:sp>
        <p:nvSpPr>
          <p:cNvPr id="46" name="TextBox 45"/>
          <p:cNvSpPr txBox="1"/>
          <p:nvPr/>
        </p:nvSpPr>
        <p:spPr>
          <a:xfrm>
            <a:off x="4915633" y="3458602"/>
            <a:ext cx="1473208" cy="1077218"/>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Proposal for a Cyrillic Script Root Zone LGR</a:t>
            </a:r>
          </a:p>
        </p:txBody>
      </p:sp>
      <p:grpSp>
        <p:nvGrpSpPr>
          <p:cNvPr id="50" name="Group 49"/>
          <p:cNvGrpSpPr/>
          <p:nvPr/>
        </p:nvGrpSpPr>
        <p:grpSpPr>
          <a:xfrm>
            <a:off x="6544940" y="1479425"/>
            <a:ext cx="1259550" cy="1259550"/>
            <a:chOff x="569487" y="2043501"/>
            <a:chExt cx="1346792" cy="1346792"/>
          </a:xfrm>
        </p:grpSpPr>
        <p:sp>
          <p:nvSpPr>
            <p:cNvPr id="51" name="Teardrop 50"/>
            <p:cNvSpPr/>
            <p:nvPr/>
          </p:nvSpPr>
          <p:spPr>
            <a:xfrm rot="8100000">
              <a:off x="569487" y="2043501"/>
              <a:ext cx="1346792" cy="1346792"/>
            </a:xfrm>
            <a:prstGeom prst="teardrop">
              <a:avLst>
                <a:gd name="adj" fmla="val 96125"/>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52" name="TextBox 51"/>
            <p:cNvSpPr txBox="1"/>
            <p:nvPr/>
          </p:nvSpPr>
          <p:spPr>
            <a:xfrm>
              <a:off x="594800" y="2386020"/>
              <a:ext cx="1273358" cy="691099"/>
            </a:xfrm>
            <a:prstGeom prst="rect">
              <a:avLst/>
            </a:prstGeom>
            <a:noFill/>
          </p:spPr>
          <p:txBody>
            <a:bodyPr wrap="square" rtlCol="0">
              <a:spAutoFit/>
            </a:bodyPr>
            <a:lstStyle/>
            <a:p>
              <a:pPr algn="ctr"/>
              <a:r>
                <a:rPr lang="en-US" dirty="0">
                  <a:solidFill>
                    <a:schemeClr val="bg1"/>
                  </a:solidFill>
                  <a:latin typeface="Arial"/>
                  <a:cs typeface="Arial"/>
                </a:rPr>
                <a:t>Mar</a:t>
              </a:r>
            </a:p>
            <a:p>
              <a:pPr algn="ctr"/>
              <a:r>
                <a:rPr lang="en-US" dirty="0">
                  <a:solidFill>
                    <a:schemeClr val="bg1"/>
                  </a:solidFill>
                  <a:latin typeface="Arial"/>
                  <a:cs typeface="Arial"/>
                </a:rPr>
                <a:t>2017</a:t>
              </a:r>
            </a:p>
          </p:txBody>
        </p:sp>
      </p:grpSp>
      <p:sp>
        <p:nvSpPr>
          <p:cNvPr id="53" name="Oval 52"/>
          <p:cNvSpPr/>
          <p:nvPr/>
        </p:nvSpPr>
        <p:spPr>
          <a:xfrm>
            <a:off x="7091589" y="3136074"/>
            <a:ext cx="166258" cy="166258"/>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54" name="TextBox 53"/>
          <p:cNvSpPr txBox="1"/>
          <p:nvPr/>
        </p:nvSpPr>
        <p:spPr>
          <a:xfrm>
            <a:off x="7692189" y="2957872"/>
            <a:ext cx="1662735" cy="611193"/>
          </a:xfrm>
          <a:prstGeom prst="rect">
            <a:avLst/>
          </a:prstGeom>
          <a:noFill/>
        </p:spPr>
        <p:txBody>
          <a:bodyPr wrap="square" rtlCol="0">
            <a:spAutoFit/>
          </a:bodyPr>
          <a:lstStyle/>
          <a:p>
            <a:pPr>
              <a:lnSpc>
                <a:spcPts val="1980"/>
              </a:lnSpc>
            </a:pPr>
            <a:r>
              <a:rPr lang="en-US" sz="2400" b="1" dirty="0">
                <a:solidFill>
                  <a:srgbClr val="C00000"/>
                </a:solidFill>
                <a:latin typeface="Arial"/>
                <a:cs typeface="Arial"/>
              </a:rPr>
              <a:t>Next steps</a:t>
            </a:r>
          </a:p>
        </p:txBody>
      </p:sp>
      <p:sp>
        <p:nvSpPr>
          <p:cNvPr id="55" name="TextBox 54"/>
          <p:cNvSpPr txBox="1"/>
          <p:nvPr/>
        </p:nvSpPr>
        <p:spPr>
          <a:xfrm>
            <a:off x="6446915" y="3466094"/>
            <a:ext cx="1473208" cy="1323439"/>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IP Feedback on Cyrillic Script Root Zone LGR </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3745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3939540"/>
          </a:xfrm>
          <a:prstGeom prst="rect">
            <a:avLst/>
          </a:prstGeom>
        </p:spPr>
        <p:txBody>
          <a:bodyPr wrap="square">
            <a:spAutoFit/>
          </a:bodyPr>
          <a:lstStyle/>
          <a:p>
            <a:pPr marL="457200" indent="-457200">
              <a:buFont typeface="+mj-lt"/>
              <a:buAutoNum type="arabicPeriod"/>
            </a:pPr>
            <a:r>
              <a:rPr lang="en-US" sz="2200" dirty="0">
                <a:solidFill>
                  <a:srgbClr val="0C1F24"/>
                </a:solidFill>
                <a:latin typeface="Arial" panose="020B0604020202020204" pitchFamily="34" charset="0"/>
                <a:cs typeface="Arial" panose="020B0604020202020204" pitchFamily="34" charset="0"/>
              </a:rPr>
              <a:t>Short phase (planned for this session)</a:t>
            </a:r>
          </a:p>
          <a:p>
            <a:pPr marL="971550" lvl="1" indent="-514350">
              <a:buFont typeface="+mj-lt"/>
              <a:buAutoNum type="romanLcPeriod"/>
            </a:pPr>
            <a:r>
              <a:rPr lang="en-US" sz="2000" dirty="0">
                <a:solidFill>
                  <a:srgbClr val="0C1F24"/>
                </a:solidFill>
                <a:latin typeface="Arial" panose="020B0604020202020204" pitchFamily="34" charset="0"/>
                <a:cs typeface="Arial" panose="020B0604020202020204" pitchFamily="34" charset="0"/>
              </a:rPr>
              <a:t>Finalize proposal, based on IP feedback</a:t>
            </a:r>
          </a:p>
          <a:p>
            <a:pPr marL="971550" lvl="1" indent="-514350">
              <a:buFont typeface="+mj-lt"/>
              <a:buAutoNum type="romanLcPeriod"/>
            </a:pPr>
            <a:r>
              <a:rPr lang="en-US" sz="2000" dirty="0">
                <a:solidFill>
                  <a:srgbClr val="0C1F24"/>
                </a:solidFill>
                <a:latin typeface="Arial" panose="020B0604020202020204" pitchFamily="34" charset="0"/>
                <a:cs typeface="Arial" panose="020B0604020202020204" pitchFamily="34" charset="0"/>
              </a:rPr>
              <a:t>Finalize XML and test data files</a:t>
            </a:r>
          </a:p>
          <a:p>
            <a:pPr marL="971550" lvl="1" indent="-514350">
              <a:buFont typeface="+mj-lt"/>
              <a:buAutoNum type="romanLcPeriod"/>
            </a:pPr>
            <a:r>
              <a:rPr lang="en-US" sz="2000" dirty="0">
                <a:solidFill>
                  <a:srgbClr val="0C1F24"/>
                </a:solidFill>
                <a:latin typeface="Arial" panose="020B0604020202020204" pitchFamily="34" charset="0"/>
                <a:cs typeface="Arial" panose="020B0604020202020204" pitchFamily="34" charset="0"/>
              </a:rPr>
              <a:t>Issue the LGR for public comment</a:t>
            </a:r>
          </a:p>
          <a:p>
            <a:pPr marL="457200" indent="-457200">
              <a:buFont typeface="+mj-lt"/>
              <a:buAutoNum type="arabicPeriod"/>
            </a:pPr>
            <a:endParaRPr lang="en-US" sz="2200" dirty="0">
              <a:solidFill>
                <a:srgbClr val="0C1F24"/>
              </a:solidFill>
              <a:latin typeface="Arial" panose="020B0604020202020204" pitchFamily="34" charset="0"/>
              <a:cs typeface="Arial" panose="020B0604020202020204" pitchFamily="34" charset="0"/>
            </a:endParaRPr>
          </a:p>
          <a:p>
            <a:pPr marL="457200" indent="-457200">
              <a:buFont typeface="+mj-lt"/>
              <a:buAutoNum type="arabicPeriod"/>
            </a:pPr>
            <a:r>
              <a:rPr lang="en-US" sz="2200" dirty="0">
                <a:latin typeface="Arial" panose="020B0604020202020204" pitchFamily="34" charset="0"/>
                <a:cs typeface="Arial" panose="020B0604020202020204" pitchFamily="34" charset="0"/>
              </a:rPr>
              <a:t>After public comment phase</a:t>
            </a:r>
          </a:p>
          <a:p>
            <a:pPr marL="971550" lvl="1" indent="-514350">
              <a:buFont typeface="+mj-lt"/>
              <a:buAutoNum type="romanLcPeriod" startAt="4"/>
            </a:pPr>
            <a:r>
              <a:rPr lang="en-US" sz="2000" dirty="0">
                <a:solidFill>
                  <a:srgbClr val="0C1F24"/>
                </a:solidFill>
                <a:latin typeface="Arial" panose="020B0604020202020204" pitchFamily="34" charset="0"/>
                <a:cs typeface="Arial" panose="020B0604020202020204" pitchFamily="34" charset="0"/>
              </a:rPr>
              <a:t>Finalize the LGR proposal to include community feedback</a:t>
            </a:r>
          </a:p>
          <a:p>
            <a:pPr marL="457200" indent="-457200">
              <a:buFont typeface="+mj-lt"/>
              <a:buAutoNum type="arabicPeriod"/>
            </a:pPr>
            <a:endParaRPr lang="en-US" sz="2200" dirty="0">
              <a:solidFill>
                <a:srgbClr val="0C1F24"/>
              </a:solidFill>
              <a:latin typeface="Arial" panose="020B0604020202020204" pitchFamily="34" charset="0"/>
              <a:cs typeface="Arial" panose="020B0604020202020204" pitchFamily="34" charset="0"/>
            </a:endParaRPr>
          </a:p>
          <a:p>
            <a:pPr marL="457200" indent="-457200">
              <a:buFont typeface="+mj-lt"/>
              <a:buAutoNum type="arabicPeriod"/>
            </a:pPr>
            <a:r>
              <a:rPr lang="en-US" sz="2200" dirty="0">
                <a:solidFill>
                  <a:srgbClr val="0C1F24"/>
                </a:solidFill>
                <a:latin typeface="Arial" panose="020B0604020202020204" pitchFamily="34" charset="0"/>
                <a:cs typeface="Arial" panose="020B0604020202020204" pitchFamily="34" charset="0"/>
              </a:rPr>
              <a:t>Long term phase</a:t>
            </a:r>
          </a:p>
          <a:p>
            <a:pPr marL="971550" lvl="1" indent="-514350">
              <a:buFont typeface="+mj-lt"/>
              <a:buAutoNum type="romanLcPeriod" startAt="5"/>
            </a:pPr>
            <a:r>
              <a:rPr lang="en-US" sz="2000" dirty="0">
                <a:solidFill>
                  <a:srgbClr val="0C1F24"/>
                </a:solidFill>
                <a:latin typeface="Arial" panose="020B0604020202020204" pitchFamily="34" charset="0"/>
                <a:cs typeface="Arial" panose="020B0604020202020204" pitchFamily="34" charset="0"/>
              </a:rPr>
              <a:t>Address</a:t>
            </a:r>
            <a:r>
              <a:rPr lang="sr-Latn-RS" sz="2000" dirty="0">
                <a:solidFill>
                  <a:srgbClr val="0C1F24"/>
                </a:solidFill>
                <a:latin typeface="Arial" panose="020B0604020202020204" pitchFamily="34" charset="0"/>
                <a:cs typeface="Arial" panose="020B0604020202020204" pitchFamily="34" charset="0"/>
              </a:rPr>
              <a:t> </a:t>
            </a:r>
            <a:r>
              <a:rPr lang="en-US" sz="2000" dirty="0">
                <a:solidFill>
                  <a:srgbClr val="0C1F24"/>
                </a:solidFill>
                <a:latin typeface="Arial" panose="020B0604020202020204" pitchFamily="34" charset="0"/>
                <a:cs typeface="Arial" panose="020B0604020202020204" pitchFamily="34" charset="0"/>
              </a:rPr>
              <a:t>new code points included in the MSR in the future</a:t>
            </a:r>
          </a:p>
          <a:p>
            <a:pPr marL="1428750" lvl="2" indent="-514350">
              <a:buFont typeface="Arial" panose="020B0604020202020204" pitchFamily="34" charset="0"/>
              <a:buChar char="•"/>
            </a:pPr>
            <a:r>
              <a:rPr lang="en-US" sz="2000" dirty="0">
                <a:solidFill>
                  <a:srgbClr val="0C1F24"/>
                </a:solidFill>
                <a:latin typeface="Arial" panose="020B0604020202020204" pitchFamily="34" charset="0"/>
                <a:cs typeface="Arial" panose="020B0604020202020204" pitchFamily="34" charset="0"/>
              </a:rPr>
              <a:t>if needed in the root zone LGR, GP to re-convene and create additional proposal</a:t>
            </a:r>
          </a:p>
        </p:txBody>
      </p:sp>
      <p:sp>
        <p:nvSpPr>
          <p:cNvPr id="4" name="Title 3"/>
          <p:cNvSpPr>
            <a:spLocks noGrp="1"/>
          </p:cNvSpPr>
          <p:nvPr>
            <p:ph type="title"/>
          </p:nvPr>
        </p:nvSpPr>
        <p:spPr>
          <a:prstGeom prst="rect">
            <a:avLst/>
          </a:prstGeom>
        </p:spPr>
        <p:txBody>
          <a:bodyPr/>
          <a:lstStyle/>
          <a:p>
            <a:r>
              <a:rPr lang="en-US" dirty="0"/>
              <a:t>Next Steps</a:t>
            </a:r>
            <a:endParaRPr lang="en-US" sz="3000" dirty="0">
              <a:latin typeface="Arial"/>
              <a:cs typeface="Arial"/>
            </a:endParaRPr>
          </a:p>
        </p:txBody>
      </p:sp>
    </p:spTree>
    <p:extLst>
      <p:ext uri="{BB962C8B-B14F-4D97-AF65-F5344CB8AC3E}">
        <p14:creationId xmlns:p14="http://schemas.microsoft.com/office/powerpoint/2010/main" val="72836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latin typeface="Arial"/>
              <a:cs typeface="Arial"/>
            </a:endParaRPr>
          </a:p>
        </p:txBody>
      </p:sp>
      <p:sp>
        <p:nvSpPr>
          <p:cNvPr id="16" name="Rectangle 15"/>
          <p:cNvSpPr/>
          <p:nvPr/>
        </p:nvSpPr>
        <p:spPr>
          <a:xfrm>
            <a:off x="6048738"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latin typeface="Arial"/>
              <a:cs typeface="Arial"/>
            </a:endParaRPr>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37" name="Rectangle 36"/>
          <p:cNvSpPr/>
          <p:nvPr/>
        </p:nvSpPr>
        <p:spPr>
          <a:xfrm>
            <a:off x="651511" y="3681668"/>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latin typeface="Arial"/>
              <a:cs typeface="Arial"/>
            </a:endParaRPr>
          </a:p>
        </p:txBody>
      </p:sp>
      <p:sp>
        <p:nvSpPr>
          <p:cNvPr id="38" name="Rectangle 37"/>
          <p:cNvSpPr/>
          <p:nvPr/>
        </p:nvSpPr>
        <p:spPr>
          <a:xfrm>
            <a:off x="33501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latin typeface="Arial"/>
              <a:cs typeface="Arial"/>
            </a:endParaRPr>
          </a:p>
        </p:txBody>
      </p:sp>
      <p:sp>
        <p:nvSpPr>
          <p:cNvPr id="39" name="Rectangle 38"/>
          <p:cNvSpPr/>
          <p:nvPr/>
        </p:nvSpPr>
        <p:spPr>
          <a:xfrm>
            <a:off x="6048738" y="3681668"/>
            <a:ext cx="2539800" cy="2175252"/>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latin typeface="Arial"/>
              <a:cs typeface="Arial"/>
            </a:endParaRPr>
          </a:p>
        </p:txBody>
      </p:sp>
      <p:sp>
        <p:nvSpPr>
          <p:cNvPr id="40" name="Rectangle 39"/>
          <p:cNvSpPr/>
          <p:nvPr/>
        </p:nvSpPr>
        <p:spPr>
          <a:xfrm>
            <a:off x="651511" y="3681668"/>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41" name="Rectangle 40"/>
          <p:cNvSpPr/>
          <p:nvPr/>
        </p:nvSpPr>
        <p:spPr>
          <a:xfrm>
            <a:off x="33501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42" name="Rectangle 41"/>
          <p:cNvSpPr/>
          <p:nvPr/>
        </p:nvSpPr>
        <p:spPr>
          <a:xfrm>
            <a:off x="6048738" y="3681668"/>
            <a:ext cx="2539800" cy="87588"/>
          </a:xfrm>
          <a:prstGeom prst="rect">
            <a:avLst/>
          </a:prstGeom>
          <a:solidFill>
            <a:srgbClr val="114E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latin typeface="Arial"/>
              <a:cs typeface="Arial"/>
            </a:endParaRPr>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48" name="Oval 47"/>
          <p:cNvSpPr/>
          <p:nvPr/>
        </p:nvSpPr>
        <p:spPr>
          <a:xfrm>
            <a:off x="4367741" y="3895123"/>
            <a:ext cx="498944" cy="498944"/>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49" name="Oval 48"/>
          <p:cNvSpPr/>
          <p:nvPr/>
        </p:nvSpPr>
        <p:spPr>
          <a:xfrm>
            <a:off x="7074908" y="3895123"/>
            <a:ext cx="498944" cy="498944"/>
          </a:xfrm>
          <a:prstGeom prst="ellipse">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50" name="Oval 49"/>
          <p:cNvSpPr/>
          <p:nvPr/>
        </p:nvSpPr>
        <p:spPr>
          <a:xfrm>
            <a:off x="1675282" y="3895123"/>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a:cs typeface="Arial"/>
            </a:endParaRPr>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26" name="TextBox 25"/>
          <p:cNvSpPr txBox="1"/>
          <p:nvPr/>
        </p:nvSpPr>
        <p:spPr>
          <a:xfrm>
            <a:off x="886759" y="1982152"/>
            <a:ext cx="2080048" cy="1107996"/>
          </a:xfrm>
          <a:prstGeom prst="rect">
            <a:avLst/>
          </a:prstGeom>
          <a:noFill/>
        </p:spPr>
        <p:txBody>
          <a:bodyPr wrap="square" rtlCol="0">
            <a:spAutoFit/>
          </a:bodyPr>
          <a:lstStyle/>
          <a:p>
            <a:pPr algn="ctr"/>
            <a:r>
              <a:rPr lang="en-US" sz="2200" dirty="0">
                <a:solidFill>
                  <a:srgbClr val="FFFFFF"/>
                </a:solidFill>
                <a:latin typeface="Arial"/>
                <a:cs typeface="Arial"/>
              </a:rPr>
              <a:t>Introduction and Background</a:t>
            </a:r>
          </a:p>
        </p:txBody>
      </p:sp>
      <p:sp>
        <p:nvSpPr>
          <p:cNvPr id="28" name="TextBox 27"/>
          <p:cNvSpPr txBox="1"/>
          <p:nvPr/>
        </p:nvSpPr>
        <p:spPr>
          <a:xfrm>
            <a:off x="3579874" y="1982152"/>
            <a:ext cx="2080048" cy="430887"/>
          </a:xfrm>
          <a:prstGeom prst="rect">
            <a:avLst/>
          </a:prstGeom>
          <a:noFill/>
        </p:spPr>
        <p:txBody>
          <a:bodyPr wrap="square" rtlCol="0">
            <a:spAutoFit/>
          </a:bodyPr>
          <a:lstStyle/>
          <a:p>
            <a:pPr algn="ctr"/>
            <a:r>
              <a:rPr lang="sr-Latn-RS" sz="2200" dirty="0">
                <a:solidFill>
                  <a:srgbClr val="FFFFFF"/>
                </a:solidFill>
                <a:latin typeface="Arial"/>
                <a:cs typeface="Arial"/>
              </a:rPr>
              <a:t>Methodology</a:t>
            </a:r>
            <a:endParaRPr lang="en-US" sz="2200" dirty="0">
              <a:solidFill>
                <a:srgbClr val="FFFFFF"/>
              </a:solidFill>
              <a:latin typeface="Arial"/>
              <a:cs typeface="Arial"/>
            </a:endParaRPr>
          </a:p>
        </p:txBody>
      </p:sp>
      <p:sp>
        <p:nvSpPr>
          <p:cNvPr id="29" name="TextBox 28"/>
          <p:cNvSpPr txBox="1"/>
          <p:nvPr/>
        </p:nvSpPr>
        <p:spPr>
          <a:xfrm>
            <a:off x="6283988" y="1982152"/>
            <a:ext cx="2080048" cy="430887"/>
          </a:xfrm>
          <a:prstGeom prst="rect">
            <a:avLst/>
          </a:prstGeom>
          <a:noFill/>
        </p:spPr>
        <p:txBody>
          <a:bodyPr wrap="square" rtlCol="0">
            <a:spAutoFit/>
          </a:bodyPr>
          <a:lstStyle/>
          <a:p>
            <a:pPr algn="ctr"/>
            <a:r>
              <a:rPr lang="en-US" sz="2200" dirty="0">
                <a:solidFill>
                  <a:srgbClr val="FFFFFF"/>
                </a:solidFill>
                <a:latin typeface="Arial"/>
                <a:cs typeface="Arial"/>
              </a:rPr>
              <a:t>Results</a:t>
            </a:r>
          </a:p>
        </p:txBody>
      </p:sp>
      <p:sp>
        <p:nvSpPr>
          <p:cNvPr id="43" name="TextBox 42"/>
          <p:cNvSpPr txBox="1"/>
          <p:nvPr/>
        </p:nvSpPr>
        <p:spPr>
          <a:xfrm>
            <a:off x="886759" y="4364806"/>
            <a:ext cx="2080048" cy="769441"/>
          </a:xfrm>
          <a:prstGeom prst="rect">
            <a:avLst/>
          </a:prstGeom>
          <a:noFill/>
        </p:spPr>
        <p:txBody>
          <a:bodyPr wrap="square" rtlCol="0">
            <a:spAutoFit/>
          </a:bodyPr>
          <a:lstStyle/>
          <a:p>
            <a:pPr algn="ctr"/>
            <a:r>
              <a:rPr lang="en-US" sz="2200" dirty="0">
                <a:solidFill>
                  <a:srgbClr val="FFFFFF"/>
                </a:solidFill>
                <a:latin typeface="Arial"/>
                <a:cs typeface="Arial"/>
              </a:rPr>
              <a:t>Issues in </a:t>
            </a:r>
          </a:p>
          <a:p>
            <a:pPr algn="ctr"/>
            <a:r>
              <a:rPr lang="en-US" sz="2200" dirty="0">
                <a:solidFill>
                  <a:srgbClr val="FFFFFF"/>
                </a:solidFill>
                <a:latin typeface="Arial"/>
                <a:cs typeface="Arial"/>
              </a:rPr>
              <a:t>MSR-2</a:t>
            </a:r>
          </a:p>
        </p:txBody>
      </p:sp>
      <p:sp>
        <p:nvSpPr>
          <p:cNvPr id="44" name="TextBox 43"/>
          <p:cNvSpPr txBox="1"/>
          <p:nvPr/>
        </p:nvSpPr>
        <p:spPr>
          <a:xfrm>
            <a:off x="3579874" y="4364806"/>
            <a:ext cx="2080048" cy="430887"/>
          </a:xfrm>
          <a:prstGeom prst="rect">
            <a:avLst/>
          </a:prstGeom>
          <a:noFill/>
        </p:spPr>
        <p:txBody>
          <a:bodyPr wrap="square" rtlCol="0">
            <a:spAutoFit/>
          </a:bodyPr>
          <a:lstStyle/>
          <a:p>
            <a:pPr algn="ctr"/>
            <a:r>
              <a:rPr lang="sr-Latn-RS" sz="2200" dirty="0">
                <a:solidFill>
                  <a:srgbClr val="FFFFFF"/>
                </a:solidFill>
                <a:latin typeface="Arial"/>
                <a:cs typeface="Arial"/>
              </a:rPr>
              <a:t>Next steps</a:t>
            </a:r>
            <a:endParaRPr lang="en-US" sz="2200" dirty="0">
              <a:solidFill>
                <a:srgbClr val="FFFFFF"/>
              </a:solidFill>
              <a:latin typeface="Arial"/>
              <a:cs typeface="Arial"/>
            </a:endParaRPr>
          </a:p>
        </p:txBody>
      </p:sp>
      <p:sp>
        <p:nvSpPr>
          <p:cNvPr id="45" name="TextBox 44"/>
          <p:cNvSpPr txBox="1"/>
          <p:nvPr/>
        </p:nvSpPr>
        <p:spPr>
          <a:xfrm>
            <a:off x="6283988" y="4364806"/>
            <a:ext cx="2080048" cy="769441"/>
          </a:xfrm>
          <a:prstGeom prst="rect">
            <a:avLst/>
          </a:prstGeom>
          <a:noFill/>
        </p:spPr>
        <p:txBody>
          <a:bodyPr wrap="square" rtlCol="0">
            <a:spAutoFit/>
          </a:bodyPr>
          <a:lstStyle/>
          <a:p>
            <a:pPr algn="ctr"/>
            <a:r>
              <a:rPr lang="en-US" sz="2200" dirty="0">
                <a:solidFill>
                  <a:srgbClr val="FFFFFF"/>
                </a:solidFill>
                <a:latin typeface="Arial"/>
                <a:cs typeface="Arial"/>
              </a:rPr>
              <a:t>IP Feedback and </a:t>
            </a:r>
            <a:r>
              <a:rPr lang="sr-Latn-RS" sz="2200" dirty="0">
                <a:solidFill>
                  <a:srgbClr val="FFFFFF"/>
                </a:solidFill>
                <a:latin typeface="Arial"/>
                <a:cs typeface="Arial"/>
              </a:rPr>
              <a:t>Discussion</a:t>
            </a:r>
            <a:endParaRPr lang="en-US" sz="2200" dirty="0">
              <a:solidFill>
                <a:srgbClr val="FFFFFF"/>
              </a:solidFill>
              <a:latin typeface="Arial"/>
              <a:cs typeface="Arial"/>
            </a:endParaRPr>
          </a:p>
        </p:txBody>
      </p:sp>
      <p:sp>
        <p:nvSpPr>
          <p:cNvPr id="24" name="TextBox 23"/>
          <p:cNvSpPr txBox="1"/>
          <p:nvPr/>
        </p:nvSpPr>
        <p:spPr>
          <a:xfrm>
            <a:off x="651511" y="1519144"/>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1</a:t>
            </a:r>
          </a:p>
        </p:txBody>
      </p:sp>
      <p:sp>
        <p:nvSpPr>
          <p:cNvPr id="25" name="TextBox 24"/>
          <p:cNvSpPr txBox="1"/>
          <p:nvPr/>
        </p:nvSpPr>
        <p:spPr>
          <a:xfrm>
            <a:off x="3350124" y="1508195"/>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2</a:t>
            </a:r>
          </a:p>
        </p:txBody>
      </p:sp>
      <p:sp>
        <p:nvSpPr>
          <p:cNvPr id="27" name="TextBox 26"/>
          <p:cNvSpPr txBox="1"/>
          <p:nvPr/>
        </p:nvSpPr>
        <p:spPr>
          <a:xfrm>
            <a:off x="6048738" y="1508195"/>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3</a:t>
            </a:r>
          </a:p>
        </p:txBody>
      </p:sp>
      <p:sp>
        <p:nvSpPr>
          <p:cNvPr id="30" name="TextBox 29"/>
          <p:cNvSpPr txBox="1"/>
          <p:nvPr/>
        </p:nvSpPr>
        <p:spPr>
          <a:xfrm>
            <a:off x="651511" y="3910762"/>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4</a:t>
            </a:r>
          </a:p>
        </p:txBody>
      </p:sp>
      <p:sp>
        <p:nvSpPr>
          <p:cNvPr id="31" name="TextBox 30"/>
          <p:cNvSpPr txBox="1"/>
          <p:nvPr/>
        </p:nvSpPr>
        <p:spPr>
          <a:xfrm>
            <a:off x="3350124" y="3910762"/>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5</a:t>
            </a:r>
          </a:p>
        </p:txBody>
      </p:sp>
      <p:sp>
        <p:nvSpPr>
          <p:cNvPr id="32" name="TextBox 31"/>
          <p:cNvSpPr txBox="1"/>
          <p:nvPr/>
        </p:nvSpPr>
        <p:spPr>
          <a:xfrm>
            <a:off x="6048738" y="3910762"/>
            <a:ext cx="2539800" cy="446276"/>
          </a:xfrm>
          <a:prstGeom prst="rect">
            <a:avLst/>
          </a:prstGeom>
          <a:noFill/>
        </p:spPr>
        <p:txBody>
          <a:bodyPr wrap="square" rtlCol="0">
            <a:spAutoFit/>
          </a:bodyPr>
          <a:lstStyle/>
          <a:p>
            <a:pPr algn="ctr"/>
            <a:r>
              <a:rPr lang="en-US" sz="2300" b="1" dirty="0">
                <a:solidFill>
                  <a:srgbClr val="FFFFFF"/>
                </a:solidFill>
                <a:latin typeface="Arial"/>
                <a:cs typeface="Arial"/>
              </a:rPr>
              <a:t>6</a:t>
            </a:r>
          </a:p>
        </p:txBody>
      </p:sp>
      <p:sp>
        <p:nvSpPr>
          <p:cNvPr id="2" name="Title 1"/>
          <p:cNvSpPr>
            <a:spLocks noGrp="1"/>
          </p:cNvSpPr>
          <p:nvPr>
            <p:ph type="title"/>
          </p:nvPr>
        </p:nvSpPr>
        <p:spPr>
          <a:prstGeom prst="rect">
            <a:avLst/>
          </a:prstGeom>
        </p:spPr>
        <p:txBody>
          <a:bodyPr/>
          <a:lstStyle/>
          <a:p>
            <a:r>
              <a:rPr lang="en-US" sz="3000" dirty="0">
                <a:latin typeface="Arial"/>
                <a:cs typeface="Arial"/>
              </a:rPr>
              <a:t>Agenda – Proposal for Cyrillic Script RZ LGR</a:t>
            </a:r>
          </a:p>
        </p:txBody>
      </p:sp>
    </p:spTree>
    <p:extLst>
      <p:ext uri="{BB962C8B-B14F-4D97-AF65-F5344CB8AC3E}">
        <p14:creationId xmlns:p14="http://schemas.microsoft.com/office/powerpoint/2010/main" val="2962580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Members of Cyrillic GP</a:t>
            </a:r>
            <a:endParaRPr lang="en-US" sz="3000" dirty="0">
              <a:latin typeface="Arial"/>
              <a:cs typeface="Arial"/>
            </a:endParaRPr>
          </a:p>
        </p:txBody>
      </p:sp>
      <p:graphicFrame>
        <p:nvGraphicFramePr>
          <p:cNvPr id="3" name="Table 2"/>
          <p:cNvGraphicFramePr>
            <a:graphicFrameLocks noGrp="1"/>
          </p:cNvGraphicFramePr>
          <p:nvPr>
            <p:extLst>
              <p:ext uri="{D42A27DB-BD31-4B8C-83A1-F6EECF244321}">
                <p14:modId xmlns:p14="http://schemas.microsoft.com/office/powerpoint/2010/main" val="2111500202"/>
              </p:ext>
            </p:extLst>
          </p:nvPr>
        </p:nvGraphicFramePr>
        <p:xfrm>
          <a:off x="479778" y="1387231"/>
          <a:ext cx="8184444" cy="4450080"/>
        </p:xfrm>
        <a:graphic>
          <a:graphicData uri="http://schemas.openxmlformats.org/drawingml/2006/table">
            <a:tbl>
              <a:tblPr firstRow="1" bandRow="1">
                <a:tableStyleId>{16D9F66E-5EB9-4882-86FB-DCBF35E3C3E4}</a:tableStyleId>
              </a:tblPr>
              <a:tblGrid>
                <a:gridCol w="4092222">
                  <a:extLst>
                    <a:ext uri="{9D8B030D-6E8A-4147-A177-3AD203B41FA5}">
                      <a16:colId xmlns:a16="http://schemas.microsoft.com/office/drawing/2014/main" val="4158356952"/>
                    </a:ext>
                  </a:extLst>
                </a:gridCol>
                <a:gridCol w="4092222">
                  <a:extLst>
                    <a:ext uri="{9D8B030D-6E8A-4147-A177-3AD203B41FA5}">
                      <a16:colId xmlns:a16="http://schemas.microsoft.com/office/drawing/2014/main" val="2320663897"/>
                    </a:ext>
                  </a:extLst>
                </a:gridCol>
              </a:tblGrid>
              <a:tr h="370840">
                <a:tc>
                  <a:txBody>
                    <a:bodyPr/>
                    <a:lstStyle/>
                    <a:p>
                      <a:pPr algn="ctr" fontAlgn="b"/>
                      <a:r>
                        <a:rPr lang="en-SG" sz="2200" b="1" i="0" u="none" strike="noStrike" dirty="0">
                          <a:solidFill>
                            <a:srgbClr val="000000"/>
                          </a:solidFill>
                          <a:effectLst/>
                          <a:latin typeface="Calibri" panose="020F0502020204030204" pitchFamily="34" charset="0"/>
                        </a:rPr>
                        <a:t>Alex </a:t>
                      </a:r>
                      <a:r>
                        <a:rPr lang="en-SG" sz="2200" b="1" i="0" u="none" strike="noStrike" dirty="0" err="1">
                          <a:solidFill>
                            <a:srgbClr val="000000"/>
                          </a:solidFill>
                          <a:effectLst/>
                          <a:latin typeface="Calibri" panose="020F0502020204030204" pitchFamily="34" charset="0"/>
                        </a:rPr>
                        <a:t>Khmyl</a:t>
                      </a:r>
                      <a:r>
                        <a:rPr lang="en-SG" sz="2200" b="1" i="0" u="none" strike="noStrike" dirty="0">
                          <a:solidFill>
                            <a:srgbClr val="000000"/>
                          </a:solidFill>
                          <a:effectLst/>
                          <a:latin typeface="Calibri" panose="020F0502020204030204" pitchFamily="34" charset="0"/>
                        </a:rPr>
                        <a:t> (Belarus)</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Nelly Stoyanova (Bulgaria)</a:t>
                      </a:r>
                    </a:p>
                  </a:txBody>
                  <a:tcPr marL="7620" marR="7620" marT="7620" marB="0" anchor="b"/>
                </a:tc>
                <a:extLst>
                  <a:ext uri="{0D108BD9-81ED-4DB2-BD59-A6C34878D82A}">
                    <a16:rowId xmlns:a16="http://schemas.microsoft.com/office/drawing/2014/main" val="4275793252"/>
                  </a:ext>
                </a:extLst>
              </a:tr>
              <a:tr h="370840">
                <a:tc>
                  <a:txBody>
                    <a:bodyPr/>
                    <a:lstStyle/>
                    <a:p>
                      <a:pPr algn="ctr" fontAlgn="b"/>
                      <a:r>
                        <a:rPr lang="en-SG" sz="2200" b="0" i="0" u="none" strike="noStrike" dirty="0">
                          <a:solidFill>
                            <a:srgbClr val="000000"/>
                          </a:solidFill>
                          <a:effectLst/>
                          <a:latin typeface="Calibri" panose="020F0502020204030204" pitchFamily="34" charset="0"/>
                        </a:rPr>
                        <a:t>Alexei </a:t>
                      </a:r>
                      <a:r>
                        <a:rPr lang="en-SG" sz="2200" b="0" i="0" u="none" strike="noStrike" dirty="0" err="1">
                          <a:solidFill>
                            <a:srgbClr val="000000"/>
                          </a:solidFill>
                          <a:effectLst/>
                          <a:latin typeface="Calibri" panose="020F0502020204030204" pitchFamily="34" charset="0"/>
                        </a:rPr>
                        <a:t>Sozonov</a:t>
                      </a:r>
                      <a:r>
                        <a:rPr lang="en-SG" sz="2200" b="0" i="0" u="none" strike="noStrike" dirty="0">
                          <a:solidFill>
                            <a:srgbClr val="000000"/>
                          </a:solidFill>
                          <a:effectLst/>
                          <a:latin typeface="Calibri" panose="020F0502020204030204" pitchFamily="34" charset="0"/>
                        </a:rPr>
                        <a:t> (Russia)</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Nodir Mirzoev (Tajikistan)</a:t>
                      </a:r>
                    </a:p>
                  </a:txBody>
                  <a:tcPr marL="7620" marR="7620" marT="7620" marB="0" anchor="b"/>
                </a:tc>
                <a:extLst>
                  <a:ext uri="{0D108BD9-81ED-4DB2-BD59-A6C34878D82A}">
                    <a16:rowId xmlns:a16="http://schemas.microsoft.com/office/drawing/2014/main" val="3607238184"/>
                  </a:ext>
                </a:extLst>
              </a:tr>
              <a:tr h="370840">
                <a:tc>
                  <a:txBody>
                    <a:bodyPr/>
                    <a:lstStyle/>
                    <a:p>
                      <a:pPr algn="ctr" fontAlgn="b"/>
                      <a:r>
                        <a:rPr lang="en-SG" sz="2200" b="0" i="0" u="none" strike="noStrike" dirty="0" err="1">
                          <a:solidFill>
                            <a:srgbClr val="000000"/>
                          </a:solidFill>
                          <a:effectLst/>
                          <a:latin typeface="Calibri" panose="020F0502020204030204" pitchFamily="34" charset="0"/>
                        </a:rPr>
                        <a:t>Almaz</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Bakenov</a:t>
                      </a:r>
                      <a:r>
                        <a:rPr lang="en-SG" sz="2200" b="0" i="0" u="none" strike="noStrike" dirty="0">
                          <a:solidFill>
                            <a:srgbClr val="000000"/>
                          </a:solidFill>
                          <a:effectLst/>
                          <a:latin typeface="Calibri" panose="020F0502020204030204" pitchFamily="34" charset="0"/>
                        </a:rPr>
                        <a:t> (Kyrgyz Republic)</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Oleksandr Tsaruk (Ukraine)</a:t>
                      </a:r>
                    </a:p>
                  </a:txBody>
                  <a:tcPr marL="7620" marR="7620" marT="7620" marB="0" anchor="b"/>
                </a:tc>
                <a:extLst>
                  <a:ext uri="{0D108BD9-81ED-4DB2-BD59-A6C34878D82A}">
                    <a16:rowId xmlns:a16="http://schemas.microsoft.com/office/drawing/2014/main" val="1827357607"/>
                  </a:ext>
                </a:extLst>
              </a:tr>
              <a:tr h="370840">
                <a:tc>
                  <a:txBody>
                    <a:bodyPr/>
                    <a:lstStyle/>
                    <a:p>
                      <a:pPr algn="ctr" fontAlgn="b"/>
                      <a:r>
                        <a:rPr lang="en-SG" sz="2200" b="0" i="0" u="none" strike="noStrike" dirty="0">
                          <a:solidFill>
                            <a:srgbClr val="000000"/>
                          </a:solidFill>
                          <a:effectLst/>
                          <a:latin typeface="Calibri" panose="020F0502020204030204" pitchFamily="34" charset="0"/>
                        </a:rPr>
                        <a:t>Daniel </a:t>
                      </a:r>
                      <a:r>
                        <a:rPr lang="en-SG" sz="2200" b="0" i="0" u="none" strike="noStrike" dirty="0" err="1">
                          <a:solidFill>
                            <a:srgbClr val="000000"/>
                          </a:solidFill>
                          <a:effectLst/>
                          <a:latin typeface="Calibri" panose="020F0502020204030204" pitchFamily="34" charset="0"/>
                        </a:rPr>
                        <a:t>Kalchev</a:t>
                      </a:r>
                      <a:r>
                        <a:rPr lang="en-SG" sz="2200" b="0" i="0" u="none" strike="noStrike" dirty="0">
                          <a:solidFill>
                            <a:srgbClr val="000000"/>
                          </a:solidFill>
                          <a:effectLst/>
                          <a:latin typeface="Calibri" panose="020F0502020204030204" pitchFamily="34" charset="0"/>
                        </a:rPr>
                        <a:t> (Bulgaria)</a:t>
                      </a:r>
                    </a:p>
                  </a:txBody>
                  <a:tcPr marL="7620" marR="7620" marT="7620" marB="0" anchor="b"/>
                </a:tc>
                <a:tc>
                  <a:txBody>
                    <a:bodyPr/>
                    <a:lstStyle/>
                    <a:p>
                      <a:pPr algn="ctr" fontAlgn="b"/>
                      <a:r>
                        <a:rPr lang="en-SG" sz="2200" b="0" i="0" u="none" strike="noStrike" dirty="0">
                          <a:solidFill>
                            <a:srgbClr val="000000"/>
                          </a:solidFill>
                          <a:effectLst/>
                          <a:latin typeface="Calibri" panose="020F0502020204030204" pitchFamily="34" charset="0"/>
                        </a:rPr>
                        <a:t>Pavel </a:t>
                      </a:r>
                      <a:r>
                        <a:rPr lang="en-SG" sz="2200" b="0" i="0" u="none" strike="noStrike" dirty="0" err="1">
                          <a:solidFill>
                            <a:srgbClr val="000000"/>
                          </a:solidFill>
                          <a:effectLst/>
                          <a:latin typeface="Calibri" panose="020F0502020204030204" pitchFamily="34" charset="0"/>
                        </a:rPr>
                        <a:t>Gusev</a:t>
                      </a:r>
                      <a:r>
                        <a:rPr lang="en-SG" sz="2200" b="0" i="0" u="none" strike="noStrike" dirty="0">
                          <a:solidFill>
                            <a:srgbClr val="000000"/>
                          </a:solidFill>
                          <a:effectLst/>
                          <a:latin typeface="Calibri" panose="020F0502020204030204" pitchFamily="34" charset="0"/>
                        </a:rPr>
                        <a:t> (Kazakhstan)</a:t>
                      </a:r>
                    </a:p>
                  </a:txBody>
                  <a:tcPr marL="7620" marR="7620" marT="7620" marB="0" anchor="b"/>
                </a:tc>
                <a:extLst>
                  <a:ext uri="{0D108BD9-81ED-4DB2-BD59-A6C34878D82A}">
                    <a16:rowId xmlns:a16="http://schemas.microsoft.com/office/drawing/2014/main" val="560183685"/>
                  </a:ext>
                </a:extLst>
              </a:tr>
              <a:tr h="370840">
                <a:tc>
                  <a:txBody>
                    <a:bodyPr/>
                    <a:lstStyle/>
                    <a:p>
                      <a:pPr algn="ctr" fontAlgn="b"/>
                      <a:r>
                        <a:rPr lang="en-SG" sz="2200" b="1" i="0" u="none" strike="noStrike" dirty="0">
                          <a:solidFill>
                            <a:srgbClr val="000000"/>
                          </a:solidFill>
                          <a:effectLst/>
                          <a:latin typeface="Calibri" panose="020F0502020204030204" pitchFamily="34" charset="0"/>
                        </a:rPr>
                        <a:t>Dmitry </a:t>
                      </a:r>
                      <a:r>
                        <a:rPr lang="en-SG" sz="2200" b="1" i="0" u="none" strike="noStrike" dirty="0" err="1">
                          <a:solidFill>
                            <a:srgbClr val="000000"/>
                          </a:solidFill>
                          <a:effectLst/>
                          <a:latin typeface="Calibri" panose="020F0502020204030204" pitchFamily="34" charset="0"/>
                        </a:rPr>
                        <a:t>Belyavskiy</a:t>
                      </a:r>
                      <a:r>
                        <a:rPr lang="en-SG" sz="2200" b="1" i="0" u="none" strike="noStrike" dirty="0">
                          <a:solidFill>
                            <a:srgbClr val="000000"/>
                          </a:solidFill>
                          <a:effectLst/>
                          <a:latin typeface="Calibri" panose="020F0502020204030204" pitchFamily="34" charset="0"/>
                        </a:rPr>
                        <a:t> (Russia)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Predrag</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Lesic</a:t>
                      </a:r>
                      <a:r>
                        <a:rPr lang="en-SG" sz="2200" b="0" i="0" u="none" strike="noStrike" dirty="0">
                          <a:solidFill>
                            <a:srgbClr val="000000"/>
                          </a:solidFill>
                          <a:effectLst/>
                          <a:latin typeface="Calibri" panose="020F0502020204030204" pitchFamily="34" charset="0"/>
                        </a:rPr>
                        <a:t> (Montenegro)</a:t>
                      </a:r>
                    </a:p>
                  </a:txBody>
                  <a:tcPr marL="7620" marR="7620" marT="7620" marB="0" anchor="b"/>
                </a:tc>
                <a:extLst>
                  <a:ext uri="{0D108BD9-81ED-4DB2-BD59-A6C34878D82A}">
                    <a16:rowId xmlns:a16="http://schemas.microsoft.com/office/drawing/2014/main" val="3812751581"/>
                  </a:ext>
                </a:extLst>
              </a:tr>
              <a:tr h="370840">
                <a:tc>
                  <a:txBody>
                    <a:bodyPr/>
                    <a:lstStyle/>
                    <a:p>
                      <a:pPr algn="ctr" fontAlgn="b"/>
                      <a:r>
                        <a:rPr lang="en-SG" sz="2200" b="1" i="0" u="none" strike="noStrike" dirty="0">
                          <a:solidFill>
                            <a:srgbClr val="000000"/>
                          </a:solidFill>
                          <a:effectLst/>
                          <a:latin typeface="Calibri" panose="020F0502020204030204" pitchFamily="34" charset="0"/>
                        </a:rPr>
                        <a:t>Dmitry </a:t>
                      </a:r>
                      <a:r>
                        <a:rPr lang="en-SG" sz="2200" b="1" i="0" u="none" strike="noStrike" dirty="0" err="1">
                          <a:solidFill>
                            <a:srgbClr val="000000"/>
                          </a:solidFill>
                          <a:effectLst/>
                          <a:latin typeface="Calibri" panose="020F0502020204030204" pitchFamily="34" charset="0"/>
                        </a:rPr>
                        <a:t>Kohmanyuk</a:t>
                      </a:r>
                      <a:r>
                        <a:rPr lang="en-SG" sz="2200" b="1" i="0" u="none" strike="noStrike" dirty="0">
                          <a:solidFill>
                            <a:srgbClr val="000000"/>
                          </a:solidFill>
                          <a:effectLst/>
                          <a:latin typeface="Calibri" panose="020F0502020204030204" pitchFamily="34" charset="0"/>
                        </a:rPr>
                        <a:t>  (Ukraine)</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Sanja</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Simonova</a:t>
                      </a:r>
                      <a:r>
                        <a:rPr lang="en-SG" sz="2200" b="0" i="0" u="none" strike="noStrike" dirty="0">
                          <a:solidFill>
                            <a:srgbClr val="000000"/>
                          </a:solidFill>
                          <a:effectLst/>
                          <a:latin typeface="Calibri" panose="020F0502020204030204" pitchFamily="34" charset="0"/>
                        </a:rPr>
                        <a:t> (Macedonia)</a:t>
                      </a:r>
                    </a:p>
                  </a:txBody>
                  <a:tcPr marL="7620" marR="7620" marT="7620" marB="0" anchor="b"/>
                </a:tc>
                <a:extLst>
                  <a:ext uri="{0D108BD9-81ED-4DB2-BD59-A6C34878D82A}">
                    <a16:rowId xmlns:a16="http://schemas.microsoft.com/office/drawing/2014/main" val="531537293"/>
                  </a:ext>
                </a:extLst>
              </a:tr>
              <a:tr h="370840">
                <a:tc>
                  <a:txBody>
                    <a:bodyPr/>
                    <a:lstStyle/>
                    <a:p>
                      <a:pPr algn="ctr" fontAlgn="b"/>
                      <a:r>
                        <a:rPr lang="en-SG" sz="2200" b="1" i="0" u="none" strike="noStrike" dirty="0" err="1">
                          <a:solidFill>
                            <a:srgbClr val="000000"/>
                          </a:solidFill>
                          <a:effectLst/>
                          <a:latin typeface="Calibri" panose="020F0502020204030204" pitchFamily="34" charset="0"/>
                        </a:rPr>
                        <a:t>Dušan</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Stojičević</a:t>
                      </a:r>
                      <a:r>
                        <a:rPr lang="en-SG" sz="2200" b="1" i="0" u="none" strike="noStrike" dirty="0">
                          <a:solidFill>
                            <a:srgbClr val="000000"/>
                          </a:solidFill>
                          <a:effectLst/>
                          <a:latin typeface="Calibri" panose="020F0502020204030204" pitchFamily="34" charset="0"/>
                        </a:rPr>
                        <a:t> (Serbia, chair)</a:t>
                      </a:r>
                    </a:p>
                  </a:txBody>
                  <a:tcPr marL="7620" marR="7620" marT="7620" marB="0" anchor="b"/>
                </a:tc>
                <a:tc>
                  <a:txBody>
                    <a:bodyPr/>
                    <a:lstStyle/>
                    <a:p>
                      <a:pPr algn="ctr" fontAlgn="b"/>
                      <a:r>
                        <a:rPr lang="en-SG" sz="2200" b="1" i="0" u="none" strike="noStrike" dirty="0">
                          <a:solidFill>
                            <a:srgbClr val="000000"/>
                          </a:solidFill>
                          <a:effectLst/>
                          <a:latin typeface="Calibri" panose="020F0502020204030204" pitchFamily="34" charset="0"/>
                        </a:rPr>
                        <a:t>Sergey </a:t>
                      </a:r>
                      <a:r>
                        <a:rPr lang="en-SG" sz="2200" b="1" i="0" u="none" strike="noStrike" dirty="0" err="1">
                          <a:solidFill>
                            <a:srgbClr val="000000"/>
                          </a:solidFill>
                          <a:effectLst/>
                          <a:latin typeface="Calibri" panose="020F0502020204030204" pitchFamily="34" charset="0"/>
                        </a:rPr>
                        <a:t>Povalishev</a:t>
                      </a:r>
                      <a:r>
                        <a:rPr lang="en-SG" sz="2200" b="1" i="0" u="none" strike="noStrike" dirty="0">
                          <a:solidFill>
                            <a:srgbClr val="000000"/>
                          </a:solidFill>
                          <a:effectLst/>
                          <a:latin typeface="Calibri" panose="020F0502020204030204" pitchFamily="34" charset="0"/>
                        </a:rPr>
                        <a:t> (Belarus)</a:t>
                      </a:r>
                    </a:p>
                  </a:txBody>
                  <a:tcPr marL="7620" marR="7620" marT="7620" marB="0" anchor="b"/>
                </a:tc>
                <a:extLst>
                  <a:ext uri="{0D108BD9-81ED-4DB2-BD59-A6C34878D82A}">
                    <a16:rowId xmlns:a16="http://schemas.microsoft.com/office/drawing/2014/main" val="2333252880"/>
                  </a:ext>
                </a:extLst>
              </a:tr>
              <a:tr h="370840">
                <a:tc>
                  <a:txBody>
                    <a:bodyPr/>
                    <a:lstStyle/>
                    <a:p>
                      <a:pPr algn="ctr" fontAlgn="b"/>
                      <a:r>
                        <a:rPr lang="en-SG" sz="2200" b="0" i="0" u="none" strike="noStrike">
                          <a:solidFill>
                            <a:srgbClr val="000000"/>
                          </a:solidFill>
                          <a:effectLst/>
                          <a:latin typeface="Calibri" panose="020F0502020204030204" pitchFamily="34" charset="0"/>
                        </a:rPr>
                        <a:t>Enkhbold Gombo (Mongolia)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Tattu</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Mambetalieva</a:t>
                      </a:r>
                      <a:r>
                        <a:rPr lang="en-SG" sz="2200" b="0" i="0" u="none" strike="noStrike" dirty="0">
                          <a:solidFill>
                            <a:srgbClr val="000000"/>
                          </a:solidFill>
                          <a:effectLst/>
                          <a:latin typeface="Calibri" panose="020F0502020204030204" pitchFamily="34" charset="0"/>
                        </a:rPr>
                        <a:t> (Kyrgyzstan)</a:t>
                      </a:r>
                    </a:p>
                  </a:txBody>
                  <a:tcPr marL="7620" marR="7620" marT="7620" marB="0" anchor="b"/>
                </a:tc>
                <a:extLst>
                  <a:ext uri="{0D108BD9-81ED-4DB2-BD59-A6C34878D82A}">
                    <a16:rowId xmlns:a16="http://schemas.microsoft.com/office/drawing/2014/main" val="2003949259"/>
                  </a:ext>
                </a:extLst>
              </a:tr>
              <a:tr h="370840">
                <a:tc>
                  <a:txBody>
                    <a:bodyPr/>
                    <a:lstStyle/>
                    <a:p>
                      <a:pPr algn="ctr" fontAlgn="b"/>
                      <a:r>
                        <a:rPr lang="en-SG" sz="2200" b="1" i="0" u="none" strike="noStrike" dirty="0" err="1">
                          <a:solidFill>
                            <a:srgbClr val="000000"/>
                          </a:solidFill>
                          <a:effectLst/>
                          <a:latin typeface="Calibri" panose="020F0502020204030204" pitchFamily="34" charset="0"/>
                        </a:rPr>
                        <a:t>Iliya</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Bazlyankov</a:t>
                      </a:r>
                      <a:r>
                        <a:rPr lang="en-SG" sz="2200" b="1" i="0" u="none" strike="noStrike" dirty="0">
                          <a:solidFill>
                            <a:srgbClr val="000000"/>
                          </a:solidFill>
                          <a:effectLst/>
                          <a:latin typeface="Calibri" panose="020F0502020204030204" pitchFamily="34" charset="0"/>
                        </a:rPr>
                        <a:t> (Bulgaria)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Yashar</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Hajiyev</a:t>
                      </a:r>
                      <a:r>
                        <a:rPr lang="en-SG" sz="2200" b="0" i="0" u="none" strike="noStrike" dirty="0">
                          <a:solidFill>
                            <a:srgbClr val="000000"/>
                          </a:solidFill>
                          <a:effectLst/>
                          <a:latin typeface="Calibri" panose="020F0502020204030204" pitchFamily="34" charset="0"/>
                        </a:rPr>
                        <a:t> (Azerbaijan)</a:t>
                      </a:r>
                    </a:p>
                  </a:txBody>
                  <a:tcPr marL="7620" marR="7620" marT="7620" marB="0" anchor="b"/>
                </a:tc>
                <a:extLst>
                  <a:ext uri="{0D108BD9-81ED-4DB2-BD59-A6C34878D82A}">
                    <a16:rowId xmlns:a16="http://schemas.microsoft.com/office/drawing/2014/main" val="1195576495"/>
                  </a:ext>
                </a:extLst>
              </a:tr>
              <a:tr h="370840">
                <a:tc>
                  <a:txBody>
                    <a:bodyPr/>
                    <a:lstStyle/>
                    <a:p>
                      <a:pPr algn="ctr" fontAlgn="b"/>
                      <a:r>
                        <a:rPr lang="en-SG" sz="2200" b="0" i="0" u="none" strike="noStrike">
                          <a:solidFill>
                            <a:srgbClr val="000000"/>
                          </a:solidFill>
                          <a:effectLst/>
                          <a:latin typeface="Calibri" panose="020F0502020204030204" pitchFamily="34" charset="0"/>
                        </a:rPr>
                        <a:t>Kadamjon Safiev (Tajikistan)</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Yuliya</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Morenets</a:t>
                      </a:r>
                      <a:r>
                        <a:rPr lang="en-SG" sz="2200" b="0" i="0" u="none" strike="noStrike" dirty="0">
                          <a:solidFill>
                            <a:srgbClr val="000000"/>
                          </a:solidFill>
                          <a:effectLst/>
                          <a:latin typeface="Calibri" panose="020F0502020204030204" pitchFamily="34" charset="0"/>
                        </a:rPr>
                        <a:t> (Russia)</a:t>
                      </a:r>
                    </a:p>
                  </a:txBody>
                  <a:tcPr marL="7620" marR="7620" marT="7620" marB="0" anchor="b"/>
                </a:tc>
                <a:extLst>
                  <a:ext uri="{0D108BD9-81ED-4DB2-BD59-A6C34878D82A}">
                    <a16:rowId xmlns:a16="http://schemas.microsoft.com/office/drawing/2014/main" val="3284752094"/>
                  </a:ext>
                </a:extLst>
              </a:tr>
              <a:tr h="370840">
                <a:tc>
                  <a:txBody>
                    <a:bodyPr/>
                    <a:lstStyle/>
                    <a:p>
                      <a:pPr algn="ctr" fontAlgn="b"/>
                      <a:r>
                        <a:rPr lang="en-SG" sz="2200" b="0" i="0" u="none" strike="noStrike">
                          <a:solidFill>
                            <a:srgbClr val="000000"/>
                          </a:solidFill>
                          <a:effectLst/>
                          <a:latin typeface="Calibri" panose="020F0502020204030204" pitchFamily="34" charset="0"/>
                        </a:rPr>
                        <a:t>Mirjana Tasić (Serbia)</a:t>
                      </a:r>
                    </a:p>
                  </a:txBody>
                  <a:tcPr marL="7620" marR="7620" marT="7620" marB="0" anchor="b"/>
                </a:tc>
                <a:tc>
                  <a:txBody>
                    <a:bodyPr/>
                    <a:lstStyle/>
                    <a:p>
                      <a:pPr algn="ctr" fontAlgn="b"/>
                      <a:r>
                        <a:rPr lang="en-SG" sz="2200" b="1" i="0" u="none" strike="noStrike" dirty="0" err="1">
                          <a:solidFill>
                            <a:srgbClr val="000000"/>
                          </a:solidFill>
                          <a:effectLst/>
                          <a:latin typeface="Calibri" panose="020F0502020204030204" pitchFamily="34" charset="0"/>
                        </a:rPr>
                        <a:t>Yurii</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Kargapolov</a:t>
                      </a:r>
                      <a:r>
                        <a:rPr lang="en-SG" sz="2200" b="1" i="0" u="none" strike="noStrike" dirty="0">
                          <a:solidFill>
                            <a:srgbClr val="000000"/>
                          </a:solidFill>
                          <a:effectLst/>
                          <a:latin typeface="Calibri" panose="020F0502020204030204" pitchFamily="34" charset="0"/>
                        </a:rPr>
                        <a:t> (Ukraine)</a:t>
                      </a:r>
                    </a:p>
                  </a:txBody>
                  <a:tcPr marL="7620" marR="7620" marT="7620" marB="0" anchor="b"/>
                </a:tc>
                <a:extLst>
                  <a:ext uri="{0D108BD9-81ED-4DB2-BD59-A6C34878D82A}">
                    <a16:rowId xmlns:a16="http://schemas.microsoft.com/office/drawing/2014/main" val="2771099312"/>
                  </a:ext>
                </a:extLst>
              </a:tr>
              <a:tr h="370840">
                <a:tc>
                  <a:txBody>
                    <a:bodyPr/>
                    <a:lstStyle/>
                    <a:p>
                      <a:pPr algn="ctr" fontAlgn="b"/>
                      <a:r>
                        <a:rPr lang="en-SG" sz="2200" b="0" i="0" u="none" strike="noStrike" dirty="0" err="1">
                          <a:solidFill>
                            <a:srgbClr val="000000"/>
                          </a:solidFill>
                          <a:effectLst/>
                          <a:latin typeface="Calibri" panose="020F0502020204030204" pitchFamily="34" charset="0"/>
                        </a:rPr>
                        <a:t>Nazgul</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Kurmanalieva</a:t>
                      </a:r>
                      <a:r>
                        <a:rPr lang="en-SG" sz="2200" b="0" i="0" u="none" strike="noStrike" dirty="0">
                          <a:solidFill>
                            <a:srgbClr val="000000"/>
                          </a:solidFill>
                          <a:effectLst/>
                          <a:latin typeface="Calibri" panose="020F0502020204030204" pitchFamily="34" charset="0"/>
                        </a:rPr>
                        <a:t> (Kyrgyzstan)</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Yuriy</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Honcharuk</a:t>
                      </a:r>
                      <a:r>
                        <a:rPr lang="en-SG" sz="2200" b="0" i="0" u="none" strike="noStrike" dirty="0">
                          <a:solidFill>
                            <a:srgbClr val="000000"/>
                          </a:solidFill>
                          <a:effectLst/>
                          <a:latin typeface="Calibri" panose="020F0502020204030204" pitchFamily="34" charset="0"/>
                        </a:rPr>
                        <a:t> (Ukraine)</a:t>
                      </a:r>
                    </a:p>
                  </a:txBody>
                  <a:tcPr marL="7620" marR="7620" marT="7620" marB="0" anchor="b"/>
                </a:tc>
                <a:extLst>
                  <a:ext uri="{0D108BD9-81ED-4DB2-BD59-A6C34878D82A}">
                    <a16:rowId xmlns:a16="http://schemas.microsoft.com/office/drawing/2014/main" val="1360126763"/>
                  </a:ext>
                </a:extLst>
              </a:tr>
            </a:tbl>
          </a:graphicData>
        </a:graphic>
      </p:graphicFrame>
    </p:spTree>
    <p:extLst>
      <p:ext uri="{BB962C8B-B14F-4D97-AF65-F5344CB8AC3E}">
        <p14:creationId xmlns:p14="http://schemas.microsoft.com/office/powerpoint/2010/main" val="2130556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67531"/>
            <a:ext cx="8103072" cy="3847207"/>
          </a:xfrm>
          <a:prstGeom prst="rect">
            <a:avLst/>
          </a:prstGeom>
        </p:spPr>
        <p:txBody>
          <a:bodyPr wrap="square">
            <a:spAutoFit/>
          </a:bodyPr>
          <a:lstStyle/>
          <a:p>
            <a:pPr marL="285750" lvl="0" indent="-285750">
              <a:buFont typeface="Wingdings" panose="05000000000000000000" pitchFamily="2" charset="2"/>
              <a:buChar char="¤"/>
            </a:pPr>
            <a:r>
              <a:rPr lang="en-US" sz="2200" dirty="0">
                <a:latin typeface="Arial" panose="020B0604020202020204" pitchFamily="34" charset="0"/>
                <a:cs typeface="Arial" panose="020B0604020202020204" pitchFamily="34" charset="0"/>
              </a:rPr>
              <a:t> Procedural point on value of incomplete submission</a:t>
            </a:r>
          </a:p>
          <a:p>
            <a:pPr marL="285750" lvl="0" indent="-285750">
              <a:buFont typeface="Wingdings" panose="05000000000000000000" pitchFamily="2" charset="2"/>
              <a:buChar char="¤"/>
            </a:pPr>
            <a:endParaRPr lang="en-US" sz="22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IP needs machine-readable LGR and test labels including invalid labels, to use tools for reviewing proposals, such as mechanically verifying that they are proper subsets of the MSR, or comparison against other data sets</a:t>
            </a: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With no variants other than cross-script </a:t>
            </a:r>
            <a:r>
              <a:rPr lang="en-US" sz="2000" dirty="0" err="1">
                <a:latin typeface="Arial" panose="020B0604020202020204" pitchFamily="34" charset="0"/>
                <a:cs typeface="Arial" panose="020B0604020202020204" pitchFamily="34" charset="0"/>
              </a:rPr>
              <a:t>homoglyphs</a:t>
            </a:r>
            <a:r>
              <a:rPr lang="en-US" sz="2000" dirty="0">
                <a:latin typeface="Arial" panose="020B0604020202020204" pitchFamily="34" charset="0"/>
                <a:cs typeface="Arial" panose="020B0604020202020204" pitchFamily="34" charset="0"/>
              </a:rPr>
              <a:t> and no WLE rules, the IP reverse-engineered XML for analysis </a:t>
            </a: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File shared with Cyrillic GP who may use it in any way to assist the GP in creating an XML to accompany next submission</a:t>
            </a: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Generation Panels consider no draft "complete" without formal specification of LGR according to RFC 7940</a:t>
            </a:r>
            <a:endParaRPr lang="en-US" sz="2000" dirty="0">
              <a:solidFill>
                <a:srgbClr val="0C1F24"/>
              </a:solidFill>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4064074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7350" y="1314777"/>
            <a:ext cx="7809299" cy="2923877"/>
          </a:xfrm>
          <a:prstGeom prst="rect">
            <a:avLst/>
          </a:prstGeom>
        </p:spPr>
        <p:txBody>
          <a:bodyPr wrap="square">
            <a:spAutoFit/>
          </a:bodyPr>
          <a:lstStyle/>
          <a:p>
            <a:pPr marL="342900" lvl="0" indent="-342900">
              <a:buFont typeface="Wingdings" panose="05000000000000000000" pitchFamily="2" charset="2"/>
              <a:buChar char="¤"/>
            </a:pPr>
            <a:r>
              <a:rPr lang="en-US" sz="2200" dirty="0">
                <a:solidFill>
                  <a:srgbClr val="0C1F24"/>
                </a:solidFill>
                <a:latin typeface="Arial"/>
                <a:cs typeface="Arial"/>
              </a:rPr>
              <a:t>Other procedural points on style of submission</a:t>
            </a:r>
          </a:p>
          <a:p>
            <a:pPr marL="342900" lvl="0" indent="-342900">
              <a:buFont typeface="Wingdings" panose="05000000000000000000" pitchFamily="2" charset="2"/>
              <a:buChar char="¤"/>
            </a:pPr>
            <a:endParaRPr lang="en-US" sz="2200" dirty="0">
              <a:solidFill>
                <a:srgbClr val="0C1F24"/>
              </a:solidFill>
              <a:latin typeface="Arial"/>
              <a:cs typeface="Arial"/>
            </a:endParaRPr>
          </a:p>
          <a:p>
            <a:pPr marL="914400" lvl="1" indent="-457200">
              <a:buFont typeface="+mj-lt"/>
              <a:buAutoNum type="arabicPeriod"/>
            </a:pPr>
            <a:r>
              <a:rPr lang="en-US" sz="2000" dirty="0">
                <a:solidFill>
                  <a:srgbClr val="0C1F24"/>
                </a:solidFill>
                <a:latin typeface="Arial"/>
                <a:cs typeface="Arial"/>
              </a:rPr>
              <a:t>References in the main repertoire table be numbered, e.g. [106] to match the XML - sample XML prepared by IP</a:t>
            </a:r>
          </a:p>
          <a:p>
            <a:pPr marL="914400" lvl="1" indent="-457200">
              <a:buFont typeface="+mj-lt"/>
              <a:buAutoNum type="arabicPeriod"/>
            </a:pPr>
            <a:r>
              <a:rPr lang="en-US" sz="2000" dirty="0">
                <a:solidFill>
                  <a:srgbClr val="0C1F24"/>
                </a:solidFill>
                <a:latin typeface="Arial"/>
                <a:cs typeface="Arial"/>
              </a:rPr>
              <a:t>IP submitted XML file to the GP, as example satisfying RFC 7940 and IP’s formatting requirements - GP could review and complete </a:t>
            </a:r>
          </a:p>
          <a:p>
            <a:pPr marL="914400" lvl="1" indent="-457200">
              <a:buFont typeface="+mj-lt"/>
              <a:buAutoNum type="arabicPeriod"/>
            </a:pPr>
            <a:r>
              <a:rPr lang="en-US" sz="2000" dirty="0">
                <a:solidFill>
                  <a:srgbClr val="0C1F24"/>
                </a:solidFill>
                <a:latin typeface="Arial"/>
                <a:cs typeface="Arial"/>
              </a:rPr>
              <a:t>HTML version also attached – generated mechanically from XML</a:t>
            </a: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3493997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0464" y="1376323"/>
            <a:ext cx="8103072" cy="2308324"/>
          </a:xfrm>
          <a:prstGeom prst="rect">
            <a:avLst/>
          </a:prstGeom>
        </p:spPr>
        <p:txBody>
          <a:bodyPr wrap="square">
            <a:spAutoFit/>
          </a:bodyPr>
          <a:lstStyle/>
          <a:p>
            <a:pPr marL="342900" lvl="0" indent="-342900">
              <a:buFont typeface="Wingdings" panose="05000000000000000000" pitchFamily="2" charset="2"/>
              <a:buChar char="¤"/>
            </a:pPr>
            <a:r>
              <a:rPr lang="en-US" sz="2200" dirty="0">
                <a:solidFill>
                  <a:srgbClr val="0C1F24"/>
                </a:solidFill>
                <a:latin typeface="Arial"/>
                <a:cs typeface="Arial"/>
              </a:rPr>
              <a:t>Other substantive points on style of submission</a:t>
            </a:r>
          </a:p>
          <a:p>
            <a:endParaRPr lang="en-US" sz="2200" dirty="0">
              <a:solidFill>
                <a:srgbClr val="0C1F24"/>
              </a:solidFill>
              <a:latin typeface="Arial"/>
              <a:cs typeface="Arial"/>
            </a:endParaRPr>
          </a:p>
          <a:p>
            <a:pPr marL="914400" lvl="1" indent="-457200">
              <a:buFont typeface="+mj-lt"/>
              <a:buAutoNum type="arabicPeriod"/>
            </a:pPr>
            <a:r>
              <a:rPr lang="en-US" sz="2000" dirty="0">
                <a:solidFill>
                  <a:srgbClr val="0C1F24"/>
                </a:solidFill>
                <a:latin typeface="Arial"/>
                <a:cs typeface="Arial"/>
              </a:rPr>
              <a:t>Section 5.4 “Code points excluded” refers to “Rules”. “Exclusion principles” in section 5.2? Should consistently refer to as “principles” or “Exclusion principles”</a:t>
            </a:r>
          </a:p>
          <a:p>
            <a:pPr marL="914400" lvl="1" indent="-457200">
              <a:buFont typeface="+mj-lt"/>
              <a:buAutoNum type="arabicPeriod"/>
            </a:pPr>
            <a:r>
              <a:rPr lang="en-US" sz="2000" dirty="0">
                <a:solidFill>
                  <a:srgbClr val="0C1F24"/>
                </a:solidFill>
                <a:latin typeface="Arial"/>
                <a:cs typeface="Arial"/>
              </a:rPr>
              <a:t>Preferable if GP state explicitly which languages it reviewed, and which are, finally, supported by LGR</a:t>
            </a: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1073003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41155"/>
            <a:ext cx="8103072" cy="5078313"/>
          </a:xfrm>
          <a:prstGeom prst="rect">
            <a:avLst/>
          </a:prstGeom>
        </p:spPr>
        <p:txBody>
          <a:bodyPr wrap="square">
            <a:spAutoFit/>
          </a:bodyPr>
          <a:lstStyle/>
          <a:p>
            <a:pPr marL="342900" lvl="0" indent="-342900">
              <a:buFont typeface="Wingdings" panose="05000000000000000000" pitchFamily="2" charset="2"/>
              <a:buChar char="¤"/>
            </a:pPr>
            <a:r>
              <a:rPr lang="en-US" sz="2200" dirty="0">
                <a:solidFill>
                  <a:srgbClr val="0C1F24"/>
                </a:solidFill>
                <a:latin typeface="Arial" panose="020B0604020202020204" pitchFamily="34" charset="0"/>
                <a:cs typeface="Arial" panose="020B0604020202020204" pitchFamily="34" charset="0"/>
              </a:rPr>
              <a:t>Other substantive points on style of submission</a:t>
            </a:r>
          </a:p>
          <a:p>
            <a:pPr marL="342900" lvl="0" indent="-342900">
              <a:buFont typeface="Wingdings" panose="05000000000000000000" pitchFamily="2" charset="2"/>
              <a:buChar char="¤"/>
            </a:pPr>
            <a:endParaRPr lang="en-US" sz="2200" dirty="0">
              <a:solidFill>
                <a:srgbClr val="0C1F24"/>
              </a:solidFill>
              <a:latin typeface="Arial" panose="020B0604020202020204" pitchFamily="34" charset="0"/>
              <a:cs typeface="Arial" panose="020B0604020202020204" pitchFamily="34" charset="0"/>
            </a:endParaRPr>
          </a:p>
          <a:p>
            <a:pPr marL="914400" lvl="1" indent="-457200">
              <a:buFont typeface="+mj-lt"/>
              <a:buAutoNum type="arabicPeriod"/>
            </a:pPr>
            <a:r>
              <a:rPr lang="en-US" sz="2000" dirty="0">
                <a:latin typeface="Arial" panose="020B0604020202020204" pitchFamily="34" charset="0"/>
                <a:cs typeface="Arial" panose="020B0604020202020204" pitchFamily="34" charset="0"/>
              </a:rPr>
              <a:t>In point 6 of section 5.2, exclusion if a language has EGIDS rating higher than 5 (i.e. 6 or above). </a:t>
            </a:r>
          </a:p>
          <a:p>
            <a:pPr marL="1371600" lvl="2"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Implies languages with EGIDS 5 or below included </a:t>
            </a:r>
          </a:p>
          <a:p>
            <a:pPr marL="1371600" lvl="2"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Root Zone LGR to cover score of 4 and below  </a:t>
            </a:r>
          </a:p>
          <a:p>
            <a:pPr marL="1371600" lvl="2"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For languages with EGIDS 5, review needed  to determine support in LGR </a:t>
            </a:r>
          </a:p>
          <a:p>
            <a:pPr marL="1371600" lvl="2"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Not clear which languages considered and which finally supported</a:t>
            </a:r>
          </a:p>
          <a:p>
            <a:pPr marL="1371600" lvl="2"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When supporting such border-line (EGIDS-5) languages, expect reasoning behind decision, with citation of evidence</a:t>
            </a:r>
          </a:p>
          <a:p>
            <a:pPr marL="1371600" lvl="2" indent="-4572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mj-lt"/>
              <a:buAutoNum type="arabicPeriod"/>
            </a:pPr>
            <a:r>
              <a:rPr lang="en-US" sz="2000" dirty="0">
                <a:latin typeface="Arial" panose="020B0604020202020204" pitchFamily="34" charset="0"/>
                <a:cs typeface="Arial" panose="020B0604020202020204" pitchFamily="34" charset="0"/>
              </a:rPr>
              <a:t>If code point for a language of EGIDS 4 excluded, expect to be discussed with specific details </a:t>
            </a: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9841544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1587" y="1377576"/>
            <a:ext cx="7944980" cy="4924425"/>
          </a:xfrm>
          <a:prstGeom prst="rect">
            <a:avLst/>
          </a:prstGeom>
        </p:spPr>
        <p:txBody>
          <a:bodyPr wrap="square">
            <a:spAutoFit/>
          </a:bodyPr>
          <a:lstStyle/>
          <a:p>
            <a:pPr marL="342900" lvl="0" indent="-342900">
              <a:buFont typeface="Wingdings" panose="05000000000000000000" pitchFamily="2" charset="2"/>
              <a:buChar char="¤"/>
            </a:pPr>
            <a:r>
              <a:rPr lang="en-US" sz="2200" dirty="0">
                <a:solidFill>
                  <a:srgbClr val="0C1F24"/>
                </a:solidFill>
                <a:latin typeface="Arial" panose="020B0604020202020204" pitchFamily="34" charset="0"/>
                <a:cs typeface="Arial" panose="020B0604020202020204" pitchFamily="34" charset="0"/>
              </a:rPr>
              <a:t>Specific inadequacies or obscurities in proposed repertoire</a:t>
            </a:r>
            <a:br>
              <a:rPr lang="en-US" sz="2200" dirty="0">
                <a:solidFill>
                  <a:srgbClr val="0C1F24"/>
                </a:solidFill>
                <a:latin typeface="Arial" panose="020B0604020202020204" pitchFamily="34" charset="0"/>
                <a:cs typeface="Arial" panose="020B0604020202020204" pitchFamily="34" charset="0"/>
              </a:rPr>
            </a:br>
            <a:endParaRPr lang="en-US" sz="2200" dirty="0">
              <a:solidFill>
                <a:srgbClr val="0C1F24"/>
              </a:solidFill>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In section 5.4, the status of the following code points from MSR-2 are not substantiated</a:t>
            </a:r>
          </a:p>
          <a:p>
            <a:pPr lvl="1"/>
            <a:endParaRPr lang="en-US" dirty="0">
              <a:latin typeface="Arial" panose="020B0604020202020204" pitchFamily="34" charset="0"/>
              <a:cs typeface="Arial" panose="020B0604020202020204" pitchFamily="34" charset="0"/>
            </a:endParaRPr>
          </a:p>
          <a:p>
            <a:pPr marL="1257300" lvl="2" indent="-342900">
              <a:buFont typeface="+mj-lt"/>
              <a:buAutoNum type="arabicPeriod"/>
            </a:pPr>
            <a:r>
              <a:rPr lang="en-US" dirty="0">
                <a:latin typeface="Arial" panose="020B0604020202020204" pitchFamily="34" charset="0"/>
                <a:cs typeface="Arial" panose="020B0604020202020204" pitchFamily="34" charset="0"/>
              </a:rPr>
              <a:t>04ED SMALL LETTER E WITH DIAERESIS : No reference is supplied. Perhaps the LGR could refer to </a:t>
            </a:r>
            <a:r>
              <a:rPr lang="en-US" u="sng" dirty="0">
                <a:latin typeface="Arial" panose="020B0604020202020204" pitchFamily="34" charset="0"/>
                <a:cs typeface="Arial" panose="020B0604020202020204" pitchFamily="34" charset="0"/>
                <a:hlinkClick r:id="rId3"/>
              </a:rPr>
              <a:t>https://en.wikipedia.org/wiki/Kildin_Sami_orthography</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04C2 SMALL LETTER ZHE WITH BREVE: Substantiated with “Rule 5” (presumably: Principle 5 – lack of sufficient information). However, the note states that the language is no longer written in Cyrillic (with a time-out in 1996)</a:t>
            </a:r>
          </a:p>
          <a:p>
            <a:pPr marL="1257300" lvl="2" indent="-342900">
              <a:buFont typeface="+mj-lt"/>
              <a:buAutoNum type="arabicPeriod"/>
            </a:pPr>
            <a:endParaRPr lang="en-US" dirty="0">
              <a:latin typeface="Arial" panose="020B0604020202020204" pitchFamily="34" charset="0"/>
              <a:cs typeface="Arial" panose="020B0604020202020204" pitchFamily="34" charset="0"/>
            </a:endParaRP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Included as optional code point (“for extended use”) in Reference Second Level LGR for Ukrainian. Good if Cyrillic GP could comment to resolve any perceived differences</a:t>
            </a: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2839234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510" y="1359992"/>
            <a:ext cx="7944980" cy="4370427"/>
          </a:xfrm>
          <a:prstGeom prst="rect">
            <a:avLst/>
          </a:prstGeom>
        </p:spPr>
        <p:txBody>
          <a:bodyPr wrap="square">
            <a:spAutoFit/>
          </a:bodyPr>
          <a:lstStyle/>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In section 5.4, the status of the following code points from MSR-2 are not substantiated</a:t>
            </a:r>
          </a:p>
          <a:p>
            <a:pPr marL="742950" lvl="1" indent="-285750">
              <a:buFont typeface="Courier New" panose="02070309020205020404" pitchFamily="49" charset="0"/>
              <a:buChar char="o"/>
            </a:pPr>
            <a:endParaRPr lang="en-US" sz="2000" dirty="0">
              <a:latin typeface="Arial" panose="020B0604020202020204" pitchFamily="34" charset="0"/>
              <a:cs typeface="Arial" panose="020B0604020202020204" pitchFamily="34" charset="0"/>
            </a:endParaRPr>
          </a:p>
          <a:p>
            <a:pPr marL="1257300" lvl="2" indent="-342900">
              <a:buFont typeface="+mj-lt"/>
              <a:buAutoNum type="arabicPeriod" startAt="2"/>
            </a:pPr>
            <a:r>
              <a:rPr lang="en-US" sz="2000" dirty="0">
                <a:latin typeface="Arial" panose="020B0604020202020204" pitchFamily="34" charset="0"/>
                <a:cs typeface="Arial" panose="020B0604020202020204" pitchFamily="34" charset="0"/>
              </a:rPr>
              <a:t>04CF SMALL LETTER PALOCHKA:  Excluded but widely used in provincial and educational languages. For example, Wikipedia [</a:t>
            </a:r>
            <a:r>
              <a:rPr lang="en-US" sz="2000" dirty="0" err="1">
                <a:latin typeface="Arial" panose="020B0604020202020204" pitchFamily="34" charset="0"/>
                <a:cs typeface="Arial" panose="020B0604020202020204" pitchFamily="34" charset="0"/>
              </a:rPr>
              <a:t>Palochka</a:t>
            </a:r>
            <a:r>
              <a:rPr lang="en-US" sz="2000" dirty="0">
                <a:latin typeface="Arial" panose="020B0604020202020204" pitchFamily="34" charset="0"/>
                <a:cs typeface="Arial" panose="020B0604020202020204" pitchFamily="34" charset="0"/>
              </a:rPr>
              <a:t>] notes used in several languages with EGIDS 4 or smaller, for example </a:t>
            </a:r>
            <a:r>
              <a:rPr lang="en-US" sz="2000" dirty="0">
                <a:latin typeface="Arial" panose="020B0604020202020204" pitchFamily="34" charset="0"/>
                <a:cs typeface="Arial" panose="020B0604020202020204" pitchFamily="34" charset="0"/>
                <a:hlinkClick r:id="rId3"/>
              </a:rPr>
              <a:t>Adyghe</a:t>
            </a:r>
            <a:r>
              <a:rPr lang="en-US" sz="2000" dirty="0">
                <a:latin typeface="Arial" panose="020B0604020202020204" pitchFamily="34" charset="0"/>
                <a:cs typeface="Arial" panose="020B0604020202020204" pitchFamily="34" charset="0"/>
              </a:rPr>
              <a:t> 2, </a:t>
            </a:r>
            <a:r>
              <a:rPr lang="en-US" sz="2000" dirty="0">
                <a:latin typeface="Arial" panose="020B0604020202020204" pitchFamily="34" charset="0"/>
                <a:cs typeface="Arial" panose="020B0604020202020204" pitchFamily="34" charset="0"/>
                <a:hlinkClick r:id="rId4"/>
              </a:rPr>
              <a:t>Chechen</a:t>
            </a:r>
            <a:r>
              <a:rPr lang="en-US" sz="2000" dirty="0">
                <a:latin typeface="Arial" panose="020B0604020202020204" pitchFamily="34" charset="0"/>
                <a:cs typeface="Arial" panose="020B0604020202020204" pitchFamily="34" charset="0"/>
              </a:rPr>
              <a:t> 2, </a:t>
            </a:r>
            <a:r>
              <a:rPr lang="en-US" sz="2000" dirty="0">
                <a:latin typeface="Arial" panose="020B0604020202020204" pitchFamily="34" charset="0"/>
                <a:cs typeface="Arial" panose="020B0604020202020204" pitchFamily="34" charset="0"/>
                <a:hlinkClick r:id="rId5"/>
              </a:rPr>
              <a:t>Avar</a:t>
            </a:r>
            <a:r>
              <a:rPr lang="en-US" sz="2000" dirty="0">
                <a:latin typeface="Arial" panose="020B0604020202020204" pitchFamily="34" charset="0"/>
                <a:cs typeface="Arial" panose="020B0604020202020204" pitchFamily="34" charset="0"/>
              </a:rPr>
              <a:t> 3, </a:t>
            </a:r>
            <a:r>
              <a:rPr lang="en-US" sz="2000" dirty="0" err="1">
                <a:latin typeface="Arial" panose="020B0604020202020204" pitchFamily="34" charset="0"/>
                <a:cs typeface="Arial" panose="020B0604020202020204" pitchFamily="34" charset="0"/>
                <a:hlinkClick r:id="rId6"/>
              </a:rPr>
              <a:t>Dargwa</a:t>
            </a:r>
            <a:r>
              <a:rPr lang="en-US" sz="2000" dirty="0">
                <a:latin typeface="Arial" panose="020B0604020202020204" pitchFamily="34" charset="0"/>
                <a:cs typeface="Arial" panose="020B0604020202020204" pitchFamily="34" charset="0"/>
              </a:rPr>
              <a:t> 4, </a:t>
            </a:r>
            <a:r>
              <a:rPr lang="en-US" sz="2000" dirty="0">
                <a:latin typeface="Arial" panose="020B0604020202020204" pitchFamily="34" charset="0"/>
                <a:cs typeface="Arial" panose="020B0604020202020204" pitchFamily="34" charset="0"/>
                <a:hlinkClick r:id="rId7"/>
              </a:rPr>
              <a:t>Ingush</a:t>
            </a:r>
            <a:r>
              <a:rPr lang="en-US" sz="2000" dirty="0">
                <a:latin typeface="Arial" panose="020B0604020202020204" pitchFamily="34" charset="0"/>
                <a:cs typeface="Arial" panose="020B0604020202020204" pitchFamily="34" charset="0"/>
              </a:rPr>
              <a:t>  4, </a:t>
            </a:r>
            <a:r>
              <a:rPr lang="en-US" sz="2000" dirty="0">
                <a:latin typeface="Arial" panose="020B0604020202020204" pitchFamily="34" charset="0"/>
                <a:cs typeface="Arial" panose="020B0604020202020204" pitchFamily="34" charset="0"/>
                <a:hlinkClick r:id="rId8"/>
              </a:rPr>
              <a:t>Lak</a:t>
            </a:r>
            <a:r>
              <a:rPr lang="en-US" sz="2000" dirty="0">
                <a:latin typeface="Arial" panose="020B0604020202020204" pitchFamily="34" charset="0"/>
                <a:cs typeface="Arial" panose="020B0604020202020204" pitchFamily="34" charset="0"/>
              </a:rPr>
              <a:t> 4, </a:t>
            </a:r>
            <a:r>
              <a:rPr lang="en-US" sz="2000" dirty="0" err="1">
                <a:latin typeface="Arial" panose="020B0604020202020204" pitchFamily="34" charset="0"/>
                <a:cs typeface="Arial" panose="020B0604020202020204" pitchFamily="34" charset="0"/>
                <a:hlinkClick r:id="rId9"/>
              </a:rPr>
              <a:t>Lezgian</a:t>
            </a:r>
            <a:r>
              <a:rPr lang="en-US" sz="2000" dirty="0">
                <a:latin typeface="Arial" panose="020B0604020202020204" pitchFamily="34" charset="0"/>
                <a:cs typeface="Arial" panose="020B0604020202020204" pitchFamily="34" charset="0"/>
              </a:rPr>
              <a:t> 4, </a:t>
            </a:r>
            <a:r>
              <a:rPr lang="en-US" sz="2000" dirty="0" err="1">
                <a:latin typeface="Arial" panose="020B0604020202020204" pitchFamily="34" charset="0"/>
                <a:cs typeface="Arial" panose="020B0604020202020204" pitchFamily="34" charset="0"/>
                <a:hlinkClick r:id="rId10"/>
              </a:rPr>
              <a:t>Tabassaran</a:t>
            </a:r>
            <a:r>
              <a:rPr lang="en-US" sz="2000" dirty="0">
                <a:latin typeface="Arial" panose="020B0604020202020204" pitchFamily="34" charset="0"/>
                <a:cs typeface="Arial" panose="020B0604020202020204" pitchFamily="34" charset="0"/>
              </a:rPr>
              <a:t> 4, as well as </a:t>
            </a:r>
            <a:r>
              <a:rPr lang="en-US" sz="2000" dirty="0">
                <a:latin typeface="Arial" panose="020B0604020202020204" pitchFamily="34" charset="0"/>
                <a:cs typeface="Arial" panose="020B0604020202020204" pitchFamily="34" charset="0"/>
                <a:hlinkClick r:id="rId11"/>
              </a:rPr>
              <a:t>Abaza</a:t>
            </a:r>
            <a:r>
              <a:rPr lang="en-US" sz="2000" dirty="0">
                <a:latin typeface="Arial" panose="020B0604020202020204" pitchFamily="34" charset="0"/>
                <a:cs typeface="Arial" panose="020B0604020202020204" pitchFamily="34" charset="0"/>
              </a:rPr>
              <a:t> 5, and perhaps Kabardian 5.</a:t>
            </a:r>
          </a:p>
          <a:p>
            <a:pPr marL="1257300" lvl="2" indent="-342900">
              <a:buFont typeface="+mj-lt"/>
              <a:buAutoNum type="arabicPeriod" startAt="2"/>
            </a:pPr>
            <a:endParaRPr lang="en-US" sz="2000" dirty="0">
              <a:latin typeface="Arial" panose="020B0604020202020204" pitchFamily="34" charset="0"/>
              <a:cs typeface="Arial" panose="020B0604020202020204" pitchFamily="34" charset="0"/>
            </a:endParaRPr>
          </a:p>
          <a:p>
            <a:pPr marL="1657350" lvl="3"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GP give detailed account of reasoning behind decision to exclude 04CF</a:t>
            </a:r>
          </a:p>
          <a:p>
            <a:pPr marL="1257300" lvl="2" indent="-342900">
              <a:buFont typeface="+mj-lt"/>
              <a:buAutoNum type="arabicPeriod"/>
            </a:pPr>
            <a:endParaRPr lang="en-US"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3145371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510" y="1359992"/>
            <a:ext cx="7944980" cy="3447098"/>
          </a:xfrm>
          <a:prstGeom prst="rect">
            <a:avLst/>
          </a:prstGeom>
        </p:spPr>
        <p:txBody>
          <a:bodyPr wrap="square">
            <a:spAutoFit/>
          </a:bodyPr>
          <a:lstStyle/>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In section 5.4, the status of the following code points from MSR-2 are not substantiated</a:t>
            </a:r>
          </a:p>
          <a:p>
            <a:pPr marL="742950" lvl="1" indent="-285750">
              <a:buFont typeface="Courier New" panose="02070309020205020404" pitchFamily="49" charset="0"/>
              <a:buChar char="o"/>
            </a:pPr>
            <a:endParaRPr lang="en-US" sz="2000" dirty="0">
              <a:latin typeface="Arial" panose="020B0604020202020204" pitchFamily="34" charset="0"/>
              <a:cs typeface="Arial" panose="020B0604020202020204" pitchFamily="34" charset="0"/>
            </a:endParaRPr>
          </a:p>
          <a:p>
            <a:pPr marL="1371600" lvl="2" indent="-457200">
              <a:buFont typeface="+mj-lt"/>
              <a:buAutoNum type="arabicPeriod" startAt="3"/>
            </a:pPr>
            <a:r>
              <a:rPr lang="en-US" sz="2000" dirty="0">
                <a:latin typeface="Arial" panose="020B0604020202020204" pitchFamily="34" charset="0"/>
                <a:cs typeface="Arial" panose="020B0604020202020204" pitchFamily="34" charset="0"/>
              </a:rPr>
              <a:t>Code point from MSR-2 neither included nor listed as excluded</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0525 CYRILLIC SMALL LETTER PE WITH DESCENDER </a:t>
            </a:r>
          </a:p>
          <a:p>
            <a:pPr marL="1371600" lvl="2" indent="-457200">
              <a:buFont typeface="+mj-lt"/>
              <a:buAutoNum type="arabicPeriod" startAt="3"/>
            </a:pPr>
            <a:endParaRPr lang="en-US" sz="2000" dirty="0">
              <a:latin typeface="Arial" panose="020B0604020202020204" pitchFamily="34" charset="0"/>
              <a:cs typeface="Arial" panose="020B0604020202020204" pitchFamily="34" charset="0"/>
            </a:endParaRPr>
          </a:p>
          <a:p>
            <a:pPr lvl="2"/>
            <a:r>
              <a:rPr lang="en-US" sz="2000" dirty="0">
                <a:latin typeface="Arial" panose="020B0604020202020204" pitchFamily="34" charset="0"/>
                <a:cs typeface="Arial" panose="020B0604020202020204" pitchFamily="34" charset="0"/>
              </a:rPr>
              <a:t>	(per Unicode encoded for Abkhaz, included language)</a:t>
            </a:r>
          </a:p>
          <a:p>
            <a:pPr marL="1257300" lvl="2" indent="-342900">
              <a:buFont typeface="+mj-lt"/>
              <a:buAutoNum type="arabicPeriod" startAt="3"/>
            </a:pPr>
            <a:endParaRPr lang="en-US"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2229895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510" y="1359992"/>
            <a:ext cx="7944980" cy="4862870"/>
          </a:xfrm>
          <a:prstGeom prst="rect">
            <a:avLst/>
          </a:prstGeom>
        </p:spPr>
        <p:txBody>
          <a:bodyPr wrap="square">
            <a:spAutoFit/>
          </a:bodyPr>
          <a:lstStyle/>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In section 5.4, the status of the following code points from MSR-2 are not substantiated</a:t>
            </a:r>
          </a:p>
          <a:p>
            <a:pPr marL="1371600" lvl="2" indent="-457200">
              <a:buFont typeface="+mj-lt"/>
              <a:buAutoNum type="arabicPeriod" startAt="3"/>
            </a:pPr>
            <a:endParaRPr lang="en-US" dirty="0">
              <a:latin typeface="Arial" panose="020B0604020202020204" pitchFamily="34" charset="0"/>
              <a:cs typeface="Arial" panose="020B0604020202020204" pitchFamily="34" charset="0"/>
            </a:endParaRPr>
          </a:p>
          <a:p>
            <a:pPr marL="1371600" lvl="2" indent="-457200">
              <a:buFont typeface="+mj-lt"/>
              <a:buAutoNum type="arabicPeriod" startAt="3"/>
            </a:pPr>
            <a:r>
              <a:rPr lang="en-US" dirty="0">
                <a:latin typeface="Arial" panose="020B0604020202020204" pitchFamily="34" charset="0"/>
                <a:cs typeface="Arial" panose="020B0604020202020204" pitchFamily="34" charset="0"/>
              </a:rPr>
              <a:t>Following code points omitted </a:t>
            </a:r>
          </a:p>
          <a:p>
            <a:pPr lvl="2"/>
            <a:r>
              <a:rPr lang="en-US" dirty="0">
                <a:latin typeface="Arial" panose="020B0604020202020204" pitchFamily="34" charset="0"/>
                <a:cs typeface="Arial" panose="020B0604020202020204" pitchFamily="34" charset="0"/>
              </a:rPr>
              <a:t>	0450 ѐ CYRILLIC SMALL LETTER IE WITH GRAVE</a:t>
            </a:r>
          </a:p>
          <a:p>
            <a:pPr lvl="2"/>
            <a:r>
              <a:rPr lang="en-US" dirty="0">
                <a:latin typeface="Arial" panose="020B0604020202020204" pitchFamily="34" charset="0"/>
                <a:cs typeface="Arial" panose="020B0604020202020204" pitchFamily="34" charset="0"/>
              </a:rPr>
              <a:t>	045D ѝ CYRILLIC SMALL LETTER I WITH GRAVE</a:t>
            </a: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In reference second-level LGRs - for Bulgarian and Macedonian</a:t>
            </a: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For Bulgarian only marginal – i.e. “available for extended use”</a:t>
            </a: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For Macedonian, requested for addition to the Unicode with evidence for their use: </a:t>
            </a:r>
            <a:r>
              <a:rPr lang="en-US" u="sng" dirty="0">
                <a:latin typeface="Arial" panose="020B0604020202020204" pitchFamily="34" charset="0"/>
                <a:cs typeface="Arial" panose="020B0604020202020204" pitchFamily="34" charset="0"/>
                <a:hlinkClick r:id="rId3"/>
              </a:rPr>
              <a:t>http://www.unicode.org/wg2/docs/n1323.pdf</a:t>
            </a:r>
            <a:r>
              <a:rPr lang="en-US" dirty="0">
                <a:latin typeface="Arial" panose="020B0604020202020204" pitchFamily="34" charset="0"/>
                <a:cs typeface="Arial" panose="020B0604020202020204" pitchFamily="34" charset="0"/>
              </a:rPr>
              <a:t> (10MB)</a:t>
            </a: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May nevertheless be valid reason for treating differently in Root Zone LGR.  If so, differences be described in LGR proposal</a:t>
            </a:r>
          </a:p>
          <a:p>
            <a:pPr marL="1714500" lvl="3" indent="-342900">
              <a:buFont typeface="Arial" panose="020B0604020202020204" pitchFamily="34" charset="0"/>
              <a:buChar char="•"/>
            </a:pPr>
            <a:r>
              <a:rPr lang="en-US" dirty="0">
                <a:latin typeface="Arial" panose="020B0604020202020204" pitchFamily="34" charset="0"/>
                <a:cs typeface="Arial" panose="020B0604020202020204" pitchFamily="34" charset="0"/>
              </a:rPr>
              <a:t>decision to exclude these code points be briefly described  </a:t>
            </a: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2858754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510" y="1359992"/>
            <a:ext cx="7944980" cy="3139321"/>
          </a:xfrm>
          <a:prstGeom prst="rect">
            <a:avLst/>
          </a:prstGeom>
        </p:spPr>
        <p:txBody>
          <a:bodyPr wrap="square">
            <a:spAutoFit/>
          </a:bodyPr>
          <a:lstStyle/>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In section 5.4, the status of the following code points from MSR-2 are not substantiated</a:t>
            </a:r>
          </a:p>
          <a:p>
            <a:pPr marL="1371600" lvl="2" indent="-457200">
              <a:buFont typeface="+mj-lt"/>
              <a:buAutoNum type="arabicPeriod" startAt="3"/>
            </a:pPr>
            <a:endParaRPr lang="en-US" dirty="0">
              <a:latin typeface="Arial" panose="020B0604020202020204" pitchFamily="34" charset="0"/>
              <a:cs typeface="Arial" panose="020B0604020202020204" pitchFamily="34" charset="0"/>
            </a:endParaRPr>
          </a:p>
          <a:p>
            <a:r>
              <a:rPr lang="en-SG" sz="2000" dirty="0" smtClean="0">
                <a:latin typeface="Arial" panose="020B0604020202020204" pitchFamily="34" charset="0"/>
                <a:cs typeface="Arial" panose="020B0604020202020204" pitchFamily="34" charset="0"/>
              </a:rPr>
              <a:t>		4. 04C2 </a:t>
            </a:r>
            <a:r>
              <a:rPr lang="en-SG" sz="2000" dirty="0">
                <a:latin typeface="Arial" panose="020B0604020202020204" pitchFamily="34" charset="0"/>
                <a:cs typeface="Arial" panose="020B0604020202020204" pitchFamily="34" charset="0"/>
              </a:rPr>
              <a:t>ӂ </a:t>
            </a:r>
            <a:r>
              <a:rPr lang="en-US" sz="2000" dirty="0">
                <a:latin typeface="Arial" panose="020B0604020202020204" pitchFamily="34" charset="0"/>
                <a:cs typeface="Arial" panose="020B0604020202020204" pitchFamily="34" charset="0"/>
              </a:rPr>
              <a:t>CYRILLIC SMALL LETTER ZHE WITH BREVE</a:t>
            </a:r>
            <a:r>
              <a:rPr lang="en-SG" sz="2000" dirty="0">
                <a:latin typeface="Arial" panose="020B0604020202020204" pitchFamily="34" charset="0"/>
                <a:cs typeface="Arial" panose="020B0604020202020204" pitchFamily="34" charset="0"/>
              </a:rPr>
              <a:t>  </a:t>
            </a:r>
            <a:br>
              <a:rPr lang="en-SG" sz="2000" dirty="0">
                <a:latin typeface="Arial" panose="020B0604020202020204" pitchFamily="34" charset="0"/>
                <a:cs typeface="Arial" panose="020B0604020202020204" pitchFamily="34" charset="0"/>
              </a:rPr>
            </a:br>
            <a:r>
              <a:rPr lang="en-SG" sz="2000" dirty="0" smtClean="0">
                <a:latin typeface="Arial" panose="020B0604020202020204" pitchFamily="34" charset="0"/>
                <a:cs typeface="Arial" panose="020B0604020202020204" pitchFamily="34" charset="0"/>
              </a:rPr>
              <a:t>		The </a:t>
            </a:r>
            <a:r>
              <a:rPr lang="en-SG" sz="2000" dirty="0">
                <a:latin typeface="Arial" panose="020B0604020202020204" pitchFamily="34" charset="0"/>
                <a:cs typeface="Arial" panose="020B0604020202020204" pitchFamily="34" charset="0"/>
              </a:rPr>
              <a:t>third, 04C2, is used apparently only in two languages: </a:t>
            </a:r>
            <a:endParaRPr lang="en-US" sz="2000" dirty="0">
              <a:latin typeface="Arial" panose="020B0604020202020204" pitchFamily="34" charset="0"/>
              <a:cs typeface="Arial" panose="020B0604020202020204" pitchFamily="34" charset="0"/>
            </a:endParaRPr>
          </a:p>
          <a:p>
            <a:r>
              <a:rPr lang="en-SG" sz="2000" dirty="0" smtClean="0">
                <a:latin typeface="Arial" panose="020B0604020202020204" pitchFamily="34" charset="0"/>
                <a:cs typeface="Arial" panose="020B0604020202020204" pitchFamily="34" charset="0"/>
              </a:rPr>
              <a:t>		Gagauz </a:t>
            </a:r>
            <a:r>
              <a:rPr lang="en-SG" sz="2000" dirty="0">
                <a:latin typeface="Arial" panose="020B0604020202020204" pitchFamily="34" charset="0"/>
                <a:cs typeface="Arial" panose="020B0604020202020204" pitchFamily="34" charset="0"/>
              </a:rPr>
              <a:t>and Moldovan. Gagauz (EGIDS 5) is primarily </a:t>
            </a:r>
            <a:r>
              <a:rPr lang="en-SG" sz="2000" dirty="0" smtClean="0">
                <a:latin typeface="Arial" panose="020B0604020202020204" pitchFamily="34" charset="0"/>
                <a:cs typeface="Arial" panose="020B0604020202020204" pitchFamily="34" charset="0"/>
              </a:rPr>
              <a:t>			spoken </a:t>
            </a:r>
            <a:r>
              <a:rPr lang="en-SG" sz="2000" dirty="0">
                <a:latin typeface="Arial" panose="020B0604020202020204" pitchFamily="34" charset="0"/>
                <a:cs typeface="Arial" panose="020B0604020202020204" pitchFamily="34" charset="0"/>
              </a:rPr>
              <a:t>in Moldova, but uses Cyrillic only in Russia, Ukraine </a:t>
            </a:r>
            <a:r>
              <a:rPr lang="en-SG" sz="2000" dirty="0" smtClean="0">
                <a:latin typeface="Arial" panose="020B0604020202020204" pitchFamily="34" charset="0"/>
                <a:cs typeface="Arial" panose="020B0604020202020204" pitchFamily="34" charset="0"/>
              </a:rPr>
              <a:t>		and </a:t>
            </a:r>
            <a:r>
              <a:rPr lang="en-SG" sz="2000" dirty="0">
                <a:latin typeface="Arial" panose="020B0604020202020204" pitchFamily="34" charset="0"/>
                <a:cs typeface="Arial" panose="020B0604020202020204" pitchFamily="34" charset="0"/>
              </a:rPr>
              <a:t>Kazakhstan; </a:t>
            </a:r>
            <a:endParaRPr lang="en-US" sz="2000" dirty="0">
              <a:latin typeface="Arial" panose="020B0604020202020204" pitchFamily="34" charset="0"/>
              <a:cs typeface="Arial" panose="020B0604020202020204" pitchFamily="34" charset="0"/>
            </a:endParaRPr>
          </a:p>
          <a:p>
            <a:r>
              <a:rPr lang="en-SG" sz="2000" dirty="0" smtClean="0">
                <a:latin typeface="Arial" panose="020B0604020202020204" pitchFamily="34" charset="0"/>
                <a:cs typeface="Arial" panose="020B0604020202020204" pitchFamily="34" charset="0"/>
              </a:rPr>
              <a:t>		Moldovan</a:t>
            </a:r>
            <a:r>
              <a:rPr lang="en-SG" sz="2000" dirty="0">
                <a:latin typeface="Arial" panose="020B0604020202020204" pitchFamily="34" charset="0"/>
                <a:cs typeface="Arial" panose="020B0604020202020204" pitchFamily="34" charset="0"/>
              </a:rPr>
              <a:t>, though official in Moldova (hence EGIDS 1), uses </a:t>
            </a:r>
            <a:r>
              <a:rPr lang="en-SG" sz="2000" dirty="0" smtClean="0">
                <a:latin typeface="Arial" panose="020B0604020202020204" pitchFamily="34" charset="0"/>
                <a:cs typeface="Arial" panose="020B0604020202020204" pitchFamily="34" charset="0"/>
              </a:rPr>
              <a:t>		Cyrillic </a:t>
            </a:r>
            <a:r>
              <a:rPr lang="en-SG" sz="2000" dirty="0">
                <a:latin typeface="Arial" panose="020B0604020202020204" pitchFamily="34" charset="0"/>
                <a:cs typeface="Arial" panose="020B0604020202020204" pitchFamily="34" charset="0"/>
              </a:rPr>
              <a:t>characters in </a:t>
            </a:r>
            <a:r>
              <a:rPr lang="en-SG" sz="2000" dirty="0" err="1">
                <a:latin typeface="Arial" panose="020B0604020202020204" pitchFamily="34" charset="0"/>
                <a:cs typeface="Arial" panose="020B0604020202020204" pitchFamily="34" charset="0"/>
              </a:rPr>
              <a:t>Transnistria</a:t>
            </a:r>
            <a:r>
              <a:rPr lang="en-SG" sz="2000" dirty="0">
                <a:latin typeface="Arial" panose="020B0604020202020204" pitchFamily="34" charset="0"/>
                <a:cs typeface="Arial" panose="020B0604020202020204" pitchFamily="34" charset="0"/>
              </a:rPr>
              <a:t> only.</a:t>
            </a:r>
            <a:endParaRPr 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2688728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2123658"/>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ISO 15924 Code:  </a:t>
            </a:r>
            <a:r>
              <a:rPr lang="en-US" sz="2200" dirty="0" err="1">
                <a:solidFill>
                  <a:srgbClr val="0C1F24"/>
                </a:solidFill>
                <a:latin typeface="Arial"/>
                <a:cs typeface="Arial"/>
              </a:rPr>
              <a:t>Cyrl</a:t>
            </a:r>
            <a:endParaRPr lang="en-U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ISO 15924 English Name: Cyrillic</a:t>
            </a:r>
          </a:p>
          <a:p>
            <a:pPr marL="342900" indent="-342900">
              <a:buFont typeface="Wingdings" panose="05000000000000000000" pitchFamily="2" charset="2"/>
              <a:buChar char="¤"/>
            </a:pPr>
            <a:r>
              <a:rPr lang="en-US" sz="2200" dirty="0">
                <a:solidFill>
                  <a:srgbClr val="0C1F24"/>
                </a:solidFill>
                <a:latin typeface="Arial"/>
                <a:cs typeface="Arial"/>
              </a:rPr>
              <a:t>Latin transliteration of native script name: Cyrillic</a:t>
            </a:r>
          </a:p>
          <a:p>
            <a:pPr marL="342900" indent="-342900">
              <a:buFont typeface="Wingdings" panose="05000000000000000000" pitchFamily="2" charset="2"/>
              <a:buChar char="¤"/>
            </a:pPr>
            <a:endParaRPr lang="sr-Latn-R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Maximal Starting Repertoire (MSR) version: MSR-2</a:t>
            </a:r>
            <a:br>
              <a:rPr lang="en-US" sz="2200" dirty="0">
                <a:solidFill>
                  <a:srgbClr val="0C1F24"/>
                </a:solidFill>
                <a:latin typeface="Arial"/>
                <a:cs typeface="Arial"/>
              </a:rPr>
            </a:br>
            <a:endParaRPr lang="en-US" sz="22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US" dirty="0"/>
              <a:t>Introduction – Script of LGR</a:t>
            </a:r>
            <a:endParaRPr lang="en-US" sz="3000" dirty="0">
              <a:latin typeface="Arial"/>
              <a:cs typeface="Arial"/>
            </a:endParaRPr>
          </a:p>
        </p:txBody>
      </p:sp>
    </p:spTree>
    <p:extLst>
      <p:ext uri="{BB962C8B-B14F-4D97-AF65-F5344CB8AC3E}">
        <p14:creationId xmlns:p14="http://schemas.microsoft.com/office/powerpoint/2010/main" val="3238037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9181" y="1280861"/>
            <a:ext cx="8185638" cy="4062651"/>
          </a:xfrm>
          <a:prstGeom prst="rect">
            <a:avLst/>
          </a:prstGeom>
        </p:spPr>
        <p:txBody>
          <a:bodyPr wrap="square">
            <a:spAutoFit/>
          </a:bodyPr>
          <a:lstStyle/>
          <a:p>
            <a:pPr marL="342900" lvl="0" indent="-342900">
              <a:buFont typeface="Wingdings" panose="05000000000000000000" pitchFamily="2" charset="2"/>
              <a:buChar char="¤"/>
            </a:pPr>
            <a:r>
              <a:rPr lang="en-US" sz="2000" dirty="0">
                <a:solidFill>
                  <a:srgbClr val="0C1F24"/>
                </a:solidFill>
                <a:latin typeface="Arial" panose="020B0604020202020204" pitchFamily="34" charset="0"/>
                <a:cs typeface="Arial" panose="020B0604020202020204" pitchFamily="34" charset="0"/>
              </a:rPr>
              <a:t>Armenian </a:t>
            </a:r>
            <a:r>
              <a:rPr lang="en-US" sz="2000" dirty="0" err="1">
                <a:solidFill>
                  <a:srgbClr val="0C1F24"/>
                </a:solidFill>
                <a:latin typeface="Arial" panose="020B0604020202020204" pitchFamily="34" charset="0"/>
                <a:cs typeface="Arial" panose="020B0604020202020204" pitchFamily="34" charset="0"/>
              </a:rPr>
              <a:t>homoglyphs</a:t>
            </a:r>
            <a:endParaRPr lang="en-US" sz="2000" dirty="0">
              <a:solidFill>
                <a:srgbClr val="0C1F24"/>
              </a:solidFill>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Not include as cross-script </a:t>
            </a:r>
            <a:r>
              <a:rPr lang="en-US" sz="2000" dirty="0" err="1">
                <a:latin typeface="Arial" panose="020B0604020202020204" pitchFamily="34" charset="0"/>
                <a:cs typeface="Arial" panose="020B0604020202020204" pitchFamily="34" charset="0"/>
              </a:rPr>
              <a:t>homoglyphs</a:t>
            </a:r>
            <a:r>
              <a:rPr lang="en-US" sz="2000" dirty="0">
                <a:latin typeface="Arial" panose="020B0604020202020204" pitchFamily="34" charset="0"/>
                <a:cs typeface="Arial" panose="020B0604020202020204" pitchFamily="34" charset="0"/>
              </a:rPr>
              <a:t> mapped in the Armenian LGR</a:t>
            </a:r>
          </a:p>
          <a:p>
            <a:pPr marL="1200150" lvl="2"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0448 CYRILLIC SMALL LETTER SHA </a:t>
            </a:r>
          </a:p>
          <a:p>
            <a:pPr marL="1200150" lvl="2"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04BB CYRILLIC SMALL LETTER SHHA Based on [Procedure] the integrated LGR</a:t>
            </a: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RZ LGR will contain union of variants defined in the individual LGRs</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000" dirty="0">
                <a:solidFill>
                  <a:srgbClr val="0C1F24"/>
                </a:solidFill>
                <a:latin typeface="Arial" panose="020B0604020202020204" pitchFamily="34" charset="0"/>
                <a:cs typeface="Arial" panose="020B0604020202020204" pitchFamily="34" charset="0"/>
              </a:rPr>
              <a:t>Other </a:t>
            </a:r>
            <a:r>
              <a:rPr lang="en-US" sz="2000" dirty="0" err="1">
                <a:solidFill>
                  <a:srgbClr val="0C1F24"/>
                </a:solidFill>
                <a:latin typeface="Arial" panose="020B0604020202020204" pitchFamily="34" charset="0"/>
                <a:cs typeface="Arial" panose="020B0604020202020204" pitchFamily="34" charset="0"/>
              </a:rPr>
              <a:t>homoglyphs</a:t>
            </a:r>
            <a:endParaRPr lang="en-US" sz="2000" dirty="0">
              <a:solidFill>
                <a:srgbClr val="0C1F24"/>
              </a:solidFill>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Section 6.2.4 lists 04CF SMALL LETTER PALOCHKA, though not in repertoire </a:t>
            </a:r>
          </a:p>
          <a:p>
            <a:pPr marL="285750" indent="-285750">
              <a:buFont typeface="Wingdings" panose="05000000000000000000" pitchFamily="2" charset="2"/>
              <a:buChar char="¤"/>
            </a:pPr>
            <a:endParaRPr lang="en-US" dirty="0"/>
          </a:p>
        </p:txBody>
      </p:sp>
      <p:sp>
        <p:nvSpPr>
          <p:cNvPr id="4" name="Title 3"/>
          <p:cNvSpPr>
            <a:spLocks noGrp="1"/>
          </p:cNvSpPr>
          <p:nvPr>
            <p:ph type="title"/>
          </p:nvPr>
        </p:nvSpPr>
        <p:spPr>
          <a:prstGeom prst="rect">
            <a:avLst/>
          </a:prstGeom>
        </p:spPr>
        <p:txBody>
          <a:bodyPr/>
          <a:lstStyle/>
          <a:p>
            <a:r>
              <a:rPr lang="en-US" sz="2800" dirty="0"/>
              <a:t>IP Feedback</a:t>
            </a:r>
            <a:endParaRPr lang="en-US" sz="3000" dirty="0">
              <a:latin typeface="Arial"/>
              <a:cs typeface="Arial"/>
            </a:endParaRPr>
          </a:p>
        </p:txBody>
      </p:sp>
    </p:spTree>
    <p:extLst>
      <p:ext uri="{BB962C8B-B14F-4D97-AF65-F5344CB8AC3E}">
        <p14:creationId xmlns:p14="http://schemas.microsoft.com/office/powerpoint/2010/main" val="21857970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6911" y="1465499"/>
            <a:ext cx="7570178" cy="2554545"/>
          </a:xfrm>
          <a:prstGeom prst="rect">
            <a:avLst/>
          </a:prstGeom>
        </p:spPr>
        <p:txBody>
          <a:bodyPr wrap="square">
            <a:spAutoFit/>
          </a:bodyPr>
          <a:lstStyle/>
          <a:p>
            <a:pPr marL="342900" lvl="0" indent="-342900">
              <a:buFont typeface="Wingdings" panose="05000000000000000000" pitchFamily="2" charset="2"/>
              <a:buChar char="¤"/>
            </a:pPr>
            <a:r>
              <a:rPr lang="en-US" sz="2000" dirty="0">
                <a:solidFill>
                  <a:srgbClr val="0C1F24"/>
                </a:solidFill>
                <a:latin typeface="Arial" panose="020B0604020202020204" pitchFamily="34" charset="0"/>
                <a:cs typeface="Arial" panose="020B0604020202020204" pitchFamily="34" charset="0"/>
              </a:rPr>
              <a:t>Conclusion</a:t>
            </a:r>
          </a:p>
          <a:p>
            <a:pPr marL="342900" lvl="0" indent="-342900">
              <a:buFont typeface="Wingdings" panose="05000000000000000000" pitchFamily="2" charset="2"/>
              <a:buChar char="¤"/>
            </a:pPr>
            <a:endParaRPr lang="en-US" sz="2000" dirty="0">
              <a:solidFill>
                <a:srgbClr val="0C1F24"/>
              </a:solidFill>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000" dirty="0">
                <a:latin typeface="Arial" panose="020B0604020202020204" pitchFamily="34" charset="0"/>
                <a:cs typeface="Arial" panose="020B0604020202020204" pitchFamily="34" charset="0"/>
              </a:rPr>
              <a:t>IP’s general impression that well-constructed LGR, a serious contribution to managing use of vast Cyrillic alphabet within the Root Zone</a:t>
            </a:r>
          </a:p>
          <a:p>
            <a:pPr marL="742950" lvl="1" indent="-285750">
              <a:buFont typeface="Courier New" panose="02070309020205020404" pitchFamily="49" charset="0"/>
              <a:buChar char="o"/>
            </a:pPr>
            <a:endParaRPr lang="en-US" sz="20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GB" sz="2000" dirty="0">
                <a:latin typeface="Arial" panose="020B0604020202020204" pitchFamily="34" charset="0"/>
                <a:cs typeface="Arial" panose="020B0604020202020204" pitchFamily="34" charset="0"/>
              </a:rPr>
              <a:t>IP requests GP to provide the missing files and some of the essential rationale as itemized</a:t>
            </a:r>
          </a:p>
        </p:txBody>
      </p:sp>
      <p:sp>
        <p:nvSpPr>
          <p:cNvPr id="4" name="Title 3"/>
          <p:cNvSpPr>
            <a:spLocks noGrp="1"/>
          </p:cNvSpPr>
          <p:nvPr>
            <p:ph type="title"/>
          </p:nvPr>
        </p:nvSpPr>
        <p:spPr>
          <a:prstGeom prst="rect">
            <a:avLst/>
          </a:prstGeom>
        </p:spPr>
        <p:txBody>
          <a:bodyPr/>
          <a:lstStyle/>
          <a:p>
            <a:r>
              <a:rPr lang="en-US" sz="2800" dirty="0"/>
              <a:t>Cyrillic Script Root Zone LGR: IP Feedback</a:t>
            </a:r>
            <a:endParaRPr lang="en-US" sz="3000" dirty="0">
              <a:latin typeface="Arial"/>
              <a:cs typeface="Arial"/>
            </a:endParaRPr>
          </a:p>
        </p:txBody>
      </p:sp>
    </p:spTree>
    <p:extLst>
      <p:ext uri="{BB962C8B-B14F-4D97-AF65-F5344CB8AC3E}">
        <p14:creationId xmlns:p14="http://schemas.microsoft.com/office/powerpoint/2010/main" val="3402478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dirty="0"/>
              <a:t>Thanks!</a:t>
            </a:r>
            <a:endParaRPr lang="en-US" sz="3000" dirty="0">
              <a:latin typeface="Arial"/>
              <a:cs typeface="Arial"/>
            </a:endParaRPr>
          </a:p>
        </p:txBody>
      </p:sp>
      <p:sp>
        <p:nvSpPr>
          <p:cNvPr id="2" name="Rectangle 1"/>
          <p:cNvSpPr/>
          <p:nvPr/>
        </p:nvSpPr>
        <p:spPr>
          <a:xfrm>
            <a:off x="4592320" y="1000443"/>
            <a:ext cx="4551680" cy="50038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
        <p:nvSpPr>
          <p:cNvPr id="3" name="TextBox 2"/>
          <p:cNvSpPr txBox="1"/>
          <p:nvPr/>
        </p:nvSpPr>
        <p:spPr>
          <a:xfrm>
            <a:off x="4895273" y="1373909"/>
            <a:ext cx="3948545" cy="2200602"/>
          </a:xfrm>
          <a:prstGeom prst="rect">
            <a:avLst/>
          </a:prstGeom>
          <a:noFill/>
        </p:spPr>
        <p:txBody>
          <a:bodyPr wrap="square" rtlCol="0">
            <a:spAutoFit/>
          </a:bodyPr>
          <a:lstStyle/>
          <a:p>
            <a:r>
              <a:rPr lang="en-US" sz="2400" dirty="0">
                <a:solidFill>
                  <a:schemeClr val="bg1"/>
                </a:solidFill>
                <a:latin typeface="Arial"/>
                <a:cs typeface="Arial"/>
              </a:rPr>
              <a:t>Du</a:t>
            </a:r>
            <a:r>
              <a:rPr lang="sr-Latn-RS" sz="2400" dirty="0">
                <a:solidFill>
                  <a:schemeClr val="bg1"/>
                </a:solidFill>
                <a:latin typeface="Arial"/>
                <a:cs typeface="Arial"/>
              </a:rPr>
              <a:t>šan Stojičević</a:t>
            </a:r>
          </a:p>
          <a:p>
            <a:r>
              <a:rPr lang="sr-Cyrl-RS" sz="2400" dirty="0">
                <a:solidFill>
                  <a:schemeClr val="bg1"/>
                </a:solidFill>
                <a:latin typeface="Arial"/>
                <a:cs typeface="Arial"/>
              </a:rPr>
              <a:t>Душан Стојичевић</a:t>
            </a:r>
          </a:p>
          <a:p>
            <a:endParaRPr lang="sr-Cyrl-RS" sz="2400" dirty="0">
              <a:solidFill>
                <a:schemeClr val="bg1"/>
              </a:solidFill>
              <a:latin typeface="Arial"/>
              <a:cs typeface="Arial"/>
            </a:endParaRPr>
          </a:p>
          <a:p>
            <a:r>
              <a:rPr lang="en-US" sz="2400" dirty="0">
                <a:solidFill>
                  <a:schemeClr val="bg1"/>
                </a:solidFill>
                <a:latin typeface="Arial"/>
                <a:cs typeface="Arial"/>
                <a:hlinkClick r:id="rId3"/>
              </a:rPr>
              <a:t>d</a:t>
            </a:r>
            <a:r>
              <a:rPr lang="sr-Latn-RS" sz="2400" dirty="0">
                <a:solidFill>
                  <a:schemeClr val="bg1"/>
                </a:solidFill>
                <a:latin typeface="Arial"/>
                <a:cs typeface="Arial"/>
                <a:hlinkClick r:id="rId3"/>
              </a:rPr>
              <a:t>usan</a:t>
            </a:r>
            <a:r>
              <a:rPr lang="en-US" sz="2400" dirty="0">
                <a:solidFill>
                  <a:schemeClr val="bg1"/>
                </a:solidFill>
                <a:latin typeface="Arial"/>
                <a:cs typeface="Arial"/>
                <a:hlinkClick r:id="rId3"/>
              </a:rPr>
              <a:t>@dukes.in.rs</a:t>
            </a:r>
            <a:endParaRPr lang="en-US" sz="2400" dirty="0">
              <a:solidFill>
                <a:schemeClr val="bg1"/>
              </a:solidFill>
              <a:latin typeface="Arial"/>
              <a:cs typeface="Arial"/>
            </a:endParaRPr>
          </a:p>
          <a:p>
            <a:r>
              <a:rPr lang="en-US" sz="2400" dirty="0">
                <a:solidFill>
                  <a:schemeClr val="bg1"/>
                </a:solidFill>
                <a:latin typeface="Arial"/>
                <a:cs typeface="Arial"/>
                <a:hlinkClick r:id="rId4"/>
              </a:rPr>
              <a:t>stojicevic@gransy.com</a:t>
            </a:r>
            <a:endParaRPr lang="en-US" sz="2400" dirty="0">
              <a:solidFill>
                <a:schemeClr val="bg1"/>
              </a:solidFill>
              <a:latin typeface="Arial"/>
              <a:cs typeface="Arial"/>
            </a:endParaRPr>
          </a:p>
          <a:p>
            <a:endParaRPr lang="en-US" sz="1700" dirty="0">
              <a:solidFill>
                <a:schemeClr val="bg1"/>
              </a:solidFill>
              <a:latin typeface="Arial"/>
              <a:cs typeface="Arial"/>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1519" y="1000443"/>
            <a:ext cx="3335866" cy="5003800"/>
          </a:xfrm>
          <a:prstGeom prst="rect">
            <a:avLst/>
          </a:prstGeom>
        </p:spPr>
      </p:pic>
    </p:spTree>
    <p:extLst>
      <p:ext uri="{BB962C8B-B14F-4D97-AF65-F5344CB8AC3E}">
        <p14:creationId xmlns:p14="http://schemas.microsoft.com/office/powerpoint/2010/main" val="40856221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a:spLocks noGrp="1"/>
          </p:cNvSpPr>
          <p:nvPr>
            <p:ph type="body" sz="quarter" idx="13"/>
          </p:nvPr>
        </p:nvSpPr>
        <p:spPr>
          <a:xfrm>
            <a:off x="569913" y="2377590"/>
            <a:ext cx="7237656" cy="1728788"/>
          </a:xfrm>
        </p:spPr>
        <p:txBody>
          <a:bodyPr/>
          <a:lstStyle/>
          <a:p>
            <a:r>
              <a:rPr lang="en-US" sz="3500" b="1" dirty="0">
                <a:latin typeface="Arial"/>
                <a:cs typeface="Arial"/>
              </a:rPr>
              <a:t>Cyrillic Generation Panel Update</a:t>
            </a:r>
            <a:endParaRPr lang="sr-Latn-RS" sz="3500" b="1" dirty="0">
              <a:latin typeface="Arial"/>
              <a:cs typeface="Arial"/>
            </a:endParaRPr>
          </a:p>
          <a:p>
            <a:endParaRPr lang="en-US" sz="3500" b="1" dirty="0">
              <a:latin typeface="Arial"/>
              <a:cs typeface="Arial"/>
            </a:endParaRPr>
          </a:p>
          <a:p>
            <a:r>
              <a:rPr lang="sr-Cyrl-RS" sz="2400" dirty="0"/>
              <a:t>Душан Стојичевић</a:t>
            </a:r>
          </a:p>
          <a:p>
            <a:r>
              <a:rPr lang="sr-Latn-RS" sz="2400" dirty="0"/>
              <a:t>Dusan Stojicevic</a:t>
            </a:r>
          </a:p>
          <a:p>
            <a:r>
              <a:rPr lang="sr-Latn-RS" sz="2400" dirty="0"/>
              <a:t>Chair</a:t>
            </a:r>
            <a:r>
              <a:rPr lang="en-US" sz="2400" dirty="0"/>
              <a:t>, Cyrillic GP</a:t>
            </a:r>
          </a:p>
        </p:txBody>
      </p:sp>
    </p:spTree>
    <p:extLst>
      <p:ext uri="{BB962C8B-B14F-4D97-AF65-F5344CB8AC3E}">
        <p14:creationId xmlns:p14="http://schemas.microsoft.com/office/powerpoint/2010/main" val="4026087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2123658"/>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ISO 15924 Code:  </a:t>
            </a:r>
            <a:r>
              <a:rPr lang="en-US" sz="2200" dirty="0" err="1">
                <a:solidFill>
                  <a:srgbClr val="0C1F24"/>
                </a:solidFill>
                <a:latin typeface="Arial"/>
                <a:cs typeface="Arial"/>
              </a:rPr>
              <a:t>Cyrl</a:t>
            </a:r>
            <a:endParaRPr lang="en-U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ISO 15924 English Name: Cyrillic</a:t>
            </a:r>
          </a:p>
          <a:p>
            <a:pPr marL="342900" indent="-342900">
              <a:buFont typeface="Wingdings" panose="05000000000000000000" pitchFamily="2" charset="2"/>
              <a:buChar char="¤"/>
            </a:pPr>
            <a:r>
              <a:rPr lang="en-US" sz="2200" dirty="0">
                <a:solidFill>
                  <a:srgbClr val="0C1F24"/>
                </a:solidFill>
                <a:latin typeface="Arial"/>
                <a:cs typeface="Arial"/>
              </a:rPr>
              <a:t>Latin transliteration of native script name: Cyrillic</a:t>
            </a:r>
          </a:p>
          <a:p>
            <a:pPr marL="342900" indent="-342900">
              <a:buFont typeface="Wingdings" panose="05000000000000000000" pitchFamily="2" charset="2"/>
              <a:buChar char="¤"/>
            </a:pPr>
            <a:endParaRPr lang="sr-Latn-R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Maximal Starting Repertoire (MSR) version: MSR-2</a:t>
            </a:r>
            <a:br>
              <a:rPr lang="en-US" sz="2200" dirty="0">
                <a:solidFill>
                  <a:srgbClr val="0C1F24"/>
                </a:solidFill>
                <a:latin typeface="Arial"/>
                <a:cs typeface="Arial"/>
              </a:rPr>
            </a:br>
            <a:endParaRPr lang="en-US" sz="22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US" dirty="0"/>
              <a:t>Introduction – Script of LGR</a:t>
            </a:r>
            <a:endParaRPr lang="en-US" sz="3000" dirty="0">
              <a:latin typeface="Arial"/>
              <a:cs typeface="Arial"/>
            </a:endParaRPr>
          </a:p>
        </p:txBody>
      </p:sp>
    </p:spTree>
    <p:extLst>
      <p:ext uri="{BB962C8B-B14F-4D97-AF65-F5344CB8AC3E}">
        <p14:creationId xmlns:p14="http://schemas.microsoft.com/office/powerpoint/2010/main" val="13724569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832092"/>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Based on Early Cyrillic, from First Bulgarian Empire in 9th century AD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Used for languages across Eastern Europe and north and central Asia</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Basis of alphabets in languages, past and present, especially those of Slavic origin, and non-Slavic languages influenced by Russian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Used by more than</a:t>
            </a:r>
            <a:r>
              <a:rPr kumimoji="0" lang="sr-Latn-RS" sz="2200" b="0" i="0" u="none" strike="noStrike" kern="1200" cap="none" spc="0" normalizeH="0" baseline="0" noProof="0" dirty="0">
                <a:ln>
                  <a:noFill/>
                </a:ln>
                <a:solidFill>
                  <a:srgbClr val="0C1F24"/>
                </a:solidFill>
                <a:effectLst/>
                <a:uLnTx/>
                <a:uFillTx/>
                <a:latin typeface="Arial"/>
                <a:ea typeface="+mn-ea"/>
                <a:cs typeface="Arial"/>
              </a:rPr>
              <a:t> </a:t>
            </a:r>
            <a:r>
              <a:rPr kumimoji="0" lang="en-US" sz="2200" b="0" i="0" u="none" strike="noStrike" kern="1200" cap="none" spc="0" normalizeH="0" baseline="0" noProof="0" dirty="0">
                <a:ln>
                  <a:noFill/>
                </a:ln>
                <a:solidFill>
                  <a:srgbClr val="0C1F24"/>
                </a:solidFill>
                <a:effectLst/>
                <a:uLnTx/>
                <a:uFillTx/>
                <a:latin typeface="Arial"/>
                <a:ea typeface="+mn-ea"/>
                <a:cs typeface="Arial"/>
              </a:rPr>
              <a:t>250 million people as the official script for their languages, about half from Russia</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200" b="0" i="0" u="none" strike="noStrike" kern="1200" cap="none" spc="0" normalizeH="0" baseline="0" noProof="0" dirty="0">
              <a:ln>
                <a:noFill/>
              </a:ln>
              <a:solidFill>
                <a:srgbClr val="0C1F24"/>
              </a:solidFill>
              <a:effectLst/>
              <a:uLnTx/>
              <a:uFillTx/>
              <a:latin typeface="Arial"/>
              <a:ea typeface="+mn-ea"/>
              <a:cs typeface="Arial"/>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With the accession of Bulgaria to the European Union in 2007, Cyrillic became </a:t>
            </a:r>
            <a:r>
              <a:rPr kumimoji="0" lang="en-US" sz="2200" b="1" i="0" u="none" strike="noStrike" kern="1200" cap="none" spc="0" normalizeH="0" baseline="0" noProof="0" dirty="0">
                <a:ln>
                  <a:noFill/>
                </a:ln>
                <a:solidFill>
                  <a:srgbClr val="0C1F24"/>
                </a:solidFill>
                <a:effectLst/>
                <a:uLnTx/>
                <a:uFillTx/>
                <a:latin typeface="Arial"/>
                <a:ea typeface="+mn-ea"/>
                <a:cs typeface="Arial"/>
              </a:rPr>
              <a:t>the third official script of the European Union, in addition to the Latin and Greek scripts</a:t>
            </a:r>
            <a:endParaRPr kumimoji="0" lang="sr-Latn-RS" sz="2200" b="0" i="0" u="none" strike="noStrike" kern="1200" cap="none" spc="0" normalizeH="0" baseline="0" noProof="0" dirty="0">
              <a:ln>
                <a:noFill/>
              </a:ln>
              <a:solidFill>
                <a:srgbClr val="0C1F24"/>
              </a:solidFill>
              <a:effectLst/>
              <a:uLnTx/>
              <a:uFillTx/>
              <a:latin typeface="Arial"/>
              <a:ea typeface="+mn-ea"/>
              <a:cs typeface="Arial"/>
            </a:endParaRPr>
          </a:p>
        </p:txBody>
      </p:sp>
      <p:sp>
        <p:nvSpPr>
          <p:cNvPr id="4" name="Title 3"/>
          <p:cNvSpPr>
            <a:spLocks noGrp="1"/>
          </p:cNvSpPr>
          <p:nvPr>
            <p:ph type="title"/>
          </p:nvPr>
        </p:nvSpPr>
        <p:spPr>
          <a:prstGeom prst="rect">
            <a:avLst/>
          </a:prstGeom>
        </p:spPr>
        <p:txBody>
          <a:bodyPr/>
          <a:lstStyle/>
          <a:p>
            <a:r>
              <a:rPr lang="en-US" dirty="0"/>
              <a:t>Background on Script and Principle Languages</a:t>
            </a:r>
            <a:endParaRPr lang="en-US" sz="3000" dirty="0">
              <a:latin typeface="Arial"/>
              <a:cs typeface="Arial"/>
            </a:endParaRPr>
          </a:p>
        </p:txBody>
      </p:sp>
    </p:spTree>
    <p:extLst>
      <p:ext uri="{BB962C8B-B14F-4D97-AF65-F5344CB8AC3E}">
        <p14:creationId xmlns:p14="http://schemas.microsoft.com/office/powerpoint/2010/main" val="5544375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63510"/>
            <a:ext cx="8103072" cy="2077492"/>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South Eastern part of Europe (Serbia, Montenegro, Macedonia, Bulgaria, Bosnia and Herzegovina)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Eastern Europe (Belorussia, Ukraine, Russia)</a:t>
            </a:r>
            <a:endParaRPr kumimoji="0" lang="sr-Latn-RS" sz="2200" b="0" i="0" u="none" strike="noStrike" kern="1200" cap="none" spc="0" normalizeH="0" baseline="0" noProof="0" dirty="0">
              <a:ln>
                <a:noFill/>
              </a:ln>
              <a:solidFill>
                <a:srgbClr val="0C1F24"/>
              </a:solidFill>
              <a:effectLst/>
              <a:uLnTx/>
              <a:uFillTx/>
              <a:latin typeface="Arial"/>
              <a:ea typeface="+mn-ea"/>
              <a:cs typeface="Arial"/>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sr-Latn-RS" sz="2200" b="0" i="0" u="none" strike="noStrike" kern="1200" cap="none" spc="0" normalizeH="0" baseline="0" noProof="0" dirty="0">
                <a:ln>
                  <a:noFill/>
                </a:ln>
                <a:solidFill>
                  <a:srgbClr val="0C1F24"/>
                </a:solidFill>
                <a:effectLst/>
                <a:uLnTx/>
                <a:uFillTx/>
                <a:latin typeface="Arial"/>
                <a:ea typeface="+mn-ea"/>
                <a:cs typeface="Arial"/>
              </a:rPr>
              <a:t>Central Asia (</a:t>
            </a:r>
            <a:r>
              <a:rPr kumimoji="0" lang="en-US" sz="2200" b="0" i="0" u="none" strike="noStrike" kern="1200" cap="none" spc="0" normalizeH="0" baseline="0" noProof="0" dirty="0">
                <a:ln>
                  <a:noFill/>
                </a:ln>
                <a:solidFill>
                  <a:srgbClr val="0C1F24"/>
                </a:solidFill>
                <a:effectLst/>
                <a:uLnTx/>
                <a:uFillTx/>
                <a:latin typeface="Arial"/>
                <a:ea typeface="+mn-ea"/>
                <a:cs typeface="Arial"/>
              </a:rPr>
              <a:t>Kazakhstan, Turkmenistan, Uzbekistan, Kyrgyzstan, Tajikistan, Mongolia</a:t>
            </a:r>
            <a:r>
              <a:rPr kumimoji="0" lang="sr-Latn-RS" sz="2200" b="0" i="0" u="none" strike="noStrike" kern="1200" cap="none" spc="0" normalizeH="0" baseline="0" noProof="0" dirty="0">
                <a:ln>
                  <a:noFill/>
                </a:ln>
                <a:solidFill>
                  <a:srgbClr val="0C1F24"/>
                </a:solidFill>
                <a:effectLst/>
                <a:uLnTx/>
                <a:uFillTx/>
                <a:latin typeface="Arial"/>
                <a:ea typeface="+mn-ea"/>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0C1F24"/>
              </a:solidFill>
              <a:effectLst/>
              <a:uLnTx/>
              <a:uFillTx/>
              <a:latin typeface="Arial"/>
              <a:ea typeface="+mn-ea"/>
              <a:cs typeface="Arial"/>
            </a:endParaRPr>
          </a:p>
        </p:txBody>
      </p:sp>
      <p:sp>
        <p:nvSpPr>
          <p:cNvPr id="4" name="Title 3"/>
          <p:cNvSpPr>
            <a:spLocks noGrp="1"/>
          </p:cNvSpPr>
          <p:nvPr>
            <p:ph type="title"/>
          </p:nvPr>
        </p:nvSpPr>
        <p:spPr>
          <a:prstGeom prst="rect">
            <a:avLst/>
          </a:prstGeom>
        </p:spPr>
        <p:txBody>
          <a:bodyPr/>
          <a:lstStyle/>
          <a:p>
            <a:r>
              <a:rPr lang="en-SG" dirty="0"/>
              <a:t>Geographic Territories Spread of Cyrillic</a:t>
            </a:r>
          </a:p>
        </p:txBody>
      </p:sp>
      <p:pic>
        <p:nvPicPr>
          <p:cNvPr id="5" name="Рисунок 2"/>
          <p:cNvPicPr/>
          <p:nvPr/>
        </p:nvPicPr>
        <p:blipFill>
          <a:blip r:embed="rId3">
            <a:extLst>
              <a:ext uri="{28A0092B-C50C-407E-A947-70E740481C1C}">
                <a14:useLocalDpi xmlns:a14="http://schemas.microsoft.com/office/drawing/2010/main" val="0"/>
              </a:ext>
            </a:extLst>
          </a:blip>
          <a:stretch>
            <a:fillRect/>
          </a:stretch>
        </p:blipFill>
        <p:spPr>
          <a:xfrm>
            <a:off x="2843184" y="3295740"/>
            <a:ext cx="6268176" cy="2554333"/>
          </a:xfrm>
          <a:prstGeom prst="rect">
            <a:avLst/>
          </a:prstGeom>
        </p:spPr>
      </p:pic>
      <p:graphicFrame>
        <p:nvGraphicFramePr>
          <p:cNvPr id="7" name="Table 6"/>
          <p:cNvGraphicFramePr>
            <a:graphicFrameLocks noGrp="1"/>
          </p:cNvGraphicFramePr>
          <p:nvPr>
            <p:extLst/>
          </p:nvPr>
        </p:nvGraphicFramePr>
        <p:xfrm>
          <a:off x="209287" y="3536655"/>
          <a:ext cx="2454783" cy="2327749"/>
        </p:xfrm>
        <a:graphic>
          <a:graphicData uri="http://schemas.openxmlformats.org/drawingml/2006/table">
            <a:tbl>
              <a:tblPr firstRow="1" firstCol="1" bandRow="1"/>
              <a:tblGrid>
                <a:gridCol w="725865">
                  <a:extLst>
                    <a:ext uri="{9D8B030D-6E8A-4147-A177-3AD203B41FA5}">
                      <a16:colId xmlns:a16="http://schemas.microsoft.com/office/drawing/2014/main" val="534744075"/>
                    </a:ext>
                  </a:extLst>
                </a:gridCol>
                <a:gridCol w="1728918">
                  <a:extLst>
                    <a:ext uri="{9D8B030D-6E8A-4147-A177-3AD203B41FA5}">
                      <a16:colId xmlns:a16="http://schemas.microsoft.com/office/drawing/2014/main" val="1300562340"/>
                    </a:ext>
                  </a:extLst>
                </a:gridCol>
              </a:tblGrid>
              <a:tr h="762220">
                <a:tc>
                  <a:txBody>
                    <a:bodyPr/>
                    <a:lstStyle/>
                    <a:p>
                      <a:pPr>
                        <a:lnSpc>
                          <a:spcPct val="107000"/>
                        </a:lnSpc>
                        <a:spcAft>
                          <a:spcPts val="0"/>
                        </a:spcAft>
                      </a:pPr>
                      <a:r>
                        <a:rPr lang="en-US" sz="10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006600"/>
                    </a:solidFill>
                  </a:tcPr>
                </a:tc>
                <a:tc>
                  <a:txBody>
                    <a:bodyPr/>
                    <a:lstStyle/>
                    <a:p>
                      <a:pPr>
                        <a:lnSpc>
                          <a:spcPct val="107000"/>
                        </a:lnSpc>
                        <a:spcAft>
                          <a:spcPts val="800"/>
                        </a:spcAft>
                      </a:pPr>
                      <a:r>
                        <a:rPr lang="en-US" sz="16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is the only official orthography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2734793090"/>
                  </a:ext>
                </a:extLst>
              </a:tr>
              <a:tr h="953248">
                <a:tc>
                  <a:txBody>
                    <a:bodyPr/>
                    <a:lstStyle/>
                    <a:p>
                      <a:pPr>
                        <a:lnSpc>
                          <a:spcPct val="107000"/>
                        </a:lnSpc>
                        <a:spcAft>
                          <a:spcPts val="0"/>
                        </a:spcAft>
                      </a:pPr>
                      <a:r>
                        <a:rPr lang="en-US" sz="10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00CC00"/>
                    </a:solidFill>
                  </a:tcPr>
                </a:tc>
                <a:tc>
                  <a:txBody>
                    <a:bodyPr/>
                    <a:lstStyle/>
                    <a:p>
                      <a:pPr>
                        <a:lnSpc>
                          <a:spcPct val="107000"/>
                        </a:lnSpc>
                        <a:spcAft>
                          <a:spcPts val="800"/>
                        </a:spcAft>
                      </a:pPr>
                      <a:r>
                        <a:rPr lang="en-US" sz="16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is the only official orthography, but others are recognized for national or regional languages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524815707"/>
                  </a:ext>
                </a:extLst>
              </a:tr>
            </a:tbl>
          </a:graphicData>
        </a:graphic>
      </p:graphicFrame>
    </p:spTree>
    <p:extLst>
      <p:ext uri="{BB962C8B-B14F-4D97-AF65-F5344CB8AC3E}">
        <p14:creationId xmlns:p14="http://schemas.microsoft.com/office/powerpoint/2010/main" val="41478958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154984"/>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According to work plan in the proposal for Cyrillic script GP</a:t>
            </a:r>
            <a:endParaRPr kumimoji="0" lang="sr-Latn-RS" sz="2200" b="0" i="0" u="none" strike="noStrike" kern="1200" cap="none" spc="0" normalizeH="0" baseline="0" noProof="0" dirty="0">
              <a:ln>
                <a:noFill/>
              </a:ln>
              <a:solidFill>
                <a:srgbClr val="0C1F24"/>
              </a:solidFill>
              <a:effectLst/>
              <a:uLnTx/>
              <a:uFillTx/>
              <a:latin typeface="Arial"/>
              <a:ea typeface="+mn-ea"/>
              <a:cs typeface="Arial"/>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Initially language based repertoire compiled, based on second level IDN tables used by different </a:t>
            </a:r>
            <a:r>
              <a:rPr kumimoji="0" lang="en-US" sz="2200" b="0" i="0" u="none" strike="noStrike" kern="1200" cap="none" spc="0" normalizeH="0" baseline="0" noProof="0" dirty="0" err="1">
                <a:ln>
                  <a:noFill/>
                </a:ln>
                <a:solidFill>
                  <a:srgbClr val="0C1F24"/>
                </a:solidFill>
                <a:effectLst/>
                <a:uLnTx/>
                <a:uFillTx/>
                <a:latin typeface="Arial"/>
                <a:ea typeface="+mn-ea"/>
                <a:cs typeface="Arial"/>
              </a:rPr>
              <a:t>ccTLDs</a:t>
            </a:r>
            <a:r>
              <a:rPr kumimoji="0" lang="en-US" sz="2200" b="0" i="0" u="none" strike="noStrike" kern="1200" cap="none" spc="0" normalizeH="0" baseline="0" noProof="0" dirty="0">
                <a:ln>
                  <a:noFill/>
                </a:ln>
                <a:solidFill>
                  <a:srgbClr val="0C1F24"/>
                </a:solidFill>
                <a:effectLst/>
                <a:uLnTx/>
                <a:uFillTx/>
                <a:latin typeface="Arial"/>
                <a:ea typeface="+mn-ea"/>
                <a:cs typeface="Arial"/>
              </a:rPr>
              <a:t>, including the .</a:t>
            </a:r>
            <a:r>
              <a:rPr kumimoji="0" lang="en-US" sz="2200" b="0" i="0" u="none" strike="noStrike" kern="1200" cap="none" spc="0" normalizeH="0" baseline="0" noProof="0" dirty="0" err="1">
                <a:ln>
                  <a:noFill/>
                </a:ln>
                <a:solidFill>
                  <a:srgbClr val="0C1F24"/>
                </a:solidFill>
                <a:effectLst/>
                <a:uLnTx/>
                <a:uFillTx/>
                <a:latin typeface="Arial"/>
                <a:ea typeface="+mn-ea"/>
                <a:cs typeface="Arial"/>
              </a:rPr>
              <a:t>su</a:t>
            </a:r>
            <a:r>
              <a:rPr kumimoji="0" lang="en-US" sz="2200" b="0" i="0" u="none" strike="noStrike" kern="1200" cap="none" spc="0" normalizeH="0" baseline="0" noProof="0" dirty="0">
                <a:ln>
                  <a:noFill/>
                </a:ln>
                <a:solidFill>
                  <a:srgbClr val="0C1F24"/>
                </a:solidFill>
                <a:effectLst/>
                <a:uLnTx/>
                <a:uFillTx/>
                <a:latin typeface="Arial"/>
                <a:ea typeface="+mn-ea"/>
                <a:cs typeface="Arial"/>
              </a:rPr>
              <a:t> ccTLD which contained inventory for languages currently spoken in Russia</a:t>
            </a:r>
            <a:endParaRPr kumimoji="0" lang="sr-Latn-RS" sz="2200" b="0" i="0" u="none" strike="noStrike" kern="1200" cap="none" spc="0" normalizeH="0" baseline="0" noProof="0" dirty="0">
              <a:ln>
                <a:noFill/>
              </a:ln>
              <a:solidFill>
                <a:srgbClr val="0C1F24"/>
              </a:solidFill>
              <a:effectLst/>
              <a:uLnTx/>
              <a:uFillTx/>
              <a:latin typeface="Arial"/>
              <a:ea typeface="+mn-ea"/>
              <a:cs typeface="Arial"/>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Language repertoires collated in a face to face meeting in Istanbul on 25-26 Nov. 2016.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Continued to use the mailing list to share and finalize documents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Consulted with Integration Panel (IP), including on crucial query regarding inclusion of U+02BC MSR for Ukrainian and Belarusian</a:t>
            </a:r>
          </a:p>
        </p:txBody>
      </p:sp>
      <p:sp>
        <p:nvSpPr>
          <p:cNvPr id="4" name="Title 3"/>
          <p:cNvSpPr>
            <a:spLocks noGrp="1"/>
          </p:cNvSpPr>
          <p:nvPr>
            <p:ph type="title"/>
          </p:nvPr>
        </p:nvSpPr>
        <p:spPr>
          <a:prstGeom prst="rect">
            <a:avLst/>
          </a:prstGeom>
        </p:spPr>
        <p:txBody>
          <a:bodyPr/>
          <a:lstStyle/>
          <a:p>
            <a:r>
              <a:rPr lang="en-SG" dirty="0"/>
              <a:t>Methodology</a:t>
            </a:r>
          </a:p>
        </p:txBody>
      </p:sp>
    </p:spTree>
    <p:extLst>
      <p:ext uri="{BB962C8B-B14F-4D97-AF65-F5344CB8AC3E}">
        <p14:creationId xmlns:p14="http://schemas.microsoft.com/office/powerpoint/2010/main" val="2652382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9548" y="1697620"/>
            <a:ext cx="2144037" cy="347787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r-Latn-RS" sz="2200" b="1"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84</a:t>
            </a:r>
            <a:r>
              <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 code points recommended for inclusion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r-Latn-RS" sz="2200" b="1"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1"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r-Latn-RS" sz="2200" b="1"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8</a:t>
            </a:r>
            <a:r>
              <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 code points recommended for exclusion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(shown in the table) </a:t>
            </a:r>
            <a:endParaRPr kumimoji="0" lang="en-US" sz="2200" b="1"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Code Point Repertoire </a:t>
            </a:r>
            <a:endParaRPr lang="en-US" sz="3000" dirty="0">
              <a:latin typeface="Arial"/>
              <a:cs typeface="Arial"/>
            </a:endParaRPr>
          </a:p>
        </p:txBody>
      </p:sp>
      <p:graphicFrame>
        <p:nvGraphicFramePr>
          <p:cNvPr id="3" name="Table 2"/>
          <p:cNvGraphicFramePr>
            <a:graphicFrameLocks noGrp="1"/>
          </p:cNvGraphicFramePr>
          <p:nvPr>
            <p:extLst/>
          </p:nvPr>
        </p:nvGraphicFramePr>
        <p:xfrm>
          <a:off x="2185100" y="729348"/>
          <a:ext cx="6967693" cy="6173419"/>
        </p:xfrm>
        <a:graphic>
          <a:graphicData uri="http://schemas.openxmlformats.org/drawingml/2006/table">
            <a:tbl>
              <a:tblPr firstRow="1" firstCol="1" bandRow="1">
                <a:tableStyleId>{5C22544A-7EE6-4342-B048-85BDC9FD1C3A}</a:tableStyleId>
              </a:tblPr>
              <a:tblGrid>
                <a:gridCol w="282522">
                  <a:extLst>
                    <a:ext uri="{9D8B030D-6E8A-4147-A177-3AD203B41FA5}">
                      <a16:colId xmlns:a16="http://schemas.microsoft.com/office/drawing/2014/main" val="3990536218"/>
                    </a:ext>
                  </a:extLst>
                </a:gridCol>
                <a:gridCol w="595387">
                  <a:extLst>
                    <a:ext uri="{9D8B030D-6E8A-4147-A177-3AD203B41FA5}">
                      <a16:colId xmlns:a16="http://schemas.microsoft.com/office/drawing/2014/main" val="1252565512"/>
                    </a:ext>
                  </a:extLst>
                </a:gridCol>
                <a:gridCol w="268131">
                  <a:extLst>
                    <a:ext uri="{9D8B030D-6E8A-4147-A177-3AD203B41FA5}">
                      <a16:colId xmlns:a16="http://schemas.microsoft.com/office/drawing/2014/main" val="1432461570"/>
                    </a:ext>
                  </a:extLst>
                </a:gridCol>
                <a:gridCol w="2559706">
                  <a:extLst>
                    <a:ext uri="{9D8B030D-6E8A-4147-A177-3AD203B41FA5}">
                      <a16:colId xmlns:a16="http://schemas.microsoft.com/office/drawing/2014/main" val="3389729989"/>
                    </a:ext>
                  </a:extLst>
                </a:gridCol>
                <a:gridCol w="738554">
                  <a:extLst>
                    <a:ext uri="{9D8B030D-6E8A-4147-A177-3AD203B41FA5}">
                      <a16:colId xmlns:a16="http://schemas.microsoft.com/office/drawing/2014/main" val="3398573978"/>
                    </a:ext>
                  </a:extLst>
                </a:gridCol>
                <a:gridCol w="624254">
                  <a:extLst>
                    <a:ext uri="{9D8B030D-6E8A-4147-A177-3AD203B41FA5}">
                      <a16:colId xmlns:a16="http://schemas.microsoft.com/office/drawing/2014/main" val="1264247246"/>
                    </a:ext>
                  </a:extLst>
                </a:gridCol>
                <a:gridCol w="1899139">
                  <a:extLst>
                    <a:ext uri="{9D8B030D-6E8A-4147-A177-3AD203B41FA5}">
                      <a16:colId xmlns:a16="http://schemas.microsoft.com/office/drawing/2014/main" val="1964864941"/>
                    </a:ext>
                  </a:extLst>
                </a:gridCol>
              </a:tblGrid>
              <a:tr h="803807">
                <a:tc>
                  <a:txBody>
                    <a:bodyPr/>
                    <a:lstStyle/>
                    <a:p>
                      <a:pPr marL="73025" marR="73025" algn="l">
                        <a:lnSpc>
                          <a:spcPct val="107000"/>
                        </a:lnSpc>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Unicode CP</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a:effectLst/>
                        </a:rPr>
                        <a:t>Glyph</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Unicode Name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Lang. using CP</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EGIDS value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tc>
                  <a:txBody>
                    <a:bodyPr/>
                    <a:lstStyle/>
                    <a:p>
                      <a:pPr marL="73025" marR="73025" algn="l">
                        <a:lnSpc>
                          <a:spcPct val="107000"/>
                        </a:lnSpc>
                        <a:spcAft>
                          <a:spcPts val="0"/>
                        </a:spcAft>
                      </a:pPr>
                      <a:r>
                        <a:rPr lang="en-US" sz="1400" dirty="0">
                          <a:effectLst/>
                        </a:rPr>
                        <a:t>Ref.</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vert="vert270" anchor="ctr"/>
                </a:tc>
                <a:extLst>
                  <a:ext uri="{0D108BD9-81ED-4DB2-BD59-A6C34878D82A}">
                    <a16:rowId xmlns:a16="http://schemas.microsoft.com/office/drawing/2014/main" val="2206734331"/>
                  </a:ext>
                </a:extLst>
              </a:tr>
              <a:tr h="664779">
                <a:tc>
                  <a:txBody>
                    <a:bodyPr/>
                    <a:lstStyle/>
                    <a:p>
                      <a:pPr algn="l">
                        <a:lnSpc>
                          <a:spcPct val="150000"/>
                        </a:lnSpc>
                        <a:spcAft>
                          <a:spcPts val="0"/>
                        </a:spcAft>
                      </a:pPr>
                      <a:r>
                        <a:rPr lang="en-US" sz="1400">
                          <a:effectLst/>
                        </a:rPr>
                        <a:t>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04EB</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ӫ</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BARRED O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 6b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 </a:t>
                      </a:r>
                      <a:r>
                        <a:rPr lang="en-US" sz="1400" u="none" strike="noStrike" dirty="0">
                          <a:effectLst/>
                          <a:hlinkClick r:id="rId3"/>
                        </a:rPr>
                        <a:t>http://www.omniglot.com/ writing/khanty.htm</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2829920045"/>
                  </a:ext>
                </a:extLst>
              </a:tr>
              <a:tr h="447663">
                <a:tc>
                  <a:txBody>
                    <a:bodyPr/>
                    <a:lstStyle/>
                    <a:p>
                      <a:pPr algn="l">
                        <a:lnSpc>
                          <a:spcPct val="150000"/>
                        </a:lnSpc>
                        <a:spcAft>
                          <a:spcPts val="0"/>
                        </a:spcAft>
                      </a:pPr>
                      <a:r>
                        <a:rPr lang="en-US" sz="1400">
                          <a:effectLst/>
                        </a:rPr>
                        <a:t>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04ED</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ӭ</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E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Sami</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Sami 8b</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49703630"/>
                  </a:ext>
                </a:extLst>
              </a:tr>
              <a:tr h="664779">
                <a:tc>
                  <a:txBody>
                    <a:bodyPr/>
                    <a:lstStyle/>
                    <a:p>
                      <a:pPr algn="l">
                        <a:lnSpc>
                          <a:spcPct val="150000"/>
                        </a:lnSpc>
                        <a:spcAft>
                          <a:spcPts val="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04DB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ӛ</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SCHWA WITH DIAERESIS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Khanty 6b</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6</a:t>
                      </a:r>
                    </a:p>
                    <a:p>
                      <a:pPr algn="l">
                        <a:lnSpc>
                          <a:spcPct val="107000"/>
                        </a:lnSpc>
                        <a:spcAft>
                          <a:spcPts val="0"/>
                        </a:spcAft>
                      </a:pPr>
                      <a:r>
                        <a:rPr lang="en-US" sz="1400" u="none" strike="noStrike">
                          <a:effectLst/>
                          <a:hlinkClick r:id="rId3"/>
                        </a:rPr>
                        <a:t>http://www.omniglot.com/ writing/khanty.htm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2599903772"/>
                  </a:ext>
                </a:extLst>
              </a:tr>
              <a:tr h="1114597">
                <a:tc>
                  <a:txBody>
                    <a:bodyPr/>
                    <a:lstStyle/>
                    <a:p>
                      <a:pPr algn="l">
                        <a:lnSpc>
                          <a:spcPct val="150000"/>
                        </a:lnSpc>
                        <a:spcAft>
                          <a:spcPts val="0"/>
                        </a:spcAft>
                      </a:pPr>
                      <a:r>
                        <a:rPr lang="en-US" sz="1400" dirty="0">
                          <a:effectLst/>
                        </a:rPr>
                        <a:t>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ӂ</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CYRILLIC SMALL LETTER ZHE WITH BREVE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Gagauz</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Gagauz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5</a:t>
                      </a:r>
                    </a:p>
                    <a:p>
                      <a:pPr algn="l">
                        <a:lnSpc>
                          <a:spcPct val="107000"/>
                        </a:lnSpc>
                        <a:spcAft>
                          <a:spcPts val="0"/>
                        </a:spcAft>
                      </a:pPr>
                      <a:r>
                        <a:rPr lang="en-US" sz="1400" u="none" strike="noStrike" dirty="0">
                          <a:effectLst/>
                          <a:hlinkClick r:id="rId4"/>
                        </a:rPr>
                        <a:t>http://www.omniglot.com/ writing/gagauz.htm</a:t>
                      </a:r>
                      <a:endParaRPr lang="en-US" sz="1400" dirty="0">
                        <a:effectLst/>
                      </a:endParaRPr>
                    </a:p>
                    <a:p>
                      <a:pPr algn="l">
                        <a:lnSpc>
                          <a:spcPct val="107000"/>
                        </a:lnSpc>
                        <a:spcAft>
                          <a:spcPts val="0"/>
                        </a:spcAft>
                      </a:pPr>
                      <a:r>
                        <a:rPr lang="en-US" sz="1400" dirty="0">
                          <a:effectLst/>
                        </a:rPr>
                        <a:t>Gagauz alphabet not in Cyrillic from 1996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123597"/>
                  </a:ext>
                </a:extLst>
              </a:tr>
              <a:tr h="664779">
                <a:tc>
                  <a:txBody>
                    <a:bodyPr/>
                    <a:lstStyle/>
                    <a:p>
                      <a:pPr algn="l">
                        <a:lnSpc>
                          <a:spcPct val="150000"/>
                        </a:lnSpc>
                        <a:spcAft>
                          <a:spcPts val="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04CC</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ӌ</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KHAKASSIAN CHE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err="1">
                          <a:effectLst/>
                        </a:rPr>
                        <a:t>Khakas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5</a:t>
                      </a:r>
                    </a:p>
                    <a:p>
                      <a:pPr algn="l">
                        <a:lnSpc>
                          <a:spcPct val="107000"/>
                        </a:lnSpc>
                        <a:spcAft>
                          <a:spcPts val="0"/>
                        </a:spcAft>
                      </a:pPr>
                      <a:r>
                        <a:rPr lang="en-US" sz="1400" u="none" strike="noStrike">
                          <a:effectLst/>
                          <a:hlinkClick r:id="rId5"/>
                        </a:rPr>
                        <a:t>http://www.omniglot.com/ writing/khakas.htm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418930223"/>
                  </a:ext>
                </a:extLst>
              </a:tr>
              <a:tr h="664779">
                <a:tc>
                  <a:txBody>
                    <a:bodyPr/>
                    <a:lstStyle/>
                    <a:p>
                      <a:pPr algn="l">
                        <a:lnSpc>
                          <a:spcPct val="150000"/>
                        </a:lnSpc>
                        <a:spcAft>
                          <a:spcPts val="0"/>
                        </a:spcAft>
                      </a:pPr>
                      <a:r>
                        <a:rPr lang="en-US" sz="1400">
                          <a:effectLst/>
                        </a:rPr>
                        <a:t>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04CF</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ӏ</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PALOCHKA</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Khakas 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Rule 5 </a:t>
                      </a:r>
                      <a:r>
                        <a:rPr lang="en-US" sz="1400" u="none" strike="noStrike">
                          <a:effectLst/>
                          <a:hlinkClick r:id="rId5"/>
                        </a:rPr>
                        <a:t>http://www.omniglot.com/ writing/khakas.htm</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792652572"/>
                  </a:ext>
                </a:extLst>
              </a:tr>
              <a:tr h="439871">
                <a:tc>
                  <a:txBody>
                    <a:bodyPr/>
                    <a:lstStyle/>
                    <a:p>
                      <a:pPr algn="l">
                        <a:lnSpc>
                          <a:spcPct val="150000"/>
                        </a:lnSpc>
                        <a:spcAft>
                          <a:spcPts val="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045D</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ѝ</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I WITH GRAVE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Historical sign</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3980273663"/>
                  </a:ext>
                </a:extLst>
              </a:tr>
              <a:tr h="575677">
                <a:tc>
                  <a:txBody>
                    <a:bodyPr/>
                    <a:lstStyle/>
                    <a:p>
                      <a:pPr algn="l">
                        <a:lnSpc>
                          <a:spcPct val="150000"/>
                        </a:lnSpc>
                        <a:spcAft>
                          <a:spcPts val="0"/>
                        </a:spcAft>
                      </a:pPr>
                      <a:r>
                        <a:rPr lang="en-US" sz="1400">
                          <a:effectLst/>
                        </a:rPr>
                        <a:t>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0450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ѐ</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CYRILLIC SMALL LETTER IE WITH GRAVE</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Stressed sign</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tc>
                  <a:txBody>
                    <a:bodyPr/>
                    <a:lstStyle/>
                    <a:p>
                      <a:pPr algn="l">
                        <a:lnSpc>
                          <a:spcPct val="107000"/>
                        </a:lnSpc>
                        <a:spcAft>
                          <a:spcPts val="0"/>
                        </a:spcAft>
                      </a:pPr>
                      <a:r>
                        <a:rPr lang="en-US" sz="1400" dirty="0">
                          <a:effectLst/>
                        </a:rPr>
                        <a:t>Rule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398" marR="55398" marT="0" marB="0"/>
                </a:tc>
                <a:extLst>
                  <a:ext uri="{0D108BD9-81ED-4DB2-BD59-A6C34878D82A}">
                    <a16:rowId xmlns:a16="http://schemas.microsoft.com/office/drawing/2014/main" val="1666746814"/>
                  </a:ext>
                </a:extLst>
              </a:tr>
            </a:tbl>
          </a:graphicData>
        </a:graphic>
      </p:graphicFrame>
      <p:sp>
        <p:nvSpPr>
          <p:cNvPr id="5" name="Rectangle 1"/>
          <p:cNvSpPr>
            <a:spLocks noChangeArrowheads="1"/>
          </p:cNvSpPr>
          <p:nvPr/>
        </p:nvSpPr>
        <p:spPr bwMode="auto">
          <a:xfrm>
            <a:off x="4135030" y="18032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A1F24"/>
                </a:solidFill>
                <a:effectLst/>
                <a:uLnTx/>
                <a:uFillTx/>
                <a:latin typeface="Arial" panose="020B0604020202020204" pitchFamily="34" charset="0"/>
                <a:ea typeface="+mn-ea"/>
                <a:cs typeface="+mn-cs"/>
              </a:rPr>
              <a:t/>
            </a:r>
            <a:br>
              <a:rPr kumimoji="0" lang="en-US" altLang="en-US" sz="1800" b="0" i="0" u="none" strike="noStrike" kern="1200" cap="none" spc="0" normalizeH="0" baseline="0" noProof="0">
                <a:ln>
                  <a:noFill/>
                </a:ln>
                <a:solidFill>
                  <a:srgbClr val="0A1F24"/>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a:ln>
                <a:noFill/>
              </a:ln>
              <a:solidFill>
                <a:srgbClr val="0A1F24"/>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93161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89636"/>
            <a:ext cx="8103072" cy="1785104"/>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No variants in Cyrillic script</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Some code points visually confusable</a:t>
            </a:r>
          </a:p>
          <a:p>
            <a:pPr marL="1257300" marR="0" lvl="2"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not considered as variants by the Cyrillic community</a:t>
            </a:r>
          </a:p>
          <a:p>
            <a:pPr marL="1257300" marR="0" lvl="2"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provide table of confusable code points, so organizations can use as needed</a:t>
            </a:r>
          </a:p>
        </p:txBody>
      </p:sp>
      <p:sp>
        <p:nvSpPr>
          <p:cNvPr id="4" name="Title 3"/>
          <p:cNvSpPr>
            <a:spLocks noGrp="1"/>
          </p:cNvSpPr>
          <p:nvPr>
            <p:ph type="title"/>
          </p:nvPr>
        </p:nvSpPr>
        <p:spPr>
          <a:prstGeom prst="rect">
            <a:avLst/>
          </a:prstGeom>
        </p:spPr>
        <p:txBody>
          <a:bodyPr/>
          <a:lstStyle/>
          <a:p>
            <a:r>
              <a:rPr lang="en-US" dirty="0"/>
              <a:t>Cyrillic Script Variants</a:t>
            </a:r>
            <a:endParaRPr lang="en-US" sz="3000" dirty="0">
              <a:latin typeface="Arial"/>
              <a:cs typeface="Arial"/>
            </a:endParaRPr>
          </a:p>
        </p:txBody>
      </p:sp>
    </p:spTree>
    <p:extLst>
      <p:ext uri="{BB962C8B-B14F-4D97-AF65-F5344CB8AC3E}">
        <p14:creationId xmlns:p14="http://schemas.microsoft.com/office/powerpoint/2010/main" val="388641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832092"/>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Based on Early Cyrillic, from First Bulgarian Empire in 9th century AD </a:t>
            </a:r>
          </a:p>
          <a:p>
            <a:pPr marL="342900" indent="-342900">
              <a:buFont typeface="Wingdings" panose="05000000000000000000" pitchFamily="2" charset="2"/>
              <a:buChar char="¤"/>
            </a:pPr>
            <a:r>
              <a:rPr lang="en-US" sz="2200" dirty="0">
                <a:solidFill>
                  <a:srgbClr val="0C1F24"/>
                </a:solidFill>
                <a:latin typeface="Arial"/>
                <a:cs typeface="Arial"/>
              </a:rPr>
              <a:t>Used for languages across Eastern Europe and north and central Asia</a:t>
            </a:r>
          </a:p>
          <a:p>
            <a:pPr marL="342900" indent="-342900">
              <a:buFont typeface="Wingdings" panose="05000000000000000000" pitchFamily="2" charset="2"/>
              <a:buChar char="¤"/>
            </a:pPr>
            <a:r>
              <a:rPr lang="en-US" sz="2200" dirty="0">
                <a:solidFill>
                  <a:srgbClr val="0C1F24"/>
                </a:solidFill>
                <a:latin typeface="Arial"/>
                <a:cs typeface="Arial"/>
              </a:rPr>
              <a:t>Basis of alphabets in languages, past and present, especially those of Slavic origin, and non-Slavic languages influenced by Russian </a:t>
            </a:r>
          </a:p>
          <a:p>
            <a:pPr marL="342900" indent="-342900">
              <a:buFont typeface="Wingdings" panose="05000000000000000000" pitchFamily="2" charset="2"/>
              <a:buChar char="¤"/>
            </a:pPr>
            <a:r>
              <a:rPr lang="en-US" sz="2200" dirty="0">
                <a:solidFill>
                  <a:srgbClr val="0C1F24"/>
                </a:solidFill>
                <a:latin typeface="Arial"/>
                <a:cs typeface="Arial"/>
              </a:rPr>
              <a:t>Used by more than</a:t>
            </a:r>
            <a:r>
              <a:rPr lang="sr-Latn-RS" sz="2200" dirty="0">
                <a:solidFill>
                  <a:srgbClr val="0C1F24"/>
                </a:solidFill>
                <a:latin typeface="Arial"/>
                <a:cs typeface="Arial"/>
              </a:rPr>
              <a:t> </a:t>
            </a:r>
            <a:r>
              <a:rPr lang="en-US" sz="2200" dirty="0">
                <a:solidFill>
                  <a:srgbClr val="0C1F24"/>
                </a:solidFill>
                <a:latin typeface="Arial"/>
                <a:cs typeface="Arial"/>
              </a:rPr>
              <a:t>250 million people as the official script for their languages, about half from Russia</a:t>
            </a:r>
          </a:p>
          <a:p>
            <a:pPr marL="342900" indent="-342900">
              <a:buFont typeface="Wingdings" panose="05000000000000000000" pitchFamily="2" charset="2"/>
              <a:buChar char="¤"/>
            </a:pPr>
            <a:endParaRPr lang="en-U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With the accession of Bulgaria to the European Union in 2007, Cyrillic became </a:t>
            </a:r>
            <a:r>
              <a:rPr lang="en-US" sz="2200" b="1" dirty="0">
                <a:solidFill>
                  <a:srgbClr val="0C1F24"/>
                </a:solidFill>
                <a:latin typeface="Arial"/>
                <a:cs typeface="Arial"/>
              </a:rPr>
              <a:t>the third official script of the European Union, in addition to the Latin and Greek scripts</a:t>
            </a:r>
            <a:endParaRPr lang="sr-Latn-RS" sz="22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US" dirty="0"/>
              <a:t>Background on Script and Principle Languages</a:t>
            </a:r>
            <a:endParaRPr lang="en-US" sz="3000" dirty="0">
              <a:latin typeface="Arial"/>
              <a:cs typeface="Arial"/>
            </a:endParaRPr>
          </a:p>
        </p:txBody>
      </p:sp>
    </p:spTree>
    <p:extLst>
      <p:ext uri="{BB962C8B-B14F-4D97-AF65-F5344CB8AC3E}">
        <p14:creationId xmlns:p14="http://schemas.microsoft.com/office/powerpoint/2010/main" val="9333286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3939540"/>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Decided to limit these to </a:t>
            </a:r>
            <a:r>
              <a:rPr kumimoji="0" lang="en-US" sz="2200" b="0" i="0" u="none" strike="noStrike" kern="1200" cap="none" spc="0" normalizeH="0" baseline="0" noProof="0" dirty="0" err="1">
                <a:ln>
                  <a:noFill/>
                </a:ln>
                <a:solidFill>
                  <a:srgbClr val="0C1F24"/>
                </a:solidFill>
                <a:effectLst/>
                <a:uLnTx/>
                <a:uFillTx/>
                <a:latin typeface="Arial"/>
                <a:ea typeface="+mn-ea"/>
                <a:cs typeface="Arial"/>
              </a:rPr>
              <a:t>homoglyphs</a:t>
            </a:r>
            <a:r>
              <a:rPr kumimoji="0" lang="en-US" sz="2200" b="0" i="0" u="none" strike="noStrike" kern="1200" cap="none" spc="0" normalizeH="0" baseline="0" noProof="0" dirty="0">
                <a:ln>
                  <a:noFill/>
                </a:ln>
                <a:solidFill>
                  <a:srgbClr val="0C1F24"/>
                </a:solidFill>
                <a:effectLst/>
                <a:uLnTx/>
                <a:uFillTx/>
                <a:latin typeface="Arial"/>
                <a:ea typeface="+mn-ea"/>
                <a:cs typeface="Arial"/>
              </a:rPr>
              <a:t>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Included code points which are </a:t>
            </a:r>
            <a:r>
              <a:rPr kumimoji="0" lang="en-US" sz="2200" b="0" i="0" u="none" strike="noStrike" kern="1200" cap="none" spc="0" normalizeH="0" baseline="0" noProof="0" dirty="0" err="1">
                <a:ln>
                  <a:noFill/>
                </a:ln>
                <a:solidFill>
                  <a:srgbClr val="0C1F24"/>
                </a:solidFill>
                <a:effectLst/>
                <a:uLnTx/>
                <a:uFillTx/>
                <a:latin typeface="Arial"/>
                <a:ea typeface="+mn-ea"/>
                <a:cs typeface="Arial"/>
              </a:rPr>
              <a:t>homoglyphs</a:t>
            </a:r>
            <a:r>
              <a:rPr kumimoji="0" lang="en-US" sz="2200" b="0" i="0" u="none" strike="noStrike" kern="1200" cap="none" spc="0" normalizeH="0" baseline="0" noProof="0" dirty="0">
                <a:ln>
                  <a:noFill/>
                </a:ln>
                <a:solidFill>
                  <a:srgbClr val="0C1F24"/>
                </a:solidFill>
                <a:effectLst/>
                <a:uLnTx/>
                <a:uFillTx/>
                <a:latin typeface="Arial"/>
                <a:ea typeface="+mn-ea"/>
                <a:cs typeface="Arial"/>
              </a:rPr>
              <a:t> in the lower case but not </a:t>
            </a:r>
            <a:r>
              <a:rPr kumimoji="0" lang="en-US" sz="2200" b="0" i="0" u="none" strike="noStrike" kern="1200" cap="none" spc="0" normalizeH="0" baseline="0" noProof="0" dirty="0" err="1">
                <a:ln>
                  <a:noFill/>
                </a:ln>
                <a:solidFill>
                  <a:srgbClr val="0C1F24"/>
                </a:solidFill>
                <a:effectLst/>
                <a:uLnTx/>
                <a:uFillTx/>
                <a:latin typeface="Arial"/>
                <a:ea typeface="+mn-ea"/>
                <a:cs typeface="Arial"/>
              </a:rPr>
              <a:t>homoglyphs</a:t>
            </a:r>
            <a:r>
              <a:rPr kumimoji="0" lang="en-US" sz="2200" b="0" i="0" u="none" strike="noStrike" kern="1200" cap="none" spc="0" normalizeH="0" baseline="0" noProof="0" dirty="0">
                <a:ln>
                  <a:noFill/>
                </a:ln>
                <a:solidFill>
                  <a:srgbClr val="0C1F24"/>
                </a:solidFill>
                <a:effectLst/>
                <a:uLnTx/>
                <a:uFillTx/>
                <a:latin typeface="Arial"/>
                <a:ea typeface="+mn-ea"/>
                <a:cs typeface="Arial"/>
              </a:rPr>
              <a:t> in the upper case</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0C1F24"/>
                </a:solidFill>
                <a:effectLst/>
                <a:uLnTx/>
                <a:uFillTx/>
                <a:latin typeface="Arial"/>
                <a:ea typeface="+mn-ea"/>
                <a:cs typeface="Arial"/>
              </a:rPr>
              <a:t>Only lower case because upper case disallowed in IDNA 2008</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0C1F24"/>
                </a:solidFill>
                <a:effectLst/>
                <a:uLnTx/>
                <a:uFillTx/>
                <a:latin typeface="Arial"/>
                <a:ea typeface="+mn-ea"/>
                <a:cs typeface="Arial"/>
              </a:rPr>
              <a:t>Decision made in consultation with IP (“the IP, at this point, does not require that upper case </a:t>
            </a:r>
            <a:r>
              <a:rPr kumimoji="0" lang="en-US" sz="2000" b="0" i="0" u="none" strike="noStrike" kern="1200" cap="none" spc="0" normalizeH="0" baseline="0" noProof="0" dirty="0" err="1">
                <a:ln>
                  <a:noFill/>
                </a:ln>
                <a:solidFill>
                  <a:srgbClr val="0C1F24"/>
                </a:solidFill>
                <a:effectLst/>
                <a:uLnTx/>
                <a:uFillTx/>
                <a:latin typeface="Arial"/>
                <a:ea typeface="+mn-ea"/>
                <a:cs typeface="Arial"/>
              </a:rPr>
              <a:t>homoglyphs</a:t>
            </a:r>
            <a:r>
              <a:rPr kumimoji="0" lang="en-US" sz="2000" b="0" i="0" u="none" strike="noStrike" kern="1200" cap="none" spc="0" normalizeH="0" baseline="0" noProof="0" dirty="0">
                <a:ln>
                  <a:noFill/>
                </a:ln>
                <a:solidFill>
                  <a:srgbClr val="0C1F24"/>
                </a:solidFill>
                <a:effectLst/>
                <a:uLnTx/>
                <a:uFillTx/>
                <a:latin typeface="Arial"/>
                <a:ea typeface="+mn-ea"/>
                <a:cs typeface="Arial"/>
              </a:rPr>
              <a:t> are included”)</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Cyrillic GP found cross-script variants with:</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0C1F24"/>
                </a:solidFill>
                <a:effectLst/>
                <a:uLnTx/>
                <a:uFillTx/>
                <a:latin typeface="Arial"/>
                <a:ea typeface="+mn-ea"/>
                <a:cs typeface="Arial"/>
              </a:rPr>
              <a:t>Armenian</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0C1F24"/>
                </a:solidFill>
                <a:effectLst/>
                <a:uLnTx/>
                <a:uFillTx/>
                <a:latin typeface="Arial"/>
                <a:ea typeface="+mn-ea"/>
                <a:cs typeface="Arial"/>
              </a:rPr>
              <a:t>Greek </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0C1F24"/>
                </a:solidFill>
                <a:effectLst/>
                <a:uLnTx/>
                <a:uFillTx/>
                <a:latin typeface="Arial"/>
                <a:ea typeface="+mn-ea"/>
                <a:cs typeface="Arial"/>
              </a:rPr>
              <a:t>Latin</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C1F24"/>
                </a:solidFill>
                <a:effectLst/>
                <a:uLnTx/>
                <a:uFillTx/>
                <a:latin typeface="Arial"/>
                <a:ea typeface="+mn-ea"/>
                <a:cs typeface="Arial"/>
              </a:rPr>
              <a:t>Cyrillic GP did not find cross-script variants with Georgian</a:t>
            </a:r>
          </a:p>
          <a:p>
            <a:pPr marL="342900" marR="0" lvl="0"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000" b="0" i="0" u="none" strike="noStrike" kern="1200" cap="none" spc="0" normalizeH="0" baseline="0" noProof="0" dirty="0">
              <a:ln>
                <a:noFill/>
              </a:ln>
              <a:solidFill>
                <a:srgbClr val="0C1F24"/>
              </a:solidFill>
              <a:effectLst/>
              <a:uLnTx/>
              <a:uFillTx/>
              <a:latin typeface="Arial"/>
              <a:ea typeface="+mn-ea"/>
              <a:cs typeface="Arial"/>
            </a:endParaRPr>
          </a:p>
        </p:txBody>
      </p:sp>
      <p:sp>
        <p:nvSpPr>
          <p:cNvPr id="4" name="Title 3"/>
          <p:cNvSpPr>
            <a:spLocks noGrp="1"/>
          </p:cNvSpPr>
          <p:nvPr>
            <p:ph type="title"/>
          </p:nvPr>
        </p:nvSpPr>
        <p:spPr>
          <a:prstGeom prst="rect">
            <a:avLst/>
          </a:prstGeom>
        </p:spPr>
        <p:txBody>
          <a:bodyPr/>
          <a:lstStyle/>
          <a:p>
            <a:r>
              <a:rPr lang="en-US" dirty="0"/>
              <a:t>Cross-Script Variants</a:t>
            </a:r>
            <a:endParaRPr lang="en-US" sz="3000" dirty="0">
              <a:latin typeface="Arial"/>
              <a:cs typeface="Arial"/>
            </a:endParaRPr>
          </a:p>
        </p:txBody>
      </p:sp>
    </p:spTree>
    <p:extLst>
      <p:ext uri="{BB962C8B-B14F-4D97-AF65-F5344CB8AC3E}">
        <p14:creationId xmlns:p14="http://schemas.microsoft.com/office/powerpoint/2010/main" val="2257864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1107996"/>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Armenian GP indicates three (3) variants with Cyrillic script</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Opinion of Cyrillic GP that only one (1) </a:t>
            </a:r>
            <a:r>
              <a:rPr kumimoji="0" lang="en-US" sz="2200" b="0" i="0" u="none" strike="noStrike" kern="1200" cap="none" spc="0" normalizeH="0" baseline="0" noProof="0" dirty="0" err="1">
                <a:ln>
                  <a:noFill/>
                </a:ln>
                <a:solidFill>
                  <a:srgbClr val="0A1F24"/>
                </a:solidFill>
                <a:effectLst/>
                <a:uLnTx/>
                <a:uFillTx/>
                <a:latin typeface="Arial" panose="020B0604020202020204" pitchFamily="34" charset="0"/>
                <a:ea typeface="+mn-ea"/>
                <a:cs typeface="Arial" panose="020B0604020202020204" pitchFamily="34" charset="0"/>
              </a:rPr>
              <a:t>homoglyphic</a:t>
            </a: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 variant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Other two (2) not identical, so included in </a:t>
            </a:r>
            <a:r>
              <a:rPr kumimoji="0" lang="en-US" sz="2200" b="0" i="0" u="none" strike="noStrike" kern="1200" cap="none" spc="0" normalizeH="0" baseline="0" noProof="0" dirty="0" err="1">
                <a:ln>
                  <a:noFill/>
                </a:ln>
                <a:solidFill>
                  <a:srgbClr val="0A1F24"/>
                </a:solidFill>
                <a:effectLst/>
                <a:uLnTx/>
                <a:uFillTx/>
                <a:latin typeface="Arial" panose="020B0604020202020204" pitchFamily="34" charset="0"/>
                <a:ea typeface="+mn-ea"/>
                <a:cs typeface="Arial" panose="020B0604020202020204" pitchFamily="34" charset="0"/>
              </a:rPr>
              <a:t>confusables</a:t>
            </a: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 table</a:t>
            </a:r>
            <a:endPar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Cross-Script Variants – with Armenian Script</a:t>
            </a:r>
            <a:endParaRPr lang="en-US" sz="3000" dirty="0">
              <a:latin typeface="Arial"/>
              <a:cs typeface="Arial"/>
            </a:endParaRPr>
          </a:p>
        </p:txBody>
      </p:sp>
      <p:graphicFrame>
        <p:nvGraphicFramePr>
          <p:cNvPr id="3" name="Table 2"/>
          <p:cNvGraphicFramePr>
            <a:graphicFrameLocks noGrp="1"/>
          </p:cNvGraphicFramePr>
          <p:nvPr>
            <p:extLst/>
          </p:nvPr>
        </p:nvGraphicFramePr>
        <p:xfrm>
          <a:off x="2091391" y="2776941"/>
          <a:ext cx="4989492" cy="1123830"/>
        </p:xfrm>
        <a:graphic>
          <a:graphicData uri="http://schemas.openxmlformats.org/drawingml/2006/table">
            <a:tbl>
              <a:tblPr firstRow="1" firstCol="1" bandRow="1">
                <a:tableStyleId>{10A1B5D5-9B99-4C35-A422-299274C87663}</a:tableStyleId>
              </a:tblPr>
              <a:tblGrid>
                <a:gridCol w="1405052">
                  <a:extLst>
                    <a:ext uri="{9D8B030D-6E8A-4147-A177-3AD203B41FA5}">
                      <a16:colId xmlns:a16="http://schemas.microsoft.com/office/drawing/2014/main" val="2178078148"/>
                    </a:ext>
                  </a:extLst>
                </a:gridCol>
                <a:gridCol w="1397977">
                  <a:extLst>
                    <a:ext uri="{9D8B030D-6E8A-4147-A177-3AD203B41FA5}">
                      <a16:colId xmlns:a16="http://schemas.microsoft.com/office/drawing/2014/main" val="2164932985"/>
                    </a:ext>
                  </a:extLst>
                </a:gridCol>
                <a:gridCol w="1005165">
                  <a:extLst>
                    <a:ext uri="{9D8B030D-6E8A-4147-A177-3AD203B41FA5}">
                      <a16:colId xmlns:a16="http://schemas.microsoft.com/office/drawing/2014/main" val="3874358080"/>
                    </a:ext>
                  </a:extLst>
                </a:gridCol>
                <a:gridCol w="1181298">
                  <a:extLst>
                    <a:ext uri="{9D8B030D-6E8A-4147-A177-3AD203B41FA5}">
                      <a16:colId xmlns:a16="http://schemas.microsoft.com/office/drawing/2014/main" val="173723287"/>
                    </a:ext>
                  </a:extLst>
                </a:gridCol>
              </a:tblGrid>
              <a:tr h="767059">
                <a:tc>
                  <a:txBody>
                    <a:bodyPr/>
                    <a:lstStyle/>
                    <a:p>
                      <a:pPr algn="ctr">
                        <a:lnSpc>
                          <a:spcPct val="107000"/>
                        </a:lnSpc>
                        <a:spcAft>
                          <a:spcPts val="0"/>
                        </a:spcAft>
                      </a:pPr>
                      <a:r>
                        <a:rPr lang="en-US" sz="1800" dirty="0">
                          <a:effectLst/>
                        </a:rPr>
                        <a:t>Armenian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Armenian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64632651"/>
                  </a:ext>
                </a:extLst>
              </a:tr>
              <a:tr h="356771">
                <a:tc>
                  <a:txBody>
                    <a:bodyPr/>
                    <a:lstStyle/>
                    <a:p>
                      <a:pPr>
                        <a:lnSpc>
                          <a:spcPct val="107000"/>
                        </a:lnSpc>
                        <a:spcAft>
                          <a:spcPts val="0"/>
                        </a:spcAft>
                      </a:pPr>
                      <a:r>
                        <a:rPr lang="ru-RU" sz="1800" b="0" dirty="0">
                          <a:effectLst/>
                        </a:rPr>
                        <a:t>օ</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0585</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о</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043E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01736993"/>
                  </a:ext>
                </a:extLst>
              </a:tr>
            </a:tbl>
          </a:graphicData>
        </a:graphic>
      </p:graphicFrame>
    </p:spTree>
    <p:extLst>
      <p:ext uri="{BB962C8B-B14F-4D97-AF65-F5344CB8AC3E}">
        <p14:creationId xmlns:p14="http://schemas.microsoft.com/office/powerpoint/2010/main" val="10812186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4601" y="1089190"/>
            <a:ext cx="8103072" cy="430887"/>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Cyrillic has three (3) </a:t>
            </a:r>
            <a:r>
              <a:rPr kumimoji="0" lang="en-US" sz="2200" b="0" i="0" u="none" strike="noStrike" kern="1200" cap="none" spc="0" normalizeH="0" baseline="0" noProof="0" dirty="0" err="1">
                <a:ln>
                  <a:noFill/>
                </a:ln>
                <a:solidFill>
                  <a:srgbClr val="0A1F24"/>
                </a:solidFill>
                <a:effectLst/>
                <a:uLnTx/>
                <a:uFillTx/>
                <a:latin typeface="Arial" panose="020B0604020202020204" pitchFamily="34" charset="0"/>
                <a:ea typeface="+mn-ea"/>
                <a:cs typeface="Arial" panose="020B0604020202020204" pitchFamily="34" charset="0"/>
              </a:rPr>
              <a:t>homoglyphic</a:t>
            </a: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 variants with Greek script</a:t>
            </a:r>
            <a:endPar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a:prstGeom prst="rect">
            <a:avLst/>
          </a:prstGeom>
        </p:spPr>
        <p:txBody>
          <a:bodyPr/>
          <a:lstStyle/>
          <a:p>
            <a:r>
              <a:rPr lang="en-US" dirty="0"/>
              <a:t>Cross-Script Variants – with Greek Script</a:t>
            </a:r>
            <a:endParaRPr lang="en-US" sz="3000" dirty="0">
              <a:latin typeface="Arial"/>
              <a:cs typeface="Arial"/>
            </a:endParaRPr>
          </a:p>
        </p:txBody>
      </p:sp>
      <p:graphicFrame>
        <p:nvGraphicFramePr>
          <p:cNvPr id="3" name="Table 2"/>
          <p:cNvGraphicFramePr>
            <a:graphicFrameLocks noGrp="1"/>
          </p:cNvGraphicFramePr>
          <p:nvPr>
            <p:extLst/>
          </p:nvPr>
        </p:nvGraphicFramePr>
        <p:xfrm>
          <a:off x="2332231" y="1981112"/>
          <a:ext cx="4479537" cy="1821549"/>
        </p:xfrm>
        <a:graphic>
          <a:graphicData uri="http://schemas.openxmlformats.org/drawingml/2006/table">
            <a:tbl>
              <a:tblPr firstRow="1" firstCol="1" bandRow="1">
                <a:tableStyleId>{10A1B5D5-9B99-4C35-A422-299274C87663}</a:tableStyleId>
              </a:tblPr>
              <a:tblGrid>
                <a:gridCol w="833551">
                  <a:extLst>
                    <a:ext uri="{9D8B030D-6E8A-4147-A177-3AD203B41FA5}">
                      <a16:colId xmlns:a16="http://schemas.microsoft.com/office/drawing/2014/main" val="1411239536"/>
                    </a:ext>
                  </a:extLst>
                </a:gridCol>
                <a:gridCol w="1459523">
                  <a:extLst>
                    <a:ext uri="{9D8B030D-6E8A-4147-A177-3AD203B41FA5}">
                      <a16:colId xmlns:a16="http://schemas.microsoft.com/office/drawing/2014/main" val="1251505634"/>
                    </a:ext>
                  </a:extLst>
                </a:gridCol>
                <a:gridCol w="1002129">
                  <a:extLst>
                    <a:ext uri="{9D8B030D-6E8A-4147-A177-3AD203B41FA5}">
                      <a16:colId xmlns:a16="http://schemas.microsoft.com/office/drawing/2014/main" val="2761288183"/>
                    </a:ext>
                  </a:extLst>
                </a:gridCol>
                <a:gridCol w="1184334">
                  <a:extLst>
                    <a:ext uri="{9D8B030D-6E8A-4147-A177-3AD203B41FA5}">
                      <a16:colId xmlns:a16="http://schemas.microsoft.com/office/drawing/2014/main" val="666406222"/>
                    </a:ext>
                  </a:extLst>
                </a:gridCol>
              </a:tblGrid>
              <a:tr h="779673">
                <a:tc>
                  <a:txBody>
                    <a:bodyPr/>
                    <a:lstStyle/>
                    <a:p>
                      <a:pPr algn="ctr">
                        <a:lnSpc>
                          <a:spcPct val="107000"/>
                        </a:lnSpc>
                        <a:spcAft>
                          <a:spcPts val="0"/>
                        </a:spcAft>
                      </a:pPr>
                      <a:r>
                        <a:rPr lang="en-US" sz="1800" dirty="0">
                          <a:effectLst/>
                        </a:rPr>
                        <a:t>Greek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Greek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95039601"/>
                  </a:ext>
                </a:extLst>
              </a:tr>
              <a:tr h="347292">
                <a:tc>
                  <a:txBody>
                    <a:bodyPr/>
                    <a:lstStyle/>
                    <a:p>
                      <a:pPr>
                        <a:lnSpc>
                          <a:spcPct val="107000"/>
                        </a:lnSpc>
                        <a:spcAft>
                          <a:spcPts val="0"/>
                        </a:spcAft>
                      </a:pPr>
                      <a:r>
                        <a:rPr lang="en-US" sz="1800" b="0" dirty="0">
                          <a:effectLst/>
                        </a:rPr>
                        <a:t>κ</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03BA</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к</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043A</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02781339"/>
                  </a:ext>
                </a:extLst>
              </a:tr>
              <a:tr h="347292">
                <a:tc>
                  <a:txBody>
                    <a:bodyPr/>
                    <a:lstStyle/>
                    <a:p>
                      <a:pPr>
                        <a:lnSpc>
                          <a:spcPct val="107000"/>
                        </a:lnSpc>
                        <a:spcAft>
                          <a:spcPts val="0"/>
                        </a:spcAft>
                      </a:pPr>
                      <a:r>
                        <a:rPr lang="en-US" sz="1800" b="0" dirty="0">
                          <a:effectLst/>
                        </a:rPr>
                        <a:t>ο</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a:effectLst/>
                        </a:rPr>
                        <a:t>03BF</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a:effectLst/>
                        </a:rPr>
                        <a:t>о</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043E</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09263702"/>
                  </a:ext>
                </a:extLst>
              </a:tr>
              <a:tr h="347292">
                <a:tc>
                  <a:txBody>
                    <a:bodyPr/>
                    <a:lstStyle/>
                    <a:p>
                      <a:pPr>
                        <a:lnSpc>
                          <a:spcPct val="107000"/>
                        </a:lnSpc>
                        <a:spcAft>
                          <a:spcPts val="0"/>
                        </a:spcAft>
                      </a:pPr>
                      <a:r>
                        <a:rPr lang="en-US" sz="1800" b="0" dirty="0">
                          <a:effectLst/>
                        </a:rPr>
                        <a:t>φ</a:t>
                      </a:r>
                      <a:endParaRPr lang="en-US"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a:effectLst/>
                        </a:rPr>
                        <a:t>03C6</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dirty="0">
                          <a:effectLst/>
                        </a:rPr>
                        <a:t>ф</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dirty="0">
                          <a:effectLst/>
                        </a:rPr>
                        <a:t>0444</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92726050"/>
                  </a:ext>
                </a:extLst>
              </a:tr>
            </a:tbl>
          </a:graphicData>
        </a:graphic>
      </p:graphicFrame>
    </p:spTree>
    <p:extLst>
      <p:ext uri="{BB962C8B-B14F-4D97-AF65-F5344CB8AC3E}">
        <p14:creationId xmlns:p14="http://schemas.microsoft.com/office/powerpoint/2010/main" val="29847959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Cross-Script Variants – with Latin Script</a:t>
            </a:r>
            <a:endParaRPr lang="en-US" sz="3000" dirty="0">
              <a:latin typeface="Arial"/>
              <a:cs typeface="Arial"/>
            </a:endParaRPr>
          </a:p>
        </p:txBody>
      </p:sp>
      <p:graphicFrame>
        <p:nvGraphicFramePr>
          <p:cNvPr id="5" name="Table 4"/>
          <p:cNvGraphicFramePr>
            <a:graphicFrameLocks noGrp="1"/>
          </p:cNvGraphicFramePr>
          <p:nvPr>
            <p:extLst/>
          </p:nvPr>
        </p:nvGraphicFramePr>
        <p:xfrm>
          <a:off x="1063004" y="1876207"/>
          <a:ext cx="7017991" cy="4759494"/>
        </p:xfrm>
        <a:graphic>
          <a:graphicData uri="http://schemas.openxmlformats.org/drawingml/2006/table">
            <a:tbl>
              <a:tblPr firstRow="1" firstCol="1" bandRow="1">
                <a:tableStyleId>{10A1B5D5-9B99-4C35-A422-299274C87663}</a:tableStyleId>
              </a:tblPr>
              <a:tblGrid>
                <a:gridCol w="1262892">
                  <a:extLst>
                    <a:ext uri="{9D8B030D-6E8A-4147-A177-3AD203B41FA5}">
                      <a16:colId xmlns:a16="http://schemas.microsoft.com/office/drawing/2014/main" val="3983021901"/>
                    </a:ext>
                  </a:extLst>
                </a:gridCol>
                <a:gridCol w="1983199">
                  <a:extLst>
                    <a:ext uri="{9D8B030D-6E8A-4147-A177-3AD203B41FA5}">
                      <a16:colId xmlns:a16="http://schemas.microsoft.com/office/drawing/2014/main" val="3076026922"/>
                    </a:ext>
                  </a:extLst>
                </a:gridCol>
                <a:gridCol w="1688123">
                  <a:extLst>
                    <a:ext uri="{9D8B030D-6E8A-4147-A177-3AD203B41FA5}">
                      <a16:colId xmlns:a16="http://schemas.microsoft.com/office/drawing/2014/main" val="3569928882"/>
                    </a:ext>
                  </a:extLst>
                </a:gridCol>
                <a:gridCol w="2083777">
                  <a:extLst>
                    <a:ext uri="{9D8B030D-6E8A-4147-A177-3AD203B41FA5}">
                      <a16:colId xmlns:a16="http://schemas.microsoft.com/office/drawing/2014/main" val="1410729491"/>
                    </a:ext>
                  </a:extLst>
                </a:gridCol>
              </a:tblGrid>
              <a:tr h="357039">
                <a:tc>
                  <a:txBody>
                    <a:bodyPr/>
                    <a:lstStyle/>
                    <a:p>
                      <a:pPr algn="ctr">
                        <a:lnSpc>
                          <a:spcPct val="107000"/>
                        </a:lnSpc>
                        <a:spcAft>
                          <a:spcPts val="0"/>
                        </a:spcAft>
                      </a:pPr>
                      <a:r>
                        <a:rPr lang="en-US" sz="1800" dirty="0">
                          <a:effectLst/>
                        </a:rPr>
                        <a:t>Latin glyph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a:effectLst/>
                        </a:rPr>
                        <a:t>Latin code point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glyph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US" sz="1800" dirty="0">
                          <a:effectLst/>
                        </a:rPr>
                        <a:t>Cyrillic code point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564871"/>
                  </a:ext>
                </a:extLst>
              </a:tr>
              <a:tr h="293497">
                <a:tc>
                  <a:txBody>
                    <a:bodyPr/>
                    <a:lstStyle/>
                    <a:p>
                      <a:pPr>
                        <a:lnSpc>
                          <a:spcPct val="107000"/>
                        </a:lnSpc>
                        <a:spcAft>
                          <a:spcPts val="0"/>
                        </a:spcAft>
                      </a:pPr>
                      <a:r>
                        <a:rPr lang="en-US" sz="1800" b="0" dirty="0">
                          <a:effectLst/>
                        </a:rPr>
                        <a:t>a</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0061</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a</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0430</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46810815"/>
                  </a:ext>
                </a:extLst>
              </a:tr>
              <a:tr h="293497">
                <a:tc>
                  <a:txBody>
                    <a:bodyPr/>
                    <a:lstStyle/>
                    <a:p>
                      <a:pPr>
                        <a:lnSpc>
                          <a:spcPct val="107000"/>
                        </a:lnSpc>
                        <a:spcAft>
                          <a:spcPts val="0"/>
                        </a:spcAft>
                      </a:pPr>
                      <a:r>
                        <a:rPr lang="en-US" sz="1800" b="0" dirty="0">
                          <a:effectLst/>
                        </a:rPr>
                        <a:t>c</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0063</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c</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0441</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40438623"/>
                  </a:ext>
                </a:extLst>
              </a:tr>
              <a:tr h="293497">
                <a:tc>
                  <a:txBody>
                    <a:bodyPr/>
                    <a:lstStyle/>
                    <a:p>
                      <a:pPr>
                        <a:lnSpc>
                          <a:spcPct val="107000"/>
                        </a:lnSpc>
                        <a:spcAft>
                          <a:spcPts val="0"/>
                        </a:spcAft>
                      </a:pPr>
                      <a:r>
                        <a:rPr lang="en-US" sz="1800" b="0" dirty="0">
                          <a:effectLst/>
                        </a:rPr>
                        <a:t>e</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0065</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е</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0435</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51481016"/>
                  </a:ext>
                </a:extLst>
              </a:tr>
              <a:tr h="293497">
                <a:tc>
                  <a:txBody>
                    <a:bodyPr/>
                    <a:lstStyle/>
                    <a:p>
                      <a:pPr>
                        <a:lnSpc>
                          <a:spcPct val="107000"/>
                        </a:lnSpc>
                        <a:spcAft>
                          <a:spcPts val="0"/>
                        </a:spcAft>
                      </a:pPr>
                      <a:r>
                        <a:rPr lang="en-US" sz="1800" b="0">
                          <a:effectLst/>
                        </a:rPr>
                        <a:t>o</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006F</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о</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043E</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2746923"/>
                  </a:ext>
                </a:extLst>
              </a:tr>
              <a:tr h="293497">
                <a:tc>
                  <a:txBody>
                    <a:bodyPr/>
                    <a:lstStyle/>
                    <a:p>
                      <a:pPr>
                        <a:lnSpc>
                          <a:spcPct val="107000"/>
                        </a:lnSpc>
                        <a:spcAft>
                          <a:spcPts val="0"/>
                        </a:spcAft>
                      </a:pPr>
                      <a:r>
                        <a:rPr lang="en-US" sz="1800" b="0">
                          <a:effectLst/>
                        </a:rPr>
                        <a:t>i</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0069</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і</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0456</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68864001"/>
                  </a:ext>
                </a:extLst>
              </a:tr>
              <a:tr h="293497">
                <a:tc>
                  <a:txBody>
                    <a:bodyPr/>
                    <a:lstStyle/>
                    <a:p>
                      <a:pPr>
                        <a:lnSpc>
                          <a:spcPct val="107000"/>
                        </a:lnSpc>
                        <a:spcAft>
                          <a:spcPts val="0"/>
                        </a:spcAft>
                      </a:pPr>
                      <a:r>
                        <a:rPr lang="en-US" sz="1800" b="0">
                          <a:effectLst/>
                        </a:rPr>
                        <a:t>j</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006A</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ј</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0458</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3274962"/>
                  </a:ext>
                </a:extLst>
              </a:tr>
              <a:tr h="293497">
                <a:tc>
                  <a:txBody>
                    <a:bodyPr/>
                    <a:lstStyle/>
                    <a:p>
                      <a:pPr>
                        <a:lnSpc>
                          <a:spcPct val="107000"/>
                        </a:lnSpc>
                        <a:spcAft>
                          <a:spcPts val="0"/>
                        </a:spcAft>
                      </a:pPr>
                      <a:r>
                        <a:rPr lang="en-US" sz="1800" b="0">
                          <a:effectLst/>
                        </a:rPr>
                        <a:t>l</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006C</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ӏ</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04CF</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5317284"/>
                  </a:ext>
                </a:extLst>
              </a:tr>
              <a:tr h="293497">
                <a:tc>
                  <a:txBody>
                    <a:bodyPr/>
                    <a:lstStyle/>
                    <a:p>
                      <a:pPr>
                        <a:lnSpc>
                          <a:spcPct val="107000"/>
                        </a:lnSpc>
                        <a:spcAft>
                          <a:spcPts val="0"/>
                        </a:spcAft>
                      </a:pPr>
                      <a:r>
                        <a:rPr lang="en-US" sz="1800" b="0">
                          <a:effectLst/>
                        </a:rPr>
                        <a:t>p</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0070</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р</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0440</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38085105"/>
                  </a:ext>
                </a:extLst>
              </a:tr>
              <a:tr h="293497">
                <a:tc>
                  <a:txBody>
                    <a:bodyPr/>
                    <a:lstStyle/>
                    <a:p>
                      <a:pPr>
                        <a:lnSpc>
                          <a:spcPct val="107000"/>
                        </a:lnSpc>
                        <a:spcAft>
                          <a:spcPts val="0"/>
                        </a:spcAft>
                      </a:pPr>
                      <a:r>
                        <a:rPr lang="en-US" sz="1800" b="0">
                          <a:effectLst/>
                        </a:rPr>
                        <a:t>s</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0073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ѕ</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dirty="0">
                          <a:effectLst/>
                        </a:rPr>
                        <a:t>0455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5957071"/>
                  </a:ext>
                </a:extLst>
              </a:tr>
              <a:tr h="293497">
                <a:tc>
                  <a:txBody>
                    <a:bodyPr/>
                    <a:lstStyle/>
                    <a:p>
                      <a:pPr>
                        <a:lnSpc>
                          <a:spcPct val="107000"/>
                        </a:lnSpc>
                        <a:spcAft>
                          <a:spcPts val="0"/>
                        </a:spcAft>
                      </a:pPr>
                      <a:r>
                        <a:rPr lang="en-US" sz="1800" b="0">
                          <a:effectLst/>
                        </a:rPr>
                        <a:t>y</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0078</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у</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0443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04824241"/>
                  </a:ext>
                </a:extLst>
              </a:tr>
              <a:tr h="293497">
                <a:tc>
                  <a:txBody>
                    <a:bodyPr/>
                    <a:lstStyle/>
                    <a:p>
                      <a:pPr>
                        <a:lnSpc>
                          <a:spcPct val="107000"/>
                        </a:lnSpc>
                        <a:spcAft>
                          <a:spcPts val="0"/>
                        </a:spcAft>
                      </a:pPr>
                      <a:r>
                        <a:rPr lang="en-US" sz="1800" b="0">
                          <a:effectLst/>
                        </a:rPr>
                        <a:t>x</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0079</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х</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0445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24770934"/>
                  </a:ext>
                </a:extLst>
              </a:tr>
              <a:tr h="293497">
                <a:tc>
                  <a:txBody>
                    <a:bodyPr/>
                    <a:lstStyle/>
                    <a:p>
                      <a:pPr>
                        <a:lnSpc>
                          <a:spcPct val="107000"/>
                        </a:lnSpc>
                        <a:spcAft>
                          <a:spcPts val="0"/>
                        </a:spcAft>
                      </a:pPr>
                      <a:r>
                        <a:rPr lang="en-US" sz="1800" b="0">
                          <a:effectLst/>
                        </a:rPr>
                        <a:t>ä</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00E4</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ӓ</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04D3</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92065296"/>
                  </a:ext>
                </a:extLst>
              </a:tr>
              <a:tr h="293497">
                <a:tc>
                  <a:txBody>
                    <a:bodyPr/>
                    <a:lstStyle/>
                    <a:p>
                      <a:pPr>
                        <a:lnSpc>
                          <a:spcPct val="107000"/>
                        </a:lnSpc>
                        <a:spcAft>
                          <a:spcPts val="0"/>
                        </a:spcAft>
                      </a:pPr>
                      <a:r>
                        <a:rPr lang="en-US" sz="1800" b="0">
                          <a:effectLst/>
                        </a:rPr>
                        <a:t>ë</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00EB</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ё</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0451</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72812212"/>
                  </a:ext>
                </a:extLst>
              </a:tr>
              <a:tr h="293497">
                <a:tc>
                  <a:txBody>
                    <a:bodyPr/>
                    <a:lstStyle/>
                    <a:p>
                      <a:pPr>
                        <a:lnSpc>
                          <a:spcPct val="107000"/>
                        </a:lnSpc>
                        <a:spcAft>
                          <a:spcPts val="0"/>
                        </a:spcAft>
                      </a:pPr>
                      <a:r>
                        <a:rPr lang="en-US" sz="1800" b="0">
                          <a:effectLst/>
                        </a:rPr>
                        <a:t>æ</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00E6</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a:effectLst/>
                        </a:rPr>
                        <a:t>ӕ</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800" b="0" dirty="0">
                          <a:effectLst/>
                        </a:rPr>
                        <a:t>04D5</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7995623"/>
                  </a:ext>
                </a:extLst>
              </a:tr>
              <a:tr h="293497">
                <a:tc>
                  <a:txBody>
                    <a:bodyPr/>
                    <a:lstStyle/>
                    <a:p>
                      <a:pPr>
                        <a:lnSpc>
                          <a:spcPct val="107000"/>
                        </a:lnSpc>
                        <a:spcAft>
                          <a:spcPts val="0"/>
                        </a:spcAft>
                      </a:pPr>
                      <a:r>
                        <a:rPr lang="en-US" sz="1800" b="0">
                          <a:effectLst/>
                        </a:rPr>
                        <a:t>ǝ</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1800" b="0">
                          <a:effectLst/>
                        </a:rPr>
                        <a:t>01DD</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b="0">
                          <a:effectLst/>
                        </a:rPr>
                        <a:t>ә</a:t>
                      </a:r>
                      <a:endParaRPr lang="en-US" sz="18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ru-RU" sz="1800" b="0" dirty="0">
                          <a:effectLst/>
                        </a:rPr>
                        <a:t>04</a:t>
                      </a:r>
                      <a:r>
                        <a:rPr lang="en-US" sz="1800" b="0" dirty="0">
                          <a:effectLst/>
                        </a:rPr>
                        <a:t>D9</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71610406"/>
                  </a:ext>
                </a:extLst>
              </a:tr>
            </a:tbl>
          </a:graphicData>
        </a:graphic>
      </p:graphicFrame>
      <p:sp>
        <p:nvSpPr>
          <p:cNvPr id="6" name="Rectangle 5"/>
          <p:cNvSpPr/>
          <p:nvPr/>
        </p:nvSpPr>
        <p:spPr>
          <a:xfrm>
            <a:off x="211015" y="1089190"/>
            <a:ext cx="8862647" cy="707886"/>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Cyrillic has following </a:t>
            </a:r>
            <a:r>
              <a:rPr kumimoji="0" lang="en-US" sz="2200" b="0" i="0" u="none" strike="noStrike" kern="1200" cap="none" spc="0" normalizeH="0" baseline="0" noProof="0" dirty="0" err="1">
                <a:ln>
                  <a:noFill/>
                </a:ln>
                <a:solidFill>
                  <a:srgbClr val="0A1F24"/>
                </a:solidFill>
                <a:effectLst/>
                <a:uLnTx/>
                <a:uFillTx/>
                <a:latin typeface="Arial" panose="020B0604020202020204" pitchFamily="34" charset="0"/>
                <a:ea typeface="+mn-ea"/>
                <a:cs typeface="Arial" panose="020B0604020202020204" pitchFamily="34" charset="0"/>
              </a:rPr>
              <a:t>homoglyphic</a:t>
            </a: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 variants with Latin from MSR-2</a:t>
            </a:r>
          </a:p>
          <a:p>
            <a:pPr marL="800100" marR="0" lvl="1"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err="1">
                <a:ln>
                  <a:noFill/>
                </a:ln>
                <a:solidFill>
                  <a:srgbClr val="0C1F24"/>
                </a:solidFill>
                <a:effectLst/>
                <a:uLnTx/>
                <a:uFillTx/>
                <a:latin typeface="Arial" panose="020B0604020202020204" pitchFamily="34" charset="0"/>
                <a:ea typeface="+mn-ea"/>
                <a:cs typeface="Arial" panose="020B0604020202020204" pitchFamily="34" charset="0"/>
              </a:rPr>
              <a:t>Confusables</a:t>
            </a:r>
            <a:r>
              <a:rPr kumimoji="0" lang="en-US" sz="18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 listed separately</a:t>
            </a:r>
          </a:p>
        </p:txBody>
      </p:sp>
    </p:spTree>
    <p:extLst>
      <p:ext uri="{BB962C8B-B14F-4D97-AF65-F5344CB8AC3E}">
        <p14:creationId xmlns:p14="http://schemas.microsoft.com/office/powerpoint/2010/main" val="30540002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89190"/>
            <a:ext cx="8103072" cy="3939540"/>
          </a:xfrm>
          <a:prstGeom prst="rect">
            <a:avLst/>
          </a:prstGeom>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Short phase (planned for this session)</a:t>
            </a:r>
          </a:p>
          <a:p>
            <a:pPr marL="971550" marR="0" lvl="1" indent="-514350" algn="l" defTabSz="457200" rtl="0" eaLnBrk="1" fontAlgn="auto" latinLnBrk="0" hangingPunct="1">
              <a:lnSpc>
                <a:spcPct val="100000"/>
              </a:lnSpc>
              <a:spcBef>
                <a:spcPts val="0"/>
              </a:spcBef>
              <a:spcAft>
                <a:spcPts val="0"/>
              </a:spcAft>
              <a:buClrTx/>
              <a:buSzTx/>
              <a:buFont typeface="+mj-lt"/>
              <a:buAutoNum type="romanLcPeriod"/>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Finalize proposal, based on IP feedback</a:t>
            </a:r>
          </a:p>
          <a:p>
            <a:pPr marL="971550" marR="0" lvl="1" indent="-514350" algn="l" defTabSz="457200" rtl="0" eaLnBrk="1" fontAlgn="auto" latinLnBrk="0" hangingPunct="1">
              <a:lnSpc>
                <a:spcPct val="100000"/>
              </a:lnSpc>
              <a:spcBef>
                <a:spcPts val="0"/>
              </a:spcBef>
              <a:spcAft>
                <a:spcPts val="0"/>
              </a:spcAft>
              <a:buClrTx/>
              <a:buSzTx/>
              <a:buFont typeface="+mj-lt"/>
              <a:buAutoNum type="romanLcPeriod"/>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Finalize XML and test data files</a:t>
            </a:r>
          </a:p>
          <a:p>
            <a:pPr marL="971550" marR="0" lvl="1" indent="-514350" algn="l" defTabSz="457200" rtl="0" eaLnBrk="1" fontAlgn="auto" latinLnBrk="0" hangingPunct="1">
              <a:lnSpc>
                <a:spcPct val="100000"/>
              </a:lnSpc>
              <a:spcBef>
                <a:spcPts val="0"/>
              </a:spcBef>
              <a:spcAft>
                <a:spcPts val="0"/>
              </a:spcAft>
              <a:buClrTx/>
              <a:buSzTx/>
              <a:buFont typeface="+mj-lt"/>
              <a:buAutoNum type="romanLcPeriod"/>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Issue the LGR for public comment</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rgbClr val="0A1F24"/>
                </a:solidFill>
                <a:effectLst/>
                <a:uLnTx/>
                <a:uFillTx/>
                <a:latin typeface="Arial" panose="020B0604020202020204" pitchFamily="34" charset="0"/>
                <a:ea typeface="+mn-ea"/>
                <a:cs typeface="Arial" panose="020B0604020202020204" pitchFamily="34" charset="0"/>
              </a:rPr>
              <a:t>After public comment phase</a:t>
            </a:r>
          </a:p>
          <a:p>
            <a:pPr marL="971550" marR="0" lvl="1" indent="-514350" algn="l" defTabSz="457200" rtl="0" eaLnBrk="1" fontAlgn="auto" latinLnBrk="0" hangingPunct="1">
              <a:lnSpc>
                <a:spcPct val="100000"/>
              </a:lnSpc>
              <a:spcBef>
                <a:spcPts val="0"/>
              </a:spcBef>
              <a:spcAft>
                <a:spcPts val="0"/>
              </a:spcAft>
              <a:buClrTx/>
              <a:buSzTx/>
              <a:buFont typeface="+mj-lt"/>
              <a:buAutoNum type="romanLcPeriod" startAt="4"/>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Finalize the LGR proposal to include community feedback</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Long term phase</a:t>
            </a:r>
          </a:p>
          <a:p>
            <a:pPr marL="971550" marR="0" lvl="1" indent="-514350" algn="l" defTabSz="457200" rtl="0" eaLnBrk="1" fontAlgn="auto" latinLnBrk="0" hangingPunct="1">
              <a:lnSpc>
                <a:spcPct val="100000"/>
              </a:lnSpc>
              <a:spcBef>
                <a:spcPts val="0"/>
              </a:spcBef>
              <a:spcAft>
                <a:spcPts val="0"/>
              </a:spcAft>
              <a:buClrTx/>
              <a:buSzTx/>
              <a:buFont typeface="+mj-lt"/>
              <a:buAutoNum type="romanLcPeriod" startAt="5"/>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Address</a:t>
            </a:r>
            <a:r>
              <a:rPr kumimoji="0" lang="sr-Latn-R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new code points included in the MSR in the future</a:t>
            </a:r>
          </a:p>
          <a:p>
            <a:pPr marL="1428750" marR="0" lvl="2" indent="-5143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C1F24"/>
                </a:solidFill>
                <a:effectLst/>
                <a:uLnTx/>
                <a:uFillTx/>
                <a:latin typeface="Arial" panose="020B0604020202020204" pitchFamily="34" charset="0"/>
                <a:ea typeface="+mn-ea"/>
                <a:cs typeface="Arial" panose="020B0604020202020204" pitchFamily="34" charset="0"/>
              </a:rPr>
              <a:t>if needed in the root zone LGR, GP to re-convene and create additional proposal</a:t>
            </a:r>
          </a:p>
        </p:txBody>
      </p:sp>
      <p:sp>
        <p:nvSpPr>
          <p:cNvPr id="4" name="Title 3"/>
          <p:cNvSpPr>
            <a:spLocks noGrp="1"/>
          </p:cNvSpPr>
          <p:nvPr>
            <p:ph type="title"/>
          </p:nvPr>
        </p:nvSpPr>
        <p:spPr>
          <a:prstGeom prst="rect">
            <a:avLst/>
          </a:prstGeom>
        </p:spPr>
        <p:txBody>
          <a:bodyPr/>
          <a:lstStyle/>
          <a:p>
            <a:r>
              <a:rPr lang="en-US" dirty="0"/>
              <a:t>Next Steps</a:t>
            </a:r>
            <a:endParaRPr lang="en-US" sz="3000" dirty="0">
              <a:latin typeface="Arial"/>
              <a:cs typeface="Arial"/>
            </a:endParaRPr>
          </a:p>
        </p:txBody>
      </p:sp>
    </p:spTree>
    <p:extLst>
      <p:ext uri="{BB962C8B-B14F-4D97-AF65-F5344CB8AC3E}">
        <p14:creationId xmlns:p14="http://schemas.microsoft.com/office/powerpoint/2010/main" val="11447842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Members of Cyrillic GP</a:t>
            </a:r>
            <a:endParaRPr lang="en-US" sz="3000" dirty="0">
              <a:latin typeface="Arial"/>
              <a:cs typeface="Arial"/>
            </a:endParaRPr>
          </a:p>
        </p:txBody>
      </p:sp>
      <p:graphicFrame>
        <p:nvGraphicFramePr>
          <p:cNvPr id="3" name="Table 2"/>
          <p:cNvGraphicFramePr>
            <a:graphicFrameLocks noGrp="1"/>
          </p:cNvGraphicFramePr>
          <p:nvPr>
            <p:extLst/>
          </p:nvPr>
        </p:nvGraphicFramePr>
        <p:xfrm>
          <a:off x="479778" y="1387231"/>
          <a:ext cx="8184444" cy="4450080"/>
        </p:xfrm>
        <a:graphic>
          <a:graphicData uri="http://schemas.openxmlformats.org/drawingml/2006/table">
            <a:tbl>
              <a:tblPr firstRow="1" bandRow="1">
                <a:tableStyleId>{16D9F66E-5EB9-4882-86FB-DCBF35E3C3E4}</a:tableStyleId>
              </a:tblPr>
              <a:tblGrid>
                <a:gridCol w="4092222">
                  <a:extLst>
                    <a:ext uri="{9D8B030D-6E8A-4147-A177-3AD203B41FA5}">
                      <a16:colId xmlns:a16="http://schemas.microsoft.com/office/drawing/2014/main" val="4158356952"/>
                    </a:ext>
                  </a:extLst>
                </a:gridCol>
                <a:gridCol w="4092222">
                  <a:extLst>
                    <a:ext uri="{9D8B030D-6E8A-4147-A177-3AD203B41FA5}">
                      <a16:colId xmlns:a16="http://schemas.microsoft.com/office/drawing/2014/main" val="2320663897"/>
                    </a:ext>
                  </a:extLst>
                </a:gridCol>
              </a:tblGrid>
              <a:tr h="370840">
                <a:tc>
                  <a:txBody>
                    <a:bodyPr/>
                    <a:lstStyle/>
                    <a:p>
                      <a:pPr algn="ctr" fontAlgn="b"/>
                      <a:r>
                        <a:rPr lang="en-SG" sz="2200" b="1" i="0" u="none" strike="noStrike" dirty="0">
                          <a:solidFill>
                            <a:srgbClr val="000000"/>
                          </a:solidFill>
                          <a:effectLst/>
                          <a:latin typeface="Calibri" panose="020F0502020204030204" pitchFamily="34" charset="0"/>
                        </a:rPr>
                        <a:t>Alex </a:t>
                      </a:r>
                      <a:r>
                        <a:rPr lang="en-SG" sz="2200" b="1" i="0" u="none" strike="noStrike" dirty="0" err="1">
                          <a:solidFill>
                            <a:srgbClr val="000000"/>
                          </a:solidFill>
                          <a:effectLst/>
                          <a:latin typeface="Calibri" panose="020F0502020204030204" pitchFamily="34" charset="0"/>
                        </a:rPr>
                        <a:t>Khmyl</a:t>
                      </a:r>
                      <a:r>
                        <a:rPr lang="en-SG" sz="2200" b="1" i="0" u="none" strike="noStrike" dirty="0">
                          <a:solidFill>
                            <a:srgbClr val="000000"/>
                          </a:solidFill>
                          <a:effectLst/>
                          <a:latin typeface="Calibri" panose="020F0502020204030204" pitchFamily="34" charset="0"/>
                        </a:rPr>
                        <a:t> (Belarus)</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Nelly Stoyanova (Bulgaria)</a:t>
                      </a:r>
                    </a:p>
                  </a:txBody>
                  <a:tcPr marL="7620" marR="7620" marT="7620" marB="0" anchor="b"/>
                </a:tc>
                <a:extLst>
                  <a:ext uri="{0D108BD9-81ED-4DB2-BD59-A6C34878D82A}">
                    <a16:rowId xmlns:a16="http://schemas.microsoft.com/office/drawing/2014/main" val="4275793252"/>
                  </a:ext>
                </a:extLst>
              </a:tr>
              <a:tr h="370840">
                <a:tc>
                  <a:txBody>
                    <a:bodyPr/>
                    <a:lstStyle/>
                    <a:p>
                      <a:pPr algn="ctr" fontAlgn="b"/>
                      <a:r>
                        <a:rPr lang="en-SG" sz="2200" b="0" i="0" u="none" strike="noStrike" dirty="0">
                          <a:solidFill>
                            <a:srgbClr val="000000"/>
                          </a:solidFill>
                          <a:effectLst/>
                          <a:latin typeface="Calibri" panose="020F0502020204030204" pitchFamily="34" charset="0"/>
                        </a:rPr>
                        <a:t>Alexei </a:t>
                      </a:r>
                      <a:r>
                        <a:rPr lang="en-SG" sz="2200" b="0" i="0" u="none" strike="noStrike" dirty="0" err="1">
                          <a:solidFill>
                            <a:srgbClr val="000000"/>
                          </a:solidFill>
                          <a:effectLst/>
                          <a:latin typeface="Calibri" panose="020F0502020204030204" pitchFamily="34" charset="0"/>
                        </a:rPr>
                        <a:t>Sozonov</a:t>
                      </a:r>
                      <a:r>
                        <a:rPr lang="en-SG" sz="2200" b="0" i="0" u="none" strike="noStrike" dirty="0">
                          <a:solidFill>
                            <a:srgbClr val="000000"/>
                          </a:solidFill>
                          <a:effectLst/>
                          <a:latin typeface="Calibri" panose="020F0502020204030204" pitchFamily="34" charset="0"/>
                        </a:rPr>
                        <a:t> (Russia)</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Nodir Mirzoev (Tajikistan)</a:t>
                      </a:r>
                    </a:p>
                  </a:txBody>
                  <a:tcPr marL="7620" marR="7620" marT="7620" marB="0" anchor="b"/>
                </a:tc>
                <a:extLst>
                  <a:ext uri="{0D108BD9-81ED-4DB2-BD59-A6C34878D82A}">
                    <a16:rowId xmlns:a16="http://schemas.microsoft.com/office/drawing/2014/main" val="3607238184"/>
                  </a:ext>
                </a:extLst>
              </a:tr>
              <a:tr h="370840">
                <a:tc>
                  <a:txBody>
                    <a:bodyPr/>
                    <a:lstStyle/>
                    <a:p>
                      <a:pPr algn="ctr" fontAlgn="b"/>
                      <a:r>
                        <a:rPr lang="en-SG" sz="2200" b="0" i="0" u="none" strike="noStrike" dirty="0" err="1">
                          <a:solidFill>
                            <a:srgbClr val="000000"/>
                          </a:solidFill>
                          <a:effectLst/>
                          <a:latin typeface="Calibri" panose="020F0502020204030204" pitchFamily="34" charset="0"/>
                        </a:rPr>
                        <a:t>Almaz</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Bakenov</a:t>
                      </a:r>
                      <a:r>
                        <a:rPr lang="en-SG" sz="2200" b="0" i="0" u="none" strike="noStrike" dirty="0">
                          <a:solidFill>
                            <a:srgbClr val="000000"/>
                          </a:solidFill>
                          <a:effectLst/>
                          <a:latin typeface="Calibri" panose="020F0502020204030204" pitchFamily="34" charset="0"/>
                        </a:rPr>
                        <a:t> (Kyrgyz Republic)</a:t>
                      </a:r>
                    </a:p>
                  </a:txBody>
                  <a:tcPr marL="7620" marR="7620" marT="7620" marB="0" anchor="b"/>
                </a:tc>
                <a:tc>
                  <a:txBody>
                    <a:bodyPr/>
                    <a:lstStyle/>
                    <a:p>
                      <a:pPr algn="ctr" fontAlgn="b"/>
                      <a:r>
                        <a:rPr lang="en-SG" sz="2200" b="0" i="0" u="none" strike="noStrike">
                          <a:solidFill>
                            <a:srgbClr val="000000"/>
                          </a:solidFill>
                          <a:effectLst/>
                          <a:latin typeface="Calibri" panose="020F0502020204030204" pitchFamily="34" charset="0"/>
                        </a:rPr>
                        <a:t>Oleksandr Tsaruk (Ukraine)</a:t>
                      </a:r>
                    </a:p>
                  </a:txBody>
                  <a:tcPr marL="7620" marR="7620" marT="7620" marB="0" anchor="b"/>
                </a:tc>
                <a:extLst>
                  <a:ext uri="{0D108BD9-81ED-4DB2-BD59-A6C34878D82A}">
                    <a16:rowId xmlns:a16="http://schemas.microsoft.com/office/drawing/2014/main" val="1827357607"/>
                  </a:ext>
                </a:extLst>
              </a:tr>
              <a:tr h="370840">
                <a:tc>
                  <a:txBody>
                    <a:bodyPr/>
                    <a:lstStyle/>
                    <a:p>
                      <a:pPr algn="ctr" fontAlgn="b"/>
                      <a:r>
                        <a:rPr lang="en-SG" sz="2200" b="0" i="0" u="none" strike="noStrike" dirty="0">
                          <a:solidFill>
                            <a:srgbClr val="000000"/>
                          </a:solidFill>
                          <a:effectLst/>
                          <a:latin typeface="Calibri" panose="020F0502020204030204" pitchFamily="34" charset="0"/>
                        </a:rPr>
                        <a:t>Daniel </a:t>
                      </a:r>
                      <a:r>
                        <a:rPr lang="en-SG" sz="2200" b="0" i="0" u="none" strike="noStrike" dirty="0" err="1">
                          <a:solidFill>
                            <a:srgbClr val="000000"/>
                          </a:solidFill>
                          <a:effectLst/>
                          <a:latin typeface="Calibri" panose="020F0502020204030204" pitchFamily="34" charset="0"/>
                        </a:rPr>
                        <a:t>Kalchev</a:t>
                      </a:r>
                      <a:r>
                        <a:rPr lang="en-SG" sz="2200" b="0" i="0" u="none" strike="noStrike" dirty="0">
                          <a:solidFill>
                            <a:srgbClr val="000000"/>
                          </a:solidFill>
                          <a:effectLst/>
                          <a:latin typeface="Calibri" panose="020F0502020204030204" pitchFamily="34" charset="0"/>
                        </a:rPr>
                        <a:t> (Bulgaria)</a:t>
                      </a:r>
                    </a:p>
                  </a:txBody>
                  <a:tcPr marL="7620" marR="7620" marT="7620" marB="0" anchor="b"/>
                </a:tc>
                <a:tc>
                  <a:txBody>
                    <a:bodyPr/>
                    <a:lstStyle/>
                    <a:p>
                      <a:pPr algn="ctr" fontAlgn="b"/>
                      <a:r>
                        <a:rPr lang="en-SG" sz="2200" b="0" i="0" u="none" strike="noStrike" dirty="0">
                          <a:solidFill>
                            <a:srgbClr val="000000"/>
                          </a:solidFill>
                          <a:effectLst/>
                          <a:latin typeface="Calibri" panose="020F0502020204030204" pitchFamily="34" charset="0"/>
                        </a:rPr>
                        <a:t>Pavel </a:t>
                      </a:r>
                      <a:r>
                        <a:rPr lang="en-SG" sz="2200" b="0" i="0" u="none" strike="noStrike" dirty="0" err="1">
                          <a:solidFill>
                            <a:srgbClr val="000000"/>
                          </a:solidFill>
                          <a:effectLst/>
                          <a:latin typeface="Calibri" panose="020F0502020204030204" pitchFamily="34" charset="0"/>
                        </a:rPr>
                        <a:t>Gusev</a:t>
                      </a:r>
                      <a:r>
                        <a:rPr lang="en-SG" sz="2200" b="0" i="0" u="none" strike="noStrike" dirty="0">
                          <a:solidFill>
                            <a:srgbClr val="000000"/>
                          </a:solidFill>
                          <a:effectLst/>
                          <a:latin typeface="Calibri" panose="020F0502020204030204" pitchFamily="34" charset="0"/>
                        </a:rPr>
                        <a:t> (Kazakhstan)</a:t>
                      </a:r>
                    </a:p>
                  </a:txBody>
                  <a:tcPr marL="7620" marR="7620" marT="7620" marB="0" anchor="b"/>
                </a:tc>
                <a:extLst>
                  <a:ext uri="{0D108BD9-81ED-4DB2-BD59-A6C34878D82A}">
                    <a16:rowId xmlns:a16="http://schemas.microsoft.com/office/drawing/2014/main" val="560183685"/>
                  </a:ext>
                </a:extLst>
              </a:tr>
              <a:tr h="370840">
                <a:tc>
                  <a:txBody>
                    <a:bodyPr/>
                    <a:lstStyle/>
                    <a:p>
                      <a:pPr algn="ctr" fontAlgn="b"/>
                      <a:r>
                        <a:rPr lang="en-SG" sz="2200" b="1" i="0" u="none" strike="noStrike" dirty="0">
                          <a:solidFill>
                            <a:srgbClr val="000000"/>
                          </a:solidFill>
                          <a:effectLst/>
                          <a:latin typeface="Calibri" panose="020F0502020204030204" pitchFamily="34" charset="0"/>
                        </a:rPr>
                        <a:t>Dmitry </a:t>
                      </a:r>
                      <a:r>
                        <a:rPr lang="en-SG" sz="2200" b="1" i="0" u="none" strike="noStrike" dirty="0" err="1">
                          <a:solidFill>
                            <a:srgbClr val="000000"/>
                          </a:solidFill>
                          <a:effectLst/>
                          <a:latin typeface="Calibri" panose="020F0502020204030204" pitchFamily="34" charset="0"/>
                        </a:rPr>
                        <a:t>Belyavskiy</a:t>
                      </a:r>
                      <a:r>
                        <a:rPr lang="en-SG" sz="2200" b="1" i="0" u="none" strike="noStrike" dirty="0">
                          <a:solidFill>
                            <a:srgbClr val="000000"/>
                          </a:solidFill>
                          <a:effectLst/>
                          <a:latin typeface="Calibri" panose="020F0502020204030204" pitchFamily="34" charset="0"/>
                        </a:rPr>
                        <a:t> (Russia)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Predrag</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Lesic</a:t>
                      </a:r>
                      <a:r>
                        <a:rPr lang="en-SG" sz="2200" b="0" i="0" u="none" strike="noStrike" dirty="0">
                          <a:solidFill>
                            <a:srgbClr val="000000"/>
                          </a:solidFill>
                          <a:effectLst/>
                          <a:latin typeface="Calibri" panose="020F0502020204030204" pitchFamily="34" charset="0"/>
                        </a:rPr>
                        <a:t> (Montenegro)</a:t>
                      </a:r>
                    </a:p>
                  </a:txBody>
                  <a:tcPr marL="7620" marR="7620" marT="7620" marB="0" anchor="b"/>
                </a:tc>
                <a:extLst>
                  <a:ext uri="{0D108BD9-81ED-4DB2-BD59-A6C34878D82A}">
                    <a16:rowId xmlns:a16="http://schemas.microsoft.com/office/drawing/2014/main" val="3812751581"/>
                  </a:ext>
                </a:extLst>
              </a:tr>
              <a:tr h="370840">
                <a:tc>
                  <a:txBody>
                    <a:bodyPr/>
                    <a:lstStyle/>
                    <a:p>
                      <a:pPr algn="ctr" fontAlgn="b"/>
                      <a:r>
                        <a:rPr lang="en-SG" sz="2200" b="1" i="0" u="none" strike="noStrike" dirty="0">
                          <a:solidFill>
                            <a:srgbClr val="000000"/>
                          </a:solidFill>
                          <a:effectLst/>
                          <a:latin typeface="Calibri" panose="020F0502020204030204" pitchFamily="34" charset="0"/>
                        </a:rPr>
                        <a:t>Dmitry </a:t>
                      </a:r>
                      <a:r>
                        <a:rPr lang="en-SG" sz="2200" b="1" i="0" u="none" strike="noStrike" dirty="0" err="1">
                          <a:solidFill>
                            <a:srgbClr val="000000"/>
                          </a:solidFill>
                          <a:effectLst/>
                          <a:latin typeface="Calibri" panose="020F0502020204030204" pitchFamily="34" charset="0"/>
                        </a:rPr>
                        <a:t>Kohmanyuk</a:t>
                      </a:r>
                      <a:r>
                        <a:rPr lang="en-SG" sz="2200" b="1" i="0" u="none" strike="noStrike" dirty="0">
                          <a:solidFill>
                            <a:srgbClr val="000000"/>
                          </a:solidFill>
                          <a:effectLst/>
                          <a:latin typeface="Calibri" panose="020F0502020204030204" pitchFamily="34" charset="0"/>
                        </a:rPr>
                        <a:t>  (Ukraine)</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Sanja</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Simonova</a:t>
                      </a:r>
                      <a:r>
                        <a:rPr lang="en-SG" sz="2200" b="0" i="0" u="none" strike="noStrike" dirty="0">
                          <a:solidFill>
                            <a:srgbClr val="000000"/>
                          </a:solidFill>
                          <a:effectLst/>
                          <a:latin typeface="Calibri" panose="020F0502020204030204" pitchFamily="34" charset="0"/>
                        </a:rPr>
                        <a:t> (Macedonia)</a:t>
                      </a:r>
                    </a:p>
                  </a:txBody>
                  <a:tcPr marL="7620" marR="7620" marT="7620" marB="0" anchor="b"/>
                </a:tc>
                <a:extLst>
                  <a:ext uri="{0D108BD9-81ED-4DB2-BD59-A6C34878D82A}">
                    <a16:rowId xmlns:a16="http://schemas.microsoft.com/office/drawing/2014/main" val="531537293"/>
                  </a:ext>
                </a:extLst>
              </a:tr>
              <a:tr h="370840">
                <a:tc>
                  <a:txBody>
                    <a:bodyPr/>
                    <a:lstStyle/>
                    <a:p>
                      <a:pPr algn="ctr" fontAlgn="b"/>
                      <a:r>
                        <a:rPr lang="en-SG" sz="2200" b="1" i="0" u="none" strike="noStrike" dirty="0" err="1">
                          <a:solidFill>
                            <a:srgbClr val="000000"/>
                          </a:solidFill>
                          <a:effectLst/>
                          <a:latin typeface="Calibri" panose="020F0502020204030204" pitchFamily="34" charset="0"/>
                        </a:rPr>
                        <a:t>Dušan</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Stojičević</a:t>
                      </a:r>
                      <a:r>
                        <a:rPr lang="en-SG" sz="2200" b="1" i="0" u="none" strike="noStrike" dirty="0">
                          <a:solidFill>
                            <a:srgbClr val="000000"/>
                          </a:solidFill>
                          <a:effectLst/>
                          <a:latin typeface="Calibri" panose="020F0502020204030204" pitchFamily="34" charset="0"/>
                        </a:rPr>
                        <a:t> (Serbia, chair)</a:t>
                      </a:r>
                    </a:p>
                  </a:txBody>
                  <a:tcPr marL="7620" marR="7620" marT="7620" marB="0" anchor="b"/>
                </a:tc>
                <a:tc>
                  <a:txBody>
                    <a:bodyPr/>
                    <a:lstStyle/>
                    <a:p>
                      <a:pPr algn="ctr" fontAlgn="b"/>
                      <a:r>
                        <a:rPr lang="en-SG" sz="2200" b="1" i="0" u="none" strike="noStrike" dirty="0">
                          <a:solidFill>
                            <a:srgbClr val="000000"/>
                          </a:solidFill>
                          <a:effectLst/>
                          <a:latin typeface="Calibri" panose="020F0502020204030204" pitchFamily="34" charset="0"/>
                        </a:rPr>
                        <a:t>Sergey </a:t>
                      </a:r>
                      <a:r>
                        <a:rPr lang="en-SG" sz="2200" b="1" i="0" u="none" strike="noStrike" dirty="0" err="1">
                          <a:solidFill>
                            <a:srgbClr val="000000"/>
                          </a:solidFill>
                          <a:effectLst/>
                          <a:latin typeface="Calibri" panose="020F0502020204030204" pitchFamily="34" charset="0"/>
                        </a:rPr>
                        <a:t>Povalishev</a:t>
                      </a:r>
                      <a:r>
                        <a:rPr lang="en-SG" sz="2200" b="1" i="0" u="none" strike="noStrike" dirty="0">
                          <a:solidFill>
                            <a:srgbClr val="000000"/>
                          </a:solidFill>
                          <a:effectLst/>
                          <a:latin typeface="Calibri" panose="020F0502020204030204" pitchFamily="34" charset="0"/>
                        </a:rPr>
                        <a:t> (Belarus)</a:t>
                      </a:r>
                    </a:p>
                  </a:txBody>
                  <a:tcPr marL="7620" marR="7620" marT="7620" marB="0" anchor="b"/>
                </a:tc>
                <a:extLst>
                  <a:ext uri="{0D108BD9-81ED-4DB2-BD59-A6C34878D82A}">
                    <a16:rowId xmlns:a16="http://schemas.microsoft.com/office/drawing/2014/main" val="2333252880"/>
                  </a:ext>
                </a:extLst>
              </a:tr>
              <a:tr h="370840">
                <a:tc>
                  <a:txBody>
                    <a:bodyPr/>
                    <a:lstStyle/>
                    <a:p>
                      <a:pPr algn="ctr" fontAlgn="b"/>
                      <a:r>
                        <a:rPr lang="en-SG" sz="2200" b="0" i="0" u="none" strike="noStrike">
                          <a:solidFill>
                            <a:srgbClr val="000000"/>
                          </a:solidFill>
                          <a:effectLst/>
                          <a:latin typeface="Calibri" panose="020F0502020204030204" pitchFamily="34" charset="0"/>
                        </a:rPr>
                        <a:t>Enkhbold Gombo (Mongolia)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Tattu</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Mambetalieva</a:t>
                      </a:r>
                      <a:r>
                        <a:rPr lang="en-SG" sz="2200" b="0" i="0" u="none" strike="noStrike" dirty="0">
                          <a:solidFill>
                            <a:srgbClr val="000000"/>
                          </a:solidFill>
                          <a:effectLst/>
                          <a:latin typeface="Calibri" panose="020F0502020204030204" pitchFamily="34" charset="0"/>
                        </a:rPr>
                        <a:t> (Kyrgyzstan)</a:t>
                      </a:r>
                    </a:p>
                  </a:txBody>
                  <a:tcPr marL="7620" marR="7620" marT="7620" marB="0" anchor="b"/>
                </a:tc>
                <a:extLst>
                  <a:ext uri="{0D108BD9-81ED-4DB2-BD59-A6C34878D82A}">
                    <a16:rowId xmlns:a16="http://schemas.microsoft.com/office/drawing/2014/main" val="2003949259"/>
                  </a:ext>
                </a:extLst>
              </a:tr>
              <a:tr h="370840">
                <a:tc>
                  <a:txBody>
                    <a:bodyPr/>
                    <a:lstStyle/>
                    <a:p>
                      <a:pPr algn="ctr" fontAlgn="b"/>
                      <a:r>
                        <a:rPr lang="en-SG" sz="2200" b="1" i="0" u="none" strike="noStrike" dirty="0" err="1">
                          <a:solidFill>
                            <a:srgbClr val="000000"/>
                          </a:solidFill>
                          <a:effectLst/>
                          <a:latin typeface="Calibri" panose="020F0502020204030204" pitchFamily="34" charset="0"/>
                        </a:rPr>
                        <a:t>Iliya</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Bazlyankov</a:t>
                      </a:r>
                      <a:r>
                        <a:rPr lang="en-SG" sz="2200" b="1" i="0" u="none" strike="noStrike" dirty="0">
                          <a:solidFill>
                            <a:srgbClr val="000000"/>
                          </a:solidFill>
                          <a:effectLst/>
                          <a:latin typeface="Calibri" panose="020F0502020204030204" pitchFamily="34" charset="0"/>
                        </a:rPr>
                        <a:t> (Bulgaria)</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Yashar</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Hajiyev</a:t>
                      </a:r>
                      <a:r>
                        <a:rPr lang="en-SG" sz="2200" b="0" i="0" u="none" strike="noStrike" dirty="0">
                          <a:solidFill>
                            <a:srgbClr val="000000"/>
                          </a:solidFill>
                          <a:effectLst/>
                          <a:latin typeface="Calibri" panose="020F0502020204030204" pitchFamily="34" charset="0"/>
                        </a:rPr>
                        <a:t> (Azerbaijan)</a:t>
                      </a:r>
                    </a:p>
                  </a:txBody>
                  <a:tcPr marL="7620" marR="7620" marT="7620" marB="0" anchor="b"/>
                </a:tc>
                <a:extLst>
                  <a:ext uri="{0D108BD9-81ED-4DB2-BD59-A6C34878D82A}">
                    <a16:rowId xmlns:a16="http://schemas.microsoft.com/office/drawing/2014/main" val="1195576495"/>
                  </a:ext>
                </a:extLst>
              </a:tr>
              <a:tr h="370840">
                <a:tc>
                  <a:txBody>
                    <a:bodyPr/>
                    <a:lstStyle/>
                    <a:p>
                      <a:pPr algn="ctr" fontAlgn="b"/>
                      <a:r>
                        <a:rPr lang="en-SG" sz="2200" b="0" i="0" u="none" strike="noStrike">
                          <a:solidFill>
                            <a:srgbClr val="000000"/>
                          </a:solidFill>
                          <a:effectLst/>
                          <a:latin typeface="Calibri" panose="020F0502020204030204" pitchFamily="34" charset="0"/>
                        </a:rPr>
                        <a:t>Kadamjon Safiev (Tajikistan)</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Yuliya</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Morenets</a:t>
                      </a:r>
                      <a:r>
                        <a:rPr lang="en-SG" sz="2200" b="0" i="0" u="none" strike="noStrike" dirty="0">
                          <a:solidFill>
                            <a:srgbClr val="000000"/>
                          </a:solidFill>
                          <a:effectLst/>
                          <a:latin typeface="Calibri" panose="020F0502020204030204" pitchFamily="34" charset="0"/>
                        </a:rPr>
                        <a:t> (Russia)</a:t>
                      </a:r>
                    </a:p>
                  </a:txBody>
                  <a:tcPr marL="7620" marR="7620" marT="7620" marB="0" anchor="b"/>
                </a:tc>
                <a:extLst>
                  <a:ext uri="{0D108BD9-81ED-4DB2-BD59-A6C34878D82A}">
                    <a16:rowId xmlns:a16="http://schemas.microsoft.com/office/drawing/2014/main" val="3284752094"/>
                  </a:ext>
                </a:extLst>
              </a:tr>
              <a:tr h="370840">
                <a:tc>
                  <a:txBody>
                    <a:bodyPr/>
                    <a:lstStyle/>
                    <a:p>
                      <a:pPr algn="ctr" fontAlgn="b"/>
                      <a:r>
                        <a:rPr lang="en-SG" sz="2200" b="0" i="0" u="none" strike="noStrike">
                          <a:solidFill>
                            <a:srgbClr val="000000"/>
                          </a:solidFill>
                          <a:effectLst/>
                          <a:latin typeface="Calibri" panose="020F0502020204030204" pitchFamily="34" charset="0"/>
                        </a:rPr>
                        <a:t>Mirjana Tasić (Serbia)</a:t>
                      </a:r>
                    </a:p>
                  </a:txBody>
                  <a:tcPr marL="7620" marR="7620" marT="7620" marB="0" anchor="b"/>
                </a:tc>
                <a:tc>
                  <a:txBody>
                    <a:bodyPr/>
                    <a:lstStyle/>
                    <a:p>
                      <a:pPr algn="ctr" fontAlgn="b"/>
                      <a:r>
                        <a:rPr lang="en-SG" sz="2200" b="1" i="0" u="none" strike="noStrike" dirty="0" err="1">
                          <a:solidFill>
                            <a:srgbClr val="000000"/>
                          </a:solidFill>
                          <a:effectLst/>
                          <a:latin typeface="Calibri" panose="020F0502020204030204" pitchFamily="34" charset="0"/>
                        </a:rPr>
                        <a:t>Yurii</a:t>
                      </a:r>
                      <a:r>
                        <a:rPr lang="en-SG" sz="2200" b="1" i="0" u="none" strike="noStrike" dirty="0">
                          <a:solidFill>
                            <a:srgbClr val="000000"/>
                          </a:solidFill>
                          <a:effectLst/>
                          <a:latin typeface="Calibri" panose="020F0502020204030204" pitchFamily="34" charset="0"/>
                        </a:rPr>
                        <a:t> </a:t>
                      </a:r>
                      <a:r>
                        <a:rPr lang="en-SG" sz="2200" b="1" i="0" u="none" strike="noStrike" dirty="0" err="1">
                          <a:solidFill>
                            <a:srgbClr val="000000"/>
                          </a:solidFill>
                          <a:effectLst/>
                          <a:latin typeface="Calibri" panose="020F0502020204030204" pitchFamily="34" charset="0"/>
                        </a:rPr>
                        <a:t>Kargapolov</a:t>
                      </a:r>
                      <a:r>
                        <a:rPr lang="en-SG" sz="2200" b="1" i="0" u="none" strike="noStrike" dirty="0">
                          <a:solidFill>
                            <a:srgbClr val="000000"/>
                          </a:solidFill>
                          <a:effectLst/>
                          <a:latin typeface="Calibri" panose="020F0502020204030204" pitchFamily="34" charset="0"/>
                        </a:rPr>
                        <a:t> (Ukraine)</a:t>
                      </a:r>
                    </a:p>
                  </a:txBody>
                  <a:tcPr marL="7620" marR="7620" marT="7620" marB="0" anchor="b"/>
                </a:tc>
                <a:extLst>
                  <a:ext uri="{0D108BD9-81ED-4DB2-BD59-A6C34878D82A}">
                    <a16:rowId xmlns:a16="http://schemas.microsoft.com/office/drawing/2014/main" val="2771099312"/>
                  </a:ext>
                </a:extLst>
              </a:tr>
              <a:tr h="370840">
                <a:tc>
                  <a:txBody>
                    <a:bodyPr/>
                    <a:lstStyle/>
                    <a:p>
                      <a:pPr algn="ctr" fontAlgn="b"/>
                      <a:r>
                        <a:rPr lang="en-SG" sz="2200" b="0" i="0" u="none" strike="noStrike" dirty="0" err="1">
                          <a:solidFill>
                            <a:srgbClr val="000000"/>
                          </a:solidFill>
                          <a:effectLst/>
                          <a:latin typeface="Calibri" panose="020F0502020204030204" pitchFamily="34" charset="0"/>
                        </a:rPr>
                        <a:t>Nazgul</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Kurmanalieva</a:t>
                      </a:r>
                      <a:r>
                        <a:rPr lang="en-SG" sz="2200" b="0" i="0" u="none" strike="noStrike" dirty="0">
                          <a:solidFill>
                            <a:srgbClr val="000000"/>
                          </a:solidFill>
                          <a:effectLst/>
                          <a:latin typeface="Calibri" panose="020F0502020204030204" pitchFamily="34" charset="0"/>
                        </a:rPr>
                        <a:t> (Kyrgyzstan)</a:t>
                      </a:r>
                    </a:p>
                  </a:txBody>
                  <a:tcPr marL="7620" marR="7620" marT="7620" marB="0" anchor="b"/>
                </a:tc>
                <a:tc>
                  <a:txBody>
                    <a:bodyPr/>
                    <a:lstStyle/>
                    <a:p>
                      <a:pPr algn="ctr" fontAlgn="b"/>
                      <a:r>
                        <a:rPr lang="en-SG" sz="2200" b="0" i="0" u="none" strike="noStrike" dirty="0" err="1">
                          <a:solidFill>
                            <a:srgbClr val="000000"/>
                          </a:solidFill>
                          <a:effectLst/>
                          <a:latin typeface="Calibri" panose="020F0502020204030204" pitchFamily="34" charset="0"/>
                        </a:rPr>
                        <a:t>Yuriy</a:t>
                      </a:r>
                      <a:r>
                        <a:rPr lang="en-SG" sz="2200" b="0" i="0" u="none" strike="noStrike" dirty="0">
                          <a:solidFill>
                            <a:srgbClr val="000000"/>
                          </a:solidFill>
                          <a:effectLst/>
                          <a:latin typeface="Calibri" panose="020F0502020204030204" pitchFamily="34" charset="0"/>
                        </a:rPr>
                        <a:t> </a:t>
                      </a:r>
                      <a:r>
                        <a:rPr lang="en-SG" sz="2200" b="0" i="0" u="none" strike="noStrike" dirty="0" err="1">
                          <a:solidFill>
                            <a:srgbClr val="000000"/>
                          </a:solidFill>
                          <a:effectLst/>
                          <a:latin typeface="Calibri" panose="020F0502020204030204" pitchFamily="34" charset="0"/>
                        </a:rPr>
                        <a:t>Honcharuk</a:t>
                      </a:r>
                      <a:r>
                        <a:rPr lang="en-SG" sz="2200" b="0" i="0" u="none" strike="noStrike" dirty="0">
                          <a:solidFill>
                            <a:srgbClr val="000000"/>
                          </a:solidFill>
                          <a:effectLst/>
                          <a:latin typeface="Calibri" panose="020F0502020204030204" pitchFamily="34" charset="0"/>
                        </a:rPr>
                        <a:t> (Ukraine)</a:t>
                      </a:r>
                    </a:p>
                  </a:txBody>
                  <a:tcPr marL="7620" marR="7620" marT="7620" marB="0" anchor="b"/>
                </a:tc>
                <a:extLst>
                  <a:ext uri="{0D108BD9-81ED-4DB2-BD59-A6C34878D82A}">
                    <a16:rowId xmlns:a16="http://schemas.microsoft.com/office/drawing/2014/main" val="1360126763"/>
                  </a:ext>
                </a:extLst>
              </a:tr>
            </a:tbl>
          </a:graphicData>
        </a:graphic>
      </p:graphicFrame>
    </p:spTree>
    <p:extLst>
      <p:ext uri="{BB962C8B-B14F-4D97-AF65-F5344CB8AC3E}">
        <p14:creationId xmlns:p14="http://schemas.microsoft.com/office/powerpoint/2010/main" val="30303530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dirty="0"/>
              <a:t>Thanks!</a:t>
            </a:r>
            <a:endParaRPr lang="en-US" sz="3000" dirty="0">
              <a:latin typeface="Arial"/>
              <a:cs typeface="Arial"/>
            </a:endParaRPr>
          </a:p>
        </p:txBody>
      </p:sp>
      <p:sp>
        <p:nvSpPr>
          <p:cNvPr id="2" name="Rectangle 1"/>
          <p:cNvSpPr/>
          <p:nvPr/>
        </p:nvSpPr>
        <p:spPr>
          <a:xfrm>
            <a:off x="4592320" y="1000443"/>
            <a:ext cx="4551680" cy="50038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Arial"/>
            </a:endParaRPr>
          </a:p>
        </p:txBody>
      </p:sp>
      <p:sp>
        <p:nvSpPr>
          <p:cNvPr id="3" name="TextBox 2"/>
          <p:cNvSpPr txBox="1"/>
          <p:nvPr/>
        </p:nvSpPr>
        <p:spPr>
          <a:xfrm>
            <a:off x="4895273" y="1373909"/>
            <a:ext cx="3948545" cy="220060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a:ea typeface="+mn-ea"/>
                <a:cs typeface="Arial"/>
              </a:rPr>
              <a:t>Du</a:t>
            </a:r>
            <a:r>
              <a:rPr kumimoji="0" lang="sr-Latn-RS" sz="2400" b="0" i="0" u="none" strike="noStrike" kern="1200" cap="none" spc="0" normalizeH="0" baseline="0" noProof="0" dirty="0">
                <a:ln>
                  <a:noFill/>
                </a:ln>
                <a:solidFill>
                  <a:prstClr val="white"/>
                </a:solidFill>
                <a:effectLst/>
                <a:uLnTx/>
                <a:uFillTx/>
                <a:latin typeface="Arial"/>
                <a:ea typeface="+mn-ea"/>
                <a:cs typeface="Arial"/>
              </a:rPr>
              <a:t>šan Stojičević</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r-Cyrl-RS" sz="2400" b="0" i="0" u="none" strike="noStrike" kern="1200" cap="none" spc="0" normalizeH="0" baseline="0" noProof="0" dirty="0">
                <a:ln>
                  <a:noFill/>
                </a:ln>
                <a:solidFill>
                  <a:prstClr val="white"/>
                </a:solidFill>
                <a:effectLst/>
                <a:uLnTx/>
                <a:uFillTx/>
                <a:latin typeface="Arial"/>
                <a:ea typeface="+mn-ea"/>
                <a:cs typeface="Arial"/>
              </a:rPr>
              <a:t>Душан Стојичевић</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r-Cyrl-RS" sz="2400" b="0" i="0" u="none" strike="noStrike" kern="1200" cap="none" spc="0" normalizeH="0" baseline="0" noProof="0" dirty="0">
              <a:ln>
                <a:noFill/>
              </a:ln>
              <a:solidFill>
                <a:prstClr val="white"/>
              </a:solidFill>
              <a:effectLst/>
              <a:uLnTx/>
              <a:uFillTx/>
              <a:latin typeface="Arial"/>
              <a:ea typeface="+mn-ea"/>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a:ea typeface="+mn-ea"/>
                <a:cs typeface="Arial"/>
                <a:hlinkClick r:id="rId3"/>
              </a:rPr>
              <a:t>d</a:t>
            </a:r>
            <a:r>
              <a:rPr kumimoji="0" lang="sr-Latn-RS" sz="2400" b="0" i="0" u="none" strike="noStrike" kern="1200" cap="none" spc="0" normalizeH="0" baseline="0" noProof="0" dirty="0">
                <a:ln>
                  <a:noFill/>
                </a:ln>
                <a:solidFill>
                  <a:prstClr val="white"/>
                </a:solidFill>
                <a:effectLst/>
                <a:uLnTx/>
                <a:uFillTx/>
                <a:latin typeface="Arial"/>
                <a:ea typeface="+mn-ea"/>
                <a:cs typeface="Arial"/>
                <a:hlinkClick r:id="rId3"/>
              </a:rPr>
              <a:t>usan</a:t>
            </a:r>
            <a:r>
              <a:rPr kumimoji="0" lang="en-US" sz="2400" b="0" i="0" u="none" strike="noStrike" kern="1200" cap="none" spc="0" normalizeH="0" baseline="0" noProof="0" dirty="0">
                <a:ln>
                  <a:noFill/>
                </a:ln>
                <a:solidFill>
                  <a:prstClr val="white"/>
                </a:solidFill>
                <a:effectLst/>
                <a:uLnTx/>
                <a:uFillTx/>
                <a:latin typeface="Arial"/>
                <a:ea typeface="+mn-ea"/>
                <a:cs typeface="Arial"/>
                <a:hlinkClick r:id="rId3"/>
              </a:rPr>
              <a:t>@dukes.in.rs</a:t>
            </a:r>
            <a:endParaRPr kumimoji="0" lang="en-US" sz="2400" b="0" i="0" u="none" strike="noStrike" kern="1200" cap="none" spc="0" normalizeH="0" baseline="0" noProof="0" dirty="0">
              <a:ln>
                <a:noFill/>
              </a:ln>
              <a:solidFill>
                <a:prstClr val="white"/>
              </a:solidFill>
              <a:effectLst/>
              <a:uLnTx/>
              <a:uFillTx/>
              <a:latin typeface="Arial"/>
              <a:ea typeface="+mn-ea"/>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a:ea typeface="+mn-ea"/>
                <a:cs typeface="Arial"/>
                <a:hlinkClick r:id="rId4"/>
              </a:rPr>
              <a:t>stojicevic@gransy.com</a:t>
            </a:r>
            <a:endParaRPr kumimoji="0" lang="en-US" sz="2400" b="0" i="0" u="none" strike="noStrike" kern="1200" cap="none" spc="0" normalizeH="0" baseline="0" noProof="0" dirty="0">
              <a:ln>
                <a:noFill/>
              </a:ln>
              <a:solidFill>
                <a:prstClr val="white"/>
              </a:solidFill>
              <a:effectLst/>
              <a:uLnTx/>
              <a:uFillTx/>
              <a:latin typeface="Arial"/>
              <a:ea typeface="+mn-ea"/>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dirty="0">
              <a:ln>
                <a:noFill/>
              </a:ln>
              <a:solidFill>
                <a:prstClr val="white"/>
              </a:solidFill>
              <a:effectLst/>
              <a:uLnTx/>
              <a:uFillTx/>
              <a:latin typeface="Arial"/>
              <a:ea typeface="+mn-ea"/>
              <a:cs typeface="Arial"/>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1519" y="1000443"/>
            <a:ext cx="3335866" cy="5003800"/>
          </a:xfrm>
          <a:prstGeom prst="rect">
            <a:avLst/>
          </a:prstGeom>
        </p:spPr>
      </p:pic>
    </p:spTree>
    <p:extLst>
      <p:ext uri="{BB962C8B-B14F-4D97-AF65-F5344CB8AC3E}">
        <p14:creationId xmlns:p14="http://schemas.microsoft.com/office/powerpoint/2010/main" val="87999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878259"/>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Derived from Uncial script, augmented by letters from older Glagolitic alphabet, including some ligatures. Additional letters used for Old Church Slavonic sounds not found in Greek </a:t>
            </a:r>
          </a:p>
          <a:p>
            <a:pPr marL="342900" indent="-342900">
              <a:buFont typeface="Wingdings" panose="05000000000000000000" pitchFamily="2" charset="2"/>
              <a:buChar char="¤"/>
            </a:pPr>
            <a:r>
              <a:rPr lang="en-US" sz="2200" dirty="0">
                <a:solidFill>
                  <a:srgbClr val="0C1F24"/>
                </a:solidFill>
                <a:latin typeface="Arial"/>
                <a:cs typeface="Arial"/>
              </a:rPr>
              <a:t>Named in honor of Byzantine brothers, Saints Cyril and Methodius, who created the Glagolitic alphabet  </a:t>
            </a:r>
          </a:p>
          <a:p>
            <a:pPr marL="342900" indent="-342900">
              <a:buFont typeface="Wingdings" panose="05000000000000000000" pitchFamily="2" charset="2"/>
              <a:buChar char="¤"/>
            </a:pPr>
            <a:r>
              <a:rPr lang="en-US" sz="2200" dirty="0">
                <a:solidFill>
                  <a:srgbClr val="0C1F24"/>
                </a:solidFill>
                <a:latin typeface="Arial"/>
                <a:cs typeface="Arial"/>
              </a:rPr>
              <a:t>Believed to be developed by disciples of Cyril and Methodius</a:t>
            </a:r>
          </a:p>
          <a:p>
            <a:pPr marL="342900" indent="-342900">
              <a:buFont typeface="Wingdings" panose="05000000000000000000" pitchFamily="2" charset="2"/>
              <a:buChar char="¤"/>
            </a:pPr>
            <a:endParaRPr lang="en-U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Individual languages and groups using Cyrillic script</a:t>
            </a:r>
          </a:p>
          <a:p>
            <a:pPr marL="800100" lvl="1" indent="-342900">
              <a:buFont typeface="Courier New" panose="02070309020205020404" pitchFamily="49" charset="0"/>
              <a:buChar char="o"/>
            </a:pPr>
            <a:r>
              <a:rPr lang="en-US" dirty="0">
                <a:latin typeface="Arial" panose="020B0604020202020204" pitchFamily="34" charset="0"/>
                <a:cs typeface="Arial" panose="020B0604020202020204" pitchFamily="34" charset="0"/>
              </a:rPr>
              <a:t>Indo-European 		Caucasian</a:t>
            </a:r>
          </a:p>
          <a:p>
            <a:pPr marL="800100" lvl="1" indent="-342900">
              <a:buFont typeface="Courier New" panose="02070309020205020404" pitchFamily="49" charset="0"/>
              <a:buChar char="o"/>
            </a:pPr>
            <a:r>
              <a:rPr lang="en-US" dirty="0">
                <a:latin typeface="Arial" panose="020B0604020202020204" pitchFamily="34" charset="0"/>
                <a:cs typeface="Arial" panose="020B0604020202020204" pitchFamily="34" charset="0"/>
              </a:rPr>
              <a:t>Sino-Tibetan </a:t>
            </a:r>
            <a:r>
              <a:rPr lang="sr-Latn-R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Chukchi and Kamchatka</a:t>
            </a:r>
          </a:p>
          <a:p>
            <a:pPr marL="800100" lvl="1" indent="-342900">
              <a:buFont typeface="Courier New" panose="02070309020205020404" pitchFamily="49" charset="0"/>
              <a:buChar char="o"/>
            </a:pPr>
            <a:r>
              <a:rPr lang="en-US" dirty="0">
                <a:latin typeface="Arial" panose="020B0604020202020204" pitchFamily="34" charset="0"/>
                <a:cs typeface="Arial" panose="020B0604020202020204" pitchFamily="34" charset="0"/>
              </a:rPr>
              <a:t>Mongolian </a:t>
            </a:r>
            <a:r>
              <a:rPr lang="sr-Latn-R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Tungus</a:t>
            </a:r>
          </a:p>
          <a:p>
            <a:pPr marL="800100" lvl="1" indent="-342900">
              <a:buFont typeface="Courier New" panose="02070309020205020404" pitchFamily="49" charset="0"/>
              <a:buChar char="o"/>
            </a:pPr>
            <a:r>
              <a:rPr lang="en-US" dirty="0">
                <a:latin typeface="Arial" panose="020B0604020202020204" pitchFamily="34" charset="0"/>
                <a:cs typeface="Arial" panose="020B0604020202020204" pitchFamily="34" charset="0"/>
              </a:rPr>
              <a:t>Turkic </a:t>
            </a:r>
            <a:r>
              <a:rPr lang="sr-Latn-R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Ural</a:t>
            </a:r>
          </a:p>
          <a:p>
            <a:pPr marL="800100" lvl="1" indent="-342900">
              <a:buFont typeface="Courier New" panose="02070309020205020404" pitchFamily="49" charset="0"/>
              <a:buChar char="o"/>
            </a:pPr>
            <a:r>
              <a:rPr lang="en-US" dirty="0">
                <a:latin typeface="Arial" panose="020B0604020202020204" pitchFamily="34" charset="0"/>
                <a:cs typeface="Arial" panose="020B0604020202020204" pitchFamily="34" charset="0"/>
              </a:rPr>
              <a:t>Individual - Aleutian, </a:t>
            </a:r>
            <a:r>
              <a:rPr lang="en-US" dirty="0" err="1">
                <a:latin typeface="Arial" panose="020B0604020202020204" pitchFamily="34" charset="0"/>
                <a:cs typeface="Arial" panose="020B0604020202020204" pitchFamily="34" charset="0"/>
              </a:rPr>
              <a:t>Nivkhs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Ket</a:t>
            </a:r>
            <a:r>
              <a:rPr lang="en-US" dirty="0">
                <a:latin typeface="Arial" panose="020B0604020202020204" pitchFamily="34" charset="0"/>
                <a:cs typeface="Arial" panose="020B0604020202020204" pitchFamily="34" charset="0"/>
              </a:rPr>
              <a:t>, Eskimos, Yukaghir languages</a:t>
            </a:r>
          </a:p>
          <a:p>
            <a:endParaRPr lang="en-US" sz="19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US" dirty="0"/>
              <a:t>Background on Script and Principle Languages</a:t>
            </a:r>
            <a:endParaRPr lang="en-US" sz="3000" dirty="0">
              <a:latin typeface="Arial"/>
              <a:cs typeface="Arial"/>
            </a:endParaRPr>
          </a:p>
        </p:txBody>
      </p:sp>
    </p:spTree>
    <p:extLst>
      <p:ext uri="{BB962C8B-B14F-4D97-AF65-F5344CB8AC3E}">
        <p14:creationId xmlns:p14="http://schemas.microsoft.com/office/powerpoint/2010/main" val="1420712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63510"/>
            <a:ext cx="8103072" cy="2077492"/>
          </a:xfrm>
          <a:prstGeom prst="rect">
            <a:avLst/>
          </a:prstGeom>
        </p:spPr>
        <p:txBody>
          <a:bodyPr wrap="square">
            <a:spAutoFit/>
          </a:bodyPr>
          <a:lstStyle/>
          <a:p>
            <a:pPr marL="342900" lvl="0" indent="-342900">
              <a:buFont typeface="Wingdings" panose="05000000000000000000" pitchFamily="2" charset="2"/>
              <a:buChar char="¤"/>
            </a:pPr>
            <a:r>
              <a:rPr lang="en-US" sz="2200" dirty="0">
                <a:solidFill>
                  <a:srgbClr val="0C1F24"/>
                </a:solidFill>
                <a:latin typeface="Arial"/>
                <a:cs typeface="Arial"/>
              </a:rPr>
              <a:t>South Eastern part of Europe (Serbia, Montenegro, Macedonia, Bulgaria, Bosnia and Herzegovina) </a:t>
            </a:r>
          </a:p>
          <a:p>
            <a:pPr marL="342900" indent="-342900">
              <a:buFont typeface="Wingdings" panose="05000000000000000000" pitchFamily="2" charset="2"/>
              <a:buChar char="¤"/>
            </a:pPr>
            <a:r>
              <a:rPr lang="en-US" sz="2200" dirty="0">
                <a:solidFill>
                  <a:srgbClr val="0C1F24"/>
                </a:solidFill>
                <a:latin typeface="Arial"/>
                <a:cs typeface="Arial"/>
              </a:rPr>
              <a:t>Eastern Europe (Belorussia, Ukraine, Russia)</a:t>
            </a:r>
            <a:endParaRPr lang="sr-Latn-RS" sz="2200" dirty="0">
              <a:solidFill>
                <a:srgbClr val="0C1F24"/>
              </a:solidFill>
              <a:latin typeface="Arial"/>
              <a:cs typeface="Arial"/>
            </a:endParaRPr>
          </a:p>
          <a:p>
            <a:pPr marL="342900" indent="-342900">
              <a:buFont typeface="Wingdings" panose="05000000000000000000" pitchFamily="2" charset="2"/>
              <a:buChar char="¤"/>
            </a:pPr>
            <a:r>
              <a:rPr lang="sr-Latn-RS" sz="2200" dirty="0">
                <a:solidFill>
                  <a:srgbClr val="0C1F24"/>
                </a:solidFill>
                <a:latin typeface="Arial"/>
                <a:cs typeface="Arial"/>
              </a:rPr>
              <a:t>Central Asia (</a:t>
            </a:r>
            <a:r>
              <a:rPr lang="en-US" sz="2200" dirty="0">
                <a:solidFill>
                  <a:srgbClr val="0C1F24"/>
                </a:solidFill>
                <a:latin typeface="Arial"/>
                <a:cs typeface="Arial"/>
              </a:rPr>
              <a:t>Kazakhstan, Turkmenistan, Uzbekistan, Kyrgyzstan, Tajikistan, Mongolia</a:t>
            </a:r>
            <a:r>
              <a:rPr lang="sr-Latn-RS" sz="2200" dirty="0">
                <a:solidFill>
                  <a:srgbClr val="0C1F24"/>
                </a:solidFill>
                <a:latin typeface="Arial"/>
                <a:cs typeface="Arial"/>
              </a:rPr>
              <a:t>) </a:t>
            </a:r>
          </a:p>
          <a:p>
            <a:endParaRPr lang="en-US" sz="1900" dirty="0">
              <a:solidFill>
                <a:srgbClr val="0C1F24"/>
              </a:solidFill>
              <a:latin typeface="Arial"/>
              <a:cs typeface="Arial"/>
            </a:endParaRPr>
          </a:p>
        </p:txBody>
      </p:sp>
      <p:sp>
        <p:nvSpPr>
          <p:cNvPr id="4" name="Title 3"/>
          <p:cNvSpPr>
            <a:spLocks noGrp="1"/>
          </p:cNvSpPr>
          <p:nvPr>
            <p:ph type="title"/>
          </p:nvPr>
        </p:nvSpPr>
        <p:spPr>
          <a:prstGeom prst="rect">
            <a:avLst/>
          </a:prstGeom>
        </p:spPr>
        <p:txBody>
          <a:bodyPr/>
          <a:lstStyle/>
          <a:p>
            <a:r>
              <a:rPr lang="en-SG" dirty="0"/>
              <a:t>Geographic Territories Spread of Cyrillic</a:t>
            </a:r>
          </a:p>
        </p:txBody>
      </p:sp>
      <p:pic>
        <p:nvPicPr>
          <p:cNvPr id="5" name="Рисунок 2"/>
          <p:cNvPicPr/>
          <p:nvPr/>
        </p:nvPicPr>
        <p:blipFill>
          <a:blip r:embed="rId3">
            <a:extLst>
              <a:ext uri="{28A0092B-C50C-407E-A947-70E740481C1C}">
                <a14:useLocalDpi xmlns:a14="http://schemas.microsoft.com/office/drawing/2010/main" val="0"/>
              </a:ext>
            </a:extLst>
          </a:blip>
          <a:stretch>
            <a:fillRect/>
          </a:stretch>
        </p:blipFill>
        <p:spPr>
          <a:xfrm>
            <a:off x="2843184" y="3295740"/>
            <a:ext cx="6268176" cy="2554333"/>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560605987"/>
              </p:ext>
            </p:extLst>
          </p:nvPr>
        </p:nvGraphicFramePr>
        <p:xfrm>
          <a:off x="209287" y="3536655"/>
          <a:ext cx="2454783" cy="2327749"/>
        </p:xfrm>
        <a:graphic>
          <a:graphicData uri="http://schemas.openxmlformats.org/drawingml/2006/table">
            <a:tbl>
              <a:tblPr firstRow="1" firstCol="1" bandRow="1"/>
              <a:tblGrid>
                <a:gridCol w="725865">
                  <a:extLst>
                    <a:ext uri="{9D8B030D-6E8A-4147-A177-3AD203B41FA5}">
                      <a16:colId xmlns:a16="http://schemas.microsoft.com/office/drawing/2014/main" val="534744075"/>
                    </a:ext>
                  </a:extLst>
                </a:gridCol>
                <a:gridCol w="1728918">
                  <a:extLst>
                    <a:ext uri="{9D8B030D-6E8A-4147-A177-3AD203B41FA5}">
                      <a16:colId xmlns:a16="http://schemas.microsoft.com/office/drawing/2014/main" val="1300562340"/>
                    </a:ext>
                  </a:extLst>
                </a:gridCol>
              </a:tblGrid>
              <a:tr h="762220">
                <a:tc>
                  <a:txBody>
                    <a:bodyPr/>
                    <a:lstStyle/>
                    <a:p>
                      <a:pPr>
                        <a:lnSpc>
                          <a:spcPct val="107000"/>
                        </a:lnSpc>
                        <a:spcAft>
                          <a:spcPts val="0"/>
                        </a:spcAft>
                      </a:pPr>
                      <a:r>
                        <a:rPr lang="en-US" sz="10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006600"/>
                    </a:solidFill>
                  </a:tcPr>
                </a:tc>
                <a:tc>
                  <a:txBody>
                    <a:bodyPr/>
                    <a:lstStyle/>
                    <a:p>
                      <a:pPr>
                        <a:lnSpc>
                          <a:spcPct val="107000"/>
                        </a:lnSpc>
                        <a:spcAft>
                          <a:spcPts val="800"/>
                        </a:spcAft>
                      </a:pPr>
                      <a:r>
                        <a:rPr lang="en-US" sz="16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is the only official orthography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2734793090"/>
                  </a:ext>
                </a:extLst>
              </a:tr>
              <a:tr h="953248">
                <a:tc>
                  <a:txBody>
                    <a:bodyPr/>
                    <a:lstStyle/>
                    <a:p>
                      <a:pPr>
                        <a:lnSpc>
                          <a:spcPct val="107000"/>
                        </a:lnSpc>
                        <a:spcAft>
                          <a:spcPts val="0"/>
                        </a:spcAft>
                      </a:pPr>
                      <a:r>
                        <a:rPr lang="en-US" sz="10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solidFill>
                      <a:srgbClr val="00CC00"/>
                    </a:solidFill>
                  </a:tcPr>
                </a:tc>
                <a:tc>
                  <a:txBody>
                    <a:bodyPr/>
                    <a:lstStyle/>
                    <a:p>
                      <a:pPr>
                        <a:lnSpc>
                          <a:spcPct val="107000"/>
                        </a:lnSpc>
                        <a:spcAft>
                          <a:spcPts val="800"/>
                        </a:spcAft>
                      </a:pPr>
                      <a:r>
                        <a:rPr lang="en-US" sz="1600" dirty="0">
                          <a:solidFill>
                            <a:srgbClr val="365F91"/>
                          </a:solidFill>
                          <a:effectLst/>
                          <a:latin typeface="Calibri" panose="020F0502020204030204" pitchFamily="34" charset="0"/>
                          <a:ea typeface="Calibri" panose="020F0502020204030204" pitchFamily="34" charset="0"/>
                          <a:cs typeface="Calibri" panose="020F0502020204030204" pitchFamily="34" charset="0"/>
                        </a:rPr>
                        <a:t>is the only official orthography, but others are recognized for national or regional languages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524815707"/>
                  </a:ext>
                </a:extLst>
              </a:tr>
            </a:tbl>
          </a:graphicData>
        </a:graphic>
      </p:graphicFrame>
    </p:spTree>
    <p:extLst>
      <p:ext uri="{BB962C8B-B14F-4D97-AF65-F5344CB8AC3E}">
        <p14:creationId xmlns:p14="http://schemas.microsoft.com/office/powerpoint/2010/main" val="208967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154984"/>
          </a:xfrm>
          <a:prstGeom prst="rect">
            <a:avLst/>
          </a:prstGeom>
        </p:spPr>
        <p:txBody>
          <a:bodyPr wrap="square">
            <a:spAutoFit/>
          </a:bodyPr>
          <a:lstStyle/>
          <a:p>
            <a:pPr marL="342900" indent="-342900">
              <a:buFont typeface="Wingdings" panose="05000000000000000000" pitchFamily="2" charset="2"/>
              <a:buChar char="¤"/>
            </a:pPr>
            <a:r>
              <a:rPr lang="en-US" sz="2200" dirty="0">
                <a:solidFill>
                  <a:srgbClr val="0C1F24"/>
                </a:solidFill>
                <a:latin typeface="Arial"/>
                <a:cs typeface="Arial"/>
              </a:rPr>
              <a:t>According to work plan in the proposal for Cyrillic script GP</a:t>
            </a:r>
            <a:endParaRPr lang="sr-Latn-R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Initially language based repertoire compiled, based on second level IDN tables used by different </a:t>
            </a:r>
            <a:r>
              <a:rPr lang="en-US" sz="2200" dirty="0" err="1">
                <a:solidFill>
                  <a:srgbClr val="0C1F24"/>
                </a:solidFill>
                <a:latin typeface="Arial"/>
                <a:cs typeface="Arial"/>
              </a:rPr>
              <a:t>ccTLDs</a:t>
            </a:r>
            <a:r>
              <a:rPr lang="en-US" sz="2200" dirty="0">
                <a:solidFill>
                  <a:srgbClr val="0C1F24"/>
                </a:solidFill>
                <a:latin typeface="Arial"/>
                <a:cs typeface="Arial"/>
              </a:rPr>
              <a:t>, including the .</a:t>
            </a:r>
            <a:r>
              <a:rPr lang="en-US" sz="2200" dirty="0" err="1">
                <a:solidFill>
                  <a:srgbClr val="0C1F24"/>
                </a:solidFill>
                <a:latin typeface="Arial"/>
                <a:cs typeface="Arial"/>
              </a:rPr>
              <a:t>su</a:t>
            </a:r>
            <a:r>
              <a:rPr lang="en-US" sz="2200" dirty="0">
                <a:solidFill>
                  <a:srgbClr val="0C1F24"/>
                </a:solidFill>
                <a:latin typeface="Arial"/>
                <a:cs typeface="Arial"/>
              </a:rPr>
              <a:t> ccTLD which contained inventory for languages currently spoken in Russia</a:t>
            </a:r>
            <a:endParaRPr lang="sr-Latn-RS" sz="2200" dirty="0">
              <a:solidFill>
                <a:srgbClr val="0C1F24"/>
              </a:solidFill>
              <a:latin typeface="Arial"/>
              <a:cs typeface="Arial"/>
            </a:endParaRPr>
          </a:p>
          <a:p>
            <a:pPr marL="342900" indent="-342900">
              <a:buFont typeface="Wingdings" panose="05000000000000000000" pitchFamily="2" charset="2"/>
              <a:buChar char="¤"/>
            </a:pPr>
            <a:r>
              <a:rPr lang="en-US" sz="2200" dirty="0">
                <a:solidFill>
                  <a:srgbClr val="0C1F24"/>
                </a:solidFill>
                <a:latin typeface="Arial"/>
                <a:cs typeface="Arial"/>
              </a:rPr>
              <a:t>Language repertoires collated in a face to face meeting in Istanbul on 25-26 Nov. 2016. </a:t>
            </a:r>
          </a:p>
          <a:p>
            <a:pPr marL="342900" indent="-342900">
              <a:buFont typeface="Wingdings" panose="05000000000000000000" pitchFamily="2" charset="2"/>
              <a:buChar char="¤"/>
            </a:pPr>
            <a:r>
              <a:rPr lang="en-US" sz="2200" dirty="0">
                <a:solidFill>
                  <a:srgbClr val="0C1F24"/>
                </a:solidFill>
                <a:latin typeface="Arial"/>
                <a:cs typeface="Arial"/>
              </a:rPr>
              <a:t>Continued to use the mailing list to share and finalize documents </a:t>
            </a:r>
          </a:p>
          <a:p>
            <a:pPr marL="342900" indent="-342900">
              <a:buFont typeface="Wingdings" panose="05000000000000000000" pitchFamily="2" charset="2"/>
              <a:buChar char="¤"/>
            </a:pPr>
            <a:r>
              <a:rPr lang="en-US" sz="2200" dirty="0">
                <a:solidFill>
                  <a:srgbClr val="0C1F24"/>
                </a:solidFill>
                <a:latin typeface="Arial"/>
                <a:cs typeface="Arial"/>
              </a:rPr>
              <a:t>Consulted with Integration Panel (IP), including on crucial query regarding inclusion of U+02BC MSR for Ukrainian and Belarusian</a:t>
            </a:r>
          </a:p>
        </p:txBody>
      </p:sp>
      <p:sp>
        <p:nvSpPr>
          <p:cNvPr id="4" name="Title 3"/>
          <p:cNvSpPr>
            <a:spLocks noGrp="1"/>
          </p:cNvSpPr>
          <p:nvPr>
            <p:ph type="title"/>
          </p:nvPr>
        </p:nvSpPr>
        <p:spPr>
          <a:prstGeom prst="rect">
            <a:avLst/>
          </a:prstGeom>
        </p:spPr>
        <p:txBody>
          <a:bodyPr/>
          <a:lstStyle/>
          <a:p>
            <a:r>
              <a:rPr lang="en-SG" dirty="0"/>
              <a:t>Methodology</a:t>
            </a:r>
          </a:p>
        </p:txBody>
      </p:sp>
    </p:spTree>
    <p:extLst>
      <p:ext uri="{BB962C8B-B14F-4D97-AF65-F5344CB8AC3E}">
        <p14:creationId xmlns:p14="http://schemas.microsoft.com/office/powerpoint/2010/main" val="676951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595" y="1768459"/>
            <a:ext cx="8103072" cy="769441"/>
          </a:xfrm>
          <a:prstGeom prst="rect">
            <a:avLst/>
          </a:prstGeom>
        </p:spPr>
        <p:txBody>
          <a:bodyPr wrap="square">
            <a:spAutoFit/>
          </a:bodyPr>
          <a:lstStyle/>
          <a:p>
            <a:pPr marL="285750" lvl="0" indent="-285750">
              <a:buFont typeface="Wingdings" panose="05000000000000000000" pitchFamily="2" charset="2"/>
              <a:buChar char="¤"/>
            </a:pPr>
            <a:r>
              <a:rPr lang="en-US" sz="2200" dirty="0">
                <a:latin typeface="Arial" panose="020B0604020202020204" pitchFamily="34" charset="0"/>
                <a:cs typeface="Arial" panose="020B0604020202020204" pitchFamily="34" charset="0"/>
              </a:rPr>
              <a:t>Any code point which is a letter in established contemporary use in a language</a:t>
            </a:r>
          </a:p>
        </p:txBody>
      </p:sp>
      <p:sp>
        <p:nvSpPr>
          <p:cNvPr id="4" name="Title 3"/>
          <p:cNvSpPr>
            <a:spLocks noGrp="1"/>
          </p:cNvSpPr>
          <p:nvPr>
            <p:ph type="title"/>
          </p:nvPr>
        </p:nvSpPr>
        <p:spPr>
          <a:prstGeom prst="rect">
            <a:avLst/>
          </a:prstGeom>
        </p:spPr>
        <p:txBody>
          <a:bodyPr/>
          <a:lstStyle/>
          <a:p>
            <a:r>
              <a:rPr lang="en-US" dirty="0"/>
              <a:t>Development Process – Inclusion Principle</a:t>
            </a:r>
            <a:endParaRPr lang="en-US" sz="3000" dirty="0">
              <a:latin typeface="Arial"/>
              <a:cs typeface="Arial"/>
            </a:endParaRPr>
          </a:p>
        </p:txBody>
      </p:sp>
    </p:spTree>
    <p:extLst>
      <p:ext uri="{BB962C8B-B14F-4D97-AF65-F5344CB8AC3E}">
        <p14:creationId xmlns:p14="http://schemas.microsoft.com/office/powerpoint/2010/main" val="146076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389636"/>
            <a:ext cx="8103072" cy="3477875"/>
          </a:xfrm>
          <a:prstGeom prst="rect">
            <a:avLst/>
          </a:prstGeom>
        </p:spPr>
        <p:txBody>
          <a:bodyPr wrap="square">
            <a:spAutoFit/>
          </a:bodyPr>
          <a:lstStyle/>
          <a:p>
            <a:pPr marL="457200" lvl="0" indent="-457200">
              <a:buFont typeface="+mj-lt"/>
              <a:buAutoNum type="arabicPeriod"/>
            </a:pPr>
            <a:r>
              <a:rPr lang="en-US" sz="2200" dirty="0">
                <a:latin typeface="Arial" panose="020B0604020202020204" pitchFamily="34" charset="0"/>
                <a:cs typeface="Arial" panose="020B0604020202020204" pitchFamily="34" charset="0"/>
              </a:rPr>
              <a:t>Any code point DISALLOWED by IDNA 2008 protocol</a:t>
            </a:r>
          </a:p>
          <a:p>
            <a:pPr marL="457200" lvl="0" indent="-457200">
              <a:buFont typeface="+mj-lt"/>
              <a:buAutoNum type="arabicPeriod"/>
            </a:pPr>
            <a:r>
              <a:rPr lang="en-US" sz="2200" dirty="0">
                <a:latin typeface="Arial" panose="020B0604020202020204" pitchFamily="34" charset="0"/>
                <a:cs typeface="Arial" panose="020B0604020202020204" pitchFamily="34" charset="0"/>
              </a:rPr>
              <a:t>Any code point representing a security or stability issue, which cannot be resolved at any other stage of the analysis (i.e., stage of determining code points, variants or whole label rules)</a:t>
            </a:r>
          </a:p>
          <a:p>
            <a:pPr marL="457200" lvl="0" indent="-457200">
              <a:buFont typeface="+mj-lt"/>
              <a:buAutoNum type="arabicPeriod"/>
            </a:pPr>
            <a:r>
              <a:rPr lang="en-US" sz="2200" dirty="0">
                <a:latin typeface="Arial" panose="020B0604020202020204" pitchFamily="34" charset="0"/>
                <a:cs typeface="Arial" panose="020B0604020202020204" pitchFamily="34" charset="0"/>
              </a:rPr>
              <a:t>Any code point not listed in the MSR or listed in the MSR and deprecated or not recommended for use in Unicode Standard</a:t>
            </a:r>
          </a:p>
          <a:p>
            <a:pPr marL="457200" lvl="0" indent="-457200">
              <a:buFont typeface="+mj-lt"/>
              <a:buAutoNum type="arabicPeriod"/>
            </a:pPr>
            <a:r>
              <a:rPr lang="en-US" sz="2200" dirty="0">
                <a:latin typeface="Arial" panose="020B0604020202020204" pitchFamily="34" charset="0"/>
                <a:cs typeface="Arial" panose="020B0604020202020204" pitchFamily="34" charset="0"/>
              </a:rPr>
              <a:t>Any code point representing technical signs only or that does not meet the inclusion criterion</a:t>
            </a:r>
          </a:p>
        </p:txBody>
      </p:sp>
      <p:sp>
        <p:nvSpPr>
          <p:cNvPr id="4" name="Title 3"/>
          <p:cNvSpPr>
            <a:spLocks noGrp="1"/>
          </p:cNvSpPr>
          <p:nvPr>
            <p:ph type="title"/>
          </p:nvPr>
        </p:nvSpPr>
        <p:spPr>
          <a:prstGeom prst="rect">
            <a:avLst/>
          </a:prstGeom>
        </p:spPr>
        <p:txBody>
          <a:bodyPr/>
          <a:lstStyle/>
          <a:p>
            <a:r>
              <a:rPr lang="en-US" dirty="0"/>
              <a:t>Development Process – Exclusion Principles</a:t>
            </a:r>
            <a:endParaRPr lang="en-US" sz="3000" dirty="0">
              <a:latin typeface="Arial"/>
              <a:cs typeface="Arial"/>
            </a:endParaRPr>
          </a:p>
        </p:txBody>
      </p:sp>
    </p:spTree>
    <p:extLst>
      <p:ext uri="{BB962C8B-B14F-4D97-AF65-F5344CB8AC3E}">
        <p14:creationId xmlns:p14="http://schemas.microsoft.com/office/powerpoint/2010/main" val="3512474563"/>
      </p:ext>
    </p:extLst>
  </p:cSld>
  <p:clrMapOvr>
    <a:masterClrMapping/>
  </p:clrMapOvr>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9176</TotalTime>
  <Words>3314</Words>
  <Application>Microsoft Office PowerPoint</Application>
  <PresentationFormat>On-screen Show (4:3)</PresentationFormat>
  <Paragraphs>733</Paragraphs>
  <Slides>46</Slides>
  <Notes>46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Courier New</vt:lpstr>
      <vt:lpstr>Wingdings</vt:lpstr>
      <vt:lpstr>Office Theme</vt:lpstr>
      <vt:lpstr>PowerPoint Presentation</vt:lpstr>
      <vt:lpstr>Agenda – Proposal for Cyrillic Script RZ LGR</vt:lpstr>
      <vt:lpstr>Introduction – Script of LGR</vt:lpstr>
      <vt:lpstr>Background on Script and Principle Languages</vt:lpstr>
      <vt:lpstr>Background on Script and Principle Languages</vt:lpstr>
      <vt:lpstr>Geographic Territories Spread of Cyrillic</vt:lpstr>
      <vt:lpstr>Methodology</vt:lpstr>
      <vt:lpstr>Development Process – Inclusion Principle</vt:lpstr>
      <vt:lpstr>Development Process – Exclusion Principles</vt:lpstr>
      <vt:lpstr>Development Process – Exclusion Principles</vt:lpstr>
      <vt:lpstr>Code Point Repertoire </vt:lpstr>
      <vt:lpstr>Cyrillic Script Variants</vt:lpstr>
      <vt:lpstr>Cross-Script Variants</vt:lpstr>
      <vt:lpstr>Cross-Script Variants – with Armenian Script</vt:lpstr>
      <vt:lpstr>Cross-Script Variants – with Greek Script</vt:lpstr>
      <vt:lpstr>Cross-Script Variants – with Latin Script</vt:lpstr>
      <vt:lpstr>Discussion of Issues in MSR-2</vt:lpstr>
      <vt:lpstr>Timeline</vt:lpstr>
      <vt:lpstr>Next Steps</vt:lpstr>
      <vt:lpstr>Members of Cyrillic GP</vt:lpstr>
      <vt:lpstr>IP Feedback</vt:lpstr>
      <vt:lpstr>IP Feedback</vt:lpstr>
      <vt:lpstr>IP Feedback</vt:lpstr>
      <vt:lpstr>IP Feedback</vt:lpstr>
      <vt:lpstr>IP Feedback</vt:lpstr>
      <vt:lpstr>IP Feedback</vt:lpstr>
      <vt:lpstr>IP Feedback</vt:lpstr>
      <vt:lpstr>IP Feedback</vt:lpstr>
      <vt:lpstr>IP Feedback</vt:lpstr>
      <vt:lpstr>IP Feedback</vt:lpstr>
      <vt:lpstr>Cyrillic Script Root Zone LGR: IP Feedback</vt:lpstr>
      <vt:lpstr>Thanks!</vt:lpstr>
      <vt:lpstr>PowerPoint Presentation</vt:lpstr>
      <vt:lpstr>Introduction – Script of LGR</vt:lpstr>
      <vt:lpstr>Background on Script and Principle Languages</vt:lpstr>
      <vt:lpstr>Geographic Territories Spread of Cyrillic</vt:lpstr>
      <vt:lpstr>Methodology</vt:lpstr>
      <vt:lpstr>Code Point Repertoire </vt:lpstr>
      <vt:lpstr>Cyrillic Script Variants</vt:lpstr>
      <vt:lpstr>Cross-Script Variants</vt:lpstr>
      <vt:lpstr>Cross-Script Variants – with Armenian Script</vt:lpstr>
      <vt:lpstr>Cross-Script Variants – with Greek Script</vt:lpstr>
      <vt:lpstr>Cross-Script Variants – with Latin Script</vt:lpstr>
      <vt:lpstr>Next Steps</vt:lpstr>
      <vt:lpstr>Members of Cyrillic GP</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Dukes</cp:lastModifiedBy>
  <cp:revision>305</cp:revision>
  <cp:lastPrinted>2015-04-13T15:10:57Z</cp:lastPrinted>
  <dcterms:created xsi:type="dcterms:W3CDTF">2015-01-07T16:11:05Z</dcterms:created>
  <dcterms:modified xsi:type="dcterms:W3CDTF">2017-03-05T13:34:33Z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14430</vt:lpwstr>
  </property>
  <property fmtid="{D5CDD505-2E9C-101B-9397-08002B2CF9AE}" pid="3" name="Offisync_ProviderInitializationData">
    <vt:lpwstr>https://wecann.icann.org</vt:lpwstr>
  </property>
  <property fmtid="{D5CDD505-2E9C-101B-9397-08002B2CF9AE}" pid="4" name="Offisync_UpdateToken">
    <vt:lpwstr>1</vt:lpwstr>
  </property>
  <property fmtid="{D5CDD505-2E9C-101B-9397-08002B2CF9AE}" pid="5" name="Jive_VersionGuid">
    <vt:lpwstr>3e7f5455-1311-473d-b985-a30fbe052102</vt:lpwstr>
  </property>
  <property fmtid="{D5CDD505-2E9C-101B-9397-08002B2CF9AE}" pid="6" name="Offisync_ServerID">
    <vt:lpwstr>f1a3e59a-4990-4d5e-9ace-4d146556dde0</vt:lpwstr>
  </property>
  <property fmtid="{D5CDD505-2E9C-101B-9397-08002B2CF9AE}" pid="7" name="Jive_LatestUserAccountName">
    <vt:lpwstr>sarmad.hussain@icann.org</vt:lpwstr>
  </property>
</Properties>
</file>