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3"/>
  </p:notesMasterIdLst>
  <p:handoutMasterIdLst>
    <p:handoutMasterId r:id="rId24"/>
  </p:handoutMasterIdLst>
  <p:sldIdLst>
    <p:sldId id="358" r:id="rId2"/>
    <p:sldId id="256" r:id="rId3"/>
    <p:sldId id="322" r:id="rId4"/>
    <p:sldId id="361" r:id="rId5"/>
    <p:sldId id="367" r:id="rId6"/>
    <p:sldId id="368" r:id="rId7"/>
    <p:sldId id="369" r:id="rId8"/>
    <p:sldId id="374" r:id="rId9"/>
    <p:sldId id="373" r:id="rId10"/>
    <p:sldId id="375" r:id="rId11"/>
    <p:sldId id="376" r:id="rId12"/>
    <p:sldId id="370" r:id="rId13"/>
    <p:sldId id="383" r:id="rId14"/>
    <p:sldId id="371" r:id="rId15"/>
    <p:sldId id="377" r:id="rId16"/>
    <p:sldId id="378" r:id="rId17"/>
    <p:sldId id="379" r:id="rId18"/>
    <p:sldId id="381" r:id="rId19"/>
    <p:sldId id="380" r:id="rId20"/>
    <p:sldId id="382" r:id="rId21"/>
    <p:sldId id="372"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22">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240F"/>
    <a:srgbClr val="CB460F"/>
    <a:srgbClr val="FA5B36"/>
    <a:srgbClr val="0E4B91"/>
    <a:srgbClr val="18548A"/>
    <a:srgbClr val="15538C"/>
    <a:srgbClr val="0B2F49"/>
    <a:srgbClr val="092F4B"/>
    <a:srgbClr val="A1472D"/>
    <a:srgbClr val="A347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72" autoAdjust="0"/>
    <p:restoredTop sz="80793" autoAdjust="0"/>
  </p:normalViewPr>
  <p:slideViewPr>
    <p:cSldViewPr snapToGrid="0" snapToObjects="1">
      <p:cViewPr varScale="1">
        <p:scale>
          <a:sx n="60" d="100"/>
          <a:sy n="60" d="100"/>
        </p:scale>
        <p:origin x="848" y="44"/>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6" d="100"/>
          <a:sy n="86" d="100"/>
        </p:scale>
        <p:origin x="3928"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t>3/13/2017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t>‹#›</a:t>
            </a:fld>
            <a:endParaRPr lang="en-US"/>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t>3/13/2017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t>‹#›</a:t>
            </a:fld>
            <a:endParaRPr lang="en-US"/>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schedule.icann.org/event/9sZA/gnso-gac-facilitated-dialogue-on-igo-red-cross-protections-session-2"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effectLst/>
                <a:hlinkClick r:id="rId3"/>
              </a:rPr>
              <a:t>GNSO-GAC Facilitated Dialogue on IGO &amp; Red Cross Protections (Session 2) </a:t>
            </a:r>
            <a:endParaRPr lang="en-US" dirty="0" smtClean="0"/>
          </a:p>
        </p:txBody>
      </p:sp>
      <p:sp>
        <p:nvSpPr>
          <p:cNvPr id="4" name="Slide Number Placeholder 3"/>
          <p:cNvSpPr>
            <a:spLocks noGrp="1"/>
          </p:cNvSpPr>
          <p:nvPr>
            <p:ph type="sldNum" sz="quarter" idx="10"/>
          </p:nvPr>
        </p:nvSpPr>
        <p:spPr/>
        <p:txBody>
          <a:bodyPr/>
          <a:lstStyle/>
          <a:p>
            <a:fld id="{7E002FF9-4628-B146-9948-95257A430692}" type="slidenum">
              <a:rPr lang="en-US" smtClean="0"/>
              <a:t>2</a:t>
            </a:fld>
            <a:endParaRPr lang="en-US"/>
          </a:p>
        </p:txBody>
      </p:sp>
    </p:spTree>
    <p:extLst>
      <p:ext uri="{BB962C8B-B14F-4D97-AF65-F5344CB8AC3E}">
        <p14:creationId xmlns:p14="http://schemas.microsoft.com/office/powerpoint/2010/main" val="1661654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stylized agenda slide</a:t>
            </a:r>
            <a:r>
              <a:rPr lang="en-US" baseline="0" dirty="0" smtClean="0"/>
              <a:t> for your presentation.</a:t>
            </a:r>
          </a:p>
          <a:p>
            <a:endParaRPr lang="en-US" baseline="0" dirty="0" smtClean="0"/>
          </a:p>
          <a:p>
            <a:r>
              <a:rPr lang="en-US" dirty="0" smtClean="0"/>
              <a:t>To</a:t>
            </a:r>
            <a:r>
              <a:rPr lang="en-US" baseline="0" dirty="0" smtClean="0"/>
              <a:t> </a:t>
            </a:r>
            <a:r>
              <a:rPr lang="en-US" dirty="0" smtClean="0"/>
              <a:t>delete a box,</a:t>
            </a:r>
            <a:r>
              <a:rPr lang="en-US" baseline="0" dirty="0" smtClean="0"/>
              <a:t> </a:t>
            </a:r>
            <a:r>
              <a:rPr lang="en-US" dirty="0" smtClean="0"/>
              <a:t>if there are too many boxes,</a:t>
            </a:r>
            <a:r>
              <a:rPr lang="en-US" baseline="0" dirty="0" smtClean="0"/>
              <a:t> click the edge of the box, ensure the entire box is highlighted, then DELETE.  </a:t>
            </a:r>
          </a:p>
          <a:p>
            <a:endParaRPr lang="en-US" baseline="0" dirty="0" smtClean="0"/>
          </a:p>
          <a:p>
            <a:r>
              <a:rPr lang="en-US" baseline="0" dirty="0" smtClean="0"/>
              <a:t>To update the numbers and text, click inside the circle for the numbers or in the box for the text, revise the text.</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3</a:t>
            </a:fld>
            <a:endParaRPr lang="en-US"/>
          </a:p>
        </p:txBody>
      </p:sp>
    </p:spTree>
    <p:extLst>
      <p:ext uri="{BB962C8B-B14F-4D97-AF65-F5344CB8AC3E}">
        <p14:creationId xmlns:p14="http://schemas.microsoft.com/office/powerpoint/2010/main" val="580107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stylized agenda slide</a:t>
            </a:r>
            <a:r>
              <a:rPr lang="en-US" baseline="0" dirty="0" smtClean="0"/>
              <a:t> for your presentation.</a:t>
            </a:r>
          </a:p>
          <a:p>
            <a:endParaRPr lang="en-US" baseline="0" dirty="0" smtClean="0"/>
          </a:p>
          <a:p>
            <a:r>
              <a:rPr lang="en-US" dirty="0" smtClean="0"/>
              <a:t>To</a:t>
            </a:r>
            <a:r>
              <a:rPr lang="en-US" baseline="0" dirty="0" smtClean="0"/>
              <a:t> </a:t>
            </a:r>
            <a:r>
              <a:rPr lang="en-US" dirty="0" smtClean="0"/>
              <a:t>delete a box,</a:t>
            </a:r>
            <a:r>
              <a:rPr lang="en-US" baseline="0" dirty="0" smtClean="0"/>
              <a:t> </a:t>
            </a:r>
            <a:r>
              <a:rPr lang="en-US" dirty="0" smtClean="0"/>
              <a:t>if there are too many boxes,</a:t>
            </a:r>
            <a:r>
              <a:rPr lang="en-US" baseline="0" dirty="0" smtClean="0"/>
              <a:t> click the edge of the box, ensure the entire box is highlighted, then DELETE.  </a:t>
            </a:r>
          </a:p>
          <a:p>
            <a:endParaRPr lang="en-US" baseline="0" dirty="0" smtClean="0"/>
          </a:p>
          <a:p>
            <a:r>
              <a:rPr lang="en-US" baseline="0" dirty="0" smtClean="0"/>
              <a:t>To update the numbers and text, click inside the circle for the numbers or in the box for the text, revise the text.</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13</a:t>
            </a:fld>
            <a:endParaRPr lang="en-US"/>
          </a:p>
        </p:txBody>
      </p:sp>
    </p:spTree>
    <p:extLst>
      <p:ext uri="{BB962C8B-B14F-4D97-AF65-F5344CB8AC3E}">
        <p14:creationId xmlns:p14="http://schemas.microsoft.com/office/powerpoint/2010/main" val="4097172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stylized agenda slide</a:t>
            </a:r>
            <a:r>
              <a:rPr lang="en-US" baseline="0" dirty="0" smtClean="0"/>
              <a:t> for your presentation.</a:t>
            </a:r>
          </a:p>
          <a:p>
            <a:endParaRPr lang="en-US" baseline="0" dirty="0" smtClean="0"/>
          </a:p>
          <a:p>
            <a:r>
              <a:rPr lang="en-US" dirty="0" smtClean="0"/>
              <a:t>To</a:t>
            </a:r>
            <a:r>
              <a:rPr lang="en-US" baseline="0" dirty="0" smtClean="0"/>
              <a:t> </a:t>
            </a:r>
            <a:r>
              <a:rPr lang="en-US" dirty="0" smtClean="0"/>
              <a:t>delete a box,</a:t>
            </a:r>
            <a:r>
              <a:rPr lang="en-US" baseline="0" dirty="0" smtClean="0"/>
              <a:t> </a:t>
            </a:r>
            <a:r>
              <a:rPr lang="en-US" dirty="0" smtClean="0"/>
              <a:t>if there are too many boxes,</a:t>
            </a:r>
            <a:r>
              <a:rPr lang="en-US" baseline="0" dirty="0" smtClean="0"/>
              <a:t> click the edge of the box, ensure the entire box is highlighted, then DELETE.  </a:t>
            </a:r>
          </a:p>
          <a:p>
            <a:endParaRPr lang="en-US" baseline="0" dirty="0" smtClean="0"/>
          </a:p>
          <a:p>
            <a:r>
              <a:rPr lang="en-US" baseline="0" dirty="0" smtClean="0"/>
              <a:t>To update the numbers and text, click inside the circle for the numbers or in the box for the text, revise the text.</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21</a:t>
            </a:fld>
            <a:endParaRPr lang="en-US"/>
          </a:p>
        </p:txBody>
      </p:sp>
    </p:spTree>
    <p:extLst>
      <p:ext uri="{BB962C8B-B14F-4D97-AF65-F5344CB8AC3E}">
        <p14:creationId xmlns:p14="http://schemas.microsoft.com/office/powerpoint/2010/main" val="30831181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20830832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4" name="Picture 3"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5">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b="0" i="0">
                <a:solidFill>
                  <a:schemeClr val="bg1"/>
                </a:solidFill>
                <a:latin typeface="Source Sans Pro"/>
                <a:cs typeface="Source Sans Pro"/>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080330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374A155-E015-434B-913C-72EB0C127E66}" type="datetimeFigureOut">
              <a:rPr lang="en-US" smtClean="0"/>
              <a:t>3/13/2017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3DF01C5-A52F-B141-AA4A-71F949BDC45E}" type="slidenum">
              <a:rPr lang="en-US" smtClean="0"/>
              <a:t>‹#›</a:t>
            </a:fld>
            <a:endParaRPr lang="en-US"/>
          </a:p>
        </p:txBody>
      </p:sp>
    </p:spTree>
    <p:extLst>
      <p:ext uri="{BB962C8B-B14F-4D97-AF65-F5344CB8AC3E}">
        <p14:creationId xmlns:p14="http://schemas.microsoft.com/office/powerpoint/2010/main" val="1484323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 id="2147483667" r:id="rId8"/>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CANN58_Copenhagen_4x3_horizontal_photo.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10" name="Picture 9" descr="ICANN58_Copenhagen_Marker_White_Horizontal.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11346" y="316539"/>
            <a:ext cx="4587095" cy="2736967"/>
          </a:xfrm>
          <a:prstGeom prst="rect">
            <a:avLst/>
          </a:prstGeom>
        </p:spPr>
      </p:pic>
    </p:spTree>
    <p:extLst>
      <p:ext uri="{BB962C8B-B14F-4D97-AF65-F5344CB8AC3E}">
        <p14:creationId xmlns:p14="http://schemas.microsoft.com/office/powerpoint/2010/main" val="1855861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Article 6</a:t>
            </a:r>
            <a:r>
              <a:rPr lang="en-US" sz="2800" b="1" i="1" dirty="0" smtClean="0"/>
              <a:t>ter </a:t>
            </a:r>
            <a:r>
              <a:rPr lang="en-US" sz="2800" b="1" dirty="0" smtClean="0"/>
              <a:t>of  the Paris Convention</a:t>
            </a:r>
            <a:endParaRPr lang="en-US" sz="2800" b="1" dirty="0"/>
          </a:p>
        </p:txBody>
      </p:sp>
      <p:sp>
        <p:nvSpPr>
          <p:cNvPr id="4" name="Rectangle 3"/>
          <p:cNvSpPr/>
          <p:nvPr/>
        </p:nvSpPr>
        <p:spPr>
          <a:xfrm>
            <a:off x="362522" y="871403"/>
            <a:ext cx="8103072" cy="5170646"/>
          </a:xfrm>
          <a:prstGeom prst="rect">
            <a:avLst/>
          </a:prstGeom>
        </p:spPr>
        <p:txBody>
          <a:bodyPr wrap="square">
            <a:spAutoFit/>
          </a:bodyPr>
          <a:lstStyle/>
          <a:p>
            <a:pPr marL="342900" indent="-342900">
              <a:spcAft>
                <a:spcPts val="1200"/>
              </a:spcAft>
              <a:buFont typeface="Arial" panose="020B0604020202020204" pitchFamily="34" charset="0"/>
              <a:buChar char="•"/>
            </a:pPr>
            <a:r>
              <a:rPr lang="en-AU" sz="2000" b="1" dirty="0"/>
              <a:t>Article 6</a:t>
            </a:r>
            <a:r>
              <a:rPr lang="en-AU" sz="2000" b="1" i="1" dirty="0"/>
              <a:t>ter</a:t>
            </a:r>
            <a:r>
              <a:rPr lang="en-AU" sz="2000" dirty="0"/>
              <a:t> of the </a:t>
            </a:r>
            <a:r>
              <a:rPr lang="en-AU" sz="2000" b="1" dirty="0" smtClean="0"/>
              <a:t>Paris Convention for the Protection of Industrial Property</a:t>
            </a:r>
            <a:r>
              <a:rPr lang="en-AU" sz="2000" dirty="0" smtClean="0"/>
              <a:t> protects the </a:t>
            </a:r>
            <a:r>
              <a:rPr lang="en-AU" sz="2000" dirty="0">
                <a:solidFill>
                  <a:srgbClr val="FF0000"/>
                </a:solidFill>
              </a:rPr>
              <a:t>names and </a:t>
            </a:r>
            <a:r>
              <a:rPr lang="en-AU" sz="2000" dirty="0" smtClean="0">
                <a:solidFill>
                  <a:srgbClr val="FF0000"/>
                </a:solidFill>
              </a:rPr>
              <a:t>abbreviations </a:t>
            </a:r>
            <a:r>
              <a:rPr lang="en-AU" sz="2000" dirty="0"/>
              <a:t>of </a:t>
            </a:r>
            <a:r>
              <a:rPr lang="en-AU" sz="2000" dirty="0" smtClean="0"/>
              <a:t>International </a:t>
            </a:r>
            <a:r>
              <a:rPr lang="en-AU" sz="2000" dirty="0" err="1"/>
              <a:t>i</a:t>
            </a:r>
            <a:r>
              <a:rPr lang="en-AU" sz="2000" dirty="0" err="1" smtClean="0"/>
              <a:t>nterGovernmental</a:t>
            </a:r>
            <a:r>
              <a:rPr lang="en-AU" sz="2000" dirty="0" smtClean="0"/>
              <a:t> Organizations </a:t>
            </a:r>
            <a:r>
              <a:rPr lang="en-AU" sz="2000" dirty="0"/>
              <a:t>(</a:t>
            </a:r>
            <a:r>
              <a:rPr lang="en-AU" sz="2000" dirty="0">
                <a:solidFill>
                  <a:srgbClr val="FF0000"/>
                </a:solidFill>
              </a:rPr>
              <a:t>IGOs</a:t>
            </a:r>
            <a:r>
              <a:rPr lang="en-AU" sz="2000" dirty="0"/>
              <a:t>) </a:t>
            </a:r>
            <a:r>
              <a:rPr lang="en-AU" sz="2000" b="1" dirty="0">
                <a:solidFill>
                  <a:srgbClr val="FF0000"/>
                </a:solidFill>
              </a:rPr>
              <a:t>against</a:t>
            </a:r>
            <a:r>
              <a:rPr lang="en-AU" sz="2000" dirty="0">
                <a:solidFill>
                  <a:srgbClr val="FF0000"/>
                </a:solidFill>
              </a:rPr>
              <a:t> unauthorized registration and </a:t>
            </a:r>
            <a:r>
              <a:rPr lang="en-AU" sz="2000" b="1" dirty="0">
                <a:solidFill>
                  <a:srgbClr val="FF0000"/>
                </a:solidFill>
              </a:rPr>
              <a:t>use </a:t>
            </a:r>
            <a:r>
              <a:rPr lang="en-AU" sz="2000" b="1" dirty="0" smtClean="0">
                <a:solidFill>
                  <a:srgbClr val="FF0000"/>
                </a:solidFill>
              </a:rPr>
              <a:t>as trademarks</a:t>
            </a:r>
            <a:r>
              <a:rPr lang="en-AU" sz="2000" dirty="0" smtClean="0">
                <a:solidFill>
                  <a:srgbClr val="FF0000"/>
                </a:solidFill>
              </a:rPr>
              <a:t>.</a:t>
            </a:r>
          </a:p>
          <a:p>
            <a:pPr marL="342900" indent="-342900">
              <a:spcAft>
                <a:spcPts val="1200"/>
              </a:spcAft>
              <a:buFont typeface="Arial" panose="020B0604020202020204" pitchFamily="34" charset="0"/>
              <a:buChar char="•"/>
            </a:pPr>
            <a:r>
              <a:rPr lang="en-AU" sz="2000" dirty="0" smtClean="0"/>
              <a:t>Only applicable </a:t>
            </a:r>
            <a:r>
              <a:rPr lang="en-AU" sz="2000" dirty="0"/>
              <a:t>to </a:t>
            </a:r>
            <a:r>
              <a:rPr lang="en-AU" sz="2000" dirty="0" smtClean="0"/>
              <a:t>trademarks - the </a:t>
            </a:r>
            <a:r>
              <a:rPr lang="en-AU" sz="2000" dirty="0"/>
              <a:t>purpose of Article 6</a:t>
            </a:r>
            <a:r>
              <a:rPr lang="en-AU" sz="2000" i="1" dirty="0"/>
              <a:t>ter</a:t>
            </a:r>
            <a:r>
              <a:rPr lang="en-AU" sz="2000" dirty="0"/>
              <a:t> is to prohibit the registration and use of trademarks which are identical to, or present a certain similarity with the above–mentioned emblems or official signs.</a:t>
            </a:r>
            <a:endParaRPr lang="en-AU" sz="2000" dirty="0" smtClean="0"/>
          </a:p>
          <a:p>
            <a:pPr marL="342900" indent="-342900">
              <a:spcAft>
                <a:spcPts val="1200"/>
              </a:spcAft>
              <a:buFont typeface="Arial" panose="020B0604020202020204" pitchFamily="34" charset="0"/>
              <a:buChar char="•"/>
            </a:pPr>
            <a:r>
              <a:rPr lang="en-US" sz="2000" dirty="0" smtClean="0"/>
              <a:t>Countries are </a:t>
            </a:r>
            <a:r>
              <a:rPr lang="en-US" sz="2000" dirty="0"/>
              <a:t>not be required to apply the said provisions when the use or </a:t>
            </a:r>
            <a:r>
              <a:rPr lang="en-US" sz="2000" dirty="0" smtClean="0"/>
              <a:t>registration is </a:t>
            </a:r>
            <a:r>
              <a:rPr lang="en-US" sz="2000" dirty="0"/>
              <a:t>not of such a nature as to suggest to the public that a connection exists between the organization concerned </a:t>
            </a:r>
            <a:r>
              <a:rPr lang="en-US" sz="2000" dirty="0" smtClean="0"/>
              <a:t>, </a:t>
            </a:r>
            <a:r>
              <a:rPr lang="en-US" sz="2000" dirty="0"/>
              <a:t>or if such use or registration is probably not of such a nature as to mislead the public as to the existence of a connection between the user and the </a:t>
            </a:r>
            <a:r>
              <a:rPr lang="en-US" sz="2000" dirty="0" smtClean="0"/>
              <a:t>organization.</a:t>
            </a:r>
            <a:endParaRPr lang="en-AU" sz="2000" dirty="0" smtClean="0">
              <a:solidFill>
                <a:srgbClr val="FF0000"/>
              </a:solidFill>
            </a:endParaRPr>
          </a:p>
          <a:p>
            <a:pPr marL="342900" indent="-342900">
              <a:spcAft>
                <a:spcPts val="1200"/>
              </a:spcAft>
              <a:buFont typeface="Arial" panose="020B0604020202020204" pitchFamily="34" charset="0"/>
              <a:buChar char="•"/>
            </a:pPr>
            <a:r>
              <a:rPr lang="en-AU" sz="2000" dirty="0" smtClean="0"/>
              <a:t>To take advantage of Article 6ter an IGO must communicate to </a:t>
            </a:r>
            <a:r>
              <a:rPr lang="en-AU" sz="2000" dirty="0"/>
              <a:t>the International Bureau of WIPO, which will then communicate it to the other States party to the Paris </a:t>
            </a:r>
            <a:r>
              <a:rPr lang="en-AU" sz="2000" dirty="0" smtClean="0"/>
              <a:t>Convention</a:t>
            </a:r>
            <a:endParaRPr lang="en-AU" sz="2000" dirty="0">
              <a:solidFill>
                <a:srgbClr val="FF0000"/>
              </a:solidFill>
            </a:endParaRPr>
          </a:p>
        </p:txBody>
      </p:sp>
    </p:spTree>
    <p:extLst>
      <p:ext uri="{BB962C8B-B14F-4D97-AF65-F5344CB8AC3E}">
        <p14:creationId xmlns:p14="http://schemas.microsoft.com/office/powerpoint/2010/main" val="2203334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IGO concerns</a:t>
            </a:r>
            <a:endParaRPr lang="en-US" sz="2800" dirty="0"/>
          </a:p>
        </p:txBody>
      </p:sp>
      <p:sp>
        <p:nvSpPr>
          <p:cNvPr id="4" name="Rectangle 3"/>
          <p:cNvSpPr/>
          <p:nvPr/>
        </p:nvSpPr>
        <p:spPr>
          <a:xfrm>
            <a:off x="520464" y="871403"/>
            <a:ext cx="8103072" cy="1323439"/>
          </a:xfrm>
          <a:prstGeom prst="rect">
            <a:avLst/>
          </a:prstGeom>
        </p:spPr>
        <p:txBody>
          <a:bodyPr wrap="square">
            <a:spAutoFit/>
          </a:bodyPr>
          <a:lstStyle/>
          <a:p>
            <a:pPr marL="342900" indent="-342900">
              <a:buFont typeface="Arial" panose="020B0604020202020204" pitchFamily="34" charset="0"/>
              <a:buChar char="•"/>
            </a:pPr>
            <a:r>
              <a:rPr lang="en-US" sz="2000" dirty="0"/>
              <a:t>IGOs are concerned about the reputational risks associated with fraud in the DNS and minimizing risks to members of the public who are often targeted by individuals posing as IGOs or IGO officials. </a:t>
            </a:r>
            <a:endParaRPr lang="en-US" sz="2000" dirty="0" smtClean="0"/>
          </a:p>
          <a:p>
            <a:pPr marL="342900"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3758672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Problem statement</a:t>
            </a:r>
            <a:endParaRPr lang="en-US" sz="2800" dirty="0"/>
          </a:p>
        </p:txBody>
      </p:sp>
      <p:sp>
        <p:nvSpPr>
          <p:cNvPr id="4" name="Rectangle 3"/>
          <p:cNvSpPr/>
          <p:nvPr/>
        </p:nvSpPr>
        <p:spPr>
          <a:xfrm>
            <a:off x="520464" y="871403"/>
            <a:ext cx="8103072" cy="7325082"/>
          </a:xfrm>
          <a:prstGeom prst="rect">
            <a:avLst/>
          </a:prstGeom>
        </p:spPr>
        <p:txBody>
          <a:bodyPr wrap="square">
            <a:spAutoFit/>
          </a:bodyPr>
          <a:lstStyle/>
          <a:p>
            <a:pPr marL="342900" indent="-342900">
              <a:buFont typeface="Arial" panose="020B0604020202020204" pitchFamily="34" charset="0"/>
              <a:buChar char="•"/>
            </a:pPr>
            <a:r>
              <a:rPr lang="en-AU" sz="2000" dirty="0"/>
              <a:t>The allocation, management and operation of gTLDs must take into account the need to ensure that neither the registration of a domain name at the second level, nor the manner in which it is used, infringes the legal </a:t>
            </a:r>
            <a:r>
              <a:rPr lang="en-AU" sz="2000" dirty="0" smtClean="0"/>
              <a:t>rights of International </a:t>
            </a:r>
            <a:r>
              <a:rPr lang="en-AU" sz="2000" dirty="0" err="1" smtClean="0"/>
              <a:t>interGovernmental</a:t>
            </a:r>
            <a:r>
              <a:rPr lang="en-AU" sz="2000" dirty="0" smtClean="0"/>
              <a:t> Organizations (IGOs).</a:t>
            </a:r>
          </a:p>
          <a:p>
            <a:pPr marL="342900" indent="-342900">
              <a:buFont typeface="Arial" panose="020B0604020202020204" pitchFamily="34" charset="0"/>
              <a:buChar char="•"/>
            </a:pPr>
            <a:endParaRPr lang="en-AU" sz="2000" dirty="0" smtClean="0"/>
          </a:p>
          <a:p>
            <a:pPr marL="342900" indent="-342900">
              <a:buFont typeface="Arial" panose="020B0604020202020204" pitchFamily="34" charset="0"/>
              <a:buChar char="•"/>
            </a:pPr>
            <a:r>
              <a:rPr lang="en-US" sz="2000" dirty="0"/>
              <a:t>The development of any gTLD polices in relation to the registration of domain names matching IGO acronyms at the second level of gTLDs, and the resolution of disputes concerning these names, should </a:t>
            </a:r>
            <a:r>
              <a:rPr lang="en-US" sz="2000" dirty="0">
                <a:solidFill>
                  <a:srgbClr val="FF0000"/>
                </a:solidFill>
              </a:rPr>
              <a:t>include consideration of the legitimate rights and interests of other domain name registrants</a:t>
            </a:r>
            <a:r>
              <a:rPr lang="en-US" sz="2000" dirty="0"/>
              <a:t>, and to the extent applicable and relevant, be based on applicable international law principles. </a:t>
            </a:r>
            <a:endParaRPr lang="en-US" sz="2000" dirty="0" smtClean="0"/>
          </a:p>
          <a:p>
            <a:endParaRPr lang="en-US" sz="2000" dirty="0" smtClean="0"/>
          </a:p>
          <a:p>
            <a:pPr marL="342900" indent="-342900">
              <a:buFont typeface="Arial" panose="020B0604020202020204" pitchFamily="34" charset="0"/>
              <a:buChar char="•"/>
            </a:pPr>
            <a:r>
              <a:rPr lang="en-US" sz="2000" dirty="0" smtClean="0"/>
              <a:t>The GAC </a:t>
            </a:r>
            <a:r>
              <a:rPr lang="en-US" sz="2000" dirty="0">
                <a:solidFill>
                  <a:srgbClr val="FF0000"/>
                </a:solidFill>
              </a:rPr>
              <a:t>public policy advice </a:t>
            </a:r>
            <a:r>
              <a:rPr lang="en-US" sz="2000" dirty="0"/>
              <a:t>to the ICANN Board and </a:t>
            </a:r>
            <a:r>
              <a:rPr lang="en-US" sz="2000" dirty="0" smtClean="0"/>
              <a:t>GNSO </a:t>
            </a:r>
            <a:r>
              <a:rPr lang="en-US" sz="2000" dirty="0" smtClean="0">
                <a:solidFill>
                  <a:srgbClr val="FF0000"/>
                </a:solidFill>
              </a:rPr>
              <a:t>policy </a:t>
            </a:r>
            <a:r>
              <a:rPr lang="en-US" sz="2000" dirty="0">
                <a:solidFill>
                  <a:srgbClr val="FF0000"/>
                </a:solidFill>
              </a:rPr>
              <a:t>recommendations</a:t>
            </a:r>
            <a:r>
              <a:rPr lang="en-US" sz="2000" dirty="0"/>
              <a:t> to the ICANN Board in relation to the protection of the </a:t>
            </a:r>
            <a:r>
              <a:rPr lang="en-US" sz="2000" dirty="0">
                <a:solidFill>
                  <a:srgbClr val="FF0000"/>
                </a:solidFill>
              </a:rPr>
              <a:t>names and acronyms </a:t>
            </a:r>
            <a:r>
              <a:rPr lang="en-US" sz="2000" dirty="0"/>
              <a:t> of the </a:t>
            </a:r>
            <a:r>
              <a:rPr lang="en-US" sz="2000" dirty="0" smtClean="0">
                <a:solidFill>
                  <a:srgbClr val="FF0000"/>
                </a:solidFill>
              </a:rPr>
              <a:t>International </a:t>
            </a:r>
            <a:r>
              <a:rPr lang="en-US" sz="2000" dirty="0" smtClean="0"/>
              <a:t>at </a:t>
            </a:r>
            <a:r>
              <a:rPr lang="en-US" sz="2000" dirty="0"/>
              <a:t>the second level of all generic Top Level Domains (gTLDs) </a:t>
            </a:r>
            <a:r>
              <a:rPr lang="en-US" sz="2000" dirty="0">
                <a:solidFill>
                  <a:srgbClr val="FF0000"/>
                </a:solidFill>
              </a:rPr>
              <a:t>are in conflict.  </a:t>
            </a:r>
            <a:endParaRPr lang="en-AU" sz="2000" dirty="0">
              <a:solidFill>
                <a:srgbClr val="FF0000"/>
              </a:solidFill>
            </a:endParaRPr>
          </a:p>
          <a:p>
            <a:pPr marL="800100" lvl="1" indent="-342900">
              <a:spcAft>
                <a:spcPts val="1200"/>
              </a:spcAft>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smtClean="0"/>
          </a:p>
          <a:p>
            <a:pPr marL="800100" lvl="1" indent="-342900">
              <a:spcAft>
                <a:spcPts val="1200"/>
              </a:spcAft>
              <a:buFont typeface="Arial" panose="020B0604020202020204" pitchFamily="34" charset="0"/>
              <a:buChar char="•"/>
            </a:pPr>
            <a:endParaRPr lang="en-AU" sz="2000" dirty="0"/>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657103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350124" y="1299014"/>
            <a:ext cx="2539800" cy="2175252"/>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6" name="Rectangle 15"/>
          <p:cNvSpPr/>
          <p:nvPr/>
        </p:nvSpPr>
        <p:spPr>
          <a:xfrm>
            <a:off x="6074634" y="1299014"/>
            <a:ext cx="2539800" cy="2175252"/>
          </a:xfrm>
          <a:prstGeom prst="rect">
            <a:avLst/>
          </a:prstGeom>
          <a:solidFill>
            <a:schemeClr val="accent4">
              <a:alpha val="63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1" name="Rectangle 20"/>
          <p:cNvSpPr/>
          <p:nvPr/>
        </p:nvSpPr>
        <p:spPr>
          <a:xfrm>
            <a:off x="3350124" y="1299014"/>
            <a:ext cx="2539800" cy="87588"/>
          </a:xfrm>
          <a:prstGeom prst="rect">
            <a:avLst/>
          </a:prstGeom>
          <a:solidFill>
            <a:srgbClr val="145357">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048738" y="1299014"/>
            <a:ext cx="2539800" cy="87588"/>
          </a:xfrm>
          <a:prstGeom prst="rect">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p:cNvSpPr/>
          <p:nvPr/>
        </p:nvSpPr>
        <p:spPr>
          <a:xfrm>
            <a:off x="1653573" y="3703834"/>
            <a:ext cx="2539800" cy="217525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8" name="Rectangle 37"/>
          <p:cNvSpPr/>
          <p:nvPr/>
        </p:nvSpPr>
        <p:spPr>
          <a:xfrm>
            <a:off x="4620024" y="3681668"/>
            <a:ext cx="2539800" cy="2175252"/>
          </a:xfrm>
          <a:prstGeom prst="rect">
            <a:avLst/>
          </a:prstGeom>
          <a:solidFill>
            <a:schemeClr val="accent2">
              <a:alpha val="86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0" name="Rectangle 39"/>
          <p:cNvSpPr/>
          <p:nvPr/>
        </p:nvSpPr>
        <p:spPr>
          <a:xfrm>
            <a:off x="1675282" y="3703834"/>
            <a:ext cx="2539800" cy="87588"/>
          </a:xfrm>
          <a:prstGeom prst="rect">
            <a:avLst/>
          </a:prstGeom>
          <a:solidFill>
            <a:srgbClr val="AC44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40"/>
          <p:cNvSpPr/>
          <p:nvPr/>
        </p:nvSpPr>
        <p:spPr>
          <a:xfrm>
            <a:off x="4620024" y="3681668"/>
            <a:ext cx="2539800" cy="87588"/>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4367741" y="1501265"/>
            <a:ext cx="498944" cy="498944"/>
          </a:xfrm>
          <a:prstGeom prst="ellipse">
            <a:avLst/>
          </a:prstGeom>
          <a:solidFill>
            <a:schemeClr val="accent3">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7" name="Oval 46"/>
          <p:cNvSpPr/>
          <p:nvPr/>
        </p:nvSpPr>
        <p:spPr>
          <a:xfrm>
            <a:off x="7074908" y="1501265"/>
            <a:ext cx="498944" cy="498944"/>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2674001" y="3852479"/>
            <a:ext cx="498944" cy="498944"/>
          </a:xfrm>
          <a:prstGeom prst="ellipse">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651511" y="1299014"/>
            <a:ext cx="2539800" cy="2175252"/>
          </a:xfrm>
          <a:prstGeom prst="rect">
            <a:avLst/>
          </a:prstGeom>
          <a:solidFill>
            <a:schemeClr val="accent1">
              <a:alpha val="7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651511" y="1299014"/>
            <a:ext cx="2539800" cy="875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Oval 2"/>
          <p:cNvSpPr/>
          <p:nvPr/>
        </p:nvSpPr>
        <p:spPr>
          <a:xfrm>
            <a:off x="1666927" y="1510650"/>
            <a:ext cx="498944" cy="498944"/>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886759" y="1982152"/>
            <a:ext cx="2080048" cy="923330"/>
          </a:xfrm>
          <a:prstGeom prst="rect">
            <a:avLst/>
          </a:prstGeom>
          <a:noFill/>
        </p:spPr>
        <p:txBody>
          <a:bodyPr wrap="square" rtlCol="0">
            <a:spAutoFit/>
          </a:bodyPr>
          <a:lstStyle/>
          <a:p>
            <a:pPr algn="ctr"/>
            <a:r>
              <a:rPr lang="en-US" dirty="0" smtClean="0">
                <a:solidFill>
                  <a:srgbClr val="FFFFFF"/>
                </a:solidFill>
                <a:latin typeface="Source Sans Pro"/>
                <a:cs typeface="Source Sans Pro"/>
              </a:rPr>
              <a:t>ICANN Context to help guide the discussion</a:t>
            </a:r>
            <a:endParaRPr lang="en-US" dirty="0">
              <a:solidFill>
                <a:srgbClr val="FFFFFF"/>
              </a:solidFill>
              <a:latin typeface="Source Sans Pro"/>
              <a:cs typeface="Source Sans Pro"/>
            </a:endParaRPr>
          </a:p>
        </p:txBody>
      </p:sp>
      <p:sp>
        <p:nvSpPr>
          <p:cNvPr id="28" name="TextBox 27"/>
          <p:cNvSpPr txBox="1"/>
          <p:nvPr/>
        </p:nvSpPr>
        <p:spPr>
          <a:xfrm>
            <a:off x="3924279" y="2173374"/>
            <a:ext cx="1454178" cy="369332"/>
          </a:xfrm>
          <a:prstGeom prst="rect">
            <a:avLst/>
          </a:prstGeom>
          <a:noFill/>
        </p:spPr>
        <p:txBody>
          <a:bodyPr wrap="square" rtlCol="0">
            <a:spAutoFit/>
          </a:bodyPr>
          <a:lstStyle/>
          <a:p>
            <a:r>
              <a:rPr lang="en-US" dirty="0" smtClean="0">
                <a:solidFill>
                  <a:srgbClr val="FFFFFF"/>
                </a:solidFill>
                <a:latin typeface="Source Sans Pro"/>
                <a:cs typeface="Source Sans Pro"/>
              </a:rPr>
              <a:t>Reservation</a:t>
            </a:r>
            <a:endParaRPr lang="en-US" dirty="0">
              <a:solidFill>
                <a:srgbClr val="FFFFFF"/>
              </a:solidFill>
              <a:latin typeface="Source Sans Pro"/>
              <a:cs typeface="Source Sans Pro"/>
            </a:endParaRPr>
          </a:p>
        </p:txBody>
      </p:sp>
      <p:sp>
        <p:nvSpPr>
          <p:cNvPr id="29" name="TextBox 28"/>
          <p:cNvSpPr txBox="1"/>
          <p:nvPr/>
        </p:nvSpPr>
        <p:spPr>
          <a:xfrm>
            <a:off x="6864365" y="2164803"/>
            <a:ext cx="908545" cy="369332"/>
          </a:xfrm>
          <a:prstGeom prst="rect">
            <a:avLst/>
          </a:prstGeom>
          <a:noFill/>
        </p:spPr>
        <p:txBody>
          <a:bodyPr wrap="square" rtlCol="0">
            <a:spAutoFit/>
          </a:bodyPr>
          <a:lstStyle/>
          <a:p>
            <a:r>
              <a:rPr lang="en-US" dirty="0" smtClean="0">
                <a:solidFill>
                  <a:srgbClr val="FFFFFF"/>
                </a:solidFill>
                <a:latin typeface="Source Sans Pro"/>
                <a:cs typeface="Source Sans Pro"/>
              </a:rPr>
              <a:t>Notice</a:t>
            </a:r>
            <a:endParaRPr lang="en-US" dirty="0">
              <a:solidFill>
                <a:srgbClr val="FFFFFF"/>
              </a:solidFill>
              <a:latin typeface="Source Sans Pro"/>
              <a:cs typeface="Source Sans Pro"/>
            </a:endParaRPr>
          </a:p>
        </p:txBody>
      </p:sp>
      <p:sp>
        <p:nvSpPr>
          <p:cNvPr id="43" name="TextBox 42"/>
          <p:cNvSpPr txBox="1"/>
          <p:nvPr/>
        </p:nvSpPr>
        <p:spPr>
          <a:xfrm>
            <a:off x="2285402" y="4500067"/>
            <a:ext cx="1276142" cy="646331"/>
          </a:xfrm>
          <a:prstGeom prst="rect">
            <a:avLst/>
          </a:prstGeom>
          <a:noFill/>
        </p:spPr>
        <p:txBody>
          <a:bodyPr wrap="square" rtlCol="0">
            <a:spAutoFit/>
          </a:bodyPr>
          <a:lstStyle/>
          <a:p>
            <a:pPr algn="ctr"/>
            <a:r>
              <a:rPr lang="en-US" dirty="0" smtClean="0">
                <a:solidFill>
                  <a:srgbClr val="FFFFFF"/>
                </a:solidFill>
                <a:latin typeface="Source Sans Pro"/>
                <a:cs typeface="Source Sans Pro"/>
              </a:rPr>
              <a:t>Dispute Resolution</a:t>
            </a:r>
            <a:endParaRPr lang="en-US" dirty="0">
              <a:solidFill>
                <a:srgbClr val="FFFFFF"/>
              </a:solidFill>
              <a:latin typeface="Source Sans Pro"/>
              <a:cs typeface="Source Sans Pro"/>
            </a:endParaRPr>
          </a:p>
        </p:txBody>
      </p:sp>
      <p:sp>
        <p:nvSpPr>
          <p:cNvPr id="44" name="TextBox 43"/>
          <p:cNvSpPr txBox="1"/>
          <p:nvPr/>
        </p:nvSpPr>
        <p:spPr>
          <a:xfrm>
            <a:off x="5116296" y="4441493"/>
            <a:ext cx="1547256" cy="646331"/>
          </a:xfrm>
          <a:prstGeom prst="rect">
            <a:avLst/>
          </a:prstGeom>
          <a:noFill/>
        </p:spPr>
        <p:txBody>
          <a:bodyPr wrap="square" rtlCol="0">
            <a:spAutoFit/>
          </a:bodyPr>
          <a:lstStyle/>
          <a:p>
            <a:pPr algn="ctr"/>
            <a:r>
              <a:rPr lang="en-US" dirty="0" smtClean="0">
                <a:solidFill>
                  <a:srgbClr val="FFFFFF"/>
                </a:solidFill>
                <a:latin typeface="Source Sans Pro"/>
                <a:cs typeface="Source Sans Pro"/>
              </a:rPr>
              <a:t>Appeal Mechanisms</a:t>
            </a:r>
            <a:endParaRPr lang="en-US" dirty="0">
              <a:solidFill>
                <a:srgbClr val="FFFFFF"/>
              </a:solidFill>
              <a:latin typeface="Source Sans Pro"/>
              <a:cs typeface="Source Sans Pro"/>
            </a:endParaRPr>
          </a:p>
        </p:txBody>
      </p:sp>
      <p:sp>
        <p:nvSpPr>
          <p:cNvPr id="24" name="TextBox 23"/>
          <p:cNvSpPr txBox="1"/>
          <p:nvPr/>
        </p:nvSpPr>
        <p:spPr>
          <a:xfrm>
            <a:off x="651511" y="1503505"/>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1</a:t>
            </a:r>
            <a:endParaRPr lang="en-US" sz="2400" b="1" dirty="0">
              <a:solidFill>
                <a:srgbClr val="FFFFFF"/>
              </a:solidFill>
              <a:latin typeface="Source Sans Pro"/>
              <a:cs typeface="Source Sans Pro"/>
            </a:endParaRPr>
          </a:p>
        </p:txBody>
      </p:sp>
      <p:sp>
        <p:nvSpPr>
          <p:cNvPr id="25" name="TextBox 24"/>
          <p:cNvSpPr txBox="1"/>
          <p:nvPr/>
        </p:nvSpPr>
        <p:spPr>
          <a:xfrm>
            <a:off x="3350124"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2</a:t>
            </a:r>
            <a:endParaRPr lang="en-US" sz="2400" b="1" dirty="0">
              <a:solidFill>
                <a:srgbClr val="FFFFFF"/>
              </a:solidFill>
              <a:latin typeface="Source Sans Pro"/>
              <a:cs typeface="Source Sans Pro"/>
            </a:endParaRPr>
          </a:p>
        </p:txBody>
      </p:sp>
      <p:sp>
        <p:nvSpPr>
          <p:cNvPr id="27" name="TextBox 26"/>
          <p:cNvSpPr txBox="1"/>
          <p:nvPr/>
        </p:nvSpPr>
        <p:spPr>
          <a:xfrm>
            <a:off x="6048738"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3</a:t>
            </a:r>
            <a:endParaRPr lang="en-US" sz="2400" b="1" dirty="0">
              <a:solidFill>
                <a:srgbClr val="FFFFFF"/>
              </a:solidFill>
              <a:latin typeface="Source Sans Pro"/>
              <a:cs typeface="Source Sans Pro"/>
            </a:endParaRPr>
          </a:p>
        </p:txBody>
      </p:sp>
      <p:sp>
        <p:nvSpPr>
          <p:cNvPr id="30" name="TextBox 29"/>
          <p:cNvSpPr txBox="1"/>
          <p:nvPr/>
        </p:nvSpPr>
        <p:spPr>
          <a:xfrm>
            <a:off x="1666927" y="3871118"/>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4</a:t>
            </a:r>
            <a:endParaRPr lang="en-US" sz="2400" b="1" dirty="0">
              <a:solidFill>
                <a:srgbClr val="FFFFFF"/>
              </a:solidFill>
              <a:latin typeface="Source Sans Pro"/>
              <a:cs typeface="Source Sans Pro"/>
            </a:endParaRPr>
          </a:p>
        </p:txBody>
      </p:sp>
      <p:sp>
        <p:nvSpPr>
          <p:cNvPr id="31" name="TextBox 30"/>
          <p:cNvSpPr txBox="1"/>
          <p:nvPr/>
        </p:nvSpPr>
        <p:spPr>
          <a:xfrm>
            <a:off x="4702938" y="3874542"/>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5</a:t>
            </a:r>
            <a:endParaRPr lang="en-US" sz="2400" b="1" dirty="0">
              <a:solidFill>
                <a:srgbClr val="FFFFFF"/>
              </a:solidFill>
              <a:latin typeface="Source Sans Pro"/>
              <a:cs typeface="Source Sans Pro"/>
            </a:endParaRPr>
          </a:p>
        </p:txBody>
      </p:sp>
      <p:sp>
        <p:nvSpPr>
          <p:cNvPr id="2" name="Title 1"/>
          <p:cNvSpPr>
            <a:spLocks noGrp="1"/>
          </p:cNvSpPr>
          <p:nvPr>
            <p:ph type="title"/>
          </p:nvPr>
        </p:nvSpPr>
        <p:spPr>
          <a:prstGeom prst="rect">
            <a:avLst/>
          </a:prstGeom>
        </p:spPr>
        <p:txBody>
          <a:bodyPr/>
          <a:lstStyle/>
          <a:p>
            <a:r>
              <a:rPr lang="en-US" sz="2800" b="1" dirty="0" smtClean="0"/>
              <a:t>Agenda for the session today</a:t>
            </a:r>
            <a:endParaRPr lang="en-US" sz="2800" b="1" dirty="0"/>
          </a:p>
        </p:txBody>
      </p:sp>
      <p:sp>
        <p:nvSpPr>
          <p:cNvPr id="33" name="Oval 32"/>
          <p:cNvSpPr/>
          <p:nvPr/>
        </p:nvSpPr>
        <p:spPr>
          <a:xfrm>
            <a:off x="5669784" y="3769256"/>
            <a:ext cx="498944" cy="502920"/>
          </a:xfrm>
          <a:prstGeom prst="ellipse">
            <a:avLst/>
          </a:prstGeom>
          <a:solidFill>
            <a:srgbClr val="0A32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5</a:t>
            </a:r>
            <a:endParaRPr lang="en-US" sz="2000" dirty="0"/>
          </a:p>
        </p:txBody>
      </p:sp>
    </p:spTree>
    <p:extLst>
      <p:ext uri="{BB962C8B-B14F-4D97-AF65-F5344CB8AC3E}">
        <p14:creationId xmlns:p14="http://schemas.microsoft.com/office/powerpoint/2010/main" val="28063001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Topics</a:t>
            </a:r>
            <a:endParaRPr lang="en-US" sz="2800" dirty="0"/>
          </a:p>
        </p:txBody>
      </p:sp>
      <p:sp>
        <p:nvSpPr>
          <p:cNvPr id="4" name="Rectangle 3"/>
          <p:cNvSpPr/>
          <p:nvPr/>
        </p:nvSpPr>
        <p:spPr>
          <a:xfrm>
            <a:off x="362522" y="871403"/>
            <a:ext cx="8103072" cy="7786747"/>
          </a:xfrm>
          <a:prstGeom prst="rect">
            <a:avLst/>
          </a:prstGeom>
        </p:spPr>
        <p:txBody>
          <a:bodyPr wrap="square">
            <a:spAutoFit/>
          </a:bodyPr>
          <a:lstStyle/>
          <a:p>
            <a:pPr marL="457200" indent="-457200">
              <a:spcAft>
                <a:spcPts val="1200"/>
              </a:spcAft>
              <a:buAutoNum type="arabicParenR"/>
            </a:pPr>
            <a:r>
              <a:rPr lang="en-AU" sz="2000" b="1" dirty="0" smtClean="0"/>
              <a:t>Reservation</a:t>
            </a:r>
          </a:p>
          <a:p>
            <a:pPr marL="914400" lvl="1" indent="-457200">
              <a:spcAft>
                <a:spcPts val="1200"/>
              </a:spcAft>
              <a:buFont typeface="Arial" panose="020B0604020202020204" pitchFamily="34" charset="0"/>
              <a:buChar char="•"/>
            </a:pPr>
            <a:r>
              <a:rPr lang="en-AU" sz="2000" dirty="0"/>
              <a:t>Related to PDP </a:t>
            </a:r>
            <a:r>
              <a:rPr lang="en-AU" sz="2000" dirty="0" smtClean="0"/>
              <a:t>on Protection of IGO and INGO Identifiers in All gTLDs – </a:t>
            </a:r>
            <a:r>
              <a:rPr lang="en-AU" sz="2000" smtClean="0"/>
              <a:t>GNSO approved </a:t>
            </a:r>
            <a:r>
              <a:rPr lang="en-AU" sz="2000" dirty="0" smtClean="0"/>
              <a:t>policy recommendations</a:t>
            </a:r>
            <a:endParaRPr lang="en-AU" sz="2000" dirty="0" smtClean="0"/>
          </a:p>
          <a:p>
            <a:pPr marL="457200" indent="-457200">
              <a:spcAft>
                <a:spcPts val="1200"/>
              </a:spcAft>
              <a:buAutoNum type="arabicParenR"/>
            </a:pPr>
            <a:r>
              <a:rPr lang="en-AU" sz="2000" b="1" dirty="0" smtClean="0"/>
              <a:t>Notice</a:t>
            </a:r>
          </a:p>
          <a:p>
            <a:pPr marL="914400" lvl="1" indent="-457200">
              <a:spcAft>
                <a:spcPts val="1200"/>
              </a:spcAft>
              <a:buFont typeface="Arial" panose="020B0604020202020204" pitchFamily="34" charset="0"/>
              <a:buChar char="•"/>
            </a:pPr>
            <a:r>
              <a:rPr lang="en-AU" sz="2000" dirty="0"/>
              <a:t>Related to PDP on Protection of IGO and INGO Identifiers in All </a:t>
            </a:r>
            <a:r>
              <a:rPr lang="en-AU" sz="2000" dirty="0" smtClean="0"/>
              <a:t>gTLDs – GNSO approved policy recommendations</a:t>
            </a:r>
            <a:endParaRPr lang="en-AU" sz="2000" dirty="0"/>
          </a:p>
          <a:p>
            <a:pPr marL="457200" indent="-457200">
              <a:spcAft>
                <a:spcPts val="1200"/>
              </a:spcAft>
              <a:buAutoNum type="arabicParenR"/>
            </a:pPr>
            <a:r>
              <a:rPr lang="en-AU" sz="2000" b="1" dirty="0" smtClean="0"/>
              <a:t>Dispute </a:t>
            </a:r>
            <a:r>
              <a:rPr lang="en-AU" sz="2000" b="1" dirty="0" smtClean="0"/>
              <a:t>resolution</a:t>
            </a:r>
          </a:p>
          <a:p>
            <a:pPr marL="914400" lvl="1" indent="-457200">
              <a:spcAft>
                <a:spcPts val="1200"/>
              </a:spcAft>
              <a:buFont typeface="Arial" panose="020B0604020202020204" pitchFamily="34" charset="0"/>
              <a:buChar char="•"/>
            </a:pPr>
            <a:r>
              <a:rPr lang="en-AU" sz="2000" dirty="0" smtClean="0"/>
              <a:t>Subject to current PDP on IGO-INGO </a:t>
            </a:r>
            <a:r>
              <a:rPr lang="en-AU" sz="2000" dirty="0"/>
              <a:t>Access to Curative Rights Protection </a:t>
            </a:r>
            <a:r>
              <a:rPr lang="en-AU" sz="2000" dirty="0" smtClean="0"/>
              <a:t>Mechanisms – Initial Report stage</a:t>
            </a:r>
          </a:p>
          <a:p>
            <a:pPr marL="457200" indent="-457200">
              <a:spcAft>
                <a:spcPts val="1200"/>
              </a:spcAft>
              <a:buAutoNum type="arabicParenR"/>
            </a:pPr>
            <a:r>
              <a:rPr lang="en-AU" sz="2000" b="1" dirty="0" smtClean="0"/>
              <a:t>Appeal mechanisms</a:t>
            </a:r>
          </a:p>
          <a:p>
            <a:pPr marL="914400" lvl="1" indent="-457200">
              <a:spcAft>
                <a:spcPts val="1200"/>
              </a:spcAft>
              <a:buFont typeface="Arial" panose="020B0604020202020204" pitchFamily="34" charset="0"/>
              <a:buChar char="•"/>
            </a:pPr>
            <a:r>
              <a:rPr lang="en-AU" sz="2000" dirty="0"/>
              <a:t>Subject to current PDP on IGO-INGO Access to Curative Rights Protection </a:t>
            </a:r>
            <a:r>
              <a:rPr lang="en-AU" sz="2000" dirty="0" smtClean="0"/>
              <a:t>Mechanisms – Initial Report stage</a:t>
            </a:r>
            <a:endParaRPr lang="en-AU" sz="2000" dirty="0"/>
          </a:p>
          <a:p>
            <a:pPr marL="457200" indent="-457200">
              <a:spcAft>
                <a:spcPts val="1200"/>
              </a:spcAft>
              <a:buAutoNum type="arabicParenR"/>
            </a:pPr>
            <a:endParaRPr lang="en-AU" sz="2000" dirty="0"/>
          </a:p>
          <a:p>
            <a:pPr marL="800100" lvl="1" indent="-342900">
              <a:spcAft>
                <a:spcPts val="1200"/>
              </a:spcAft>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smtClean="0"/>
          </a:p>
          <a:p>
            <a:pPr marL="800100" lvl="1" indent="-342900">
              <a:spcAft>
                <a:spcPts val="1200"/>
              </a:spcAft>
              <a:buFont typeface="Arial" panose="020B0604020202020204" pitchFamily="34" charset="0"/>
              <a:buChar char="•"/>
            </a:pPr>
            <a:endParaRPr lang="en-AU" sz="2000" dirty="0"/>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15095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(1) Reservation</a:t>
            </a:r>
            <a:endParaRPr lang="en-US" sz="2800" dirty="0"/>
          </a:p>
        </p:txBody>
      </p:sp>
      <p:sp>
        <p:nvSpPr>
          <p:cNvPr id="4" name="Rectangle 3"/>
          <p:cNvSpPr/>
          <p:nvPr/>
        </p:nvSpPr>
        <p:spPr>
          <a:xfrm>
            <a:off x="362522" y="871403"/>
            <a:ext cx="8103072" cy="8248412"/>
          </a:xfrm>
          <a:prstGeom prst="rect">
            <a:avLst/>
          </a:prstGeom>
        </p:spPr>
        <p:txBody>
          <a:bodyPr wrap="square">
            <a:spAutoFit/>
          </a:bodyPr>
          <a:lstStyle/>
          <a:p>
            <a:pPr marL="457200" indent="-457200">
              <a:spcAft>
                <a:spcPts val="1200"/>
              </a:spcAft>
              <a:buFont typeface="Arial" panose="020B0604020202020204" pitchFamily="34" charset="0"/>
              <a:buChar char="•"/>
            </a:pPr>
            <a:r>
              <a:rPr lang="en-US" sz="2000" dirty="0"/>
              <a:t>The ICANN Board has approved permanently withholding from registration, at the second level in </a:t>
            </a:r>
            <a:r>
              <a:rPr lang="en-US" sz="2000" dirty="0">
                <a:solidFill>
                  <a:srgbClr val="FF0000"/>
                </a:solidFill>
              </a:rPr>
              <a:t>new gTLDs delegated under the 2012 </a:t>
            </a:r>
            <a:r>
              <a:rPr lang="en-US" sz="2000" dirty="0"/>
              <a:t>New gTLD Program, the </a:t>
            </a:r>
            <a:r>
              <a:rPr lang="en-US" sz="2000" dirty="0">
                <a:solidFill>
                  <a:srgbClr val="FF0000"/>
                </a:solidFill>
              </a:rPr>
              <a:t>full names </a:t>
            </a:r>
            <a:r>
              <a:rPr lang="en-US" sz="2000" dirty="0"/>
              <a:t>of those </a:t>
            </a:r>
            <a:r>
              <a:rPr lang="en-US" sz="2000" dirty="0">
                <a:solidFill>
                  <a:srgbClr val="FF0000"/>
                </a:solidFill>
              </a:rPr>
              <a:t>IGO</a:t>
            </a:r>
            <a:r>
              <a:rPr lang="en-US" sz="2000" dirty="0"/>
              <a:t>s on the list provided to ICANN by the GAC in March </a:t>
            </a:r>
            <a:r>
              <a:rPr lang="en-US" sz="2000" dirty="0" smtClean="0"/>
              <a:t>2013</a:t>
            </a:r>
          </a:p>
          <a:p>
            <a:pPr marL="457200" indent="-457200">
              <a:spcAft>
                <a:spcPts val="1200"/>
              </a:spcAft>
              <a:buFont typeface="Arial" panose="020B0604020202020204" pitchFamily="34" charset="0"/>
              <a:buChar char="•"/>
            </a:pPr>
            <a:r>
              <a:rPr lang="en-US" sz="2000" dirty="0" smtClean="0"/>
              <a:t>The full names are unique and there is no other legitimate purpose for using this full names for other purposes.</a:t>
            </a:r>
          </a:p>
          <a:p>
            <a:pPr marL="457200" indent="-457200">
              <a:spcAft>
                <a:spcPts val="1200"/>
              </a:spcAft>
              <a:buFont typeface="Arial" panose="020B0604020202020204" pitchFamily="34" charset="0"/>
              <a:buChar char="•"/>
            </a:pPr>
            <a:r>
              <a:rPr lang="en-US" sz="2000" dirty="0" smtClean="0"/>
              <a:t>The ICANN Board approved interim protections for IGO acronyms for new gTLDs</a:t>
            </a:r>
          </a:p>
          <a:p>
            <a:pPr marL="457200" indent="-457200">
              <a:spcAft>
                <a:spcPts val="1200"/>
              </a:spcAft>
              <a:buFont typeface="Arial" panose="020B0604020202020204" pitchFamily="34" charset="0"/>
              <a:buChar char="•"/>
            </a:pPr>
            <a:r>
              <a:rPr lang="en-US" sz="2000" dirty="0" smtClean="0"/>
              <a:t>No protections for gTLDs registered prior to 2012</a:t>
            </a:r>
          </a:p>
          <a:p>
            <a:pPr marL="457200" indent="-457200">
              <a:spcAft>
                <a:spcPts val="1200"/>
              </a:spcAft>
              <a:buFont typeface="Arial" panose="020B0604020202020204" pitchFamily="34" charset="0"/>
              <a:buChar char="•"/>
            </a:pPr>
            <a:r>
              <a:rPr lang="en-US" sz="2000" dirty="0" smtClean="0"/>
              <a:t>Unlike full names, IGO acronyms in many cases are not unique and have other legitimate uses, e.g.</a:t>
            </a:r>
          </a:p>
          <a:p>
            <a:pPr marL="914400" lvl="1" indent="-457200">
              <a:spcAft>
                <a:spcPts val="1200"/>
              </a:spcAft>
              <a:buFont typeface="Arial" panose="020B0604020202020204" pitchFamily="34" charset="0"/>
              <a:buChar char="•"/>
            </a:pPr>
            <a:r>
              <a:rPr lang="en-US" sz="2000" dirty="0" smtClean="0"/>
              <a:t>AU  (African Union) is also the country code for Australia</a:t>
            </a:r>
          </a:p>
          <a:p>
            <a:pPr marL="914400" lvl="1" indent="-457200">
              <a:spcAft>
                <a:spcPts val="1200"/>
              </a:spcAft>
              <a:buFont typeface="Arial" panose="020B0604020202020204" pitchFamily="34" charset="0"/>
              <a:buChar char="•"/>
            </a:pPr>
            <a:r>
              <a:rPr lang="en-AU" sz="2000" dirty="0" smtClean="0"/>
              <a:t>PAM </a:t>
            </a:r>
            <a:r>
              <a:rPr lang="en-AU" sz="2000" dirty="0"/>
              <a:t>(</a:t>
            </a:r>
            <a:r>
              <a:rPr lang="en-AU" sz="2000" dirty="0" smtClean="0"/>
              <a:t>Programme  </a:t>
            </a:r>
            <a:r>
              <a:rPr lang="en-AU" sz="2000" dirty="0" err="1" smtClean="0"/>
              <a:t>Alimentaire</a:t>
            </a:r>
            <a:r>
              <a:rPr lang="en-AU" sz="2000" dirty="0" smtClean="0"/>
              <a:t> </a:t>
            </a:r>
            <a:r>
              <a:rPr lang="en-AU" sz="2000" dirty="0" err="1" smtClean="0"/>
              <a:t>Mondial</a:t>
            </a:r>
            <a:r>
              <a:rPr lang="en-AU" sz="2000" dirty="0" smtClean="0"/>
              <a:t>) is a common persons name</a:t>
            </a:r>
          </a:p>
          <a:p>
            <a:pPr marL="914400" lvl="1" indent="-457200">
              <a:spcAft>
                <a:spcPts val="1200"/>
              </a:spcAft>
              <a:buFont typeface="Arial" panose="020B0604020202020204" pitchFamily="34" charset="0"/>
              <a:buChar char="•"/>
            </a:pPr>
            <a:r>
              <a:rPr lang="en-AU" sz="2000" dirty="0" smtClean="0"/>
              <a:t>WHO (World Health Organization) is a common English word</a:t>
            </a:r>
          </a:p>
          <a:p>
            <a:pPr marL="914400" lvl="1" indent="-457200">
              <a:spcAft>
                <a:spcPts val="1200"/>
              </a:spcAft>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smtClean="0"/>
          </a:p>
          <a:p>
            <a:pPr marL="800100" lvl="1" indent="-342900">
              <a:spcAft>
                <a:spcPts val="1200"/>
              </a:spcAft>
              <a:buFont typeface="Arial" panose="020B0604020202020204" pitchFamily="34" charset="0"/>
              <a:buChar char="•"/>
            </a:pPr>
            <a:endParaRPr lang="en-AU" sz="2000" dirty="0"/>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4262330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(2) Notice</a:t>
            </a:r>
            <a:endParaRPr lang="en-US" sz="2800" dirty="0"/>
          </a:p>
        </p:txBody>
      </p:sp>
      <p:sp>
        <p:nvSpPr>
          <p:cNvPr id="4" name="Rectangle 3"/>
          <p:cNvSpPr/>
          <p:nvPr/>
        </p:nvSpPr>
        <p:spPr>
          <a:xfrm>
            <a:off x="362522" y="871403"/>
            <a:ext cx="8103072" cy="2800767"/>
          </a:xfrm>
          <a:prstGeom prst="rect">
            <a:avLst/>
          </a:prstGeom>
        </p:spPr>
        <p:txBody>
          <a:bodyPr wrap="square">
            <a:spAutoFit/>
          </a:bodyPr>
          <a:lstStyle/>
          <a:p>
            <a:pPr marL="457200" indent="-457200">
              <a:spcAft>
                <a:spcPts val="1200"/>
              </a:spcAft>
              <a:buFont typeface="Arial" panose="020B0604020202020204" pitchFamily="34" charset="0"/>
              <a:buChar char="•"/>
            </a:pPr>
            <a:r>
              <a:rPr lang="en-US" sz="2000" b="1" dirty="0" smtClean="0"/>
              <a:t>GNSO Policy recommendations</a:t>
            </a:r>
          </a:p>
          <a:p>
            <a:pPr marL="914400" lvl="1" indent="-457200">
              <a:spcAft>
                <a:spcPts val="1200"/>
              </a:spcAft>
              <a:buFont typeface="Arial" panose="020B0604020202020204" pitchFamily="34" charset="0"/>
              <a:buChar char="•"/>
            </a:pPr>
            <a:r>
              <a:rPr lang="en-US" dirty="0" smtClean="0"/>
              <a:t>90-days </a:t>
            </a:r>
            <a:r>
              <a:rPr lang="en-US" dirty="0"/>
              <a:t>Claims to both potential registrant (pre-registration) and affected IGO (post-registration</a:t>
            </a:r>
            <a:r>
              <a:rPr lang="en-US" dirty="0" smtClean="0"/>
              <a:t>)</a:t>
            </a:r>
          </a:p>
          <a:p>
            <a:pPr marL="457200" indent="-457200">
              <a:spcAft>
                <a:spcPts val="1200"/>
              </a:spcAft>
              <a:buFont typeface="Arial" panose="020B0604020202020204" pitchFamily="34" charset="0"/>
              <a:buChar char="•"/>
            </a:pPr>
            <a:r>
              <a:rPr lang="en-US" sz="2000" b="1" dirty="0"/>
              <a:t>GAC Public Policy Advice</a:t>
            </a:r>
          </a:p>
          <a:p>
            <a:pPr marL="914400" lvl="1" indent="-457200">
              <a:spcAft>
                <a:spcPts val="1200"/>
              </a:spcAft>
              <a:buFont typeface="Arial" panose="020B0604020202020204" pitchFamily="34" charset="0"/>
              <a:buChar char="•"/>
            </a:pPr>
            <a:r>
              <a:rPr lang="en-US" sz="2000" dirty="0"/>
              <a:t>A procedure to notify IGOs of third party registration of their acronyms</a:t>
            </a:r>
          </a:p>
          <a:p>
            <a:pPr marL="914400" lvl="1" indent="-457200">
              <a:spcAft>
                <a:spcPts val="1200"/>
              </a:spcAft>
              <a:buFont typeface="Arial" panose="020B0604020202020204" pitchFamily="34" charset="0"/>
              <a:buChar char="•"/>
            </a:pPr>
            <a:endParaRPr lang="en-AU" sz="2000" dirty="0"/>
          </a:p>
        </p:txBody>
      </p:sp>
    </p:spTree>
    <p:extLst>
      <p:ext uri="{BB962C8B-B14F-4D97-AF65-F5344CB8AC3E}">
        <p14:creationId xmlns:p14="http://schemas.microsoft.com/office/powerpoint/2010/main" val="497599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(3) Dispute Resolution</a:t>
            </a:r>
            <a:endParaRPr lang="en-US" sz="2800" dirty="0"/>
          </a:p>
        </p:txBody>
      </p:sp>
      <p:sp>
        <p:nvSpPr>
          <p:cNvPr id="4" name="Rectangle 3"/>
          <p:cNvSpPr/>
          <p:nvPr/>
        </p:nvSpPr>
        <p:spPr>
          <a:xfrm>
            <a:off x="362522" y="703177"/>
            <a:ext cx="8103072" cy="5786199"/>
          </a:xfrm>
          <a:prstGeom prst="rect">
            <a:avLst/>
          </a:prstGeom>
        </p:spPr>
        <p:txBody>
          <a:bodyPr wrap="square">
            <a:spAutoFit/>
          </a:bodyPr>
          <a:lstStyle/>
          <a:p>
            <a:pPr marL="457200" indent="-457200">
              <a:spcAft>
                <a:spcPts val="600"/>
              </a:spcAft>
              <a:buFont typeface="Arial" panose="020B0604020202020204" pitchFamily="34" charset="0"/>
              <a:buChar char="•"/>
            </a:pPr>
            <a:r>
              <a:rPr lang="en-US" sz="2000" b="1" dirty="0" smtClean="0"/>
              <a:t>GAC Public Policy Advice</a:t>
            </a:r>
          </a:p>
          <a:p>
            <a:pPr marL="742950" lvl="1" indent="-285750">
              <a:spcAft>
                <a:spcPts val="600"/>
              </a:spcAft>
              <a:buFont typeface="Arial" panose="020B0604020202020204" pitchFamily="34" charset="0"/>
              <a:buChar char="•"/>
            </a:pPr>
            <a:r>
              <a:rPr lang="en-US" sz="2000" dirty="0"/>
              <a:t>a dispute resolution mechanism modeled on but separate from the UDRP, to include the possibility of appeal to an arbitral tribunal instead of national courts, in conformity with relevant principles of international </a:t>
            </a:r>
            <a:r>
              <a:rPr lang="en-US" sz="2000" dirty="0" smtClean="0"/>
              <a:t>law</a:t>
            </a:r>
          </a:p>
          <a:p>
            <a:pPr marL="742950" lvl="1" indent="-285750">
              <a:spcAft>
                <a:spcPts val="600"/>
              </a:spcAft>
              <a:buFont typeface="Arial" panose="020B0604020202020204" pitchFamily="34" charset="0"/>
              <a:buChar char="•"/>
            </a:pPr>
            <a:r>
              <a:rPr lang="en-US" sz="2000" dirty="0"/>
              <a:t>An emergency relief (e.g., 24-48 hours) domain name suspension mechanism to combat risk of imminent harm to an IGO</a:t>
            </a:r>
            <a:r>
              <a:rPr lang="en-US" sz="2000" dirty="0" smtClean="0"/>
              <a:t>.</a:t>
            </a:r>
            <a:endParaRPr lang="en-AU" dirty="0"/>
          </a:p>
          <a:p>
            <a:pPr marL="457200" indent="-457200">
              <a:spcAft>
                <a:spcPts val="600"/>
              </a:spcAft>
              <a:buFont typeface="Arial" panose="020B0604020202020204" pitchFamily="34" charset="0"/>
              <a:buChar char="•"/>
            </a:pPr>
            <a:r>
              <a:rPr lang="en-US" sz="2000" b="1" dirty="0" smtClean="0"/>
              <a:t>GNSO Initial Report DRAFT recommendations</a:t>
            </a:r>
          </a:p>
          <a:p>
            <a:pPr marL="914400" lvl="1" indent="-457200">
              <a:spcAft>
                <a:spcPts val="1200"/>
              </a:spcAft>
              <a:buFont typeface="Arial" panose="020B0604020202020204" pitchFamily="34" charset="0"/>
              <a:buChar char="•"/>
            </a:pPr>
            <a:r>
              <a:rPr lang="en-US" sz="2000" dirty="0" smtClean="0"/>
              <a:t>No change to the </a:t>
            </a:r>
            <a:r>
              <a:rPr lang="en-AU" sz="2000" dirty="0"/>
              <a:t>Uniform Domain Name Dispute Resolution Policy ("</a:t>
            </a:r>
            <a:r>
              <a:rPr lang="en-AU" sz="2000" dirty="0">
                <a:solidFill>
                  <a:srgbClr val="FF0000"/>
                </a:solidFill>
              </a:rPr>
              <a:t>UDRP</a:t>
            </a:r>
            <a:r>
              <a:rPr lang="en-AU" sz="2000" dirty="0"/>
              <a:t>") </a:t>
            </a:r>
            <a:r>
              <a:rPr lang="en-AU" sz="2000" dirty="0" smtClean="0"/>
              <a:t>and Uniform </a:t>
            </a:r>
            <a:r>
              <a:rPr lang="en-AU" sz="2000" dirty="0"/>
              <a:t>Rapid Suspension ("</a:t>
            </a:r>
            <a:r>
              <a:rPr lang="en-AU" sz="2000" dirty="0">
                <a:solidFill>
                  <a:srgbClr val="FF0000"/>
                </a:solidFill>
              </a:rPr>
              <a:t>URS</a:t>
            </a:r>
            <a:r>
              <a:rPr lang="en-AU" sz="2000" dirty="0"/>
              <a:t>") </a:t>
            </a:r>
            <a:r>
              <a:rPr lang="en-AU" sz="2000" dirty="0" smtClean="0"/>
              <a:t>procedure</a:t>
            </a:r>
          </a:p>
          <a:p>
            <a:pPr marL="914400" lvl="1" indent="-457200">
              <a:spcAft>
                <a:spcPts val="1200"/>
              </a:spcAft>
              <a:buFont typeface="Arial" panose="020B0604020202020204" pitchFamily="34" charset="0"/>
              <a:buChar char="•"/>
            </a:pPr>
            <a:r>
              <a:rPr lang="en-AU" sz="2000" dirty="0" smtClean="0"/>
              <a:t>For </a:t>
            </a:r>
            <a:r>
              <a:rPr lang="en-AU" sz="2000" dirty="0"/>
              <a:t>IGOs, in order to demonstrate standing to file a complaint under the UDRP and URS, </a:t>
            </a:r>
            <a:r>
              <a:rPr lang="en-AU" sz="2000" dirty="0" smtClean="0"/>
              <a:t>it should </a:t>
            </a:r>
            <a:r>
              <a:rPr lang="en-AU" sz="2000" dirty="0"/>
              <a:t>be sufficient (as an alternative to and separately from an IGO holding trademark rights </a:t>
            </a:r>
            <a:r>
              <a:rPr lang="en-AU" sz="2000" dirty="0" smtClean="0"/>
              <a:t>in its </a:t>
            </a:r>
            <a:r>
              <a:rPr lang="en-AU" sz="2000" dirty="0"/>
              <a:t>name and/or acronym) to demonstrate that it has complied with the </a:t>
            </a:r>
            <a:r>
              <a:rPr lang="en-AU" sz="2000" dirty="0" smtClean="0"/>
              <a:t>requisite communication </a:t>
            </a:r>
            <a:r>
              <a:rPr lang="en-AU" sz="2000" dirty="0"/>
              <a:t>and notification procedure in accordance with Article 6</a:t>
            </a:r>
            <a:r>
              <a:rPr lang="en-AU" sz="2000" i="1" dirty="0"/>
              <a:t>ter </a:t>
            </a:r>
            <a:r>
              <a:rPr lang="en-AU" sz="2000" dirty="0"/>
              <a:t>of the </a:t>
            </a:r>
            <a:r>
              <a:rPr lang="en-AU" sz="2000" dirty="0" smtClean="0"/>
              <a:t>Paris Convention </a:t>
            </a:r>
            <a:r>
              <a:rPr lang="en-AU" sz="2000" dirty="0"/>
              <a:t>for the Protection of Industrial </a:t>
            </a:r>
            <a:r>
              <a:rPr lang="en-AU" sz="2000" dirty="0" smtClean="0"/>
              <a:t>Property</a:t>
            </a:r>
          </a:p>
        </p:txBody>
      </p:sp>
    </p:spTree>
    <p:extLst>
      <p:ext uri="{BB962C8B-B14F-4D97-AF65-F5344CB8AC3E}">
        <p14:creationId xmlns:p14="http://schemas.microsoft.com/office/powerpoint/2010/main" val="1432312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UDRP Dispute Resolution standard</a:t>
            </a:r>
            <a:endParaRPr lang="en-US" sz="2800" dirty="0"/>
          </a:p>
        </p:txBody>
      </p:sp>
      <p:sp>
        <p:nvSpPr>
          <p:cNvPr id="4" name="Rectangle 3"/>
          <p:cNvSpPr/>
          <p:nvPr/>
        </p:nvSpPr>
        <p:spPr>
          <a:xfrm>
            <a:off x="362522" y="871403"/>
            <a:ext cx="8103072" cy="2554545"/>
          </a:xfrm>
          <a:prstGeom prst="rect">
            <a:avLst/>
          </a:prstGeom>
        </p:spPr>
        <p:txBody>
          <a:bodyPr wrap="square">
            <a:spAutoFit/>
          </a:bodyPr>
          <a:lstStyle/>
          <a:p>
            <a:pPr marL="342900" indent="-342900">
              <a:buFont typeface="Arial" panose="020B0604020202020204" pitchFamily="34" charset="0"/>
              <a:buChar char="•"/>
            </a:pPr>
            <a:r>
              <a:rPr lang="en-US" sz="2000" dirty="0" smtClean="0"/>
              <a:t>The complainant must show that:</a:t>
            </a:r>
          </a:p>
          <a:p>
            <a:pPr marL="342900" indent="-342900">
              <a:buFont typeface="Arial" panose="020B0604020202020204" pitchFamily="34" charset="0"/>
              <a:buChar char="•"/>
            </a:pPr>
            <a:endParaRPr lang="en-US" sz="2000" dirty="0"/>
          </a:p>
          <a:p>
            <a:pPr marL="800100" lvl="1" indent="-342900">
              <a:spcAft>
                <a:spcPts val="1200"/>
              </a:spcAft>
              <a:buFont typeface="Arial" panose="020B0604020202020204" pitchFamily="34" charset="0"/>
              <a:buChar char="•"/>
            </a:pPr>
            <a:r>
              <a:rPr lang="en-US" sz="2000" dirty="0" smtClean="0"/>
              <a:t>the </a:t>
            </a:r>
            <a:r>
              <a:rPr lang="en-US" sz="2000" dirty="0"/>
              <a:t>registered domain name is identical or confusingly similar to a trademark or service mark in which the complainant has rights; </a:t>
            </a:r>
            <a:r>
              <a:rPr lang="en-US" sz="2000" b="1" dirty="0" smtClean="0"/>
              <a:t>AND</a:t>
            </a:r>
          </a:p>
          <a:p>
            <a:pPr marL="800100" lvl="1" indent="-342900">
              <a:spcAft>
                <a:spcPts val="1200"/>
              </a:spcAft>
              <a:buFont typeface="Arial" panose="020B0604020202020204" pitchFamily="34" charset="0"/>
              <a:buChar char="•"/>
            </a:pPr>
            <a:r>
              <a:rPr lang="en-US" sz="2000" dirty="0" smtClean="0"/>
              <a:t> </a:t>
            </a:r>
            <a:r>
              <a:rPr lang="en-US" sz="2000" dirty="0"/>
              <a:t>the registrant has no rights or legitimate interests in respect of the domain name; </a:t>
            </a:r>
            <a:r>
              <a:rPr lang="en-US" sz="2000" b="1" dirty="0" smtClean="0"/>
              <a:t>AND</a:t>
            </a:r>
            <a:endParaRPr lang="en-AU" sz="2000" b="1" dirty="0"/>
          </a:p>
          <a:p>
            <a:pPr marL="800100" lvl="1" indent="-342900">
              <a:spcAft>
                <a:spcPts val="1200"/>
              </a:spcAft>
              <a:buFont typeface="Arial" panose="020B0604020202020204" pitchFamily="34" charset="0"/>
              <a:buChar char="•"/>
            </a:pPr>
            <a:r>
              <a:rPr lang="en-US" sz="2000" dirty="0" smtClean="0"/>
              <a:t>the </a:t>
            </a:r>
            <a:r>
              <a:rPr lang="en-US" sz="2000" dirty="0"/>
              <a:t>domain name was registered and is being used in bad faith</a:t>
            </a:r>
            <a:r>
              <a:rPr lang="en-US" sz="2000" dirty="0" smtClean="0"/>
              <a:t>.</a:t>
            </a:r>
          </a:p>
        </p:txBody>
      </p:sp>
    </p:spTree>
    <p:extLst>
      <p:ext uri="{BB962C8B-B14F-4D97-AF65-F5344CB8AC3E}">
        <p14:creationId xmlns:p14="http://schemas.microsoft.com/office/powerpoint/2010/main" val="1863901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UDRP Bad faith examples</a:t>
            </a:r>
            <a:endParaRPr lang="en-US" sz="2800" dirty="0"/>
          </a:p>
        </p:txBody>
      </p:sp>
      <p:sp>
        <p:nvSpPr>
          <p:cNvPr id="4" name="Rectangle 3"/>
          <p:cNvSpPr/>
          <p:nvPr/>
        </p:nvSpPr>
        <p:spPr>
          <a:xfrm>
            <a:off x="362522" y="1137410"/>
            <a:ext cx="8103072" cy="3631763"/>
          </a:xfrm>
          <a:prstGeom prst="rect">
            <a:avLst/>
          </a:prstGeom>
        </p:spPr>
        <p:txBody>
          <a:bodyPr wrap="square">
            <a:spAutoFit/>
          </a:bodyPr>
          <a:lstStyle/>
          <a:p>
            <a:pPr marL="800100" lvl="1" indent="-342900">
              <a:spcAft>
                <a:spcPts val="1200"/>
              </a:spcAft>
              <a:buFont typeface="Arial" panose="020B0604020202020204" pitchFamily="34" charset="0"/>
              <a:buChar char="•"/>
            </a:pPr>
            <a:r>
              <a:rPr lang="en-US" sz="2000" dirty="0" smtClean="0"/>
              <a:t>instances </a:t>
            </a:r>
            <a:r>
              <a:rPr lang="en-US" sz="2000" dirty="0"/>
              <a:t>where a Registered Name Holder intentionally attempts to attract, for commercial gain, Internet users to the Registered Name Holder's website by creating a likelihood of confusion with the complainant's mark as to the source, sponsorship, affiliation, or endorsement of the website or of a product or service on the website; or </a:t>
            </a:r>
            <a:endParaRPr lang="en-US" sz="2000" dirty="0" smtClean="0"/>
          </a:p>
          <a:p>
            <a:pPr marL="800100" lvl="1" indent="-342900">
              <a:spcAft>
                <a:spcPts val="1200"/>
              </a:spcAft>
              <a:buFont typeface="Arial" panose="020B0604020202020204" pitchFamily="34" charset="0"/>
              <a:buChar char="•"/>
            </a:pPr>
            <a:r>
              <a:rPr lang="en-US" sz="2000" dirty="0" smtClean="0"/>
              <a:t>circumstances </a:t>
            </a:r>
            <a:r>
              <a:rPr lang="en-US" sz="2000" dirty="0"/>
              <a:t>indicating that the domain name was registered primarily for the purpose of selling, renting, or otherwise transferring the domain name registration to the complainant/mark-holder for valuable consideration in excess of documented out-of-pocket costs directly related to the domain name</a:t>
            </a:r>
            <a:r>
              <a:rPr lang="en-US" sz="2000" dirty="0" smtClean="0"/>
              <a:t>.</a:t>
            </a:r>
            <a:endParaRPr lang="en-AU" sz="2000" dirty="0"/>
          </a:p>
        </p:txBody>
      </p:sp>
    </p:spTree>
    <p:extLst>
      <p:ext uri="{BB962C8B-B14F-4D97-AF65-F5344CB8AC3E}">
        <p14:creationId xmlns:p14="http://schemas.microsoft.com/office/powerpoint/2010/main" val="20310505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660478" y="4371446"/>
            <a:ext cx="7749530" cy="523220"/>
          </a:xfrm>
          <a:prstGeom prst="rect">
            <a:avLst/>
          </a:prstGeom>
          <a:noFill/>
        </p:spPr>
        <p:txBody>
          <a:bodyPr wrap="square" rtlCol="0">
            <a:spAutoFit/>
          </a:bodyPr>
          <a:lstStyle/>
          <a:p>
            <a:r>
              <a:rPr lang="en-AU" sz="2800" dirty="0">
                <a:solidFill>
                  <a:schemeClr val="bg1"/>
                </a:solidFill>
              </a:rPr>
              <a:t>GAC-GNSO Facilitated </a:t>
            </a:r>
            <a:r>
              <a:rPr lang="en-AU" sz="2800" dirty="0" smtClean="0">
                <a:solidFill>
                  <a:schemeClr val="bg1"/>
                </a:solidFill>
              </a:rPr>
              <a:t>Dialogue on IGO Protections</a:t>
            </a:r>
            <a:endParaRPr lang="en-US" sz="2800" b="1" dirty="0">
              <a:solidFill>
                <a:schemeClr val="bg1"/>
              </a:solidFill>
              <a:latin typeface="Source Sans Pro"/>
              <a:cs typeface="Source Sans Pro"/>
            </a:endParaRPr>
          </a:p>
        </p:txBody>
      </p:sp>
      <p:sp>
        <p:nvSpPr>
          <p:cNvPr id="4" name="TextBox 3"/>
          <p:cNvSpPr txBox="1"/>
          <p:nvPr/>
        </p:nvSpPr>
        <p:spPr>
          <a:xfrm>
            <a:off x="2076114" y="5266313"/>
            <a:ext cx="3163045" cy="707886"/>
          </a:xfrm>
          <a:prstGeom prst="rect">
            <a:avLst/>
          </a:prstGeom>
          <a:noFill/>
        </p:spPr>
        <p:txBody>
          <a:bodyPr wrap="none" rtlCol="0">
            <a:spAutoFit/>
          </a:bodyPr>
          <a:lstStyle/>
          <a:p>
            <a:r>
              <a:rPr lang="en-US" sz="2000" dirty="0" smtClean="0">
                <a:solidFill>
                  <a:srgbClr val="FFFFFF"/>
                </a:solidFill>
                <a:latin typeface="Source Sans Pro"/>
                <a:cs typeface="Source Sans Pro"/>
              </a:rPr>
              <a:t>Open Community Session</a:t>
            </a:r>
          </a:p>
          <a:p>
            <a:r>
              <a:rPr lang="en-US" sz="2000" dirty="0" smtClean="0">
                <a:solidFill>
                  <a:srgbClr val="FFFFFF"/>
                </a:solidFill>
                <a:latin typeface="Source Sans Pro"/>
                <a:cs typeface="Source Sans Pro"/>
              </a:rPr>
              <a:t>12 March 2017</a:t>
            </a:r>
            <a:endParaRPr lang="en-US" sz="2000" dirty="0">
              <a:solidFill>
                <a:srgbClr val="FFFFFF"/>
              </a:solidFill>
              <a:latin typeface="Source Sans Pro"/>
              <a:cs typeface="Source Sans Pro"/>
            </a:endParaRPr>
          </a:p>
        </p:txBody>
      </p:sp>
    </p:spTree>
    <p:extLst>
      <p:ext uri="{BB962C8B-B14F-4D97-AF65-F5344CB8AC3E}">
        <p14:creationId xmlns:p14="http://schemas.microsoft.com/office/powerpoint/2010/main" val="13674083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(4) Appeals</a:t>
            </a:r>
            <a:endParaRPr lang="en-US" sz="2800" dirty="0"/>
          </a:p>
        </p:txBody>
      </p:sp>
      <p:sp>
        <p:nvSpPr>
          <p:cNvPr id="4" name="Rectangle 3"/>
          <p:cNvSpPr/>
          <p:nvPr/>
        </p:nvSpPr>
        <p:spPr>
          <a:xfrm>
            <a:off x="362522" y="654134"/>
            <a:ext cx="8103072" cy="4970591"/>
          </a:xfrm>
          <a:prstGeom prst="rect">
            <a:avLst/>
          </a:prstGeom>
        </p:spPr>
        <p:txBody>
          <a:bodyPr wrap="square">
            <a:spAutoFit/>
          </a:bodyPr>
          <a:lstStyle/>
          <a:p>
            <a:pPr marL="457200" indent="-457200">
              <a:spcAft>
                <a:spcPts val="1200"/>
              </a:spcAft>
              <a:buFont typeface="Arial" panose="020B0604020202020204" pitchFamily="34" charset="0"/>
              <a:buChar char="•"/>
            </a:pPr>
            <a:r>
              <a:rPr lang="en-US" sz="2000" b="1" dirty="0" smtClean="0"/>
              <a:t>GAC Public Policy Advice</a:t>
            </a:r>
          </a:p>
          <a:p>
            <a:pPr marL="742950" lvl="1" indent="-285750">
              <a:spcAft>
                <a:spcPts val="600"/>
              </a:spcAft>
              <a:buFont typeface="Arial" panose="020B0604020202020204" pitchFamily="34" charset="0"/>
              <a:buChar char="•"/>
            </a:pPr>
            <a:r>
              <a:rPr lang="en-US" dirty="0"/>
              <a:t>a dispute resolution mechanism modeled on but separate from the UDRP, to include the </a:t>
            </a:r>
            <a:r>
              <a:rPr lang="en-US" dirty="0">
                <a:solidFill>
                  <a:srgbClr val="FF0000"/>
                </a:solidFill>
              </a:rPr>
              <a:t>possibility of appeal to an arbitral tribunal instead of national courts,</a:t>
            </a:r>
            <a:r>
              <a:rPr lang="en-US" dirty="0"/>
              <a:t> in conformity with relevant principles of international </a:t>
            </a:r>
            <a:r>
              <a:rPr lang="en-US" dirty="0" smtClean="0"/>
              <a:t>law</a:t>
            </a:r>
          </a:p>
          <a:p>
            <a:pPr lvl="1"/>
            <a:endParaRPr lang="en-AU" dirty="0"/>
          </a:p>
          <a:p>
            <a:pPr marL="457200" indent="-457200">
              <a:spcAft>
                <a:spcPts val="1200"/>
              </a:spcAft>
              <a:buFont typeface="Arial" panose="020B0604020202020204" pitchFamily="34" charset="0"/>
              <a:buChar char="•"/>
            </a:pPr>
            <a:r>
              <a:rPr lang="en-US" sz="2000" b="1" dirty="0" smtClean="0"/>
              <a:t>GNSO Initial Report DRAFT recommendation</a:t>
            </a:r>
          </a:p>
          <a:p>
            <a:pPr marL="914400" lvl="1" indent="-457200">
              <a:spcAft>
                <a:spcPts val="1200"/>
              </a:spcAft>
              <a:buFont typeface="Arial" panose="020B0604020202020204" pitchFamily="34" charset="0"/>
              <a:buChar char="•"/>
            </a:pPr>
            <a:r>
              <a:rPr lang="en-AU" dirty="0" smtClean="0"/>
              <a:t>In </a:t>
            </a:r>
            <a:r>
              <a:rPr lang="en-AU" dirty="0"/>
              <a:t>relation to the issue of jurisdictional immunity, which IGOs (but not INGOs) may </a:t>
            </a:r>
            <a:r>
              <a:rPr lang="en-AU" dirty="0" smtClean="0"/>
              <a:t>claim successfully </a:t>
            </a:r>
            <a:r>
              <a:rPr lang="en-AU" dirty="0"/>
              <a:t>in certain circumstances, the WG recommends that: (a) no change be made to </a:t>
            </a:r>
            <a:r>
              <a:rPr lang="en-AU" dirty="0" smtClean="0"/>
              <a:t>the Mutual </a:t>
            </a:r>
            <a:r>
              <a:rPr lang="en-AU" dirty="0"/>
              <a:t>Jurisdiction clause of the UDRP and URS; (b) the Policy Guidance document </a:t>
            </a:r>
            <a:r>
              <a:rPr lang="en-AU" dirty="0" smtClean="0"/>
              <a:t>initially described </a:t>
            </a:r>
            <a:r>
              <a:rPr lang="en-AU" dirty="0"/>
              <a:t>in Recommendation #2 (above) also include a section that outlines the </a:t>
            </a:r>
            <a:r>
              <a:rPr lang="en-AU" dirty="0" smtClean="0"/>
              <a:t>various procedural </a:t>
            </a:r>
            <a:r>
              <a:rPr lang="en-AU" dirty="0"/>
              <a:t>filing options available to IGOs, e.g. they have the ability to elect to have a </a:t>
            </a:r>
            <a:r>
              <a:rPr lang="en-AU" dirty="0" smtClean="0"/>
              <a:t>complaint filed </a:t>
            </a:r>
            <a:r>
              <a:rPr lang="en-AU" dirty="0"/>
              <a:t>under the UDRP and/or URS on their behalf by an assignee, agent or licensee; such that (</a:t>
            </a:r>
            <a:r>
              <a:rPr lang="en-AU" dirty="0" smtClean="0"/>
              <a:t>c) claims </a:t>
            </a:r>
            <a:r>
              <a:rPr lang="en-AU" dirty="0"/>
              <a:t>of jurisdictional immunity made by an IGO in respect of a particular jurisdiction will </a:t>
            </a:r>
            <a:r>
              <a:rPr lang="en-AU" dirty="0" smtClean="0"/>
              <a:t>be determined </a:t>
            </a:r>
            <a:r>
              <a:rPr lang="en-AU" dirty="0"/>
              <a:t>by the applicable laws of that jurisdiction.</a:t>
            </a:r>
            <a:r>
              <a:rPr lang="en-AU" dirty="0" smtClean="0"/>
              <a:t>.</a:t>
            </a:r>
          </a:p>
        </p:txBody>
      </p:sp>
    </p:spTree>
    <p:extLst>
      <p:ext uri="{BB962C8B-B14F-4D97-AF65-F5344CB8AC3E}">
        <p14:creationId xmlns:p14="http://schemas.microsoft.com/office/powerpoint/2010/main" val="35430666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350124" y="1299014"/>
            <a:ext cx="2539800" cy="2175252"/>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6" name="Rectangle 15"/>
          <p:cNvSpPr/>
          <p:nvPr/>
        </p:nvSpPr>
        <p:spPr>
          <a:xfrm>
            <a:off x="6048738" y="1299014"/>
            <a:ext cx="2539800" cy="2175252"/>
          </a:xfrm>
          <a:prstGeom prst="rect">
            <a:avLst/>
          </a:prstGeom>
          <a:solidFill>
            <a:schemeClr val="accent4">
              <a:alpha val="63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1" name="Rectangle 20"/>
          <p:cNvSpPr/>
          <p:nvPr/>
        </p:nvSpPr>
        <p:spPr>
          <a:xfrm>
            <a:off x="3350124" y="1299014"/>
            <a:ext cx="2539800" cy="87588"/>
          </a:xfrm>
          <a:prstGeom prst="rect">
            <a:avLst/>
          </a:prstGeom>
          <a:solidFill>
            <a:srgbClr val="145357">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048738" y="1299014"/>
            <a:ext cx="2539800" cy="87588"/>
          </a:xfrm>
          <a:prstGeom prst="rect">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p:cNvSpPr/>
          <p:nvPr/>
        </p:nvSpPr>
        <p:spPr>
          <a:xfrm>
            <a:off x="1653573" y="3703834"/>
            <a:ext cx="2539800" cy="217525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8" name="Rectangle 37"/>
          <p:cNvSpPr/>
          <p:nvPr/>
        </p:nvSpPr>
        <p:spPr>
          <a:xfrm>
            <a:off x="4620024" y="3681668"/>
            <a:ext cx="2539800" cy="2175252"/>
          </a:xfrm>
          <a:prstGeom prst="rect">
            <a:avLst/>
          </a:prstGeom>
          <a:solidFill>
            <a:schemeClr val="accent2">
              <a:alpha val="86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0" name="Rectangle 39"/>
          <p:cNvSpPr/>
          <p:nvPr/>
        </p:nvSpPr>
        <p:spPr>
          <a:xfrm>
            <a:off x="1675282" y="3703834"/>
            <a:ext cx="2539800" cy="87588"/>
          </a:xfrm>
          <a:prstGeom prst="rect">
            <a:avLst/>
          </a:prstGeom>
          <a:solidFill>
            <a:srgbClr val="AC44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40"/>
          <p:cNvSpPr/>
          <p:nvPr/>
        </p:nvSpPr>
        <p:spPr>
          <a:xfrm>
            <a:off x="4620024" y="3681668"/>
            <a:ext cx="2539800" cy="87588"/>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4367741" y="1501265"/>
            <a:ext cx="498944" cy="498944"/>
          </a:xfrm>
          <a:prstGeom prst="ellipse">
            <a:avLst/>
          </a:prstGeom>
          <a:solidFill>
            <a:schemeClr val="accent3">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7" name="Oval 46"/>
          <p:cNvSpPr/>
          <p:nvPr/>
        </p:nvSpPr>
        <p:spPr>
          <a:xfrm>
            <a:off x="7074908" y="1501265"/>
            <a:ext cx="498944" cy="498944"/>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2674001" y="3852479"/>
            <a:ext cx="498944" cy="498944"/>
          </a:xfrm>
          <a:prstGeom prst="ellipse">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651511" y="1299014"/>
            <a:ext cx="2539800" cy="2175252"/>
          </a:xfrm>
          <a:prstGeom prst="rect">
            <a:avLst/>
          </a:prstGeom>
          <a:solidFill>
            <a:schemeClr val="accent1">
              <a:alpha val="7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651511" y="1299014"/>
            <a:ext cx="2539800" cy="875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Oval 2"/>
          <p:cNvSpPr/>
          <p:nvPr/>
        </p:nvSpPr>
        <p:spPr>
          <a:xfrm>
            <a:off x="1666927" y="1510650"/>
            <a:ext cx="498944" cy="498944"/>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886759" y="1982152"/>
            <a:ext cx="2080048" cy="923330"/>
          </a:xfrm>
          <a:prstGeom prst="rect">
            <a:avLst/>
          </a:prstGeom>
          <a:noFill/>
        </p:spPr>
        <p:txBody>
          <a:bodyPr wrap="square" rtlCol="0">
            <a:spAutoFit/>
          </a:bodyPr>
          <a:lstStyle/>
          <a:p>
            <a:r>
              <a:rPr lang="en-US" dirty="0" smtClean="0">
                <a:solidFill>
                  <a:srgbClr val="FFFFFF"/>
                </a:solidFill>
                <a:latin typeface="Source Sans Pro"/>
                <a:cs typeface="Source Sans Pro"/>
              </a:rPr>
              <a:t>ICANN Context to help guide the discussion</a:t>
            </a:r>
            <a:endParaRPr lang="en-US" dirty="0">
              <a:solidFill>
                <a:srgbClr val="FFFFFF"/>
              </a:solidFill>
              <a:latin typeface="Source Sans Pro"/>
              <a:cs typeface="Source Sans Pro"/>
            </a:endParaRPr>
          </a:p>
        </p:txBody>
      </p:sp>
      <p:sp>
        <p:nvSpPr>
          <p:cNvPr id="28" name="TextBox 27"/>
          <p:cNvSpPr txBox="1"/>
          <p:nvPr/>
        </p:nvSpPr>
        <p:spPr>
          <a:xfrm>
            <a:off x="3579874" y="1982152"/>
            <a:ext cx="2080048" cy="646331"/>
          </a:xfrm>
          <a:prstGeom prst="rect">
            <a:avLst/>
          </a:prstGeom>
          <a:noFill/>
        </p:spPr>
        <p:txBody>
          <a:bodyPr wrap="square" rtlCol="0">
            <a:spAutoFit/>
          </a:bodyPr>
          <a:lstStyle/>
          <a:p>
            <a:r>
              <a:rPr lang="en-US" dirty="0" smtClean="0">
                <a:solidFill>
                  <a:srgbClr val="FFFFFF"/>
                </a:solidFill>
                <a:latin typeface="Source Sans Pro"/>
                <a:cs typeface="Source Sans Pro"/>
              </a:rPr>
              <a:t>GNSO recommendations</a:t>
            </a:r>
            <a:endParaRPr lang="en-US" dirty="0">
              <a:solidFill>
                <a:srgbClr val="FFFFFF"/>
              </a:solidFill>
              <a:latin typeface="Source Sans Pro"/>
              <a:cs typeface="Source Sans Pro"/>
            </a:endParaRPr>
          </a:p>
        </p:txBody>
      </p:sp>
      <p:sp>
        <p:nvSpPr>
          <p:cNvPr id="29" name="TextBox 28"/>
          <p:cNvSpPr txBox="1"/>
          <p:nvPr/>
        </p:nvSpPr>
        <p:spPr>
          <a:xfrm>
            <a:off x="6283988" y="1982152"/>
            <a:ext cx="2304550" cy="646331"/>
          </a:xfrm>
          <a:prstGeom prst="rect">
            <a:avLst/>
          </a:prstGeom>
          <a:noFill/>
        </p:spPr>
        <p:txBody>
          <a:bodyPr wrap="square" rtlCol="0">
            <a:spAutoFit/>
          </a:bodyPr>
          <a:lstStyle/>
          <a:p>
            <a:r>
              <a:rPr lang="en-US" dirty="0" smtClean="0">
                <a:solidFill>
                  <a:srgbClr val="FFFFFF"/>
                </a:solidFill>
                <a:latin typeface="Source Sans Pro"/>
                <a:cs typeface="Source Sans Pro"/>
              </a:rPr>
              <a:t>GAC public policy advice</a:t>
            </a:r>
            <a:endParaRPr lang="en-US" dirty="0">
              <a:solidFill>
                <a:srgbClr val="FFFFFF"/>
              </a:solidFill>
              <a:latin typeface="Source Sans Pro"/>
              <a:cs typeface="Source Sans Pro"/>
            </a:endParaRPr>
          </a:p>
        </p:txBody>
      </p:sp>
      <p:sp>
        <p:nvSpPr>
          <p:cNvPr id="43" name="TextBox 42"/>
          <p:cNvSpPr txBox="1"/>
          <p:nvPr/>
        </p:nvSpPr>
        <p:spPr>
          <a:xfrm>
            <a:off x="1896803" y="4431119"/>
            <a:ext cx="2080048" cy="1200329"/>
          </a:xfrm>
          <a:prstGeom prst="rect">
            <a:avLst/>
          </a:prstGeom>
          <a:noFill/>
        </p:spPr>
        <p:txBody>
          <a:bodyPr wrap="square" rtlCol="0">
            <a:spAutoFit/>
          </a:bodyPr>
          <a:lstStyle/>
          <a:p>
            <a:r>
              <a:rPr lang="en-US" dirty="0" smtClean="0">
                <a:solidFill>
                  <a:srgbClr val="FFFFFF"/>
                </a:solidFill>
                <a:latin typeface="Source Sans Pro"/>
                <a:cs typeface="Source Sans Pro"/>
              </a:rPr>
              <a:t>How the GNSO has taken into account the public policy advice</a:t>
            </a:r>
            <a:endParaRPr lang="en-US" dirty="0">
              <a:solidFill>
                <a:srgbClr val="FFFFFF"/>
              </a:solidFill>
              <a:latin typeface="Source Sans Pro"/>
              <a:cs typeface="Source Sans Pro"/>
            </a:endParaRPr>
          </a:p>
        </p:txBody>
      </p:sp>
      <p:sp>
        <p:nvSpPr>
          <p:cNvPr id="44" name="TextBox 43"/>
          <p:cNvSpPr txBox="1"/>
          <p:nvPr/>
        </p:nvSpPr>
        <p:spPr>
          <a:xfrm>
            <a:off x="4994860" y="4363434"/>
            <a:ext cx="2080048" cy="923330"/>
          </a:xfrm>
          <a:prstGeom prst="rect">
            <a:avLst/>
          </a:prstGeom>
          <a:noFill/>
        </p:spPr>
        <p:txBody>
          <a:bodyPr wrap="square" rtlCol="0">
            <a:spAutoFit/>
          </a:bodyPr>
          <a:lstStyle/>
          <a:p>
            <a:r>
              <a:rPr lang="en-US" dirty="0" smtClean="0">
                <a:solidFill>
                  <a:srgbClr val="FFFFFF"/>
                </a:solidFill>
                <a:latin typeface="Source Sans Pro"/>
                <a:cs typeface="Source Sans Pro"/>
              </a:rPr>
              <a:t>Facilitated dialogue to resolve the conflict</a:t>
            </a:r>
            <a:endParaRPr lang="en-US" dirty="0">
              <a:solidFill>
                <a:srgbClr val="FFFFFF"/>
              </a:solidFill>
              <a:latin typeface="Source Sans Pro"/>
              <a:cs typeface="Source Sans Pro"/>
            </a:endParaRPr>
          </a:p>
        </p:txBody>
      </p:sp>
      <p:sp>
        <p:nvSpPr>
          <p:cNvPr id="24" name="TextBox 23"/>
          <p:cNvSpPr txBox="1"/>
          <p:nvPr/>
        </p:nvSpPr>
        <p:spPr>
          <a:xfrm>
            <a:off x="651511" y="1503505"/>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1</a:t>
            </a:r>
            <a:endParaRPr lang="en-US" sz="2400" b="1" dirty="0">
              <a:solidFill>
                <a:srgbClr val="FFFFFF"/>
              </a:solidFill>
              <a:latin typeface="Source Sans Pro"/>
              <a:cs typeface="Source Sans Pro"/>
            </a:endParaRPr>
          </a:p>
        </p:txBody>
      </p:sp>
      <p:sp>
        <p:nvSpPr>
          <p:cNvPr id="25" name="TextBox 24"/>
          <p:cNvSpPr txBox="1"/>
          <p:nvPr/>
        </p:nvSpPr>
        <p:spPr>
          <a:xfrm>
            <a:off x="3350124"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2</a:t>
            </a:r>
            <a:endParaRPr lang="en-US" sz="2400" b="1" dirty="0">
              <a:solidFill>
                <a:srgbClr val="FFFFFF"/>
              </a:solidFill>
              <a:latin typeface="Source Sans Pro"/>
              <a:cs typeface="Source Sans Pro"/>
            </a:endParaRPr>
          </a:p>
        </p:txBody>
      </p:sp>
      <p:sp>
        <p:nvSpPr>
          <p:cNvPr id="27" name="TextBox 26"/>
          <p:cNvSpPr txBox="1"/>
          <p:nvPr/>
        </p:nvSpPr>
        <p:spPr>
          <a:xfrm>
            <a:off x="6048738"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3</a:t>
            </a:r>
            <a:endParaRPr lang="en-US" sz="2400" b="1" dirty="0">
              <a:solidFill>
                <a:srgbClr val="FFFFFF"/>
              </a:solidFill>
              <a:latin typeface="Source Sans Pro"/>
              <a:cs typeface="Source Sans Pro"/>
            </a:endParaRPr>
          </a:p>
        </p:txBody>
      </p:sp>
      <p:sp>
        <p:nvSpPr>
          <p:cNvPr id="30" name="TextBox 29"/>
          <p:cNvSpPr txBox="1"/>
          <p:nvPr/>
        </p:nvSpPr>
        <p:spPr>
          <a:xfrm>
            <a:off x="1666927" y="3871118"/>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4</a:t>
            </a:r>
            <a:endParaRPr lang="en-US" sz="2400" b="1" dirty="0">
              <a:solidFill>
                <a:srgbClr val="FFFFFF"/>
              </a:solidFill>
              <a:latin typeface="Source Sans Pro"/>
              <a:cs typeface="Source Sans Pro"/>
            </a:endParaRPr>
          </a:p>
        </p:txBody>
      </p:sp>
      <p:sp>
        <p:nvSpPr>
          <p:cNvPr id="31" name="TextBox 30"/>
          <p:cNvSpPr txBox="1"/>
          <p:nvPr/>
        </p:nvSpPr>
        <p:spPr>
          <a:xfrm>
            <a:off x="4702938" y="3874542"/>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5</a:t>
            </a:r>
            <a:endParaRPr lang="en-US" sz="2400" b="1" dirty="0">
              <a:solidFill>
                <a:srgbClr val="FFFFFF"/>
              </a:solidFill>
              <a:latin typeface="Source Sans Pro"/>
              <a:cs typeface="Source Sans Pro"/>
            </a:endParaRPr>
          </a:p>
        </p:txBody>
      </p:sp>
      <p:sp>
        <p:nvSpPr>
          <p:cNvPr id="2" name="Title 1"/>
          <p:cNvSpPr>
            <a:spLocks noGrp="1"/>
          </p:cNvSpPr>
          <p:nvPr>
            <p:ph type="title"/>
          </p:nvPr>
        </p:nvSpPr>
        <p:spPr>
          <a:prstGeom prst="rect">
            <a:avLst/>
          </a:prstGeom>
        </p:spPr>
        <p:txBody>
          <a:bodyPr/>
          <a:lstStyle/>
          <a:p>
            <a:r>
              <a:rPr lang="en-US" sz="2800" b="1" dirty="0" smtClean="0"/>
              <a:t>Agenda for the session today</a:t>
            </a:r>
            <a:endParaRPr lang="en-US" sz="2800" b="1" dirty="0"/>
          </a:p>
        </p:txBody>
      </p:sp>
      <p:sp>
        <p:nvSpPr>
          <p:cNvPr id="33" name="Oval 32"/>
          <p:cNvSpPr/>
          <p:nvPr/>
        </p:nvSpPr>
        <p:spPr>
          <a:xfrm>
            <a:off x="5669784" y="3769256"/>
            <a:ext cx="498944" cy="502920"/>
          </a:xfrm>
          <a:prstGeom prst="ellipse">
            <a:avLst/>
          </a:prstGeom>
          <a:solidFill>
            <a:srgbClr val="0A32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5</a:t>
            </a:r>
            <a:endParaRPr lang="en-US" sz="2000" dirty="0"/>
          </a:p>
        </p:txBody>
      </p:sp>
    </p:spTree>
    <p:extLst>
      <p:ext uri="{BB962C8B-B14F-4D97-AF65-F5344CB8AC3E}">
        <p14:creationId xmlns:p14="http://schemas.microsoft.com/office/powerpoint/2010/main" val="42397656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350124" y="1299014"/>
            <a:ext cx="2539800" cy="2175252"/>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6" name="Rectangle 15"/>
          <p:cNvSpPr/>
          <p:nvPr/>
        </p:nvSpPr>
        <p:spPr>
          <a:xfrm>
            <a:off x="6074634" y="1299014"/>
            <a:ext cx="2539800" cy="2175252"/>
          </a:xfrm>
          <a:prstGeom prst="rect">
            <a:avLst/>
          </a:prstGeom>
          <a:solidFill>
            <a:schemeClr val="accent4">
              <a:alpha val="63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1" name="Rectangle 20"/>
          <p:cNvSpPr/>
          <p:nvPr/>
        </p:nvSpPr>
        <p:spPr>
          <a:xfrm>
            <a:off x="3350124" y="1299014"/>
            <a:ext cx="2539800" cy="87588"/>
          </a:xfrm>
          <a:prstGeom prst="rect">
            <a:avLst/>
          </a:prstGeom>
          <a:solidFill>
            <a:srgbClr val="145357">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048738" y="1299014"/>
            <a:ext cx="2539800" cy="87588"/>
          </a:xfrm>
          <a:prstGeom prst="rect">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p:cNvSpPr/>
          <p:nvPr/>
        </p:nvSpPr>
        <p:spPr>
          <a:xfrm>
            <a:off x="1653573" y="3703834"/>
            <a:ext cx="2539800" cy="217525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8" name="Rectangle 37"/>
          <p:cNvSpPr/>
          <p:nvPr/>
        </p:nvSpPr>
        <p:spPr>
          <a:xfrm>
            <a:off x="4620024" y="3681668"/>
            <a:ext cx="2539800" cy="2175252"/>
          </a:xfrm>
          <a:prstGeom prst="rect">
            <a:avLst/>
          </a:prstGeom>
          <a:solidFill>
            <a:schemeClr val="accent2">
              <a:alpha val="86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0" name="Rectangle 39"/>
          <p:cNvSpPr/>
          <p:nvPr/>
        </p:nvSpPr>
        <p:spPr>
          <a:xfrm>
            <a:off x="1675282" y="3703834"/>
            <a:ext cx="2539800" cy="87588"/>
          </a:xfrm>
          <a:prstGeom prst="rect">
            <a:avLst/>
          </a:prstGeom>
          <a:solidFill>
            <a:srgbClr val="AC44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40"/>
          <p:cNvSpPr/>
          <p:nvPr/>
        </p:nvSpPr>
        <p:spPr>
          <a:xfrm>
            <a:off x="4620024" y="3681668"/>
            <a:ext cx="2539800" cy="87588"/>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4367741" y="1501265"/>
            <a:ext cx="498944" cy="498944"/>
          </a:xfrm>
          <a:prstGeom prst="ellipse">
            <a:avLst/>
          </a:prstGeom>
          <a:solidFill>
            <a:schemeClr val="accent3">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7" name="Oval 46"/>
          <p:cNvSpPr/>
          <p:nvPr/>
        </p:nvSpPr>
        <p:spPr>
          <a:xfrm>
            <a:off x="7074908" y="1501265"/>
            <a:ext cx="498944" cy="498944"/>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2674001" y="3852479"/>
            <a:ext cx="498944" cy="498944"/>
          </a:xfrm>
          <a:prstGeom prst="ellipse">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651511" y="1299014"/>
            <a:ext cx="2539800" cy="2175252"/>
          </a:xfrm>
          <a:prstGeom prst="rect">
            <a:avLst/>
          </a:prstGeom>
          <a:solidFill>
            <a:schemeClr val="accent1">
              <a:alpha val="7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651511" y="1299014"/>
            <a:ext cx="2539800" cy="875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Oval 2"/>
          <p:cNvSpPr/>
          <p:nvPr/>
        </p:nvSpPr>
        <p:spPr>
          <a:xfrm>
            <a:off x="1666927" y="1510650"/>
            <a:ext cx="498944" cy="498944"/>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886759" y="1982152"/>
            <a:ext cx="2080048" cy="923330"/>
          </a:xfrm>
          <a:prstGeom prst="rect">
            <a:avLst/>
          </a:prstGeom>
          <a:noFill/>
        </p:spPr>
        <p:txBody>
          <a:bodyPr wrap="square" rtlCol="0">
            <a:spAutoFit/>
          </a:bodyPr>
          <a:lstStyle/>
          <a:p>
            <a:r>
              <a:rPr lang="en-US" dirty="0" smtClean="0">
                <a:solidFill>
                  <a:srgbClr val="FFFFFF"/>
                </a:solidFill>
                <a:latin typeface="Source Sans Pro"/>
                <a:cs typeface="Source Sans Pro"/>
              </a:rPr>
              <a:t>ICANN Context to help guide the discussion</a:t>
            </a:r>
            <a:endParaRPr lang="en-US" dirty="0">
              <a:solidFill>
                <a:srgbClr val="FFFFFF"/>
              </a:solidFill>
              <a:latin typeface="Source Sans Pro"/>
              <a:cs typeface="Source Sans Pro"/>
            </a:endParaRPr>
          </a:p>
        </p:txBody>
      </p:sp>
      <p:sp>
        <p:nvSpPr>
          <p:cNvPr id="28" name="TextBox 27"/>
          <p:cNvSpPr txBox="1"/>
          <p:nvPr/>
        </p:nvSpPr>
        <p:spPr>
          <a:xfrm>
            <a:off x="3924279" y="2173374"/>
            <a:ext cx="1454178" cy="369332"/>
          </a:xfrm>
          <a:prstGeom prst="rect">
            <a:avLst/>
          </a:prstGeom>
          <a:noFill/>
        </p:spPr>
        <p:txBody>
          <a:bodyPr wrap="square" rtlCol="0">
            <a:spAutoFit/>
          </a:bodyPr>
          <a:lstStyle/>
          <a:p>
            <a:r>
              <a:rPr lang="en-US" dirty="0" smtClean="0">
                <a:solidFill>
                  <a:srgbClr val="FFFFFF"/>
                </a:solidFill>
                <a:latin typeface="Source Sans Pro"/>
                <a:cs typeface="Source Sans Pro"/>
              </a:rPr>
              <a:t>Reservation</a:t>
            </a:r>
            <a:endParaRPr lang="en-US" dirty="0">
              <a:solidFill>
                <a:srgbClr val="FFFFFF"/>
              </a:solidFill>
              <a:latin typeface="Source Sans Pro"/>
              <a:cs typeface="Source Sans Pro"/>
            </a:endParaRPr>
          </a:p>
        </p:txBody>
      </p:sp>
      <p:sp>
        <p:nvSpPr>
          <p:cNvPr id="29" name="TextBox 28"/>
          <p:cNvSpPr txBox="1"/>
          <p:nvPr/>
        </p:nvSpPr>
        <p:spPr>
          <a:xfrm>
            <a:off x="6864365" y="2164803"/>
            <a:ext cx="908545" cy="369332"/>
          </a:xfrm>
          <a:prstGeom prst="rect">
            <a:avLst/>
          </a:prstGeom>
          <a:noFill/>
        </p:spPr>
        <p:txBody>
          <a:bodyPr wrap="square" rtlCol="0">
            <a:spAutoFit/>
          </a:bodyPr>
          <a:lstStyle/>
          <a:p>
            <a:r>
              <a:rPr lang="en-US" dirty="0" smtClean="0">
                <a:solidFill>
                  <a:srgbClr val="FFFFFF"/>
                </a:solidFill>
                <a:latin typeface="Source Sans Pro"/>
                <a:cs typeface="Source Sans Pro"/>
              </a:rPr>
              <a:t>Notice</a:t>
            </a:r>
            <a:endParaRPr lang="en-US" dirty="0">
              <a:solidFill>
                <a:srgbClr val="FFFFFF"/>
              </a:solidFill>
              <a:latin typeface="Source Sans Pro"/>
              <a:cs typeface="Source Sans Pro"/>
            </a:endParaRPr>
          </a:p>
        </p:txBody>
      </p:sp>
      <p:sp>
        <p:nvSpPr>
          <p:cNvPr id="43" name="TextBox 42"/>
          <p:cNvSpPr txBox="1"/>
          <p:nvPr/>
        </p:nvSpPr>
        <p:spPr>
          <a:xfrm>
            <a:off x="2285402" y="4500067"/>
            <a:ext cx="1276142" cy="646331"/>
          </a:xfrm>
          <a:prstGeom prst="rect">
            <a:avLst/>
          </a:prstGeom>
          <a:noFill/>
        </p:spPr>
        <p:txBody>
          <a:bodyPr wrap="square" rtlCol="0">
            <a:spAutoFit/>
          </a:bodyPr>
          <a:lstStyle/>
          <a:p>
            <a:pPr algn="ctr"/>
            <a:r>
              <a:rPr lang="en-US" dirty="0" smtClean="0">
                <a:solidFill>
                  <a:srgbClr val="FFFFFF"/>
                </a:solidFill>
                <a:latin typeface="Source Sans Pro"/>
                <a:cs typeface="Source Sans Pro"/>
              </a:rPr>
              <a:t>Dispute Resolution</a:t>
            </a:r>
            <a:endParaRPr lang="en-US" dirty="0">
              <a:solidFill>
                <a:srgbClr val="FFFFFF"/>
              </a:solidFill>
              <a:latin typeface="Source Sans Pro"/>
              <a:cs typeface="Source Sans Pro"/>
            </a:endParaRPr>
          </a:p>
        </p:txBody>
      </p:sp>
      <p:sp>
        <p:nvSpPr>
          <p:cNvPr id="44" name="TextBox 43"/>
          <p:cNvSpPr txBox="1"/>
          <p:nvPr/>
        </p:nvSpPr>
        <p:spPr>
          <a:xfrm>
            <a:off x="5116296" y="4441493"/>
            <a:ext cx="1547256" cy="646331"/>
          </a:xfrm>
          <a:prstGeom prst="rect">
            <a:avLst/>
          </a:prstGeom>
          <a:noFill/>
        </p:spPr>
        <p:txBody>
          <a:bodyPr wrap="square" rtlCol="0">
            <a:spAutoFit/>
          </a:bodyPr>
          <a:lstStyle/>
          <a:p>
            <a:pPr algn="ctr"/>
            <a:r>
              <a:rPr lang="en-US" dirty="0" smtClean="0">
                <a:solidFill>
                  <a:srgbClr val="FFFFFF"/>
                </a:solidFill>
                <a:latin typeface="Source Sans Pro"/>
                <a:cs typeface="Source Sans Pro"/>
              </a:rPr>
              <a:t>Appeal Mechanisms</a:t>
            </a:r>
            <a:endParaRPr lang="en-US" dirty="0">
              <a:solidFill>
                <a:srgbClr val="FFFFFF"/>
              </a:solidFill>
              <a:latin typeface="Source Sans Pro"/>
              <a:cs typeface="Source Sans Pro"/>
            </a:endParaRPr>
          </a:p>
        </p:txBody>
      </p:sp>
      <p:sp>
        <p:nvSpPr>
          <p:cNvPr id="24" name="TextBox 23"/>
          <p:cNvSpPr txBox="1"/>
          <p:nvPr/>
        </p:nvSpPr>
        <p:spPr>
          <a:xfrm>
            <a:off x="651511" y="1503505"/>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1</a:t>
            </a:r>
            <a:endParaRPr lang="en-US" sz="2400" b="1" dirty="0">
              <a:solidFill>
                <a:srgbClr val="FFFFFF"/>
              </a:solidFill>
              <a:latin typeface="Source Sans Pro"/>
              <a:cs typeface="Source Sans Pro"/>
            </a:endParaRPr>
          </a:p>
        </p:txBody>
      </p:sp>
      <p:sp>
        <p:nvSpPr>
          <p:cNvPr id="25" name="TextBox 24"/>
          <p:cNvSpPr txBox="1"/>
          <p:nvPr/>
        </p:nvSpPr>
        <p:spPr>
          <a:xfrm>
            <a:off x="3350124"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2</a:t>
            </a:r>
            <a:endParaRPr lang="en-US" sz="2400" b="1" dirty="0">
              <a:solidFill>
                <a:srgbClr val="FFFFFF"/>
              </a:solidFill>
              <a:latin typeface="Source Sans Pro"/>
              <a:cs typeface="Source Sans Pro"/>
            </a:endParaRPr>
          </a:p>
        </p:txBody>
      </p:sp>
      <p:sp>
        <p:nvSpPr>
          <p:cNvPr id="27" name="TextBox 26"/>
          <p:cNvSpPr txBox="1"/>
          <p:nvPr/>
        </p:nvSpPr>
        <p:spPr>
          <a:xfrm>
            <a:off x="6048738"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3</a:t>
            </a:r>
            <a:endParaRPr lang="en-US" sz="2400" b="1" dirty="0">
              <a:solidFill>
                <a:srgbClr val="FFFFFF"/>
              </a:solidFill>
              <a:latin typeface="Source Sans Pro"/>
              <a:cs typeface="Source Sans Pro"/>
            </a:endParaRPr>
          </a:p>
        </p:txBody>
      </p:sp>
      <p:sp>
        <p:nvSpPr>
          <p:cNvPr id="30" name="TextBox 29"/>
          <p:cNvSpPr txBox="1"/>
          <p:nvPr/>
        </p:nvSpPr>
        <p:spPr>
          <a:xfrm>
            <a:off x="1666927" y="3871118"/>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4</a:t>
            </a:r>
            <a:endParaRPr lang="en-US" sz="2400" b="1" dirty="0">
              <a:solidFill>
                <a:srgbClr val="FFFFFF"/>
              </a:solidFill>
              <a:latin typeface="Source Sans Pro"/>
              <a:cs typeface="Source Sans Pro"/>
            </a:endParaRPr>
          </a:p>
        </p:txBody>
      </p:sp>
      <p:sp>
        <p:nvSpPr>
          <p:cNvPr id="31" name="TextBox 30"/>
          <p:cNvSpPr txBox="1"/>
          <p:nvPr/>
        </p:nvSpPr>
        <p:spPr>
          <a:xfrm>
            <a:off x="4702938" y="3874542"/>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5</a:t>
            </a:r>
            <a:endParaRPr lang="en-US" sz="2400" b="1" dirty="0">
              <a:solidFill>
                <a:srgbClr val="FFFFFF"/>
              </a:solidFill>
              <a:latin typeface="Source Sans Pro"/>
              <a:cs typeface="Source Sans Pro"/>
            </a:endParaRPr>
          </a:p>
        </p:txBody>
      </p:sp>
      <p:sp>
        <p:nvSpPr>
          <p:cNvPr id="2" name="Title 1"/>
          <p:cNvSpPr>
            <a:spLocks noGrp="1"/>
          </p:cNvSpPr>
          <p:nvPr>
            <p:ph type="title"/>
          </p:nvPr>
        </p:nvSpPr>
        <p:spPr>
          <a:prstGeom prst="rect">
            <a:avLst/>
          </a:prstGeom>
        </p:spPr>
        <p:txBody>
          <a:bodyPr/>
          <a:lstStyle/>
          <a:p>
            <a:r>
              <a:rPr lang="en-US" sz="2800" b="1" dirty="0" smtClean="0"/>
              <a:t>Agenda for the session today</a:t>
            </a:r>
            <a:endParaRPr lang="en-US" sz="2800" b="1" dirty="0"/>
          </a:p>
        </p:txBody>
      </p:sp>
      <p:sp>
        <p:nvSpPr>
          <p:cNvPr id="33" name="Oval 32"/>
          <p:cNvSpPr/>
          <p:nvPr/>
        </p:nvSpPr>
        <p:spPr>
          <a:xfrm>
            <a:off x="5669784" y="3769256"/>
            <a:ext cx="498944" cy="502920"/>
          </a:xfrm>
          <a:prstGeom prst="ellipse">
            <a:avLst/>
          </a:prstGeom>
          <a:solidFill>
            <a:srgbClr val="0A32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5</a:t>
            </a:r>
            <a:endParaRPr lang="en-US" sz="2000" dirty="0"/>
          </a:p>
        </p:txBody>
      </p:sp>
    </p:spTree>
    <p:extLst>
      <p:ext uri="{BB962C8B-B14F-4D97-AF65-F5344CB8AC3E}">
        <p14:creationId xmlns:p14="http://schemas.microsoft.com/office/powerpoint/2010/main" val="2962580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ICANN Mission as it relates to this issue</a:t>
            </a:r>
            <a:endParaRPr lang="en-US" dirty="0"/>
          </a:p>
        </p:txBody>
      </p:sp>
      <p:sp>
        <p:nvSpPr>
          <p:cNvPr id="4" name="Rectangle 3"/>
          <p:cNvSpPr/>
          <p:nvPr/>
        </p:nvSpPr>
        <p:spPr>
          <a:xfrm>
            <a:off x="520464" y="1162348"/>
            <a:ext cx="8103072" cy="3631763"/>
          </a:xfrm>
          <a:prstGeom prst="rect">
            <a:avLst/>
          </a:prstGeom>
        </p:spPr>
        <p:txBody>
          <a:bodyPr wrap="square">
            <a:spAutoFit/>
          </a:bodyPr>
          <a:lstStyle/>
          <a:p>
            <a:pPr marL="342900" indent="-342900">
              <a:buFont typeface="Arial" charset="0"/>
              <a:buChar char="•"/>
            </a:pPr>
            <a:endParaRPr lang="en-US" sz="2000" dirty="0" smtClean="0">
              <a:latin typeface="Source Sans Pro" charset="0"/>
              <a:ea typeface="Source Sans Pro" charset="0"/>
              <a:cs typeface="Source Sans Pro" charset="0"/>
            </a:endParaRPr>
          </a:p>
          <a:p>
            <a:pPr marL="342900" indent="-342900">
              <a:spcAft>
                <a:spcPts val="1200"/>
              </a:spcAft>
              <a:buFont typeface="Arial" charset="0"/>
              <a:buChar char="•"/>
            </a:pPr>
            <a:r>
              <a:rPr lang="en-US" sz="2000" dirty="0" smtClean="0">
                <a:latin typeface="Source Sans Pro" charset="0"/>
                <a:ea typeface="Source Sans Pro" charset="0"/>
                <a:cs typeface="Source Sans Pro" charset="0"/>
              </a:rPr>
              <a:t>Ensure the stable and secure operation of the Internet’s unique identifier systems</a:t>
            </a:r>
          </a:p>
          <a:p>
            <a:pPr marL="800100" lvl="1" indent="-342900">
              <a:spcAft>
                <a:spcPts val="1200"/>
              </a:spcAft>
              <a:buFont typeface="Arial" charset="0"/>
              <a:buChar char="•"/>
            </a:pPr>
            <a:r>
              <a:rPr lang="en-US" sz="2000" dirty="0" smtClean="0">
                <a:latin typeface="Source Sans Pro" charset="0"/>
                <a:ea typeface="Source Sans Pro" charset="0"/>
                <a:cs typeface="Source Sans Pro" charset="0"/>
              </a:rPr>
              <a:t>coordinates the development and implementation of policies concerning the registrations of second level domain names in gTLDs</a:t>
            </a:r>
          </a:p>
          <a:p>
            <a:pPr marL="1257300" lvl="2" indent="-342900">
              <a:spcAft>
                <a:spcPts val="1200"/>
              </a:spcAft>
              <a:buFont typeface="Arial" charset="0"/>
              <a:buChar char="•"/>
            </a:pPr>
            <a:r>
              <a:rPr lang="en-US" sz="2000" dirty="0" smtClean="0">
                <a:solidFill>
                  <a:srgbClr val="FF0000"/>
                </a:solidFill>
                <a:latin typeface="Source Sans Pro" charset="0"/>
                <a:ea typeface="Source Sans Pro" charset="0"/>
                <a:cs typeface="Source Sans Pro" charset="0"/>
              </a:rPr>
              <a:t>For which uniform or coordinated resolution is reasonably necessary to facilitate the openness, interoperability, resilience, security and/or stability of the DNS</a:t>
            </a:r>
            <a:endParaRPr lang="en-US" sz="2000" dirty="0">
              <a:solidFill>
                <a:srgbClr val="FF0000"/>
              </a:solidFill>
              <a:latin typeface="Source Sans Pro" charset="0"/>
              <a:ea typeface="Source Sans Pro" charset="0"/>
              <a:cs typeface="Source Sans Pro" charset="0"/>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331353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ICANN Commitments as it relates to this issue</a:t>
            </a:r>
            <a:endParaRPr lang="en-US" sz="2800" dirty="0"/>
          </a:p>
        </p:txBody>
      </p:sp>
      <p:sp>
        <p:nvSpPr>
          <p:cNvPr id="4" name="Rectangle 3"/>
          <p:cNvSpPr/>
          <p:nvPr/>
        </p:nvSpPr>
        <p:spPr>
          <a:xfrm>
            <a:off x="362522" y="871403"/>
            <a:ext cx="8103072" cy="5863144"/>
          </a:xfrm>
          <a:prstGeom prst="rect">
            <a:avLst/>
          </a:prstGeom>
        </p:spPr>
        <p:txBody>
          <a:bodyPr wrap="square">
            <a:spAutoFit/>
          </a:bodyPr>
          <a:lstStyle/>
          <a:p>
            <a:pPr marL="342900" indent="-342900">
              <a:spcAft>
                <a:spcPts val="1200"/>
              </a:spcAft>
              <a:buFont typeface="Arial" panose="020B0604020202020204" pitchFamily="34" charset="0"/>
              <a:buChar char="•"/>
            </a:pPr>
            <a:r>
              <a:rPr lang="en-AU" sz="2000" dirty="0" smtClean="0"/>
              <a:t>In </a:t>
            </a:r>
            <a:r>
              <a:rPr lang="en-AU" sz="2000" dirty="0"/>
              <a:t>performing its Mission, ICANN must operate in a manner consistent with these Bylaws for the </a:t>
            </a:r>
            <a:r>
              <a:rPr lang="en-AU" sz="2000" dirty="0">
                <a:solidFill>
                  <a:srgbClr val="FF0000"/>
                </a:solidFill>
              </a:rPr>
              <a:t>benefit of the Internet community as a whole</a:t>
            </a:r>
            <a:r>
              <a:rPr lang="en-AU" sz="2000" dirty="0"/>
              <a:t>, carrying out its activities in conformity with </a:t>
            </a:r>
            <a:r>
              <a:rPr lang="en-AU" sz="2000" dirty="0">
                <a:solidFill>
                  <a:srgbClr val="FF0000"/>
                </a:solidFill>
              </a:rPr>
              <a:t>relevant principles of international law and international conventions and applicable local </a:t>
            </a:r>
            <a:r>
              <a:rPr lang="en-AU" sz="2000" dirty="0" smtClean="0">
                <a:solidFill>
                  <a:srgbClr val="FF0000"/>
                </a:solidFill>
              </a:rPr>
              <a:t>law</a:t>
            </a:r>
          </a:p>
          <a:p>
            <a:pPr marL="800100" lvl="1" indent="-342900">
              <a:spcAft>
                <a:spcPts val="600"/>
              </a:spcAft>
              <a:buFont typeface="Arial" panose="020B0604020202020204" pitchFamily="34" charset="0"/>
              <a:buChar char="•"/>
            </a:pPr>
            <a:r>
              <a:rPr lang="en-AU" sz="2000" dirty="0"/>
              <a:t>Employ open, transparent and </a:t>
            </a:r>
            <a:r>
              <a:rPr lang="en-AU" sz="2000" dirty="0">
                <a:solidFill>
                  <a:srgbClr val="FF0000"/>
                </a:solidFill>
              </a:rPr>
              <a:t>bottom-up, multistakeholder policy development</a:t>
            </a:r>
            <a:r>
              <a:rPr lang="en-AU" sz="2000" dirty="0"/>
              <a:t> processes that are led by the private sector (including business stakeholders, civil society, the technical community, academia, and end users), </a:t>
            </a:r>
            <a:r>
              <a:rPr lang="en-AU" sz="2000" dirty="0">
                <a:solidFill>
                  <a:srgbClr val="FF0000"/>
                </a:solidFill>
              </a:rPr>
              <a:t>while duly taking into account the public policy advice of governments and public authorities</a:t>
            </a:r>
            <a:r>
              <a:rPr lang="en-AU" sz="2000" dirty="0"/>
              <a:t>. </a:t>
            </a:r>
            <a:r>
              <a:rPr lang="en-AU" sz="2000" dirty="0" smtClean="0"/>
              <a:t>These </a:t>
            </a:r>
            <a:r>
              <a:rPr lang="en-AU" sz="2000" dirty="0"/>
              <a:t>processes </a:t>
            </a:r>
            <a:r>
              <a:rPr lang="en-AU" sz="2000" dirty="0" smtClean="0"/>
              <a:t>shall:</a:t>
            </a:r>
          </a:p>
          <a:p>
            <a:pPr marL="1371600" lvl="2" indent="-457200">
              <a:spcAft>
                <a:spcPts val="600"/>
              </a:spcAft>
              <a:buFont typeface="+mj-lt"/>
              <a:buAutoNum type="alphaUcPeriod"/>
            </a:pPr>
            <a:r>
              <a:rPr lang="en-AU" sz="2000" dirty="0" smtClean="0"/>
              <a:t>seek </a:t>
            </a:r>
            <a:r>
              <a:rPr lang="en-AU" sz="2000" dirty="0"/>
              <a:t>input from the public, for whose benefit ICANN in all events shall act, </a:t>
            </a:r>
            <a:endParaRPr lang="en-AU" sz="2000" dirty="0" smtClean="0"/>
          </a:p>
          <a:p>
            <a:pPr marL="1371600" lvl="2" indent="-457200">
              <a:spcAft>
                <a:spcPts val="600"/>
              </a:spcAft>
              <a:buFont typeface="+mj-lt"/>
              <a:buAutoNum type="alphaUcPeriod"/>
            </a:pPr>
            <a:r>
              <a:rPr lang="en-AU" sz="2000" dirty="0" smtClean="0"/>
              <a:t>promote </a:t>
            </a:r>
            <a:r>
              <a:rPr lang="en-AU" sz="2000" dirty="0"/>
              <a:t>well-informed decisions based on expert advice, and </a:t>
            </a:r>
            <a:endParaRPr lang="en-AU" sz="2000" dirty="0" smtClean="0"/>
          </a:p>
          <a:p>
            <a:pPr marL="1371600" lvl="2" indent="-457200">
              <a:spcAft>
                <a:spcPts val="600"/>
              </a:spcAft>
              <a:buFont typeface="+mj-lt"/>
              <a:buAutoNum type="alphaUcPeriod"/>
            </a:pPr>
            <a:r>
              <a:rPr lang="en-AU" sz="2000" dirty="0" smtClean="0">
                <a:solidFill>
                  <a:srgbClr val="FF0000"/>
                </a:solidFill>
              </a:rPr>
              <a:t>ensure </a:t>
            </a:r>
            <a:r>
              <a:rPr lang="en-AU" sz="2000" dirty="0">
                <a:solidFill>
                  <a:srgbClr val="FF0000"/>
                </a:solidFill>
              </a:rPr>
              <a:t>that those entities most affected can assist in the policy development </a:t>
            </a:r>
            <a:r>
              <a:rPr lang="en-AU" sz="2000" dirty="0" smtClean="0">
                <a:solidFill>
                  <a:srgbClr val="FF0000"/>
                </a:solidFill>
              </a:rPr>
              <a:t>process</a:t>
            </a: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1698464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ICANN Core Values as they relate to this issue</a:t>
            </a:r>
            <a:endParaRPr lang="en-US" sz="2800" dirty="0"/>
          </a:p>
        </p:txBody>
      </p:sp>
      <p:sp>
        <p:nvSpPr>
          <p:cNvPr id="4" name="Rectangle 3"/>
          <p:cNvSpPr/>
          <p:nvPr/>
        </p:nvSpPr>
        <p:spPr>
          <a:xfrm>
            <a:off x="362522" y="871403"/>
            <a:ext cx="8103072" cy="6093976"/>
          </a:xfrm>
          <a:prstGeom prst="rect">
            <a:avLst/>
          </a:prstGeom>
        </p:spPr>
        <p:txBody>
          <a:bodyPr wrap="square">
            <a:spAutoFit/>
          </a:bodyPr>
          <a:lstStyle/>
          <a:p>
            <a:pPr marL="342900" indent="-342900">
              <a:spcAft>
                <a:spcPts val="1200"/>
              </a:spcAft>
              <a:buFont typeface="Arial" panose="020B0604020202020204" pitchFamily="34" charset="0"/>
              <a:buChar char="•"/>
            </a:pPr>
            <a:r>
              <a:rPr lang="en-AU" sz="2000" dirty="0"/>
              <a:t>Seeking and supporting broad, informed participation reflecting the functional, geographic, and cultural diversity of the Internet at all levels of policy development and decision-making to </a:t>
            </a:r>
            <a:r>
              <a:rPr lang="en-AU" sz="2000" dirty="0">
                <a:solidFill>
                  <a:srgbClr val="FF0000"/>
                </a:solidFill>
              </a:rPr>
              <a:t>ensure that the bottom-up, multistakeholder policy development process is used to ascertain the global public interest </a:t>
            </a:r>
            <a:r>
              <a:rPr lang="en-AU" sz="2000" dirty="0"/>
              <a:t>and that those processes are accountable and </a:t>
            </a:r>
            <a:r>
              <a:rPr lang="en-AU" sz="2000" dirty="0" smtClean="0"/>
              <a:t>transparent;</a:t>
            </a:r>
          </a:p>
          <a:p>
            <a:pPr marL="342900" indent="-342900">
              <a:spcAft>
                <a:spcPts val="1200"/>
              </a:spcAft>
              <a:buFont typeface="Arial" panose="020B0604020202020204" pitchFamily="34" charset="0"/>
              <a:buChar char="•"/>
            </a:pPr>
            <a:r>
              <a:rPr lang="en-AU" sz="2000" dirty="0" smtClean="0">
                <a:solidFill>
                  <a:srgbClr val="FF0000"/>
                </a:solidFill>
              </a:rPr>
              <a:t>Operating </a:t>
            </a:r>
            <a:r>
              <a:rPr lang="en-AU" sz="2000" dirty="0">
                <a:solidFill>
                  <a:srgbClr val="FF0000"/>
                </a:solidFill>
              </a:rPr>
              <a:t>with efficiency and excellence</a:t>
            </a:r>
            <a:r>
              <a:rPr lang="en-AU" sz="2000" dirty="0"/>
              <a:t>, in a fiscally responsible and accountable manner and, where practicable and not inconsistent with ICANN's other obligations under these Bylaws, </a:t>
            </a:r>
            <a:r>
              <a:rPr lang="en-AU" sz="2000" dirty="0">
                <a:solidFill>
                  <a:srgbClr val="FF0000"/>
                </a:solidFill>
              </a:rPr>
              <a:t>at a speed that is responsive to the needs of the global Internet </a:t>
            </a:r>
            <a:r>
              <a:rPr lang="en-AU" sz="2000" dirty="0" smtClean="0">
                <a:solidFill>
                  <a:srgbClr val="FF0000"/>
                </a:solidFill>
              </a:rPr>
              <a:t>community</a:t>
            </a:r>
            <a:r>
              <a:rPr lang="en-AU" sz="2000" dirty="0" smtClean="0"/>
              <a:t>;</a:t>
            </a:r>
          </a:p>
          <a:p>
            <a:pPr marL="342900" indent="-342900">
              <a:spcAft>
                <a:spcPts val="1200"/>
              </a:spcAft>
              <a:buFont typeface="Arial" panose="020B0604020202020204" pitchFamily="34" charset="0"/>
              <a:buChar char="•"/>
            </a:pPr>
            <a:r>
              <a:rPr lang="en-AU" sz="2000" dirty="0" smtClean="0"/>
              <a:t>While </a:t>
            </a:r>
            <a:r>
              <a:rPr lang="en-AU" sz="2000" dirty="0"/>
              <a:t>remaining rooted in the private sector (including business stakeholders, civil society, the technical community, academia, and end users), </a:t>
            </a:r>
            <a:r>
              <a:rPr lang="en-AU" sz="2000" dirty="0">
                <a:solidFill>
                  <a:srgbClr val="FF0000"/>
                </a:solidFill>
              </a:rPr>
              <a:t>recognizing that governments and public authorities are responsible for public policy and duly taking into account the public policy advice of governments and public authorities</a:t>
            </a:r>
            <a:r>
              <a:rPr lang="en-AU" sz="2000" dirty="0"/>
              <a:t>;</a:t>
            </a:r>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221830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ICANN Consensus Policies - scope</a:t>
            </a:r>
            <a:endParaRPr lang="en-US" sz="2800" dirty="0"/>
          </a:p>
        </p:txBody>
      </p:sp>
      <p:sp>
        <p:nvSpPr>
          <p:cNvPr id="4" name="Rectangle 3"/>
          <p:cNvSpPr/>
          <p:nvPr/>
        </p:nvSpPr>
        <p:spPr>
          <a:xfrm>
            <a:off x="362522" y="871403"/>
            <a:ext cx="8103072" cy="7478970"/>
          </a:xfrm>
          <a:prstGeom prst="rect">
            <a:avLst/>
          </a:prstGeom>
        </p:spPr>
        <p:txBody>
          <a:bodyPr wrap="square">
            <a:spAutoFit/>
          </a:bodyPr>
          <a:lstStyle/>
          <a:p>
            <a:pPr marL="342900" indent="-342900">
              <a:spcAft>
                <a:spcPts val="1200"/>
              </a:spcAft>
              <a:buFont typeface="Arial" panose="020B0604020202020204" pitchFamily="34" charset="0"/>
              <a:buChar char="•"/>
            </a:pPr>
            <a:r>
              <a:rPr lang="en-AU" sz="2000" dirty="0" smtClean="0"/>
              <a:t>Apply to gTLD registrars and gTLD Registries through the terms of their agreements with ICANN</a:t>
            </a:r>
          </a:p>
          <a:p>
            <a:pPr marL="342900" indent="-342900">
              <a:spcAft>
                <a:spcPts val="1200"/>
              </a:spcAft>
              <a:buFont typeface="Arial" panose="020B0604020202020204" pitchFamily="34" charset="0"/>
              <a:buChar char="•"/>
            </a:pPr>
            <a:r>
              <a:rPr lang="en-AU" sz="2000" dirty="0" smtClean="0"/>
              <a:t>Consensus policies limited to narrow scope – “picket fence”</a:t>
            </a:r>
          </a:p>
          <a:p>
            <a:pPr marL="342900" indent="-342900">
              <a:spcAft>
                <a:spcPts val="1200"/>
              </a:spcAft>
              <a:buFont typeface="Arial" panose="020B0604020202020204" pitchFamily="34" charset="0"/>
              <a:buChar char="•"/>
            </a:pPr>
            <a:r>
              <a:rPr lang="en-AU" sz="2000" dirty="0"/>
              <a:t>Consensus Policies and the procedures by which they are developed shall be designed to produce, to the extent possible, </a:t>
            </a:r>
            <a:r>
              <a:rPr lang="en-AU" sz="2000" dirty="0">
                <a:solidFill>
                  <a:srgbClr val="FF0000"/>
                </a:solidFill>
              </a:rPr>
              <a:t>a consensus of Internet stakeholders</a:t>
            </a:r>
            <a:r>
              <a:rPr lang="en-AU" sz="2000" dirty="0"/>
              <a:t>, including registrars. Consensus Policies shall relate to one or more of the following</a:t>
            </a:r>
            <a:r>
              <a:rPr lang="en-AU" sz="2000" dirty="0" smtClean="0"/>
              <a:t>:</a:t>
            </a:r>
          </a:p>
          <a:p>
            <a:pPr marL="800100" lvl="1" indent="-342900">
              <a:spcAft>
                <a:spcPts val="1200"/>
              </a:spcAft>
              <a:buFont typeface="Arial" panose="020B0604020202020204" pitchFamily="34" charset="0"/>
              <a:buChar char="•"/>
            </a:pPr>
            <a:r>
              <a:rPr lang="en-AU" sz="2000" dirty="0" smtClean="0"/>
              <a:t> </a:t>
            </a:r>
            <a:r>
              <a:rPr lang="en-AU" sz="2000" dirty="0">
                <a:solidFill>
                  <a:srgbClr val="FF0000"/>
                </a:solidFill>
              </a:rPr>
              <a:t>issues for which uniform or coordinated resolution is reasonably necessary to facilitate interoperability, security and/or stability </a:t>
            </a:r>
            <a:r>
              <a:rPr lang="en-AU" sz="2000" dirty="0"/>
              <a:t>of the Internet, Registrar Services, Registry Services, or the Domain Name System ("DNS</a:t>
            </a:r>
            <a:r>
              <a:rPr lang="en-AU" sz="2000" dirty="0" smtClean="0"/>
              <a:t>");</a:t>
            </a:r>
          </a:p>
          <a:p>
            <a:pPr marL="800100" lvl="1" indent="-342900">
              <a:spcAft>
                <a:spcPts val="1200"/>
              </a:spcAft>
              <a:buFont typeface="Arial" panose="020B0604020202020204" pitchFamily="34" charset="0"/>
              <a:buChar char="•"/>
            </a:pPr>
            <a:r>
              <a:rPr lang="en-AU" sz="2000" dirty="0">
                <a:solidFill>
                  <a:srgbClr val="FF0000"/>
                </a:solidFill>
              </a:rPr>
              <a:t>resolution of disputes regarding the registration of domain names </a:t>
            </a:r>
            <a:r>
              <a:rPr lang="en-AU" sz="2000" dirty="0"/>
              <a:t>(as opposed to the use of such domain names, but including where such policies take into account use of the domain names)</a:t>
            </a:r>
          </a:p>
          <a:p>
            <a:pPr marL="800100" lvl="1" indent="-342900">
              <a:spcAft>
                <a:spcPts val="1200"/>
              </a:spcAft>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smtClean="0"/>
          </a:p>
          <a:p>
            <a:pPr marL="800100" lvl="1" indent="-342900">
              <a:spcAft>
                <a:spcPts val="1200"/>
              </a:spcAft>
              <a:buFont typeface="Arial" panose="020B0604020202020204" pitchFamily="34" charset="0"/>
              <a:buChar char="•"/>
            </a:pPr>
            <a:endParaRPr lang="en-AU" sz="2000" dirty="0"/>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1014347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Dispute mechanisms in gTLD agreements </a:t>
            </a:r>
            <a:endParaRPr lang="en-US" sz="2800" dirty="0"/>
          </a:p>
        </p:txBody>
      </p:sp>
      <p:sp>
        <p:nvSpPr>
          <p:cNvPr id="4" name="Rectangle 3"/>
          <p:cNvSpPr/>
          <p:nvPr/>
        </p:nvSpPr>
        <p:spPr>
          <a:xfrm>
            <a:off x="362522" y="871403"/>
            <a:ext cx="8103072" cy="3939540"/>
          </a:xfrm>
          <a:prstGeom prst="rect">
            <a:avLst/>
          </a:prstGeom>
        </p:spPr>
        <p:txBody>
          <a:bodyPr wrap="square">
            <a:spAutoFit/>
          </a:bodyPr>
          <a:lstStyle/>
          <a:p>
            <a:pPr marL="342900" indent="-342900">
              <a:buFont typeface="Arial" panose="020B0604020202020204" pitchFamily="34" charset="0"/>
              <a:buChar char="•"/>
            </a:pPr>
            <a:r>
              <a:rPr lang="en-AU" sz="2000" dirty="0"/>
              <a:t>Registrar shall comply with the </a:t>
            </a:r>
            <a:r>
              <a:rPr lang="en-AU" sz="2000" dirty="0">
                <a:solidFill>
                  <a:srgbClr val="FF0000"/>
                </a:solidFill>
              </a:rPr>
              <a:t>Uniform Domain Name Dispute Resolution Policy ("UDRP") </a:t>
            </a:r>
            <a:r>
              <a:rPr lang="en-AU" sz="2000" dirty="0"/>
              <a:t>identified on ICANN's website (www.icann.org/general/consensus-policies.htm), as may be modified from time to time. Registrar shall also comply with the </a:t>
            </a:r>
            <a:r>
              <a:rPr lang="en-AU" sz="2000" dirty="0">
                <a:solidFill>
                  <a:srgbClr val="FF0000"/>
                </a:solidFill>
              </a:rPr>
              <a:t>Uniform Rapid Suspension ("URS") </a:t>
            </a:r>
            <a:r>
              <a:rPr lang="en-AU" sz="2000" dirty="0"/>
              <a:t>procedure or its </a:t>
            </a:r>
            <a:r>
              <a:rPr lang="en-AU" sz="2000" dirty="0" smtClean="0"/>
              <a:t>replacement</a:t>
            </a:r>
            <a:endParaRPr lang="en-AU" sz="2000" dirty="0"/>
          </a:p>
          <a:p>
            <a:pPr marL="800100" lvl="1" indent="-342900">
              <a:spcAft>
                <a:spcPts val="1200"/>
              </a:spcAft>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smtClean="0"/>
          </a:p>
          <a:p>
            <a:pPr marL="800100" lvl="1" indent="-342900">
              <a:spcAft>
                <a:spcPts val="1200"/>
              </a:spcAft>
              <a:buFont typeface="Arial" panose="020B0604020202020204" pitchFamily="34" charset="0"/>
              <a:buChar char="•"/>
            </a:pPr>
            <a:endParaRPr lang="en-AU" sz="2000" dirty="0"/>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1563280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Domain name registrant commitment </a:t>
            </a:r>
            <a:endParaRPr lang="en-US" sz="2800" dirty="0"/>
          </a:p>
        </p:txBody>
      </p:sp>
      <p:sp>
        <p:nvSpPr>
          <p:cNvPr id="4" name="Rectangle 3"/>
          <p:cNvSpPr/>
          <p:nvPr/>
        </p:nvSpPr>
        <p:spPr>
          <a:xfrm>
            <a:off x="362522" y="871403"/>
            <a:ext cx="8103072" cy="7017306"/>
          </a:xfrm>
          <a:prstGeom prst="rect">
            <a:avLst/>
          </a:prstGeom>
        </p:spPr>
        <p:txBody>
          <a:bodyPr wrap="square">
            <a:spAutoFit/>
          </a:bodyPr>
          <a:lstStyle/>
          <a:p>
            <a:pPr marL="342900" indent="-342900">
              <a:spcAft>
                <a:spcPts val="1200"/>
              </a:spcAft>
              <a:buFont typeface="Arial" panose="020B0604020202020204" pitchFamily="34" charset="0"/>
              <a:buChar char="•"/>
            </a:pPr>
            <a:r>
              <a:rPr lang="en-US" sz="2000" dirty="0"/>
              <a:t>When registering a gTLD domain, a Registered Name Holder represents that, to the best of the Registered Name Holder's knowledge and belief, </a:t>
            </a:r>
            <a:r>
              <a:rPr lang="en-US" sz="2000" dirty="0">
                <a:solidFill>
                  <a:srgbClr val="FF0000"/>
                </a:solidFill>
              </a:rPr>
              <a:t>neither the registration </a:t>
            </a:r>
            <a:r>
              <a:rPr lang="en-US" sz="2000" dirty="0"/>
              <a:t>of the Registered Name </a:t>
            </a:r>
            <a:r>
              <a:rPr lang="en-US" sz="2000" dirty="0" smtClean="0">
                <a:solidFill>
                  <a:srgbClr val="FF0000"/>
                </a:solidFill>
              </a:rPr>
              <a:t>nor the manner in which it is to be directly or indirectly used </a:t>
            </a:r>
            <a:r>
              <a:rPr lang="en-US" sz="2000" dirty="0" smtClean="0"/>
              <a:t>infringes </a:t>
            </a:r>
            <a:r>
              <a:rPr lang="en-US" sz="2000" dirty="0"/>
              <a:t>the legal rights of any third party</a:t>
            </a:r>
            <a:r>
              <a:rPr lang="en-US" sz="2000" dirty="0" smtClean="0"/>
              <a:t>.</a:t>
            </a:r>
          </a:p>
          <a:p>
            <a:pPr marL="342900" indent="-342900">
              <a:spcAft>
                <a:spcPts val="1200"/>
              </a:spcAft>
              <a:buFont typeface="Arial" panose="020B0604020202020204" pitchFamily="34" charset="0"/>
              <a:buChar char="•"/>
            </a:pPr>
            <a:r>
              <a:rPr lang="en-AU" sz="2000" dirty="0" smtClean="0"/>
              <a:t>The registration </a:t>
            </a:r>
            <a:r>
              <a:rPr lang="en-AU" sz="2000" dirty="0"/>
              <a:t>of the Registered </a:t>
            </a:r>
            <a:r>
              <a:rPr lang="en-AU" sz="2000" dirty="0">
                <a:solidFill>
                  <a:srgbClr val="FF0000"/>
                </a:solidFill>
              </a:rPr>
              <a:t>Name</a:t>
            </a:r>
            <a:r>
              <a:rPr lang="en-AU" sz="2000" dirty="0"/>
              <a:t> shall be </a:t>
            </a:r>
            <a:r>
              <a:rPr lang="en-AU" sz="2000" dirty="0">
                <a:solidFill>
                  <a:srgbClr val="FF0000"/>
                </a:solidFill>
              </a:rPr>
              <a:t>subject to suspension, cancellation, or transfer</a:t>
            </a:r>
            <a:r>
              <a:rPr lang="en-AU" sz="2000" dirty="0"/>
              <a:t> pursuant to any Specification or Policy, or pursuant to any registrar or registry procedure not inconsistent with any Specification or Policy, </a:t>
            </a:r>
            <a:endParaRPr lang="en-AU" sz="2000" dirty="0" smtClean="0"/>
          </a:p>
          <a:p>
            <a:pPr marL="914400" lvl="1" indent="-457200">
              <a:spcAft>
                <a:spcPts val="1200"/>
              </a:spcAft>
              <a:buFont typeface="+mj-lt"/>
              <a:buAutoNum type="arabicParenR"/>
            </a:pPr>
            <a:r>
              <a:rPr lang="en-AU" sz="2000" dirty="0" smtClean="0"/>
              <a:t>to </a:t>
            </a:r>
            <a:r>
              <a:rPr lang="en-AU" sz="2000" dirty="0"/>
              <a:t>correct mistakes by Registrar or the Registry Operator in registering the name </a:t>
            </a:r>
            <a:r>
              <a:rPr lang="en-AU" sz="2000" dirty="0" smtClean="0"/>
              <a:t>or</a:t>
            </a:r>
          </a:p>
          <a:p>
            <a:pPr marL="914400" lvl="1" indent="-457200">
              <a:spcAft>
                <a:spcPts val="1200"/>
              </a:spcAft>
              <a:buFont typeface="+mj-lt"/>
              <a:buAutoNum type="arabicParenR"/>
            </a:pPr>
            <a:r>
              <a:rPr lang="en-AU" sz="2000" dirty="0" smtClean="0"/>
              <a:t> </a:t>
            </a:r>
            <a:r>
              <a:rPr lang="en-AU" sz="2000" dirty="0">
                <a:solidFill>
                  <a:srgbClr val="FF0000"/>
                </a:solidFill>
              </a:rPr>
              <a:t>for the resolution of disputes concerning the Registered Name</a:t>
            </a:r>
            <a:r>
              <a:rPr lang="en-AU" sz="2000" dirty="0" smtClean="0"/>
              <a:t>.</a:t>
            </a:r>
          </a:p>
          <a:p>
            <a:pPr marL="342900" indent="-342900">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smtClean="0"/>
          </a:p>
          <a:p>
            <a:pPr marL="800100" lvl="1" indent="-342900">
              <a:spcAft>
                <a:spcPts val="1200"/>
              </a:spcAft>
              <a:buFont typeface="Arial" panose="020B0604020202020204" pitchFamily="34" charset="0"/>
              <a:buChar char="•"/>
            </a:pPr>
            <a:endParaRPr lang="en-AU" sz="2000" dirty="0"/>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3673098305"/>
      </p:ext>
    </p:extLst>
  </p:cSld>
  <p:clrMapOvr>
    <a:masterClrMapping/>
  </p:clrMapOvr>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7945</TotalTime>
  <Words>1910</Words>
  <Application>Microsoft Office PowerPoint</Application>
  <PresentationFormat>On-screen Show (4:3)</PresentationFormat>
  <Paragraphs>172</Paragraphs>
  <Slides>21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Source Sans Pro</vt:lpstr>
      <vt:lpstr>Source Sans Pro Light</vt:lpstr>
      <vt:lpstr>Office Theme</vt:lpstr>
      <vt:lpstr>PowerPoint Presentation</vt:lpstr>
      <vt:lpstr>PowerPoint Presentation</vt:lpstr>
      <vt:lpstr>Agenda for the session today</vt:lpstr>
      <vt:lpstr>ICANN Mission as it relates to this issue</vt:lpstr>
      <vt:lpstr>ICANN Commitments as it relates to this issue</vt:lpstr>
      <vt:lpstr>ICANN Core Values as they relate to this issue</vt:lpstr>
      <vt:lpstr>ICANN Consensus Policies - scope</vt:lpstr>
      <vt:lpstr>Dispute mechanisms in gTLD agreements </vt:lpstr>
      <vt:lpstr>Domain name registrant commitment </vt:lpstr>
      <vt:lpstr>Article 6ter of  the Paris Convention</vt:lpstr>
      <vt:lpstr>IGO concerns</vt:lpstr>
      <vt:lpstr>Problem statement</vt:lpstr>
      <vt:lpstr>Agenda for the session today</vt:lpstr>
      <vt:lpstr>Topics</vt:lpstr>
      <vt:lpstr>(1) Reservation</vt:lpstr>
      <vt:lpstr>(2) Notice</vt:lpstr>
      <vt:lpstr>(3) Dispute Resolution</vt:lpstr>
      <vt:lpstr>UDRP Dispute Resolution standard</vt:lpstr>
      <vt:lpstr>UDRP Bad faith examples</vt:lpstr>
      <vt:lpstr>(4) Appeals</vt:lpstr>
      <vt:lpstr>Agenda for the session today</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Abigail</dc:creator>
  <cp:keywords/>
  <dc:description/>
  <cp:lastModifiedBy>Bruce Tonkin</cp:lastModifiedBy>
  <cp:revision>291</cp:revision>
  <cp:lastPrinted>2015-04-13T15:10:57Z</cp:lastPrinted>
  <dcterms:created xsi:type="dcterms:W3CDTF">2015-01-07T16:11:05Z</dcterms:created>
  <dcterms:modified xsi:type="dcterms:W3CDTF">2017-03-13T15:09:48Z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ProviderInitializationData">
    <vt:lpwstr>https://wecann.icann.org</vt:lpwstr>
  </property>
  <property fmtid="{D5CDD505-2E9C-101B-9397-08002B2CF9AE}" pid="3" name="Offisync_UniqueId">
    <vt:lpwstr>14431</vt:lpwstr>
  </property>
  <property fmtid="{D5CDD505-2E9C-101B-9397-08002B2CF9AE}" pid="4" name="Offisync_UpdateToken">
    <vt:lpwstr>3</vt:lpwstr>
  </property>
  <property fmtid="{D5CDD505-2E9C-101B-9397-08002B2CF9AE}" pid="5" name="Offisync_ServerID">
    <vt:lpwstr>f1a3e59a-4990-4d5e-9ace-4d146556dde0</vt:lpwstr>
  </property>
  <property fmtid="{D5CDD505-2E9C-101B-9397-08002B2CF9AE}" pid="6" name="Jive_LatestUserAccountName">
    <vt:lpwstr>mary.wong@icann.org</vt:lpwstr>
  </property>
  <property fmtid="{D5CDD505-2E9C-101B-9397-08002B2CF9AE}" pid="7" name="Jive_VersionGuid">
    <vt:lpwstr>335e7561-8328-4e3b-bcf3-72a8d47096f6</vt:lpwstr>
  </property>
</Properties>
</file>