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358" r:id="rId2"/>
    <p:sldId id="256" r:id="rId3"/>
    <p:sldId id="322" r:id="rId4"/>
    <p:sldId id="361" r:id="rId5"/>
    <p:sldId id="367" r:id="rId6"/>
    <p:sldId id="368" r:id="rId7"/>
    <p:sldId id="369" r:id="rId8"/>
    <p:sldId id="370" r:id="rId9"/>
    <p:sldId id="371" r:id="rId10"/>
    <p:sldId id="37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72" autoAdjust="0"/>
    <p:restoredTop sz="80793" autoAdjust="0"/>
  </p:normalViewPr>
  <p:slideViewPr>
    <p:cSldViewPr snapToGrid="0" snapToObjects="1">
      <p:cViewPr varScale="1">
        <p:scale>
          <a:sx n="77" d="100"/>
          <a:sy n="77" d="100"/>
        </p:scale>
        <p:origin x="1024" y="60"/>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6" d="100"/>
          <a:sy n="86" d="100"/>
        </p:scale>
        <p:origin x="3928"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3/10/2017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3/10/2017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166165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3</a:t>
            </a:fld>
            <a:endParaRPr lang="en-US"/>
          </a:p>
        </p:txBody>
      </p:sp>
    </p:spTree>
    <p:extLst>
      <p:ext uri="{BB962C8B-B14F-4D97-AF65-F5344CB8AC3E}">
        <p14:creationId xmlns:p14="http://schemas.microsoft.com/office/powerpoint/2010/main" val="580107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10</a:t>
            </a:fld>
            <a:endParaRPr lang="en-US"/>
          </a:p>
        </p:txBody>
      </p:sp>
    </p:spTree>
    <p:extLst>
      <p:ext uri="{BB962C8B-B14F-4D97-AF65-F5344CB8AC3E}">
        <p14:creationId xmlns:p14="http://schemas.microsoft.com/office/powerpoint/2010/main" val="30831181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b="0" i="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374A155-E015-434B-913C-72EB0C127E66}" type="datetimeFigureOut">
              <a:rPr lang="en-US" smtClean="0"/>
              <a:t>3/10/2017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3DF01C5-A52F-B141-AA4A-71F949BDC45E}" type="slidenum">
              <a:rPr lang="en-US" smtClean="0"/>
              <a:t>‹#›</a:t>
            </a:fld>
            <a:endParaRPr lang="en-US"/>
          </a:p>
        </p:txBody>
      </p:sp>
    </p:spTree>
    <p:extLst>
      <p:ext uri="{BB962C8B-B14F-4D97-AF65-F5344CB8AC3E}">
        <p14:creationId xmlns:p14="http://schemas.microsoft.com/office/powerpoint/2010/main" val="1484323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 id="2147483667" r:id="rId8"/>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CANN58_Copenhagen_4x3_horizontal_photo.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10" name="Picture 9" descr="ICANN58_Copenhagen_Marker_White_Horizonta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1346" y="316539"/>
            <a:ext cx="4587095" cy="2736967"/>
          </a:xfrm>
          <a:prstGeom prst="rect">
            <a:avLst/>
          </a:prstGeom>
        </p:spPr>
      </p:pic>
    </p:spTree>
    <p:extLst>
      <p:ext uri="{BB962C8B-B14F-4D97-AF65-F5344CB8AC3E}">
        <p14:creationId xmlns:p14="http://schemas.microsoft.com/office/powerpoint/2010/main" val="1855861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6048738"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653573" y="370383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Rectangle 37"/>
          <p:cNvSpPr/>
          <p:nvPr/>
        </p:nvSpPr>
        <p:spPr>
          <a:xfrm>
            <a:off x="46200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0" name="Rectangle 39"/>
          <p:cNvSpPr/>
          <p:nvPr/>
        </p:nvSpPr>
        <p:spPr>
          <a:xfrm>
            <a:off x="1675282" y="370383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46200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674001" y="385247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886759" y="1982152"/>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ICANN Context to help guide the discussion</a:t>
            </a:r>
            <a:endParaRPr lang="en-US" dirty="0">
              <a:solidFill>
                <a:srgbClr val="FFFFFF"/>
              </a:solidFill>
              <a:latin typeface="Source Sans Pro"/>
              <a:cs typeface="Source Sans Pro"/>
            </a:endParaRPr>
          </a:p>
        </p:txBody>
      </p:sp>
      <p:sp>
        <p:nvSpPr>
          <p:cNvPr id="28" name="TextBox 27"/>
          <p:cNvSpPr txBox="1"/>
          <p:nvPr/>
        </p:nvSpPr>
        <p:spPr>
          <a:xfrm>
            <a:off x="3579874" y="1982152"/>
            <a:ext cx="2080048" cy="646331"/>
          </a:xfrm>
          <a:prstGeom prst="rect">
            <a:avLst/>
          </a:prstGeom>
          <a:noFill/>
        </p:spPr>
        <p:txBody>
          <a:bodyPr wrap="square" rtlCol="0">
            <a:spAutoFit/>
          </a:bodyPr>
          <a:lstStyle/>
          <a:p>
            <a:r>
              <a:rPr lang="en-US" dirty="0" smtClean="0">
                <a:solidFill>
                  <a:srgbClr val="FFFFFF"/>
                </a:solidFill>
                <a:latin typeface="Source Sans Pro"/>
                <a:cs typeface="Source Sans Pro"/>
              </a:rPr>
              <a:t>GNSO recommendations</a:t>
            </a:r>
            <a:endParaRPr lang="en-US" dirty="0">
              <a:solidFill>
                <a:srgbClr val="FFFFFF"/>
              </a:solidFill>
              <a:latin typeface="Source Sans Pro"/>
              <a:cs typeface="Source Sans Pro"/>
            </a:endParaRPr>
          </a:p>
        </p:txBody>
      </p:sp>
      <p:sp>
        <p:nvSpPr>
          <p:cNvPr id="29" name="TextBox 28"/>
          <p:cNvSpPr txBox="1"/>
          <p:nvPr/>
        </p:nvSpPr>
        <p:spPr>
          <a:xfrm>
            <a:off x="6283988" y="1982152"/>
            <a:ext cx="2304550" cy="646331"/>
          </a:xfrm>
          <a:prstGeom prst="rect">
            <a:avLst/>
          </a:prstGeom>
          <a:noFill/>
        </p:spPr>
        <p:txBody>
          <a:bodyPr wrap="square" rtlCol="0">
            <a:spAutoFit/>
          </a:bodyPr>
          <a:lstStyle/>
          <a:p>
            <a:r>
              <a:rPr lang="en-US" dirty="0" smtClean="0">
                <a:solidFill>
                  <a:srgbClr val="FFFFFF"/>
                </a:solidFill>
                <a:latin typeface="Source Sans Pro"/>
                <a:cs typeface="Source Sans Pro"/>
              </a:rPr>
              <a:t>GAC public policy advice</a:t>
            </a:r>
            <a:endParaRPr lang="en-US" dirty="0">
              <a:solidFill>
                <a:srgbClr val="FFFFFF"/>
              </a:solidFill>
              <a:latin typeface="Source Sans Pro"/>
              <a:cs typeface="Source Sans Pro"/>
            </a:endParaRPr>
          </a:p>
        </p:txBody>
      </p:sp>
      <p:sp>
        <p:nvSpPr>
          <p:cNvPr id="43" name="TextBox 42"/>
          <p:cNvSpPr txBox="1"/>
          <p:nvPr/>
        </p:nvSpPr>
        <p:spPr>
          <a:xfrm>
            <a:off x="1896803" y="4431119"/>
            <a:ext cx="2080048" cy="1200329"/>
          </a:xfrm>
          <a:prstGeom prst="rect">
            <a:avLst/>
          </a:prstGeom>
          <a:noFill/>
        </p:spPr>
        <p:txBody>
          <a:bodyPr wrap="square" rtlCol="0">
            <a:spAutoFit/>
          </a:bodyPr>
          <a:lstStyle/>
          <a:p>
            <a:r>
              <a:rPr lang="en-US" dirty="0" smtClean="0">
                <a:solidFill>
                  <a:srgbClr val="FFFFFF"/>
                </a:solidFill>
                <a:latin typeface="Source Sans Pro"/>
                <a:cs typeface="Source Sans Pro"/>
              </a:rPr>
              <a:t>How the GNSO has taken into account the public policy advice</a:t>
            </a:r>
            <a:endParaRPr lang="en-US" dirty="0">
              <a:solidFill>
                <a:srgbClr val="FFFFFF"/>
              </a:solidFill>
              <a:latin typeface="Source Sans Pro"/>
              <a:cs typeface="Source Sans Pro"/>
            </a:endParaRPr>
          </a:p>
        </p:txBody>
      </p:sp>
      <p:sp>
        <p:nvSpPr>
          <p:cNvPr id="44" name="TextBox 43"/>
          <p:cNvSpPr txBox="1"/>
          <p:nvPr/>
        </p:nvSpPr>
        <p:spPr>
          <a:xfrm>
            <a:off x="4994860" y="4363434"/>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Facilitated dialogue to resolve the conflict</a:t>
            </a:r>
            <a:endParaRPr lang="en-US" dirty="0">
              <a:solidFill>
                <a:srgbClr val="FFFFFF"/>
              </a:solidFill>
              <a:latin typeface="Source Sans Pro"/>
              <a:cs typeface="Source Sans Pro"/>
            </a:endParaRP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1666927" y="3871118"/>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4702938" y="3874542"/>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sz="2800" b="1" dirty="0" smtClean="0"/>
              <a:t>Agenda for the session today</a:t>
            </a:r>
            <a:endParaRPr lang="en-US" sz="2800" b="1" dirty="0"/>
          </a:p>
        </p:txBody>
      </p:sp>
      <p:sp>
        <p:nvSpPr>
          <p:cNvPr id="33" name="Oval 32"/>
          <p:cNvSpPr/>
          <p:nvPr/>
        </p:nvSpPr>
        <p:spPr>
          <a:xfrm>
            <a:off x="5669784" y="3769256"/>
            <a:ext cx="498944" cy="502920"/>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5</a:t>
            </a:r>
            <a:endParaRPr lang="en-US" sz="2000" dirty="0"/>
          </a:p>
        </p:txBody>
      </p:sp>
    </p:spTree>
    <p:extLst>
      <p:ext uri="{BB962C8B-B14F-4D97-AF65-F5344CB8AC3E}">
        <p14:creationId xmlns:p14="http://schemas.microsoft.com/office/powerpoint/2010/main" val="4239765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60478" y="4371446"/>
            <a:ext cx="7749530" cy="523220"/>
          </a:xfrm>
          <a:prstGeom prst="rect">
            <a:avLst/>
          </a:prstGeom>
          <a:noFill/>
        </p:spPr>
        <p:txBody>
          <a:bodyPr wrap="square" rtlCol="0">
            <a:spAutoFit/>
          </a:bodyPr>
          <a:lstStyle/>
          <a:p>
            <a:r>
              <a:rPr lang="en-AU" sz="2800" dirty="0">
                <a:solidFill>
                  <a:schemeClr val="bg1"/>
                </a:solidFill>
              </a:rPr>
              <a:t>GAC-GNSO Facilitated Discussion on Red </a:t>
            </a:r>
            <a:r>
              <a:rPr lang="en-AU" sz="2800" dirty="0" smtClean="0">
                <a:solidFill>
                  <a:schemeClr val="bg1"/>
                </a:solidFill>
              </a:rPr>
              <a:t>Cross/IGOs</a:t>
            </a:r>
            <a:endParaRPr lang="en-US" sz="2800" b="1" dirty="0">
              <a:solidFill>
                <a:schemeClr val="bg1"/>
              </a:solidFill>
              <a:latin typeface="Source Sans Pro"/>
              <a:cs typeface="Source Sans Pro"/>
            </a:endParaRPr>
          </a:p>
        </p:txBody>
      </p:sp>
      <p:sp>
        <p:nvSpPr>
          <p:cNvPr id="4" name="TextBox 3"/>
          <p:cNvSpPr txBox="1"/>
          <p:nvPr/>
        </p:nvSpPr>
        <p:spPr>
          <a:xfrm>
            <a:off x="2076114" y="5266313"/>
            <a:ext cx="3163045" cy="707886"/>
          </a:xfrm>
          <a:prstGeom prst="rect">
            <a:avLst/>
          </a:prstGeom>
          <a:noFill/>
        </p:spPr>
        <p:txBody>
          <a:bodyPr wrap="none" rtlCol="0">
            <a:spAutoFit/>
          </a:bodyPr>
          <a:lstStyle/>
          <a:p>
            <a:r>
              <a:rPr lang="en-US" sz="2000" dirty="0" smtClean="0">
                <a:solidFill>
                  <a:srgbClr val="FFFFFF"/>
                </a:solidFill>
                <a:latin typeface="Source Sans Pro"/>
                <a:cs typeface="Source Sans Pro"/>
              </a:rPr>
              <a:t>Open Community Session</a:t>
            </a:r>
          </a:p>
          <a:p>
            <a:r>
              <a:rPr lang="en-US" sz="2000" dirty="0" smtClean="0">
                <a:solidFill>
                  <a:srgbClr val="FFFFFF"/>
                </a:solidFill>
                <a:latin typeface="Source Sans Pro"/>
                <a:cs typeface="Source Sans Pro"/>
              </a:rPr>
              <a:t>10 March </a:t>
            </a:r>
            <a:r>
              <a:rPr lang="en-US" sz="2000" dirty="0" smtClean="0">
                <a:solidFill>
                  <a:srgbClr val="FFFFFF"/>
                </a:solidFill>
                <a:latin typeface="Source Sans Pro"/>
                <a:cs typeface="Source Sans Pro"/>
              </a:rPr>
              <a:t>2017</a:t>
            </a:r>
            <a:endParaRPr lang="en-US" sz="2000" dirty="0">
              <a:solidFill>
                <a:srgbClr val="FFFFFF"/>
              </a:solidFill>
              <a:latin typeface="Source Sans Pro"/>
              <a:cs typeface="Source Sans Pro"/>
            </a:endParaRPr>
          </a:p>
        </p:txBody>
      </p:sp>
    </p:spTree>
    <p:extLst>
      <p:ext uri="{BB962C8B-B14F-4D97-AF65-F5344CB8AC3E}">
        <p14:creationId xmlns:p14="http://schemas.microsoft.com/office/powerpoint/2010/main" val="1367408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6" name="Rectangle 15"/>
          <p:cNvSpPr/>
          <p:nvPr/>
        </p:nvSpPr>
        <p:spPr>
          <a:xfrm>
            <a:off x="6048738"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1653573" y="3703834"/>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8" name="Rectangle 37"/>
          <p:cNvSpPr/>
          <p:nvPr/>
        </p:nvSpPr>
        <p:spPr>
          <a:xfrm>
            <a:off x="46200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0" name="Rectangle 39"/>
          <p:cNvSpPr/>
          <p:nvPr/>
        </p:nvSpPr>
        <p:spPr>
          <a:xfrm>
            <a:off x="1675282" y="3703834"/>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40"/>
          <p:cNvSpPr/>
          <p:nvPr/>
        </p:nvSpPr>
        <p:spPr>
          <a:xfrm>
            <a:off x="46200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Oval 49"/>
          <p:cNvSpPr/>
          <p:nvPr/>
        </p:nvSpPr>
        <p:spPr>
          <a:xfrm>
            <a:off x="2674001" y="3852479"/>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886759" y="1982152"/>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ICANN Context to help guide the discussion</a:t>
            </a:r>
            <a:endParaRPr lang="en-US" dirty="0">
              <a:solidFill>
                <a:srgbClr val="FFFFFF"/>
              </a:solidFill>
              <a:latin typeface="Source Sans Pro"/>
              <a:cs typeface="Source Sans Pro"/>
            </a:endParaRPr>
          </a:p>
        </p:txBody>
      </p:sp>
      <p:sp>
        <p:nvSpPr>
          <p:cNvPr id="28" name="TextBox 27"/>
          <p:cNvSpPr txBox="1"/>
          <p:nvPr/>
        </p:nvSpPr>
        <p:spPr>
          <a:xfrm>
            <a:off x="3579874" y="1982152"/>
            <a:ext cx="2080048" cy="646331"/>
          </a:xfrm>
          <a:prstGeom prst="rect">
            <a:avLst/>
          </a:prstGeom>
          <a:noFill/>
        </p:spPr>
        <p:txBody>
          <a:bodyPr wrap="square" rtlCol="0">
            <a:spAutoFit/>
          </a:bodyPr>
          <a:lstStyle/>
          <a:p>
            <a:r>
              <a:rPr lang="en-US" dirty="0" smtClean="0">
                <a:solidFill>
                  <a:srgbClr val="FFFFFF"/>
                </a:solidFill>
                <a:latin typeface="Source Sans Pro"/>
                <a:cs typeface="Source Sans Pro"/>
              </a:rPr>
              <a:t>GNSO recommendations</a:t>
            </a:r>
            <a:endParaRPr lang="en-US" dirty="0">
              <a:solidFill>
                <a:srgbClr val="FFFFFF"/>
              </a:solidFill>
              <a:latin typeface="Source Sans Pro"/>
              <a:cs typeface="Source Sans Pro"/>
            </a:endParaRPr>
          </a:p>
        </p:txBody>
      </p:sp>
      <p:sp>
        <p:nvSpPr>
          <p:cNvPr id="29" name="TextBox 28"/>
          <p:cNvSpPr txBox="1"/>
          <p:nvPr/>
        </p:nvSpPr>
        <p:spPr>
          <a:xfrm>
            <a:off x="6283988" y="1982152"/>
            <a:ext cx="2304550" cy="646331"/>
          </a:xfrm>
          <a:prstGeom prst="rect">
            <a:avLst/>
          </a:prstGeom>
          <a:noFill/>
        </p:spPr>
        <p:txBody>
          <a:bodyPr wrap="square" rtlCol="0">
            <a:spAutoFit/>
          </a:bodyPr>
          <a:lstStyle/>
          <a:p>
            <a:r>
              <a:rPr lang="en-US" dirty="0" smtClean="0">
                <a:solidFill>
                  <a:srgbClr val="FFFFFF"/>
                </a:solidFill>
                <a:latin typeface="Source Sans Pro"/>
                <a:cs typeface="Source Sans Pro"/>
              </a:rPr>
              <a:t>GAC public policy advice</a:t>
            </a:r>
            <a:endParaRPr lang="en-US" dirty="0">
              <a:solidFill>
                <a:srgbClr val="FFFFFF"/>
              </a:solidFill>
              <a:latin typeface="Source Sans Pro"/>
              <a:cs typeface="Source Sans Pro"/>
            </a:endParaRPr>
          </a:p>
        </p:txBody>
      </p:sp>
      <p:sp>
        <p:nvSpPr>
          <p:cNvPr id="43" name="TextBox 42"/>
          <p:cNvSpPr txBox="1"/>
          <p:nvPr/>
        </p:nvSpPr>
        <p:spPr>
          <a:xfrm>
            <a:off x="1896803" y="4431119"/>
            <a:ext cx="2080048" cy="1200329"/>
          </a:xfrm>
          <a:prstGeom prst="rect">
            <a:avLst/>
          </a:prstGeom>
          <a:noFill/>
        </p:spPr>
        <p:txBody>
          <a:bodyPr wrap="square" rtlCol="0">
            <a:spAutoFit/>
          </a:bodyPr>
          <a:lstStyle/>
          <a:p>
            <a:r>
              <a:rPr lang="en-US" dirty="0" smtClean="0">
                <a:solidFill>
                  <a:srgbClr val="FFFFFF"/>
                </a:solidFill>
                <a:latin typeface="Source Sans Pro"/>
                <a:cs typeface="Source Sans Pro"/>
              </a:rPr>
              <a:t>How the GNSO has taken into account the public policy advice</a:t>
            </a:r>
            <a:endParaRPr lang="en-US" dirty="0">
              <a:solidFill>
                <a:srgbClr val="FFFFFF"/>
              </a:solidFill>
              <a:latin typeface="Source Sans Pro"/>
              <a:cs typeface="Source Sans Pro"/>
            </a:endParaRPr>
          </a:p>
        </p:txBody>
      </p:sp>
      <p:sp>
        <p:nvSpPr>
          <p:cNvPr id="44" name="TextBox 43"/>
          <p:cNvSpPr txBox="1"/>
          <p:nvPr/>
        </p:nvSpPr>
        <p:spPr>
          <a:xfrm>
            <a:off x="4994860" y="4363434"/>
            <a:ext cx="2080048" cy="923330"/>
          </a:xfrm>
          <a:prstGeom prst="rect">
            <a:avLst/>
          </a:prstGeom>
          <a:noFill/>
        </p:spPr>
        <p:txBody>
          <a:bodyPr wrap="square" rtlCol="0">
            <a:spAutoFit/>
          </a:bodyPr>
          <a:lstStyle/>
          <a:p>
            <a:r>
              <a:rPr lang="en-US" dirty="0" smtClean="0">
                <a:solidFill>
                  <a:srgbClr val="FFFFFF"/>
                </a:solidFill>
                <a:latin typeface="Source Sans Pro"/>
                <a:cs typeface="Source Sans Pro"/>
              </a:rPr>
              <a:t>Facilitated dialogue to resolve the conflict</a:t>
            </a:r>
            <a:endParaRPr lang="en-US" dirty="0">
              <a:solidFill>
                <a:srgbClr val="FFFFFF"/>
              </a:solidFill>
              <a:latin typeface="Source Sans Pro"/>
              <a:cs typeface="Source Sans Pro"/>
            </a:endParaRP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1666927" y="3871118"/>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4702938" y="3874542"/>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sz="2800" b="1" dirty="0" smtClean="0"/>
              <a:t>Agenda for the session today</a:t>
            </a:r>
            <a:endParaRPr lang="en-US" sz="2800" b="1" dirty="0"/>
          </a:p>
        </p:txBody>
      </p:sp>
      <p:sp>
        <p:nvSpPr>
          <p:cNvPr id="33" name="Oval 32"/>
          <p:cNvSpPr/>
          <p:nvPr/>
        </p:nvSpPr>
        <p:spPr>
          <a:xfrm>
            <a:off x="5669784" y="3769256"/>
            <a:ext cx="498944" cy="502920"/>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5</a:t>
            </a:r>
            <a:endParaRPr lang="en-US" sz="2000" dirty="0"/>
          </a:p>
        </p:txBody>
      </p:sp>
    </p:spTree>
    <p:extLst>
      <p:ext uri="{BB962C8B-B14F-4D97-AF65-F5344CB8AC3E}">
        <p14:creationId xmlns:p14="http://schemas.microsoft.com/office/powerpoint/2010/main" val="2962580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ICANN Mission as it relates to this issue</a:t>
            </a:r>
            <a:endParaRPr lang="en-US" dirty="0"/>
          </a:p>
        </p:txBody>
      </p:sp>
      <p:sp>
        <p:nvSpPr>
          <p:cNvPr id="4" name="Rectangle 3"/>
          <p:cNvSpPr/>
          <p:nvPr/>
        </p:nvSpPr>
        <p:spPr>
          <a:xfrm>
            <a:off x="520464" y="1162348"/>
            <a:ext cx="8103072" cy="3631763"/>
          </a:xfrm>
          <a:prstGeom prst="rect">
            <a:avLst/>
          </a:prstGeom>
        </p:spPr>
        <p:txBody>
          <a:bodyPr wrap="square">
            <a:spAutoFit/>
          </a:bodyPr>
          <a:lstStyle/>
          <a:p>
            <a:pPr marL="342900" indent="-342900">
              <a:buFont typeface="Arial" charset="0"/>
              <a:buChar char="•"/>
            </a:pPr>
            <a:endParaRPr lang="en-US" sz="2000" dirty="0" smtClean="0">
              <a:latin typeface="Source Sans Pro" charset="0"/>
              <a:ea typeface="Source Sans Pro" charset="0"/>
              <a:cs typeface="Source Sans Pro" charset="0"/>
            </a:endParaRPr>
          </a:p>
          <a:p>
            <a:pPr marL="342900" indent="-342900">
              <a:spcAft>
                <a:spcPts val="1200"/>
              </a:spcAft>
              <a:buFont typeface="Arial" charset="0"/>
              <a:buChar char="•"/>
            </a:pPr>
            <a:r>
              <a:rPr lang="en-US" sz="2000" dirty="0" smtClean="0">
                <a:latin typeface="Source Sans Pro" charset="0"/>
                <a:ea typeface="Source Sans Pro" charset="0"/>
                <a:cs typeface="Source Sans Pro" charset="0"/>
              </a:rPr>
              <a:t>Ensure the stable and secure operation of the Internet’s unique identifier systems</a:t>
            </a:r>
          </a:p>
          <a:p>
            <a:pPr marL="800100" lvl="1" indent="-342900">
              <a:spcAft>
                <a:spcPts val="1200"/>
              </a:spcAft>
              <a:buFont typeface="Arial" charset="0"/>
              <a:buChar char="•"/>
            </a:pPr>
            <a:r>
              <a:rPr lang="en-US" sz="2000" dirty="0" smtClean="0">
                <a:latin typeface="Source Sans Pro" charset="0"/>
                <a:ea typeface="Source Sans Pro" charset="0"/>
                <a:cs typeface="Source Sans Pro" charset="0"/>
              </a:rPr>
              <a:t>coordinates the development and implementation of policies concerning the registrations of second level domain names in gTLDs</a:t>
            </a:r>
          </a:p>
          <a:p>
            <a:pPr marL="1257300" lvl="2" indent="-342900">
              <a:spcAft>
                <a:spcPts val="1200"/>
              </a:spcAft>
              <a:buFont typeface="Arial" charset="0"/>
              <a:buChar char="•"/>
            </a:pPr>
            <a:r>
              <a:rPr lang="en-US" sz="2000" dirty="0" smtClean="0">
                <a:solidFill>
                  <a:srgbClr val="FF0000"/>
                </a:solidFill>
                <a:latin typeface="Source Sans Pro" charset="0"/>
                <a:ea typeface="Source Sans Pro" charset="0"/>
                <a:cs typeface="Source Sans Pro" charset="0"/>
              </a:rPr>
              <a:t>For which uniform or coordinated resolution is reasonably necessary to facilitate the openness, interoperability, resilience, security and/or stability of the DNS</a:t>
            </a:r>
            <a:endParaRPr lang="en-US" sz="2000" dirty="0">
              <a:solidFill>
                <a:srgbClr val="FF0000"/>
              </a:solidFill>
              <a:latin typeface="Source Sans Pro" charset="0"/>
              <a:ea typeface="Source Sans Pro" charset="0"/>
              <a:cs typeface="Source Sans Pro" charset="0"/>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331353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Commitments as it relates to this issue</a:t>
            </a:r>
            <a:endParaRPr lang="en-US" sz="2800" dirty="0"/>
          </a:p>
        </p:txBody>
      </p:sp>
      <p:sp>
        <p:nvSpPr>
          <p:cNvPr id="4" name="Rectangle 3"/>
          <p:cNvSpPr/>
          <p:nvPr/>
        </p:nvSpPr>
        <p:spPr>
          <a:xfrm>
            <a:off x="362522" y="871403"/>
            <a:ext cx="8103072" cy="5863144"/>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smtClean="0"/>
              <a:t>In </a:t>
            </a:r>
            <a:r>
              <a:rPr lang="en-AU" sz="2000" dirty="0"/>
              <a:t>performing its Mission, ICANN must operate in a manner consistent with these Bylaws for the </a:t>
            </a:r>
            <a:r>
              <a:rPr lang="en-AU" sz="2000" dirty="0">
                <a:solidFill>
                  <a:srgbClr val="FF0000"/>
                </a:solidFill>
              </a:rPr>
              <a:t>benefit of the Internet community as a whole</a:t>
            </a:r>
            <a:r>
              <a:rPr lang="en-AU" sz="2000" dirty="0"/>
              <a:t>, carrying out its activities in conformity with </a:t>
            </a:r>
            <a:r>
              <a:rPr lang="en-AU" sz="2000" dirty="0">
                <a:solidFill>
                  <a:srgbClr val="FF0000"/>
                </a:solidFill>
              </a:rPr>
              <a:t>relevant principles of international law and international conventions and applicable local </a:t>
            </a:r>
            <a:r>
              <a:rPr lang="en-AU" sz="2000" dirty="0" smtClean="0">
                <a:solidFill>
                  <a:srgbClr val="FF0000"/>
                </a:solidFill>
              </a:rPr>
              <a:t>law</a:t>
            </a:r>
          </a:p>
          <a:p>
            <a:pPr marL="800100" lvl="1" indent="-342900">
              <a:spcAft>
                <a:spcPts val="600"/>
              </a:spcAft>
              <a:buFont typeface="Arial" panose="020B0604020202020204" pitchFamily="34" charset="0"/>
              <a:buChar char="•"/>
            </a:pPr>
            <a:r>
              <a:rPr lang="en-AU" sz="2000" dirty="0"/>
              <a:t>Employ open, transparent and </a:t>
            </a:r>
            <a:r>
              <a:rPr lang="en-AU" sz="2000" dirty="0">
                <a:solidFill>
                  <a:srgbClr val="FF0000"/>
                </a:solidFill>
              </a:rPr>
              <a:t>bottom-up, multistakeholder policy development</a:t>
            </a:r>
            <a:r>
              <a:rPr lang="en-AU" sz="2000" dirty="0"/>
              <a:t> processes that are led by the private sector (including business stakeholders, civil society, the technical community, academia, and end users), </a:t>
            </a:r>
            <a:r>
              <a:rPr lang="en-AU" sz="2000" dirty="0">
                <a:solidFill>
                  <a:srgbClr val="FF0000"/>
                </a:solidFill>
              </a:rPr>
              <a:t>while duly taking into account the public policy advice of governments and public authorities</a:t>
            </a:r>
            <a:r>
              <a:rPr lang="en-AU" sz="2000" dirty="0"/>
              <a:t>. </a:t>
            </a:r>
            <a:r>
              <a:rPr lang="en-AU" sz="2000" dirty="0" smtClean="0"/>
              <a:t>These </a:t>
            </a:r>
            <a:r>
              <a:rPr lang="en-AU" sz="2000" dirty="0"/>
              <a:t>processes </a:t>
            </a:r>
            <a:r>
              <a:rPr lang="en-AU" sz="2000" dirty="0" smtClean="0"/>
              <a:t>shall:</a:t>
            </a:r>
          </a:p>
          <a:p>
            <a:pPr marL="1371600" lvl="2" indent="-457200">
              <a:spcAft>
                <a:spcPts val="600"/>
              </a:spcAft>
              <a:buFont typeface="+mj-lt"/>
              <a:buAutoNum type="alphaUcPeriod"/>
            </a:pPr>
            <a:r>
              <a:rPr lang="en-AU" sz="2000" dirty="0" smtClean="0"/>
              <a:t>seek </a:t>
            </a:r>
            <a:r>
              <a:rPr lang="en-AU" sz="2000" dirty="0"/>
              <a:t>input from the public, for whose benefit ICANN in all events shall act, </a:t>
            </a:r>
            <a:endParaRPr lang="en-AU" sz="2000" dirty="0" smtClean="0"/>
          </a:p>
          <a:p>
            <a:pPr marL="1371600" lvl="2" indent="-457200">
              <a:spcAft>
                <a:spcPts val="600"/>
              </a:spcAft>
              <a:buFont typeface="+mj-lt"/>
              <a:buAutoNum type="alphaUcPeriod"/>
            </a:pPr>
            <a:r>
              <a:rPr lang="en-AU" sz="2000" dirty="0" smtClean="0"/>
              <a:t>promote </a:t>
            </a:r>
            <a:r>
              <a:rPr lang="en-AU" sz="2000" dirty="0"/>
              <a:t>well-informed decisions based on expert advice, and </a:t>
            </a:r>
            <a:endParaRPr lang="en-AU" sz="2000" dirty="0" smtClean="0"/>
          </a:p>
          <a:p>
            <a:pPr marL="1371600" lvl="2" indent="-457200">
              <a:spcAft>
                <a:spcPts val="600"/>
              </a:spcAft>
              <a:buFont typeface="+mj-lt"/>
              <a:buAutoNum type="alphaUcPeriod"/>
            </a:pPr>
            <a:r>
              <a:rPr lang="en-AU" sz="2000" dirty="0" smtClean="0">
                <a:solidFill>
                  <a:srgbClr val="FF0000"/>
                </a:solidFill>
              </a:rPr>
              <a:t>ensure </a:t>
            </a:r>
            <a:r>
              <a:rPr lang="en-AU" sz="2000" dirty="0">
                <a:solidFill>
                  <a:srgbClr val="FF0000"/>
                </a:solidFill>
              </a:rPr>
              <a:t>that those entities most affected can assist in the policy development process</a:t>
            </a:r>
            <a:r>
              <a:rPr lang="en-AU" sz="2000" dirty="0"/>
              <a:t>;</a:t>
            </a:r>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698464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Core Values as they relate to this issue</a:t>
            </a:r>
            <a:endParaRPr lang="en-US" sz="2800" dirty="0"/>
          </a:p>
        </p:txBody>
      </p:sp>
      <p:sp>
        <p:nvSpPr>
          <p:cNvPr id="4" name="Rectangle 3"/>
          <p:cNvSpPr/>
          <p:nvPr/>
        </p:nvSpPr>
        <p:spPr>
          <a:xfrm>
            <a:off x="362522" y="871403"/>
            <a:ext cx="8103072" cy="6093976"/>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a:t>Seeking and supporting broad, informed participation reflecting the functional, geographic, and cultural diversity of the Internet at all levels of policy development and decision-making to </a:t>
            </a:r>
            <a:r>
              <a:rPr lang="en-AU" sz="2000" dirty="0">
                <a:solidFill>
                  <a:srgbClr val="FF0000"/>
                </a:solidFill>
              </a:rPr>
              <a:t>ensure that the bottom-up, multistakeholder policy development process is used to ascertain the global public interest </a:t>
            </a:r>
            <a:r>
              <a:rPr lang="en-AU" sz="2000" dirty="0"/>
              <a:t>and that those processes are accountable and </a:t>
            </a:r>
            <a:r>
              <a:rPr lang="en-AU" sz="2000" dirty="0" smtClean="0"/>
              <a:t>transparent;</a:t>
            </a:r>
          </a:p>
          <a:p>
            <a:pPr marL="342900" indent="-342900">
              <a:spcAft>
                <a:spcPts val="1200"/>
              </a:spcAft>
              <a:buFont typeface="Arial" panose="020B0604020202020204" pitchFamily="34" charset="0"/>
              <a:buChar char="•"/>
            </a:pPr>
            <a:r>
              <a:rPr lang="en-AU" sz="2000" dirty="0" smtClean="0"/>
              <a:t>Operating </a:t>
            </a:r>
            <a:r>
              <a:rPr lang="en-AU" sz="2000" dirty="0"/>
              <a:t>with efficiency and excellence, in a fiscally responsible and accountable manner and, where practicable and not inconsistent with ICANN's other obligations under these Bylaws, </a:t>
            </a:r>
            <a:r>
              <a:rPr lang="en-AU" sz="2000" dirty="0">
                <a:solidFill>
                  <a:srgbClr val="FF0000"/>
                </a:solidFill>
              </a:rPr>
              <a:t>at a speed that is responsive to the needs of the global Internet </a:t>
            </a:r>
            <a:r>
              <a:rPr lang="en-AU" sz="2000" dirty="0" smtClean="0">
                <a:solidFill>
                  <a:srgbClr val="FF0000"/>
                </a:solidFill>
              </a:rPr>
              <a:t>community</a:t>
            </a:r>
            <a:r>
              <a:rPr lang="en-AU" sz="2000" dirty="0" smtClean="0"/>
              <a:t>;</a:t>
            </a:r>
          </a:p>
          <a:p>
            <a:pPr marL="342900" indent="-342900">
              <a:spcAft>
                <a:spcPts val="1200"/>
              </a:spcAft>
              <a:buFont typeface="Arial" panose="020B0604020202020204" pitchFamily="34" charset="0"/>
              <a:buChar char="•"/>
            </a:pPr>
            <a:r>
              <a:rPr lang="en-AU" sz="2000" dirty="0" smtClean="0"/>
              <a:t>While </a:t>
            </a:r>
            <a:r>
              <a:rPr lang="en-AU" sz="2000" dirty="0"/>
              <a:t>remaining rooted in the private sector (including business stakeholders, civil society, the technical community, academia, and end users), </a:t>
            </a:r>
            <a:r>
              <a:rPr lang="en-AU" sz="2000" dirty="0">
                <a:solidFill>
                  <a:srgbClr val="FF0000"/>
                </a:solidFill>
              </a:rPr>
              <a:t>recognizing that governments and public authorities are responsible for public policy and duly taking into account the public policy advice of governments and public authorities</a:t>
            </a:r>
            <a:r>
              <a:rPr lang="en-AU" sz="2000" dirty="0"/>
              <a:t>;</a:t>
            </a:r>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221830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ICANN Consensus Policies - scope</a:t>
            </a:r>
            <a:endParaRPr lang="en-US" sz="2800" dirty="0"/>
          </a:p>
        </p:txBody>
      </p:sp>
      <p:sp>
        <p:nvSpPr>
          <p:cNvPr id="4" name="Rectangle 3"/>
          <p:cNvSpPr/>
          <p:nvPr/>
        </p:nvSpPr>
        <p:spPr>
          <a:xfrm>
            <a:off x="362522" y="871403"/>
            <a:ext cx="8103072" cy="7478970"/>
          </a:xfrm>
          <a:prstGeom prst="rect">
            <a:avLst/>
          </a:prstGeom>
        </p:spPr>
        <p:txBody>
          <a:bodyPr wrap="square">
            <a:spAutoFit/>
          </a:bodyPr>
          <a:lstStyle/>
          <a:p>
            <a:pPr marL="342900" indent="-342900">
              <a:spcAft>
                <a:spcPts val="1200"/>
              </a:spcAft>
              <a:buFont typeface="Arial" panose="020B0604020202020204" pitchFamily="34" charset="0"/>
              <a:buChar char="•"/>
            </a:pPr>
            <a:r>
              <a:rPr lang="en-AU" sz="2000" dirty="0" smtClean="0"/>
              <a:t>Apply to gTLD registrars and gTLD Registries through the terms of their agreements with ICANN</a:t>
            </a:r>
          </a:p>
          <a:p>
            <a:pPr marL="342900" indent="-342900">
              <a:spcAft>
                <a:spcPts val="1200"/>
              </a:spcAft>
              <a:buFont typeface="Arial" panose="020B0604020202020204" pitchFamily="34" charset="0"/>
              <a:buChar char="•"/>
            </a:pPr>
            <a:r>
              <a:rPr lang="en-AU" sz="2000" dirty="0" smtClean="0"/>
              <a:t>Consensus policies limited to narrow scope – “picket fence”</a:t>
            </a:r>
          </a:p>
          <a:p>
            <a:pPr marL="342900" indent="-342900">
              <a:spcAft>
                <a:spcPts val="1200"/>
              </a:spcAft>
              <a:buFont typeface="Arial" panose="020B0604020202020204" pitchFamily="34" charset="0"/>
              <a:buChar char="•"/>
            </a:pPr>
            <a:r>
              <a:rPr lang="en-AU" sz="2000" dirty="0"/>
              <a:t>Consensus Policies and the procedures by which they are developed shall be designed to produce, to the extent possible, </a:t>
            </a:r>
            <a:r>
              <a:rPr lang="en-AU" sz="2000" dirty="0">
                <a:solidFill>
                  <a:srgbClr val="FF0000"/>
                </a:solidFill>
              </a:rPr>
              <a:t>a consensus of Internet stakeholders</a:t>
            </a:r>
            <a:r>
              <a:rPr lang="en-AU" sz="2000" dirty="0"/>
              <a:t>, including registrars. Consensus Policies shall relate to one or more of the following</a:t>
            </a:r>
            <a:r>
              <a:rPr lang="en-AU" sz="2000" dirty="0" smtClean="0"/>
              <a:t>:</a:t>
            </a:r>
          </a:p>
          <a:p>
            <a:pPr marL="800100" lvl="1" indent="-342900">
              <a:spcAft>
                <a:spcPts val="1200"/>
              </a:spcAft>
              <a:buFont typeface="Arial" panose="020B0604020202020204" pitchFamily="34" charset="0"/>
              <a:buChar char="•"/>
            </a:pPr>
            <a:r>
              <a:rPr lang="en-AU" sz="2000" dirty="0" smtClean="0"/>
              <a:t> </a:t>
            </a:r>
            <a:r>
              <a:rPr lang="en-AU" sz="2000" dirty="0">
                <a:solidFill>
                  <a:srgbClr val="FF0000"/>
                </a:solidFill>
              </a:rPr>
              <a:t>issues for which uniform or coordinated resolution is reasonably necessary to facilitate interoperability, security and/or stability </a:t>
            </a:r>
            <a:r>
              <a:rPr lang="en-AU" sz="2000" dirty="0"/>
              <a:t>of the Internet, Registrar Services, Registry Services, or the Domain Name System ("DNS</a:t>
            </a:r>
            <a:r>
              <a:rPr lang="en-AU" sz="2000" dirty="0" smtClean="0"/>
              <a:t>");</a:t>
            </a:r>
          </a:p>
          <a:p>
            <a:pPr marL="800100" lvl="1" indent="-342900">
              <a:spcAft>
                <a:spcPts val="1200"/>
              </a:spcAft>
              <a:buFont typeface="Arial" panose="020B0604020202020204" pitchFamily="34" charset="0"/>
              <a:buChar char="•"/>
            </a:pPr>
            <a:r>
              <a:rPr lang="en-AU" sz="2000" dirty="0">
                <a:solidFill>
                  <a:srgbClr val="FF0000"/>
                </a:solidFill>
              </a:rPr>
              <a:t>resolution of disputes regarding the registration of domain names </a:t>
            </a:r>
            <a:r>
              <a:rPr lang="en-AU" sz="2000" dirty="0"/>
              <a:t>(as opposed to the use of such domain names, but including where such policies take into account use of the domain names)</a:t>
            </a:r>
            <a:endParaRPr lang="en-AU" sz="2000" dirty="0"/>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014347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Problem statement</a:t>
            </a:r>
            <a:endParaRPr lang="en-US" sz="2800" dirty="0"/>
          </a:p>
        </p:txBody>
      </p:sp>
      <p:sp>
        <p:nvSpPr>
          <p:cNvPr id="4" name="Rectangle 3"/>
          <p:cNvSpPr/>
          <p:nvPr/>
        </p:nvSpPr>
        <p:spPr>
          <a:xfrm>
            <a:off x="520464" y="871403"/>
            <a:ext cx="8103072" cy="6401753"/>
          </a:xfrm>
          <a:prstGeom prst="rect">
            <a:avLst/>
          </a:prstGeom>
        </p:spPr>
        <p:txBody>
          <a:bodyPr wrap="square">
            <a:spAutoFit/>
          </a:bodyPr>
          <a:lstStyle/>
          <a:p>
            <a:pPr marL="342900" indent="-342900">
              <a:buFont typeface="Arial" panose="020B0604020202020204" pitchFamily="34" charset="0"/>
              <a:buChar char="•"/>
            </a:pPr>
            <a:r>
              <a:rPr lang="en-AU" sz="2000" dirty="0"/>
              <a:t>The allocation, management and operation of gTLDs must take into account the need to ensure that neither the registration of a domain name at the second level, nor the manner in which it is used, infringes the legal protections accorded to the Red Cross and Red Crescent names and acronyms, under relevant principles of international law and international conventions, and applicable local law laws in force in multiple jurisdictions.  </a:t>
            </a:r>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r>
              <a:rPr lang="en-US" sz="2000" dirty="0" smtClean="0"/>
              <a:t>The GAC </a:t>
            </a:r>
            <a:r>
              <a:rPr lang="en-US" sz="2000" dirty="0">
                <a:solidFill>
                  <a:srgbClr val="FF0000"/>
                </a:solidFill>
              </a:rPr>
              <a:t>public policy advice </a:t>
            </a:r>
            <a:r>
              <a:rPr lang="en-US" sz="2000" dirty="0"/>
              <a:t>to the ICANN Board and </a:t>
            </a:r>
            <a:r>
              <a:rPr lang="en-US" sz="2000" dirty="0" smtClean="0"/>
              <a:t>GNSO </a:t>
            </a:r>
            <a:r>
              <a:rPr lang="en-US" sz="2000" dirty="0" smtClean="0">
                <a:solidFill>
                  <a:srgbClr val="FF0000"/>
                </a:solidFill>
              </a:rPr>
              <a:t>policy </a:t>
            </a:r>
            <a:r>
              <a:rPr lang="en-US" sz="2000" dirty="0">
                <a:solidFill>
                  <a:srgbClr val="FF0000"/>
                </a:solidFill>
              </a:rPr>
              <a:t>recommendations</a:t>
            </a:r>
            <a:r>
              <a:rPr lang="en-US" sz="2000" dirty="0"/>
              <a:t> to the ICANN Board in relation to the protection of the </a:t>
            </a:r>
            <a:r>
              <a:rPr lang="en-US" sz="2000" dirty="0">
                <a:solidFill>
                  <a:srgbClr val="FF0000"/>
                </a:solidFill>
              </a:rPr>
              <a:t>names and acronyms </a:t>
            </a:r>
            <a:r>
              <a:rPr lang="en-US" sz="2000" dirty="0"/>
              <a:t> of the </a:t>
            </a:r>
            <a:r>
              <a:rPr lang="en-US" sz="2000" dirty="0">
                <a:solidFill>
                  <a:srgbClr val="FF0000"/>
                </a:solidFill>
              </a:rPr>
              <a:t>International Red Cross and Red Crescent Movement </a:t>
            </a:r>
            <a:r>
              <a:rPr lang="en-US" sz="2000" dirty="0"/>
              <a:t>at the second level of all generic Top Level Domains (gTLDs) </a:t>
            </a:r>
            <a:r>
              <a:rPr lang="en-US" sz="2000" dirty="0">
                <a:solidFill>
                  <a:srgbClr val="FF0000"/>
                </a:solidFill>
              </a:rPr>
              <a:t>are in conflict.  </a:t>
            </a:r>
            <a:endParaRPr lang="en-AU" sz="2000" dirty="0">
              <a:solidFill>
                <a:srgbClr val="FF0000"/>
              </a:solidFill>
            </a:endParaRPr>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657103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Process steps</a:t>
            </a:r>
            <a:endParaRPr lang="en-US" sz="2800" dirty="0"/>
          </a:p>
        </p:txBody>
      </p:sp>
      <p:sp>
        <p:nvSpPr>
          <p:cNvPr id="4" name="Rectangle 3"/>
          <p:cNvSpPr/>
          <p:nvPr/>
        </p:nvSpPr>
        <p:spPr>
          <a:xfrm>
            <a:off x="362522" y="871403"/>
            <a:ext cx="8103072" cy="7017306"/>
          </a:xfrm>
          <a:prstGeom prst="rect">
            <a:avLst/>
          </a:prstGeom>
        </p:spPr>
        <p:txBody>
          <a:bodyPr wrap="square">
            <a:spAutoFit/>
          </a:bodyPr>
          <a:lstStyle/>
          <a:p>
            <a:pPr>
              <a:spcAft>
                <a:spcPts val="1200"/>
              </a:spcAft>
            </a:pPr>
            <a:r>
              <a:rPr lang="en-AU" sz="2000" dirty="0"/>
              <a:t>1)	The form and extent of protections considered appropriate in this instance by the GNSO;</a:t>
            </a:r>
          </a:p>
          <a:p>
            <a:pPr>
              <a:spcAft>
                <a:spcPts val="1200"/>
              </a:spcAft>
            </a:pPr>
            <a:r>
              <a:rPr lang="en-AU" sz="2000" dirty="0"/>
              <a:t>2)	The form and extent of protections considered appropriate in this instance by the GAC as reflected in GAC public policy advice;</a:t>
            </a:r>
          </a:p>
          <a:p>
            <a:pPr>
              <a:spcAft>
                <a:spcPts val="1200"/>
              </a:spcAft>
            </a:pPr>
            <a:r>
              <a:rPr lang="en-AU" sz="2000" dirty="0"/>
              <a:t>3)	A discussion of the areas of difference between the GAC and the GNSO, with a particular focus on how the original GNSO Policy Development Process (PDP) may have needed to duly take into account additional legal or public policy considerations; and</a:t>
            </a:r>
          </a:p>
          <a:p>
            <a:pPr>
              <a:spcAft>
                <a:spcPts val="1200"/>
              </a:spcAft>
            </a:pPr>
            <a:r>
              <a:rPr lang="en-AU" sz="2000" dirty="0"/>
              <a:t>4)	A discussion as to how to provide protections in the context of the applicable legal rights framework, mindful not only of ICANN’s narrow mission but also of ICANN’s commitment to carry out its mission in conformity with relevant principles of international law and international conventions and applicable local law, as encapsulated in ICANN’s Bylaws.</a:t>
            </a:r>
          </a:p>
          <a:p>
            <a:pPr marL="800100" lvl="1" indent="-342900">
              <a:spcAft>
                <a:spcPts val="1200"/>
              </a:spcAft>
              <a:buFont typeface="Arial" panose="020B0604020202020204" pitchFamily="34" charset="0"/>
              <a:buChar char="•"/>
            </a:pPr>
            <a:endParaRPr lang="en-AU" sz="2000" dirty="0"/>
          </a:p>
          <a:p>
            <a:pPr marL="800100" lvl="1" indent="-342900">
              <a:spcAft>
                <a:spcPts val="1200"/>
              </a:spcAft>
              <a:buFont typeface="Arial" panose="020B0604020202020204" pitchFamily="34" charset="0"/>
              <a:buChar char="•"/>
            </a:pPr>
            <a:endParaRPr lang="en-AU" sz="2000" dirty="0" smtClean="0"/>
          </a:p>
          <a:p>
            <a:pPr marL="800100" lvl="1" indent="-342900">
              <a:spcAft>
                <a:spcPts val="1200"/>
              </a:spcAft>
              <a:buFont typeface="Arial" panose="020B0604020202020204" pitchFamily="34" charset="0"/>
              <a:buChar char="•"/>
            </a:pPr>
            <a:endParaRPr lang="en-AU" sz="2000" dirty="0"/>
          </a:p>
          <a:p>
            <a:pPr marL="342900" indent="-342900">
              <a:buFont typeface="Arial" panose="020B0604020202020204" pitchFamily="34" charset="0"/>
              <a:buChar char="•"/>
            </a:pPr>
            <a:endParaRPr lang="en-AU" sz="2000" dirty="0"/>
          </a:p>
          <a:p>
            <a:pPr marL="800100" lvl="1" indent="-342900">
              <a:buFont typeface="Arial" panose="020B0604020202020204" pitchFamily="34" charset="0"/>
              <a:buChar char="•"/>
            </a:pPr>
            <a:endParaRPr lang="en-AU" sz="2000" dirty="0">
              <a:solidFill>
                <a:srgbClr val="FF0000"/>
              </a:solidFill>
            </a:endParaRPr>
          </a:p>
          <a:p>
            <a:pPr marL="1257300" lvl="2" indent="-342900">
              <a:buFont typeface="Arial" charset="0"/>
              <a:buChar char="•"/>
            </a:pPr>
            <a:endParaRPr lang="en-US" sz="2000" dirty="0" smtClean="0">
              <a:latin typeface="Source Sans Pro" charset="0"/>
              <a:ea typeface="Source Sans Pro" charset="0"/>
              <a:cs typeface="Source Sans Pro" charset="0"/>
            </a:endParaRPr>
          </a:p>
        </p:txBody>
      </p:sp>
    </p:spTree>
    <p:extLst>
      <p:ext uri="{BB962C8B-B14F-4D97-AF65-F5344CB8AC3E}">
        <p14:creationId xmlns:p14="http://schemas.microsoft.com/office/powerpoint/2010/main" val="15095063"/>
      </p:ext>
    </p:extLst>
  </p:cSld>
  <p:clrMapOvr>
    <a:masterClrMapping/>
  </p:clrMapOvr>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7799</TotalTime>
  <Words>843</Words>
  <Application>Microsoft Office PowerPoint</Application>
  <PresentationFormat>On-screen Show (4:3)</PresentationFormat>
  <Paragraphs>83</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Source Sans Pro</vt:lpstr>
      <vt:lpstr>Source Sans Pro Light</vt:lpstr>
      <vt:lpstr>Office Theme</vt:lpstr>
      <vt:lpstr>PowerPoint Presentation</vt:lpstr>
      <vt:lpstr>PowerPoint Presentation</vt:lpstr>
      <vt:lpstr>Agenda for the session today</vt:lpstr>
      <vt:lpstr>ICANN Mission as it relates to this issue</vt:lpstr>
      <vt:lpstr>ICANN Commitments as it relates to this issue</vt:lpstr>
      <vt:lpstr>ICANN Core Values as they relate to this issue</vt:lpstr>
      <vt:lpstr>ICANN Consensus Policies - scope</vt:lpstr>
      <vt:lpstr>Problem statement</vt:lpstr>
      <vt:lpstr>Process steps</vt:lpstr>
      <vt:lpstr>Agenda for the session today</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Abigail</dc:creator>
  <cp:keywords/>
  <dc:description/>
  <cp:lastModifiedBy>Bruce Tonkin</cp:lastModifiedBy>
  <cp:revision>268</cp:revision>
  <cp:lastPrinted>2015-04-13T15:10:57Z</cp:lastPrinted>
  <dcterms:created xsi:type="dcterms:W3CDTF">2015-01-07T16:11:05Z</dcterms:created>
  <dcterms:modified xsi:type="dcterms:W3CDTF">2017-03-10T18:16:10Z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https://wecann.icann.org</vt:lpwstr>
  </property>
  <property fmtid="{D5CDD505-2E9C-101B-9397-08002B2CF9AE}" pid="3" name="Offisync_UniqueId">
    <vt:lpwstr>14431</vt:lpwstr>
  </property>
  <property fmtid="{D5CDD505-2E9C-101B-9397-08002B2CF9AE}" pid="4" name="Offisync_UpdateToken">
    <vt:lpwstr>3</vt:lpwstr>
  </property>
  <property fmtid="{D5CDD505-2E9C-101B-9397-08002B2CF9AE}" pid="5" name="Offisync_ServerID">
    <vt:lpwstr>f1a3e59a-4990-4d5e-9ace-4d146556dde0</vt:lpwstr>
  </property>
  <property fmtid="{D5CDD505-2E9C-101B-9397-08002B2CF9AE}" pid="6" name="Jive_LatestUserAccountName">
    <vt:lpwstr>mary.wong@icann.org</vt:lpwstr>
  </property>
  <property fmtid="{D5CDD505-2E9C-101B-9397-08002B2CF9AE}" pid="7" name="Jive_VersionGuid">
    <vt:lpwstr>335e7561-8328-4e3b-bcf3-72a8d47096f6</vt:lpwstr>
  </property>
</Properties>
</file>