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2"/>
  </p:notesMasterIdLst>
  <p:handoutMasterIdLst>
    <p:handoutMasterId r:id="rId23"/>
  </p:handoutMasterIdLst>
  <p:sldIdLst>
    <p:sldId id="351" r:id="rId2"/>
    <p:sldId id="290" r:id="rId3"/>
    <p:sldId id="384" r:id="rId4"/>
    <p:sldId id="394" r:id="rId5"/>
    <p:sldId id="375" r:id="rId6"/>
    <p:sldId id="387" r:id="rId7"/>
    <p:sldId id="395" r:id="rId8"/>
    <p:sldId id="385" r:id="rId9"/>
    <p:sldId id="396" r:id="rId10"/>
    <p:sldId id="388" r:id="rId11"/>
    <p:sldId id="397" r:id="rId12"/>
    <p:sldId id="389" r:id="rId13"/>
    <p:sldId id="390" r:id="rId14"/>
    <p:sldId id="398" r:id="rId15"/>
    <p:sldId id="391" r:id="rId16"/>
    <p:sldId id="399" r:id="rId17"/>
    <p:sldId id="392" r:id="rId18"/>
    <p:sldId id="386" r:id="rId19"/>
    <p:sldId id="400" r:id="rId20"/>
    <p:sldId id="393"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22">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E7E700"/>
    <a:srgbClr val="FA5B36"/>
    <a:srgbClr val="9C240F"/>
    <a:srgbClr val="CB460F"/>
    <a:srgbClr val="0E4B91"/>
    <a:srgbClr val="18548A"/>
    <a:srgbClr val="15538C"/>
    <a:srgbClr val="0B2F49"/>
    <a:srgbClr val="092F4B"/>
    <a:srgbClr val="A147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365" autoAdjust="0"/>
    <p:restoredTop sz="95801" autoAdjust="0"/>
  </p:normalViewPr>
  <p:slideViewPr>
    <p:cSldViewPr snapToGrid="0" snapToObjects="1">
      <p:cViewPr>
        <p:scale>
          <a:sx n="100" d="100"/>
          <a:sy n="100" d="100"/>
        </p:scale>
        <p:origin x="224" y="208"/>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7" d="100"/>
          <a:sy n="77" d="100"/>
        </p:scale>
        <p:origin x="-305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t>6/21/16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t>‹#›</a:t>
            </a:fld>
            <a:endParaRPr lang="en-US"/>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t>6/21/16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t>‹#›</a:t>
            </a:fld>
            <a:endParaRPr lang="en-US"/>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Breakup</a:t>
            </a:r>
            <a:r>
              <a:rPr lang="en-US" baseline="0" dirty="0" smtClean="0"/>
              <a:t> your presentation, divide it into sections.  This is especially useful if most of your presentation is text.</a:t>
            </a:r>
            <a:endParaRPr lang="en-US" dirty="0" smtClean="0"/>
          </a:p>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2</a:t>
            </a:fld>
            <a:endParaRPr lang="en-US"/>
          </a:p>
        </p:txBody>
      </p:sp>
    </p:spTree>
    <p:extLst>
      <p:ext uri="{BB962C8B-B14F-4D97-AF65-F5344CB8AC3E}">
        <p14:creationId xmlns:p14="http://schemas.microsoft.com/office/powerpoint/2010/main" val="2959160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Look</a:t>
            </a:r>
            <a:r>
              <a:rPr lang="en-US" baseline="0" dirty="0" smtClean="0"/>
              <a:t> for different ways to display your data or text by using alternatives to simple bullets.  </a:t>
            </a:r>
          </a:p>
          <a:p>
            <a:endParaRPr lang="en-US" baseline="0" dirty="0" smtClean="0"/>
          </a:p>
          <a:p>
            <a:r>
              <a:rPr lang="en-US" baseline="0" dirty="0" smtClean="0"/>
              <a:t>To adjust the number in the arrow to text or another number, click on the text box around the number, revise.</a:t>
            </a:r>
          </a:p>
          <a:p>
            <a:endParaRPr lang="en-US" baseline="0" dirty="0" smtClean="0"/>
          </a:p>
          <a:p>
            <a:r>
              <a:rPr lang="en-US" baseline="0" dirty="0" smtClean="0"/>
              <a:t>To add an arrow, click on the arrow, ensure the arrow is highlighted, COPY and PASTE and move to the desired placement, or DELETE if there are too many arrows.</a:t>
            </a:r>
            <a:endParaRPr lang="en-US" dirty="0" smtClean="0"/>
          </a:p>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3</a:t>
            </a:fld>
            <a:endParaRPr lang="en-US"/>
          </a:p>
        </p:txBody>
      </p:sp>
    </p:spTree>
    <p:extLst>
      <p:ext uri="{BB962C8B-B14F-4D97-AF65-F5344CB8AC3E}">
        <p14:creationId xmlns:p14="http://schemas.microsoft.com/office/powerpoint/2010/main" val="2100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Icons or text are editable, change/add</a:t>
            </a:r>
            <a:r>
              <a:rPr lang="en-US" baseline="0" dirty="0" smtClean="0"/>
              <a:t> to your preference.</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5</a:t>
            </a:fld>
            <a:endParaRPr lang="en-US"/>
          </a:p>
        </p:txBody>
      </p:sp>
    </p:spTree>
    <p:extLst>
      <p:ext uri="{BB962C8B-B14F-4D97-AF65-F5344CB8AC3E}">
        <p14:creationId xmlns:p14="http://schemas.microsoft.com/office/powerpoint/2010/main" val="1934809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18</a:t>
            </a:fld>
            <a:endParaRPr lang="en-US"/>
          </a:p>
        </p:txBody>
      </p:sp>
    </p:spTree>
    <p:extLst>
      <p:ext uri="{BB962C8B-B14F-4D97-AF65-F5344CB8AC3E}">
        <p14:creationId xmlns:p14="http://schemas.microsoft.com/office/powerpoint/2010/main" val="196822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5.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 Id="rId3"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dirty="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dirty="0">
              <a:solidFill>
                <a:srgbClr val="FFFFFF"/>
              </a:solidFill>
              <a:latin typeface="Arial"/>
              <a:cs typeface="Arial"/>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dirty="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dirty="0">
              <a:solidFill>
                <a:srgbClr val="FFFFFF"/>
              </a:solidFill>
              <a:latin typeface="Arial"/>
              <a:cs typeface="Arial"/>
            </a:endParaRPr>
          </a:p>
        </p:txBody>
      </p:sp>
    </p:spTree>
    <p:extLst>
      <p:ext uri="{BB962C8B-B14F-4D97-AF65-F5344CB8AC3E}">
        <p14:creationId xmlns:p14="http://schemas.microsoft.com/office/powerpoint/2010/main" val="20830832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4" name="Picture 3"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5">
                <a:shade val="45000"/>
                <a:satMod val="135000"/>
              </a:schemeClr>
              <a:prstClr val="white"/>
            </a:duotone>
            <a:extLst>
              <a:ext uri="{28A0092B-C50C-407E-A947-70E740481C1C}">
                <a14:useLocalDpi xmlns:a14="http://schemas.microsoft.com/office/drawing/2010/main"/>
              </a:ext>
            </a:extLst>
          </a:blip>
          <a:srcRect/>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i="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cstate="email">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080330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DEAE66A-C4EF-904F-A011-788F89D567CB}" type="datetimeFigureOut">
              <a:rPr lang="en-US" smtClean="0"/>
              <a:t>6/21/16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666912C-9020-4D4F-90BC-F70BDF565B95}" type="slidenum">
              <a:rPr lang="en-US" smtClean="0"/>
              <a:t>‹#›</a:t>
            </a:fld>
            <a:endParaRPr lang="en-US"/>
          </a:p>
        </p:txBody>
      </p:sp>
    </p:spTree>
    <p:extLst>
      <p:ext uri="{BB962C8B-B14F-4D97-AF65-F5344CB8AC3E}">
        <p14:creationId xmlns:p14="http://schemas.microsoft.com/office/powerpoint/2010/main" val="11914801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 id="2147483667" r:id="rId8"/>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6.png"/><Relationship Id="rId3"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0.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1.jpg"/><Relationship Id="rId3"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gnso.icann.org/en/drafts/new-gtld-auction-proceeds-07dec15-en.pdf" TargetMode="External"/><Relationship Id="rId4" Type="http://schemas.openxmlformats.org/officeDocument/2006/relationships/hyperlink" Target="http://gnso.icann.org/en/drafts/draft-principles-for-ccwg-22feb16-en.pdf)" TargetMode="External"/><Relationship Id="rId5" Type="http://schemas.openxmlformats.org/officeDocument/2006/relationships/hyperlink" Target="https://community.icann.org/x/mRuOAw" TargetMode="External"/><Relationship Id="rId6" Type="http://schemas.openxmlformats.org/officeDocument/2006/relationships/image" Target="../media/image8.emf"/><Relationship Id="rId7" Type="http://schemas.openxmlformats.org/officeDocument/2006/relationships/image" Target="../media/image9.emf"/><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hyperlink" Target="NUL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429" y="0"/>
            <a:ext cx="9142571" cy="6858000"/>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22368" y="754690"/>
            <a:ext cx="3420765" cy="832757"/>
          </a:xfrm>
          <a:prstGeom prst="rect">
            <a:avLst/>
          </a:prstGeom>
        </p:spPr>
      </p:pic>
    </p:spTree>
    <p:extLst>
      <p:ext uri="{BB962C8B-B14F-4D97-AF65-F5344CB8AC3E}">
        <p14:creationId xmlns:p14="http://schemas.microsoft.com/office/powerpoint/2010/main" val="2117100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Charter – Scope (Guiding Principles)</a:t>
            </a:r>
            <a:endParaRPr lang="en-US" dirty="0"/>
          </a:p>
        </p:txBody>
      </p:sp>
      <p:sp>
        <p:nvSpPr>
          <p:cNvPr id="3" name="TextBox 2"/>
          <p:cNvSpPr txBox="1"/>
          <p:nvPr/>
        </p:nvSpPr>
        <p:spPr>
          <a:xfrm>
            <a:off x="169334" y="1020677"/>
            <a:ext cx="8771466" cy="4832092"/>
          </a:xfrm>
          <a:prstGeom prst="rect">
            <a:avLst/>
          </a:prstGeom>
          <a:noFill/>
        </p:spPr>
        <p:txBody>
          <a:bodyPr wrap="square" rtlCol="0">
            <a:spAutoFit/>
          </a:bodyPr>
          <a:lstStyle/>
          <a:p>
            <a:r>
              <a:rPr lang="en-GB" sz="2200" i="1" dirty="0" smtClean="0"/>
              <a:t>“The </a:t>
            </a:r>
            <a:r>
              <a:rPr lang="en-GB" sz="2200" i="1" dirty="0">
                <a:latin typeface="Arial" charset="0"/>
                <a:ea typeface="Arial" charset="0"/>
                <a:cs typeface="Arial" charset="0"/>
              </a:rPr>
              <a:t>CCWG</a:t>
            </a:r>
            <a:r>
              <a:rPr lang="en-GB" sz="2200" i="1" dirty="0"/>
              <a:t> is expected to adhere to the following Guiding Principles, both in the context of its deliberations as well as the final recommendations:</a:t>
            </a:r>
            <a:endParaRPr lang="en-US" sz="2200" i="1" dirty="0"/>
          </a:p>
          <a:p>
            <a:pPr marL="342900" lvl="0" indent="-342900">
              <a:buFont typeface="Arial" charset="0"/>
              <a:buChar char="•"/>
            </a:pPr>
            <a:r>
              <a:rPr lang="en-GB" sz="2200" i="1" dirty="0"/>
              <a:t>Ensure transparency &amp; openness;</a:t>
            </a:r>
            <a:endParaRPr lang="en-US" sz="2200" i="1" dirty="0"/>
          </a:p>
          <a:p>
            <a:pPr marL="342900" lvl="0" indent="-342900">
              <a:buFont typeface="Arial" charset="0"/>
              <a:buChar char="•"/>
            </a:pPr>
            <a:r>
              <a:rPr lang="en-GB" sz="2200" i="1" dirty="0"/>
              <a:t>Provide sufficient accountability;</a:t>
            </a:r>
            <a:endParaRPr lang="en-US" sz="2200" i="1" dirty="0"/>
          </a:p>
          <a:p>
            <a:pPr marL="342900" lvl="0" indent="-342900">
              <a:buFont typeface="Arial" charset="0"/>
              <a:buChar char="•"/>
            </a:pPr>
            <a:r>
              <a:rPr lang="en-GB" sz="2200" i="1" dirty="0"/>
              <a:t>Ensure that processes and procedures are lean &amp; effective;</a:t>
            </a:r>
            <a:endParaRPr lang="en-US" sz="2200" i="1" dirty="0"/>
          </a:p>
          <a:p>
            <a:pPr marL="342900" lvl="0" indent="-342900">
              <a:buFont typeface="Arial" charset="0"/>
              <a:buChar char="•"/>
            </a:pPr>
            <a:r>
              <a:rPr lang="en-GB" sz="2200" i="1" dirty="0"/>
              <a:t>Take all appropriate measures to deal with conflicts of interest, which includes disclosure as part of CCWG process as well as avoiding conflicts at subsequent stages; and</a:t>
            </a:r>
            <a:endParaRPr lang="en-US" sz="2200" i="1" dirty="0"/>
          </a:p>
          <a:p>
            <a:pPr marL="342900" lvl="0" indent="-342900">
              <a:buFont typeface="Arial" charset="0"/>
              <a:buChar char="•"/>
            </a:pPr>
            <a:r>
              <a:rPr lang="en-US" sz="2200" i="1" dirty="0"/>
              <a:t>Deal with diversity issues </a:t>
            </a:r>
            <a:r>
              <a:rPr lang="en-US" sz="2200" i="1" dirty="0" smtClean="0"/>
              <a:t>by: Striving </a:t>
            </a:r>
            <a:r>
              <a:rPr lang="en-US" sz="2200" i="1" dirty="0"/>
              <a:t>for a fair, just and unbiased distribution of the auction proceeds not inconsistent  with ICANN’s mission and diversity of members/participants/observers of the CCWG itself, thus ensuring different perspectives and providing for broader discussion and debate and so leading to more informed and effective processes to govern the allocation and disbursement of the proceeds</a:t>
            </a:r>
            <a:r>
              <a:rPr lang="en-US" sz="2200" i="1" dirty="0" smtClean="0"/>
              <a:t>.”  </a:t>
            </a:r>
            <a:endParaRPr lang="en-US" sz="2200" i="1" dirty="0"/>
          </a:p>
        </p:txBody>
      </p:sp>
    </p:spTree>
    <p:extLst>
      <p:ext uri="{BB962C8B-B14F-4D97-AF65-F5344CB8AC3E}">
        <p14:creationId xmlns:p14="http://schemas.microsoft.com/office/powerpoint/2010/main" val="12058618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Charter – Scope (continued)</a:t>
            </a:r>
            <a:endParaRPr lang="en-US" dirty="0"/>
          </a:p>
        </p:txBody>
      </p:sp>
      <p:sp>
        <p:nvSpPr>
          <p:cNvPr id="3" name="TextBox 2"/>
          <p:cNvSpPr txBox="1"/>
          <p:nvPr/>
        </p:nvSpPr>
        <p:spPr>
          <a:xfrm>
            <a:off x="211667" y="859367"/>
            <a:ext cx="8720666" cy="5016758"/>
          </a:xfrm>
          <a:prstGeom prst="rect">
            <a:avLst/>
          </a:prstGeom>
          <a:noFill/>
        </p:spPr>
        <p:txBody>
          <a:bodyPr wrap="square" rtlCol="0">
            <a:spAutoFit/>
          </a:bodyPr>
          <a:lstStyle/>
          <a:p>
            <a:r>
              <a:rPr lang="en-GB" sz="2000" dirty="0" smtClean="0">
                <a:latin typeface="Arial" charset="0"/>
                <a:ea typeface="Arial" charset="0"/>
                <a:cs typeface="Arial" charset="0"/>
              </a:rPr>
              <a:t>CCWG to give appropriate </a:t>
            </a:r>
            <a:r>
              <a:rPr lang="en-GB" sz="2000" dirty="0">
                <a:latin typeface="Arial" charset="0"/>
                <a:ea typeface="Arial" charset="0"/>
                <a:cs typeface="Arial" charset="0"/>
              </a:rPr>
              <a:t>consideration to and provide recommendations on the following </a:t>
            </a:r>
            <a:r>
              <a:rPr lang="en-GB" sz="2000" dirty="0" smtClean="0">
                <a:latin typeface="Arial" charset="0"/>
                <a:ea typeface="Arial" charset="0"/>
                <a:cs typeface="Arial" charset="0"/>
              </a:rPr>
              <a:t>questions:</a:t>
            </a:r>
          </a:p>
          <a:p>
            <a:endParaRPr lang="en-US" sz="2000" dirty="0">
              <a:latin typeface="Arial" charset="0"/>
              <a:ea typeface="Arial" charset="0"/>
              <a:cs typeface="Arial" charset="0"/>
            </a:endParaRPr>
          </a:p>
          <a:p>
            <a:pPr marL="342900" lvl="0" indent="-342900">
              <a:buFont typeface="+mj-lt"/>
              <a:buAutoNum type="arabicPeriod"/>
            </a:pPr>
            <a:r>
              <a:rPr lang="en-GB" sz="2000" dirty="0">
                <a:latin typeface="Arial" charset="0"/>
                <a:ea typeface="Arial" charset="0"/>
                <a:cs typeface="Arial" charset="0"/>
              </a:rPr>
              <a:t>What framework or structure should be </a:t>
            </a:r>
            <a:r>
              <a:rPr lang="en-GB" sz="2000" dirty="0" smtClean="0">
                <a:latin typeface="Arial" charset="0"/>
                <a:ea typeface="Arial" charset="0"/>
                <a:cs typeface="Arial" charset="0"/>
              </a:rPr>
              <a:t>created?</a:t>
            </a:r>
          </a:p>
          <a:p>
            <a:pPr marL="342900" lvl="0" indent="-342900">
              <a:buFont typeface="+mj-lt"/>
              <a:buAutoNum type="arabicPeriod"/>
            </a:pPr>
            <a:r>
              <a:rPr lang="en-GB" sz="2000" dirty="0" smtClean="0">
                <a:latin typeface="Arial" charset="0"/>
                <a:ea typeface="Arial" charset="0"/>
                <a:cs typeface="Arial" charset="0"/>
              </a:rPr>
              <a:t>What will </a:t>
            </a:r>
            <a:r>
              <a:rPr lang="en-GB" sz="2000" dirty="0">
                <a:latin typeface="Arial" charset="0"/>
                <a:ea typeface="Arial" charset="0"/>
                <a:cs typeface="Arial" charset="0"/>
              </a:rPr>
              <a:t>be the limitations of fund </a:t>
            </a:r>
            <a:r>
              <a:rPr lang="en-GB" sz="2000" dirty="0" smtClean="0">
                <a:latin typeface="Arial" charset="0"/>
                <a:ea typeface="Arial" charset="0"/>
                <a:cs typeface="Arial" charset="0"/>
              </a:rPr>
              <a:t>allocation?</a:t>
            </a:r>
          </a:p>
          <a:p>
            <a:pPr marL="342900" lvl="0" indent="-342900">
              <a:buFont typeface="+mj-lt"/>
              <a:buAutoNum type="arabicPeriod"/>
            </a:pPr>
            <a:r>
              <a:rPr lang="en-GB" sz="2000" dirty="0" smtClean="0">
                <a:latin typeface="Arial" charset="0"/>
                <a:ea typeface="Arial" charset="0"/>
                <a:cs typeface="Arial" charset="0"/>
              </a:rPr>
              <a:t>What </a:t>
            </a:r>
            <a:r>
              <a:rPr lang="en-GB" sz="2000" dirty="0">
                <a:latin typeface="Arial" charset="0"/>
                <a:ea typeface="Arial" charset="0"/>
                <a:cs typeface="Arial" charset="0"/>
              </a:rPr>
              <a:t>safeguards are to be put in place to </a:t>
            </a:r>
            <a:r>
              <a:rPr lang="en-GB" sz="2000" dirty="0" smtClean="0">
                <a:latin typeface="Arial" charset="0"/>
                <a:ea typeface="Arial" charset="0"/>
                <a:cs typeface="Arial" charset="0"/>
              </a:rPr>
              <a:t>ensure?</a:t>
            </a:r>
          </a:p>
          <a:p>
            <a:pPr marL="342900" lvl="0" indent="-342900">
              <a:buFont typeface="+mj-lt"/>
              <a:buAutoNum type="arabicPeriod"/>
            </a:pPr>
            <a:r>
              <a:rPr lang="en-GB" sz="2000" dirty="0">
                <a:latin typeface="Arial" charset="0"/>
                <a:ea typeface="Arial" charset="0"/>
                <a:cs typeface="Arial" charset="0"/>
              </a:rPr>
              <a:t>What is the expected </a:t>
            </a:r>
            <a:r>
              <a:rPr lang="en-GB" sz="2000" dirty="0">
                <a:latin typeface="Arial" charset="0"/>
                <a:ea typeface="Arial" charset="0"/>
                <a:cs typeface="Arial" charset="0"/>
              </a:rPr>
              <a:t>timeframe for disbursements and termination of the </a:t>
            </a:r>
            <a:r>
              <a:rPr lang="en-GB" sz="2000" dirty="0" smtClean="0">
                <a:latin typeface="Arial" charset="0"/>
                <a:ea typeface="Arial" charset="0"/>
                <a:cs typeface="Arial" charset="0"/>
              </a:rPr>
              <a:t>framework?</a:t>
            </a:r>
          </a:p>
          <a:p>
            <a:pPr marL="342900" lvl="0" indent="-342900">
              <a:buFont typeface="+mj-lt"/>
              <a:buAutoNum type="arabicPeriod"/>
            </a:pPr>
            <a:r>
              <a:rPr lang="en-GB" sz="2000" dirty="0" smtClean="0">
                <a:latin typeface="Arial" charset="0"/>
                <a:ea typeface="Arial" charset="0"/>
                <a:cs typeface="Arial" charset="0"/>
              </a:rPr>
              <a:t>What </a:t>
            </a:r>
            <a:r>
              <a:rPr lang="en-GB" sz="2000" dirty="0">
                <a:latin typeface="Arial" charset="0"/>
                <a:ea typeface="Arial" charset="0"/>
                <a:cs typeface="Arial" charset="0"/>
              </a:rPr>
              <a:t>conflict of interest procedures need to be put in </a:t>
            </a:r>
            <a:r>
              <a:rPr lang="en-GB" sz="2000" dirty="0" smtClean="0">
                <a:latin typeface="Arial" charset="0"/>
                <a:ea typeface="Arial" charset="0"/>
                <a:cs typeface="Arial" charset="0"/>
              </a:rPr>
              <a:t>place?</a:t>
            </a:r>
          </a:p>
          <a:p>
            <a:pPr marL="342900" lvl="0" indent="-342900">
              <a:buFont typeface="+mj-lt"/>
              <a:buAutoNum type="arabicPeriod"/>
            </a:pPr>
            <a:r>
              <a:rPr lang="en-GB" sz="2000" dirty="0" smtClean="0">
                <a:latin typeface="Arial" charset="0"/>
                <a:ea typeface="Arial" charset="0"/>
                <a:cs typeface="Arial" charset="0"/>
              </a:rPr>
              <a:t>Should </a:t>
            </a:r>
            <a:r>
              <a:rPr lang="en-GB" sz="2000" dirty="0">
                <a:latin typeface="Arial" charset="0"/>
                <a:ea typeface="Arial" charset="0"/>
                <a:cs typeface="Arial" charset="0"/>
              </a:rPr>
              <a:t>any priority or preference be given to organizations or projects from developing economies and under represented groups?</a:t>
            </a:r>
            <a:endParaRPr lang="en-US" sz="2000" dirty="0">
              <a:latin typeface="Arial" charset="0"/>
              <a:ea typeface="Arial" charset="0"/>
              <a:cs typeface="Arial" charset="0"/>
            </a:endParaRPr>
          </a:p>
          <a:p>
            <a:pPr marL="457200" lvl="0" indent="-457200">
              <a:buFont typeface="+mj-lt"/>
              <a:buAutoNum type="arabicPeriod" startAt="4"/>
            </a:pPr>
            <a:r>
              <a:rPr lang="en-GB" sz="2000" dirty="0">
                <a:latin typeface="Arial" charset="0"/>
                <a:ea typeface="Arial" charset="0"/>
                <a:cs typeface="Arial" charset="0"/>
              </a:rPr>
              <a:t>Should ICANN oversee the solicitation and evaluation of proposals, or delegate to another </a:t>
            </a:r>
            <a:r>
              <a:rPr lang="en-GB" sz="2000" dirty="0" smtClean="0">
                <a:latin typeface="Arial" charset="0"/>
                <a:ea typeface="Arial" charset="0"/>
                <a:cs typeface="Arial" charset="0"/>
              </a:rPr>
              <a:t>entity</a:t>
            </a:r>
            <a:r>
              <a:rPr lang="en-GB" sz="2000" dirty="0">
                <a:latin typeface="Arial" charset="0"/>
                <a:ea typeface="Arial" charset="0"/>
                <a:cs typeface="Arial" charset="0"/>
              </a:rPr>
              <a:t>?</a:t>
            </a:r>
            <a:endParaRPr lang="en-US" sz="2000" dirty="0">
              <a:latin typeface="Arial" charset="0"/>
              <a:ea typeface="Arial" charset="0"/>
              <a:cs typeface="Arial" charset="0"/>
            </a:endParaRPr>
          </a:p>
          <a:p>
            <a:pPr marL="457200" lvl="0" indent="-457200">
              <a:buFont typeface="+mj-lt"/>
              <a:buAutoNum type="arabicPeriod" startAt="4"/>
            </a:pPr>
            <a:r>
              <a:rPr lang="en-GB" sz="2000" dirty="0">
                <a:latin typeface="Arial" charset="0"/>
                <a:ea typeface="Arial" charset="0"/>
                <a:cs typeface="Arial" charset="0"/>
              </a:rPr>
              <a:t>What aspects should be considered to determine an appropriate level of </a:t>
            </a:r>
            <a:r>
              <a:rPr lang="en-GB" sz="2000" dirty="0" smtClean="0">
                <a:latin typeface="Arial" charset="0"/>
                <a:ea typeface="Arial" charset="0"/>
                <a:cs typeface="Arial" charset="0"/>
              </a:rPr>
              <a:t>overhead?</a:t>
            </a:r>
            <a:endParaRPr lang="en-US" sz="2000" dirty="0">
              <a:latin typeface="Arial" charset="0"/>
              <a:ea typeface="Arial" charset="0"/>
              <a:cs typeface="Arial" charset="0"/>
            </a:endParaRPr>
          </a:p>
          <a:p>
            <a:pPr marL="457200" indent="-457200">
              <a:buFont typeface="+mj-lt"/>
              <a:buAutoNum type="arabicPeriod" startAt="4"/>
            </a:pPr>
            <a:r>
              <a:rPr lang="en-GB" sz="2000" dirty="0">
                <a:latin typeface="Arial" charset="0"/>
                <a:ea typeface="Arial" charset="0"/>
                <a:cs typeface="Arial" charset="0"/>
              </a:rPr>
              <a:t>What level of reporting should be </a:t>
            </a:r>
            <a:r>
              <a:rPr lang="en-GB" sz="2000" dirty="0" smtClean="0">
                <a:latin typeface="Arial" charset="0"/>
                <a:ea typeface="Arial" charset="0"/>
                <a:cs typeface="Arial" charset="0"/>
              </a:rPr>
              <a:t>implemented?</a:t>
            </a:r>
            <a:endParaRPr lang="en-US" sz="2000" dirty="0">
              <a:latin typeface="Arial" charset="0"/>
              <a:ea typeface="Arial" charset="0"/>
              <a:cs typeface="Arial" charset="0"/>
            </a:endParaRPr>
          </a:p>
        </p:txBody>
      </p:sp>
    </p:spTree>
    <p:extLst>
      <p:ext uri="{BB962C8B-B14F-4D97-AF65-F5344CB8AC3E}">
        <p14:creationId xmlns:p14="http://schemas.microsoft.com/office/powerpoint/2010/main" val="17046762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Charter – Scope (continued)</a:t>
            </a:r>
            <a:endParaRPr lang="en-US" dirty="0"/>
          </a:p>
        </p:txBody>
      </p:sp>
      <p:sp>
        <p:nvSpPr>
          <p:cNvPr id="3" name="TextBox 2"/>
          <p:cNvSpPr txBox="1"/>
          <p:nvPr/>
        </p:nvSpPr>
        <p:spPr>
          <a:xfrm>
            <a:off x="207434" y="833967"/>
            <a:ext cx="8720666" cy="5355312"/>
          </a:xfrm>
          <a:prstGeom prst="rect">
            <a:avLst/>
          </a:prstGeom>
          <a:noFill/>
        </p:spPr>
        <p:txBody>
          <a:bodyPr wrap="square" rtlCol="0">
            <a:spAutoFit/>
          </a:bodyPr>
          <a:lstStyle/>
          <a:p>
            <a:r>
              <a:rPr lang="en-GB" sz="2200" dirty="0" smtClean="0">
                <a:latin typeface="Arial" charset="0"/>
                <a:ea typeface="Arial" charset="0"/>
                <a:cs typeface="Arial" charset="0"/>
              </a:rPr>
              <a:t>“</a:t>
            </a:r>
            <a:r>
              <a:rPr lang="en-GB" sz="2000" i="1" dirty="0">
                <a:latin typeface="Arial" charset="0"/>
                <a:ea typeface="Arial" charset="0"/>
                <a:cs typeface="Arial" charset="0"/>
              </a:rPr>
              <a:t>The CCWG is required to, at minimum, to give appropriate consideration to and provide recommendations on the following questions, taking into account the Guiding Principles as well as the legal and fiduciary constraints outlined above:</a:t>
            </a:r>
            <a:endParaRPr lang="en-US" sz="2000" i="1" dirty="0">
              <a:latin typeface="Arial" charset="0"/>
              <a:ea typeface="Arial" charset="0"/>
              <a:cs typeface="Arial" charset="0"/>
            </a:endParaRPr>
          </a:p>
          <a:p>
            <a:pPr marL="457200" lvl="0" indent="-457200">
              <a:buFont typeface="+mj-lt"/>
              <a:buAutoNum type="arabicPeriod"/>
            </a:pPr>
            <a:r>
              <a:rPr lang="en-GB" sz="2000" i="1" dirty="0" smtClean="0">
                <a:latin typeface="Arial" charset="0"/>
                <a:ea typeface="Arial" charset="0"/>
                <a:cs typeface="Arial" charset="0"/>
              </a:rPr>
              <a:t>What </a:t>
            </a:r>
            <a:r>
              <a:rPr lang="en-GB" sz="2000" i="1" dirty="0">
                <a:latin typeface="Arial" charset="0"/>
                <a:ea typeface="Arial" charset="0"/>
                <a:cs typeface="Arial" charset="0"/>
              </a:rPr>
              <a:t>framework or structure should be designed and implemented to allow for the disbursement of new </a:t>
            </a:r>
            <a:r>
              <a:rPr lang="en-GB" sz="2000" i="1" dirty="0" err="1">
                <a:latin typeface="Arial" charset="0"/>
                <a:ea typeface="Arial" charset="0"/>
                <a:cs typeface="Arial" charset="0"/>
              </a:rPr>
              <a:t>gTLD</a:t>
            </a:r>
            <a:r>
              <a:rPr lang="en-GB" sz="2000" i="1" dirty="0">
                <a:latin typeface="Arial" charset="0"/>
                <a:ea typeface="Arial" charset="0"/>
                <a:cs typeface="Arial" charset="0"/>
              </a:rPr>
              <a:t> Auction Proceeds, taking into account the legal and fiduciary constraints outlined above as well as the following memo? As many details as possible should be provided, including any implementation guidance the CCWG may have in relation to the establishment of this </a:t>
            </a:r>
            <a:r>
              <a:rPr lang="en-GB" sz="2000" i="1" dirty="0" smtClean="0">
                <a:latin typeface="Arial" charset="0"/>
                <a:ea typeface="Arial" charset="0"/>
                <a:cs typeface="Arial" charset="0"/>
              </a:rPr>
              <a:t>framework.</a:t>
            </a:r>
            <a:endParaRPr lang="en-US" sz="2000" i="1" dirty="0">
              <a:latin typeface="Arial" charset="0"/>
              <a:ea typeface="Arial" charset="0"/>
              <a:cs typeface="Arial" charset="0"/>
            </a:endParaRPr>
          </a:p>
          <a:p>
            <a:pPr marL="457200" lvl="0" indent="-457200">
              <a:buFont typeface="+mj-lt"/>
              <a:buAutoNum type="arabicPeriod"/>
            </a:pPr>
            <a:r>
              <a:rPr lang="en-GB" sz="2000" i="1" dirty="0" smtClean="0">
                <a:latin typeface="Arial" charset="0"/>
                <a:ea typeface="Arial" charset="0"/>
                <a:cs typeface="Arial" charset="0"/>
              </a:rPr>
              <a:t>As </a:t>
            </a:r>
            <a:r>
              <a:rPr lang="en-GB" sz="2000" i="1" dirty="0">
                <a:latin typeface="Arial" charset="0"/>
                <a:ea typeface="Arial" charset="0"/>
                <a:cs typeface="Arial" charset="0"/>
              </a:rPr>
              <a:t>part of this framework, what will be the limitations of fund allocation, factoring in that the funds need to be used in line with ICANN’s mission while at the same time recognising the diversity of communities that ICANN </a:t>
            </a:r>
            <a:r>
              <a:rPr lang="en-GB" sz="2000" i="1" dirty="0" smtClean="0">
                <a:latin typeface="Arial" charset="0"/>
                <a:ea typeface="Arial" charset="0"/>
                <a:cs typeface="Arial" charset="0"/>
              </a:rPr>
              <a:t>serves?</a:t>
            </a:r>
            <a:endParaRPr lang="en-US" sz="2000" i="1" dirty="0">
              <a:latin typeface="Arial" charset="0"/>
              <a:ea typeface="Arial" charset="0"/>
              <a:cs typeface="Arial" charset="0"/>
            </a:endParaRPr>
          </a:p>
          <a:p>
            <a:pPr marL="457200" lvl="0" indent="-457200">
              <a:buFont typeface="+mj-lt"/>
              <a:buAutoNum type="arabicPeriod"/>
            </a:pPr>
            <a:r>
              <a:rPr lang="en-GB" sz="2000" i="1" dirty="0" smtClean="0">
                <a:latin typeface="Arial" charset="0"/>
                <a:ea typeface="Arial" charset="0"/>
                <a:cs typeface="Arial" charset="0"/>
              </a:rPr>
              <a:t>What </a:t>
            </a:r>
            <a:r>
              <a:rPr lang="en-GB" sz="2000" i="1" dirty="0">
                <a:latin typeface="Arial" charset="0"/>
                <a:ea typeface="Arial" charset="0"/>
                <a:cs typeface="Arial" charset="0"/>
              </a:rPr>
              <a:t>safeguards are to be put in place to ensure that the creation of the framework, as well as its execution and operation, respect the legal and fiduciary constraints that have been outlined in this memo</a:t>
            </a:r>
            <a:r>
              <a:rPr lang="en-GB" sz="2000" i="1" dirty="0" smtClean="0">
                <a:latin typeface="Arial" charset="0"/>
                <a:ea typeface="Arial" charset="0"/>
                <a:cs typeface="Arial" charset="0"/>
              </a:rPr>
              <a:t>?”</a:t>
            </a:r>
            <a:endParaRPr lang="en-US" sz="2000" i="1" dirty="0">
              <a:latin typeface="Arial" charset="0"/>
              <a:ea typeface="Arial" charset="0"/>
              <a:cs typeface="Arial" charset="0"/>
            </a:endParaRPr>
          </a:p>
        </p:txBody>
      </p:sp>
    </p:spTree>
    <p:extLst>
      <p:ext uri="{BB962C8B-B14F-4D97-AF65-F5344CB8AC3E}">
        <p14:creationId xmlns:p14="http://schemas.microsoft.com/office/powerpoint/2010/main" val="9110506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Charter – Scope (continued)</a:t>
            </a:r>
            <a:endParaRPr lang="en-US" dirty="0"/>
          </a:p>
        </p:txBody>
      </p:sp>
      <p:sp>
        <p:nvSpPr>
          <p:cNvPr id="3" name="TextBox 2"/>
          <p:cNvSpPr txBox="1"/>
          <p:nvPr/>
        </p:nvSpPr>
        <p:spPr>
          <a:xfrm>
            <a:off x="169334" y="1214967"/>
            <a:ext cx="8644466" cy="4401205"/>
          </a:xfrm>
          <a:prstGeom prst="rect">
            <a:avLst/>
          </a:prstGeom>
          <a:noFill/>
        </p:spPr>
        <p:txBody>
          <a:bodyPr wrap="square" rtlCol="0">
            <a:spAutoFit/>
          </a:bodyPr>
          <a:lstStyle/>
          <a:p>
            <a:pPr marL="457200" lvl="0" indent="-457200">
              <a:buFont typeface="+mj-lt"/>
              <a:buAutoNum type="arabicPeriod" startAt="4"/>
            </a:pPr>
            <a:r>
              <a:rPr lang="en-GB" sz="2000" i="1" dirty="0" smtClean="0">
                <a:latin typeface="Arial" charset="0"/>
                <a:ea typeface="Arial" charset="0"/>
                <a:cs typeface="Arial" charset="0"/>
              </a:rPr>
              <a:t>“As </a:t>
            </a:r>
            <a:r>
              <a:rPr lang="en-GB" sz="2000" i="1" dirty="0">
                <a:latin typeface="Arial" charset="0"/>
                <a:ea typeface="Arial" charset="0"/>
                <a:cs typeface="Arial" charset="0"/>
              </a:rPr>
              <a:t>the auction proceeds are a one-time source of revenue, what is the expected timeframe for disbursements and termination of the framework? </a:t>
            </a:r>
            <a:endParaRPr lang="en-US" sz="2000" i="1" dirty="0">
              <a:latin typeface="Arial" charset="0"/>
              <a:ea typeface="Arial" charset="0"/>
              <a:cs typeface="Arial" charset="0"/>
            </a:endParaRPr>
          </a:p>
          <a:p>
            <a:pPr marL="457200" lvl="0" indent="-457200">
              <a:buFont typeface="+mj-lt"/>
              <a:buAutoNum type="arabicPeriod" startAt="4"/>
            </a:pPr>
            <a:r>
              <a:rPr lang="en-GB" sz="2000" i="1" dirty="0">
                <a:latin typeface="Arial" charset="0"/>
                <a:ea typeface="Arial" charset="0"/>
                <a:cs typeface="Arial" charset="0"/>
              </a:rPr>
              <a:t>What conflict of interest procedures need to be put in place as part of this framework?</a:t>
            </a:r>
            <a:endParaRPr lang="en-US" sz="2000" i="1" dirty="0">
              <a:latin typeface="Arial" charset="0"/>
              <a:ea typeface="Arial" charset="0"/>
              <a:cs typeface="Arial" charset="0"/>
            </a:endParaRPr>
          </a:p>
          <a:p>
            <a:pPr marL="457200" lvl="0" indent="-457200">
              <a:buFont typeface="+mj-lt"/>
              <a:buAutoNum type="arabicPeriod" startAt="4"/>
            </a:pPr>
            <a:r>
              <a:rPr lang="en-GB" sz="2000" i="1" dirty="0">
                <a:latin typeface="Arial" charset="0"/>
                <a:ea typeface="Arial" charset="0"/>
                <a:cs typeface="Arial" charset="0"/>
              </a:rPr>
              <a:t>Should any priority or preference be given to organizations or projects from developing economies and under represented groups?</a:t>
            </a:r>
            <a:endParaRPr lang="en-US" sz="2000" i="1" dirty="0">
              <a:latin typeface="Arial" charset="0"/>
              <a:ea typeface="Arial" charset="0"/>
              <a:cs typeface="Arial" charset="0"/>
            </a:endParaRPr>
          </a:p>
          <a:p>
            <a:pPr marL="457200" lvl="0" indent="-457200">
              <a:buFont typeface="+mj-lt"/>
              <a:buAutoNum type="arabicPeriod" startAt="4"/>
            </a:pPr>
            <a:r>
              <a:rPr lang="en-GB" sz="2000" i="1" dirty="0">
                <a:latin typeface="Arial" charset="0"/>
                <a:ea typeface="Arial" charset="0"/>
                <a:cs typeface="Arial" charset="0"/>
              </a:rPr>
              <a:t>Should ICANN oversee the solicitation and evaluation of proposals, or delegate to another entity, including, for example, a foundation created for this purpose?</a:t>
            </a:r>
            <a:endParaRPr lang="en-US" sz="2000" i="1" dirty="0">
              <a:latin typeface="Arial" charset="0"/>
              <a:ea typeface="Arial" charset="0"/>
              <a:cs typeface="Arial" charset="0"/>
            </a:endParaRPr>
          </a:p>
          <a:p>
            <a:pPr marL="457200" lvl="0" indent="-457200">
              <a:buFont typeface="+mj-lt"/>
              <a:buAutoNum type="arabicPeriod" startAt="4"/>
            </a:pPr>
            <a:r>
              <a:rPr lang="en-GB" sz="2000" i="1" dirty="0">
                <a:latin typeface="Arial" charset="0"/>
                <a:ea typeface="Arial" charset="0"/>
                <a:cs typeface="Arial" charset="0"/>
              </a:rPr>
              <a:t>What aspects should be considered to determine an appropriate level of overhead that supports the principles outlined in this charter?</a:t>
            </a:r>
            <a:endParaRPr lang="en-US" sz="2000" i="1" dirty="0">
              <a:latin typeface="Arial" charset="0"/>
              <a:ea typeface="Arial" charset="0"/>
              <a:cs typeface="Arial" charset="0"/>
            </a:endParaRPr>
          </a:p>
          <a:p>
            <a:pPr marL="457200" indent="-457200">
              <a:buFont typeface="+mj-lt"/>
              <a:buAutoNum type="arabicPeriod" startAt="4"/>
            </a:pPr>
            <a:r>
              <a:rPr lang="en-GB" sz="2000" i="1" dirty="0">
                <a:latin typeface="Arial" charset="0"/>
                <a:ea typeface="Arial" charset="0"/>
                <a:cs typeface="Arial" charset="0"/>
              </a:rPr>
              <a:t>What level of reporting should be implemented to keep the community informed about how the funds are ultimately used</a:t>
            </a:r>
            <a:r>
              <a:rPr lang="en-GB" sz="2000" i="1" dirty="0" smtClean="0">
                <a:latin typeface="Arial" charset="0"/>
                <a:ea typeface="Arial" charset="0"/>
                <a:cs typeface="Arial" charset="0"/>
              </a:rPr>
              <a:t>?</a:t>
            </a:r>
            <a:r>
              <a:rPr lang="en-US" sz="2000" i="1" dirty="0" smtClean="0">
                <a:latin typeface="Arial" charset="0"/>
                <a:ea typeface="Arial" charset="0"/>
                <a:cs typeface="Arial" charset="0"/>
              </a:rPr>
              <a:t>”</a:t>
            </a:r>
            <a:endParaRPr lang="en-US" sz="2000" i="1" dirty="0">
              <a:latin typeface="Arial" charset="0"/>
              <a:ea typeface="Arial" charset="0"/>
              <a:cs typeface="Arial" charset="0"/>
            </a:endParaRPr>
          </a:p>
        </p:txBody>
      </p:sp>
    </p:spTree>
    <p:extLst>
      <p:ext uri="{BB962C8B-B14F-4D97-AF65-F5344CB8AC3E}">
        <p14:creationId xmlns:p14="http://schemas.microsoft.com/office/powerpoint/2010/main" val="11490166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9"/>
            <a:ext cx="9144000" cy="1031945"/>
          </a:xfrm>
        </p:spPr>
        <p:txBody>
          <a:bodyPr/>
          <a:lstStyle/>
          <a:p>
            <a:r>
              <a:rPr lang="en-US" smtClean="0"/>
              <a:t>Draft Charter: Membership</a:t>
            </a:r>
            <a:r>
              <a:rPr lang="en-US" dirty="0" smtClean="0"/>
              <a:t>, participants &amp; observers</a:t>
            </a:r>
            <a:endParaRPr lang="en-US" dirty="0"/>
          </a:p>
        </p:txBody>
      </p:sp>
      <p:sp>
        <p:nvSpPr>
          <p:cNvPr id="3" name="TextBox 2"/>
          <p:cNvSpPr txBox="1"/>
          <p:nvPr/>
        </p:nvSpPr>
        <p:spPr>
          <a:xfrm>
            <a:off x="93134" y="1354667"/>
            <a:ext cx="8644466" cy="2862322"/>
          </a:xfrm>
          <a:prstGeom prst="rect">
            <a:avLst/>
          </a:prstGeom>
          <a:noFill/>
        </p:spPr>
        <p:txBody>
          <a:bodyPr wrap="square" rtlCol="0">
            <a:spAutoFit/>
          </a:bodyPr>
          <a:lstStyle/>
          <a:p>
            <a:endParaRPr lang="en-US" sz="2000" dirty="0" smtClean="0">
              <a:latin typeface="Arial" charset="0"/>
              <a:ea typeface="Arial" charset="0"/>
              <a:cs typeface="Arial" charset="0"/>
            </a:endParaRPr>
          </a:p>
          <a:p>
            <a:pPr marL="342900" indent="-342900">
              <a:buFont typeface="Arial" charset="0"/>
              <a:buChar char="•"/>
            </a:pPr>
            <a:r>
              <a:rPr lang="en-US" sz="2000" dirty="0" smtClean="0">
                <a:latin typeface="Arial" charset="0"/>
                <a:ea typeface="Arial" charset="0"/>
                <a:cs typeface="Arial" charset="0"/>
              </a:rPr>
              <a:t>Maximum of 5 appointed members per Chartering Organization (ensuring sufficient interest and ideally expertise, commit to actively participate, solicit views of appointing organizations, understand eco-system and needs of internet communities)</a:t>
            </a:r>
          </a:p>
          <a:p>
            <a:pPr marL="342900" indent="-342900">
              <a:buFont typeface="Arial" charset="0"/>
              <a:buChar char="•"/>
            </a:pPr>
            <a:r>
              <a:rPr lang="en-US" sz="2000" dirty="0" smtClean="0">
                <a:latin typeface="Arial" charset="0"/>
                <a:ea typeface="Arial" charset="0"/>
                <a:cs typeface="Arial" charset="0"/>
              </a:rPr>
              <a:t>CCWG open to any interested participant and/or observer</a:t>
            </a:r>
          </a:p>
          <a:p>
            <a:pPr marL="342900" indent="-342900">
              <a:buFont typeface="Arial" charset="0"/>
              <a:buChar char="•"/>
            </a:pPr>
            <a:r>
              <a:rPr lang="en-US" sz="2000" dirty="0" smtClean="0">
                <a:latin typeface="Arial" charset="0"/>
                <a:ea typeface="Arial" charset="0"/>
                <a:cs typeface="Arial" charset="0"/>
              </a:rPr>
              <a:t>Each Chartering Organization may appoint a co-chair</a:t>
            </a:r>
          </a:p>
          <a:p>
            <a:pPr marL="342900" indent="-342900">
              <a:buFont typeface="Arial" charset="0"/>
              <a:buChar char="•"/>
            </a:pPr>
            <a:r>
              <a:rPr lang="en-US" sz="2000" dirty="0" smtClean="0">
                <a:latin typeface="Arial" charset="0"/>
                <a:ea typeface="Arial" charset="0"/>
                <a:cs typeface="Arial" charset="0"/>
              </a:rPr>
              <a:t>Requirement for members and participants to provide Statement of Interest, including mandatory disclosures</a:t>
            </a:r>
            <a:endParaRPr lang="en-US" sz="2000" dirty="0">
              <a:latin typeface="Arial" charset="0"/>
              <a:ea typeface="Arial" charset="0"/>
              <a:cs typeface="Arial" charset="0"/>
            </a:endParaRPr>
          </a:p>
        </p:txBody>
      </p:sp>
      <p:sp>
        <p:nvSpPr>
          <p:cNvPr id="4" name="TextBox 3"/>
          <p:cNvSpPr txBox="1"/>
          <p:nvPr/>
        </p:nvSpPr>
        <p:spPr>
          <a:xfrm>
            <a:off x="844550" y="4737100"/>
            <a:ext cx="7454900" cy="64633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solidFill>
              <a:schemeClr val="accent1"/>
            </a:solidFill>
          </a:ln>
        </p:spPr>
        <p:txBody>
          <a:bodyPr wrap="square" rtlCol="0">
            <a:spAutoFit/>
          </a:bodyPr>
          <a:lstStyle/>
          <a:p>
            <a:pPr algn="ctr"/>
            <a:r>
              <a:rPr lang="en-US" dirty="0" smtClean="0">
                <a:latin typeface="Arial" charset="0"/>
                <a:ea typeface="Arial" charset="0"/>
                <a:cs typeface="Arial" charset="0"/>
              </a:rPr>
              <a:t>Question for discussion: what mandatory disclosures should be provided by members &amp; participants in the CCWG?</a:t>
            </a:r>
            <a:endParaRPr lang="en-US" dirty="0" smtClean="0">
              <a:latin typeface="Arial" charset="0"/>
              <a:ea typeface="Arial" charset="0"/>
              <a:cs typeface="Arial" charset="0"/>
            </a:endParaRPr>
          </a:p>
        </p:txBody>
      </p:sp>
    </p:spTree>
    <p:extLst>
      <p:ext uri="{BB962C8B-B14F-4D97-AF65-F5344CB8AC3E}">
        <p14:creationId xmlns:p14="http://schemas.microsoft.com/office/powerpoint/2010/main" val="4820009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9"/>
            <a:ext cx="9144000" cy="1031945"/>
          </a:xfrm>
        </p:spPr>
        <p:txBody>
          <a:bodyPr/>
          <a:lstStyle/>
          <a:p>
            <a:r>
              <a:rPr lang="en-US" smtClean="0"/>
              <a:t>Draft Charter: Membership</a:t>
            </a:r>
            <a:r>
              <a:rPr lang="en-US" dirty="0" smtClean="0"/>
              <a:t>, participants &amp; observers</a:t>
            </a:r>
            <a:endParaRPr lang="en-US" dirty="0"/>
          </a:p>
        </p:txBody>
      </p:sp>
      <p:sp>
        <p:nvSpPr>
          <p:cNvPr id="3" name="TextBox 2"/>
          <p:cNvSpPr txBox="1"/>
          <p:nvPr/>
        </p:nvSpPr>
        <p:spPr>
          <a:xfrm>
            <a:off x="93134" y="1087967"/>
            <a:ext cx="9050866" cy="5016758"/>
          </a:xfrm>
          <a:prstGeom prst="rect">
            <a:avLst/>
          </a:prstGeom>
          <a:noFill/>
        </p:spPr>
        <p:txBody>
          <a:bodyPr wrap="square" rtlCol="0">
            <a:spAutoFit/>
          </a:bodyPr>
          <a:lstStyle/>
          <a:p>
            <a:r>
              <a:rPr lang="en-GB" sz="1600" i="1" dirty="0" smtClean="0">
                <a:latin typeface="Arial" charset="0"/>
                <a:ea typeface="Arial" charset="0"/>
                <a:cs typeface="Arial" charset="0"/>
              </a:rPr>
              <a:t>“Membership </a:t>
            </a:r>
            <a:r>
              <a:rPr lang="en-GB" sz="1600" i="1" dirty="0">
                <a:latin typeface="Arial" charset="0"/>
                <a:ea typeface="Arial" charset="0"/>
                <a:cs typeface="Arial" charset="0"/>
              </a:rPr>
              <a:t>in the CCWG, and its sub-teams (should these be created), is open to Chartering Organization appointed Members, participants and observers. Members are appointed by the Chartering Organizations in accordance with their own rules and procedures. Each Chartering Organization shall appoint a minimum of 2 and a maximum of 5 Members. Chartering Organizations should make reasonable efforts to ensure that the composite of individual Members</a:t>
            </a:r>
            <a:r>
              <a:rPr lang="en-GB" sz="1600" i="1" dirty="0" smtClean="0">
                <a:latin typeface="Arial" charset="0"/>
                <a:ea typeface="Arial" charset="0"/>
                <a:cs typeface="Arial" charset="0"/>
              </a:rPr>
              <a:t>:</a:t>
            </a:r>
            <a:endParaRPr lang="en-US" sz="1600" i="1" dirty="0">
              <a:latin typeface="Arial" charset="0"/>
              <a:ea typeface="Arial" charset="0"/>
              <a:cs typeface="Arial" charset="0"/>
            </a:endParaRPr>
          </a:p>
          <a:p>
            <a:pPr marL="285750" lvl="0" indent="-285750">
              <a:buFont typeface="Arial" charset="0"/>
              <a:buChar char="•"/>
            </a:pPr>
            <a:r>
              <a:rPr lang="en-GB" sz="1600" i="1" dirty="0">
                <a:latin typeface="Arial" charset="0"/>
                <a:ea typeface="Arial" charset="0"/>
                <a:cs typeface="Arial" charset="0"/>
              </a:rPr>
              <a:t>Have sufficient and appropriate interest (and ideally expertise) to participate in the substance of the work of the CCWG. Appropriate experience could include, for example, experience with allocation and final disbursement of </a:t>
            </a:r>
            <a:r>
              <a:rPr lang="en-GB" sz="1600" i="1" dirty="0" smtClean="0">
                <a:latin typeface="Arial" charset="0"/>
                <a:ea typeface="Arial" charset="0"/>
                <a:cs typeface="Arial" charset="0"/>
              </a:rPr>
              <a:t>funds;</a:t>
            </a:r>
            <a:endParaRPr lang="en-US" sz="1600" i="1" dirty="0">
              <a:latin typeface="Arial" charset="0"/>
              <a:ea typeface="Arial" charset="0"/>
              <a:cs typeface="Arial" charset="0"/>
            </a:endParaRPr>
          </a:p>
          <a:p>
            <a:pPr marL="285750" lvl="0" indent="-285750">
              <a:buFont typeface="Arial" charset="0"/>
              <a:buChar char="•"/>
            </a:pPr>
            <a:r>
              <a:rPr lang="en-GB" sz="1600" i="1" dirty="0" smtClean="0">
                <a:latin typeface="Arial" charset="0"/>
                <a:ea typeface="Arial" charset="0"/>
                <a:cs typeface="Arial" charset="0"/>
              </a:rPr>
              <a:t>Commit </a:t>
            </a:r>
            <a:r>
              <a:rPr lang="en-GB" sz="1600" i="1" dirty="0">
                <a:latin typeface="Arial" charset="0"/>
                <a:ea typeface="Arial" charset="0"/>
                <a:cs typeface="Arial" charset="0"/>
              </a:rPr>
              <a:t>to actively participate in the activities of the CCWG on an on-going and long-term basis; </a:t>
            </a:r>
            <a:endParaRPr lang="en-US" sz="1600" i="1" dirty="0">
              <a:latin typeface="Arial" charset="0"/>
              <a:ea typeface="Arial" charset="0"/>
              <a:cs typeface="Arial" charset="0"/>
            </a:endParaRPr>
          </a:p>
          <a:p>
            <a:pPr marL="285750" lvl="0" indent="-285750">
              <a:buFont typeface="Arial" charset="0"/>
              <a:buChar char="•"/>
            </a:pPr>
            <a:r>
              <a:rPr lang="en-GB" sz="1600" i="1" dirty="0" smtClean="0">
                <a:latin typeface="Arial" charset="0"/>
                <a:ea typeface="Arial" charset="0"/>
                <a:cs typeface="Arial" charset="0"/>
              </a:rPr>
              <a:t>Solicit </a:t>
            </a:r>
            <a:r>
              <a:rPr lang="en-GB" sz="1600" i="1" dirty="0">
                <a:latin typeface="Arial" charset="0"/>
                <a:ea typeface="Arial" charset="0"/>
                <a:cs typeface="Arial" charset="0"/>
              </a:rPr>
              <a:t>and communicate (where appropriate) the views and concerns of individuals in the organization that appoints </a:t>
            </a:r>
            <a:r>
              <a:rPr lang="en-GB" sz="1600" i="1" dirty="0" smtClean="0">
                <a:latin typeface="Arial" charset="0"/>
                <a:ea typeface="Arial" charset="0"/>
                <a:cs typeface="Arial" charset="0"/>
              </a:rPr>
              <a:t>them;</a:t>
            </a:r>
            <a:endParaRPr lang="en-US" sz="1600" i="1" dirty="0">
              <a:latin typeface="Arial" charset="0"/>
              <a:ea typeface="Arial" charset="0"/>
              <a:cs typeface="Arial" charset="0"/>
            </a:endParaRPr>
          </a:p>
          <a:p>
            <a:pPr marL="285750" lvl="0" indent="-285750">
              <a:buFont typeface="Arial" charset="0"/>
              <a:buChar char="•"/>
            </a:pPr>
            <a:r>
              <a:rPr lang="en-GB" sz="1600" i="1" dirty="0" smtClean="0">
                <a:latin typeface="Arial" charset="0"/>
                <a:ea typeface="Arial" charset="0"/>
                <a:cs typeface="Arial" charset="0"/>
              </a:rPr>
              <a:t>Commit </a:t>
            </a:r>
            <a:r>
              <a:rPr lang="en-GB" sz="1600" i="1" dirty="0">
                <a:latin typeface="Arial" charset="0"/>
                <a:ea typeface="Arial" charset="0"/>
                <a:cs typeface="Arial" charset="0"/>
              </a:rPr>
              <a:t>to abide to the charter when participating in the CCWG; </a:t>
            </a:r>
            <a:endParaRPr lang="en-US" sz="1600" i="1" dirty="0">
              <a:latin typeface="Arial" charset="0"/>
              <a:ea typeface="Arial" charset="0"/>
              <a:cs typeface="Arial" charset="0"/>
            </a:endParaRPr>
          </a:p>
          <a:p>
            <a:pPr marL="285750" lvl="0" indent="-285750">
              <a:buFont typeface="Arial" charset="0"/>
              <a:buChar char="•"/>
            </a:pPr>
            <a:r>
              <a:rPr lang="en-GB" sz="1600" i="1" dirty="0" smtClean="0">
                <a:latin typeface="Arial" charset="0"/>
                <a:ea typeface="Arial" charset="0"/>
                <a:cs typeface="Arial" charset="0"/>
              </a:rPr>
              <a:t>Understand </a:t>
            </a:r>
            <a:r>
              <a:rPr lang="en-GB" sz="1600" i="1" dirty="0">
                <a:latin typeface="Arial" charset="0"/>
                <a:ea typeface="Arial" charset="0"/>
                <a:cs typeface="Arial" charset="0"/>
              </a:rPr>
              <a:t>the needs of the Internet communities that ICANN serves (standards, domains and numbers</a:t>
            </a:r>
            <a:r>
              <a:rPr lang="en-GB" sz="1600" i="1" dirty="0" smtClean="0">
                <a:latin typeface="Arial" charset="0"/>
                <a:ea typeface="Arial" charset="0"/>
                <a:cs typeface="Arial" charset="0"/>
              </a:rPr>
              <a:t>);</a:t>
            </a:r>
            <a:endParaRPr lang="en-US" sz="1600" i="1" dirty="0">
              <a:latin typeface="Arial" charset="0"/>
              <a:ea typeface="Arial" charset="0"/>
              <a:cs typeface="Arial" charset="0"/>
            </a:endParaRPr>
          </a:p>
          <a:p>
            <a:pPr marL="285750" lvl="0" indent="-285750">
              <a:buFont typeface="Arial" charset="0"/>
              <a:buChar char="•"/>
            </a:pPr>
            <a:r>
              <a:rPr lang="en-GB" sz="1600" i="1" dirty="0" smtClean="0">
                <a:latin typeface="Arial" charset="0"/>
                <a:ea typeface="Arial" charset="0"/>
                <a:cs typeface="Arial" charset="0"/>
              </a:rPr>
              <a:t>Understand </a:t>
            </a:r>
            <a:r>
              <a:rPr lang="en-GB" sz="1600" i="1" dirty="0">
                <a:latin typeface="Arial" charset="0"/>
                <a:ea typeface="Arial" charset="0"/>
                <a:cs typeface="Arial" charset="0"/>
              </a:rPr>
              <a:t>the broader ecosystem (the Internet Community) in which ICANN operates and the needs of those working on other aspects of the Internet industry, including those not yet connected</a:t>
            </a:r>
            <a:r>
              <a:rPr lang="en-GB" sz="1600" i="1" dirty="0" smtClean="0">
                <a:latin typeface="Arial" charset="0"/>
                <a:ea typeface="Arial" charset="0"/>
                <a:cs typeface="Arial" charset="0"/>
              </a:rPr>
              <a:t>.”</a:t>
            </a:r>
            <a:endParaRPr lang="en-US" sz="1600" i="1" dirty="0">
              <a:latin typeface="Arial" charset="0"/>
              <a:ea typeface="Arial" charset="0"/>
              <a:cs typeface="Arial" charset="0"/>
            </a:endParaRPr>
          </a:p>
          <a:p>
            <a:endParaRPr lang="en-US" sz="1600" dirty="0">
              <a:latin typeface="Arial" charset="0"/>
              <a:ea typeface="Arial" charset="0"/>
              <a:cs typeface="Arial" charset="0"/>
            </a:endParaRPr>
          </a:p>
          <a:p>
            <a:r>
              <a:rPr lang="en-US" sz="1600" dirty="0" smtClean="0">
                <a:latin typeface="Arial" charset="0"/>
                <a:ea typeface="Arial" charset="0"/>
                <a:cs typeface="Arial" charset="0"/>
              </a:rPr>
              <a:t>CCWG open to any interested participant and/or observer</a:t>
            </a:r>
            <a:endParaRPr lang="en-US" sz="1600" dirty="0">
              <a:latin typeface="Arial" charset="0"/>
              <a:ea typeface="Arial" charset="0"/>
              <a:cs typeface="Arial" charset="0"/>
            </a:endParaRPr>
          </a:p>
        </p:txBody>
      </p:sp>
    </p:spTree>
    <p:extLst>
      <p:ext uri="{BB962C8B-B14F-4D97-AF65-F5344CB8AC3E}">
        <p14:creationId xmlns:p14="http://schemas.microsoft.com/office/powerpoint/2010/main" val="7872432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Charter – Decision-making</a:t>
            </a:r>
            <a:endParaRPr lang="en-US" dirty="0"/>
          </a:p>
        </p:txBody>
      </p:sp>
      <p:sp>
        <p:nvSpPr>
          <p:cNvPr id="3" name="TextBox 2"/>
          <p:cNvSpPr txBox="1"/>
          <p:nvPr/>
        </p:nvSpPr>
        <p:spPr>
          <a:xfrm>
            <a:off x="249767" y="960967"/>
            <a:ext cx="8644466" cy="4832092"/>
          </a:xfrm>
          <a:prstGeom prst="rect">
            <a:avLst/>
          </a:prstGeom>
          <a:noFill/>
        </p:spPr>
        <p:txBody>
          <a:bodyPr wrap="square" rtlCol="0">
            <a:spAutoFit/>
          </a:bodyPr>
          <a:lstStyle/>
          <a:p>
            <a:pPr marL="342900" indent="-342900">
              <a:buFont typeface="Arial" charset="0"/>
              <a:buChar char="•"/>
            </a:pPr>
            <a:r>
              <a:rPr lang="en-GB" sz="2200" dirty="0" smtClean="0">
                <a:latin typeface="Arial" charset="0"/>
                <a:ea typeface="Arial" charset="0"/>
                <a:cs typeface="Arial" charset="0"/>
              </a:rPr>
              <a:t>The </a:t>
            </a:r>
            <a:r>
              <a:rPr lang="en-GB" sz="2200" dirty="0">
                <a:latin typeface="Arial" charset="0"/>
                <a:ea typeface="Arial" charset="0"/>
                <a:cs typeface="Arial" charset="0"/>
              </a:rPr>
              <a:t>CCWG </a:t>
            </a:r>
            <a:r>
              <a:rPr lang="en-GB" sz="2200" dirty="0" smtClean="0">
                <a:latin typeface="Arial" charset="0"/>
                <a:ea typeface="Arial" charset="0"/>
                <a:cs typeface="Arial" charset="0"/>
              </a:rPr>
              <a:t>to </a:t>
            </a:r>
            <a:r>
              <a:rPr lang="en-GB" sz="2200" dirty="0">
                <a:latin typeface="Arial" charset="0"/>
                <a:ea typeface="Arial" charset="0"/>
                <a:cs typeface="Arial" charset="0"/>
              </a:rPr>
              <a:t>act by consensus. </a:t>
            </a:r>
            <a:endParaRPr lang="en-GB" sz="2200" dirty="0" smtClean="0">
              <a:latin typeface="Arial" charset="0"/>
              <a:ea typeface="Arial" charset="0"/>
              <a:cs typeface="Arial" charset="0"/>
            </a:endParaRPr>
          </a:p>
          <a:p>
            <a:pPr marL="342900" indent="-342900">
              <a:buFont typeface="Arial" charset="0"/>
              <a:buChar char="•"/>
            </a:pPr>
            <a:r>
              <a:rPr lang="en-GB" sz="2200" dirty="0" smtClean="0">
                <a:latin typeface="Arial" charset="0"/>
                <a:ea typeface="Arial" charset="0"/>
                <a:cs typeface="Arial" charset="0"/>
              </a:rPr>
              <a:t>The </a:t>
            </a:r>
            <a:r>
              <a:rPr lang="en-GB" sz="2200" dirty="0">
                <a:latin typeface="Arial" charset="0"/>
                <a:ea typeface="Arial" charset="0"/>
                <a:cs typeface="Arial" charset="0"/>
              </a:rPr>
              <a:t>chair(s) may make a call for </a:t>
            </a:r>
            <a:r>
              <a:rPr lang="en-GB" sz="2200" dirty="0" smtClean="0">
                <a:latin typeface="Arial" charset="0"/>
                <a:ea typeface="Arial" charset="0"/>
                <a:cs typeface="Arial" charset="0"/>
              </a:rPr>
              <a:t>Consensus which would involve all </a:t>
            </a:r>
            <a:r>
              <a:rPr lang="en-GB" sz="2200" dirty="0">
                <a:latin typeface="Arial" charset="0"/>
                <a:ea typeface="Arial" charset="0"/>
                <a:cs typeface="Arial" charset="0"/>
              </a:rPr>
              <a:t>Chartering Organization appointed Members of the CCWG </a:t>
            </a:r>
            <a:endParaRPr lang="en-GB" sz="2200" dirty="0" smtClean="0">
              <a:latin typeface="Arial" charset="0"/>
              <a:ea typeface="Arial" charset="0"/>
              <a:cs typeface="Arial" charset="0"/>
            </a:endParaRPr>
          </a:p>
          <a:p>
            <a:pPr marL="342900" indent="-342900">
              <a:buFont typeface="Arial" charset="0"/>
              <a:buChar char="•"/>
            </a:pPr>
            <a:r>
              <a:rPr lang="en-GB" sz="2200" dirty="0">
                <a:latin typeface="Arial" charset="0"/>
                <a:ea typeface="Arial" charset="0"/>
                <a:cs typeface="Arial" charset="0"/>
              </a:rPr>
              <a:t>T</a:t>
            </a:r>
            <a:r>
              <a:rPr lang="en-GB" sz="2200" dirty="0" smtClean="0">
                <a:latin typeface="Arial" charset="0"/>
                <a:ea typeface="Arial" charset="0"/>
                <a:cs typeface="Arial" charset="0"/>
              </a:rPr>
              <a:t>he </a:t>
            </a:r>
            <a:r>
              <a:rPr lang="en-GB" sz="2200" dirty="0">
                <a:latin typeface="Arial" charset="0"/>
                <a:ea typeface="Arial" charset="0"/>
                <a:cs typeface="Arial" charset="0"/>
              </a:rPr>
              <a:t>following </a:t>
            </a:r>
            <a:r>
              <a:rPr lang="en-GB" sz="2200" dirty="0" smtClean="0">
                <a:latin typeface="Arial" charset="0"/>
                <a:ea typeface="Arial" charset="0"/>
                <a:cs typeface="Arial" charset="0"/>
              </a:rPr>
              <a:t>designations are to be used:</a:t>
            </a:r>
            <a:endParaRPr lang="en-US" sz="2200" dirty="0">
              <a:latin typeface="Arial" charset="0"/>
              <a:ea typeface="Arial" charset="0"/>
              <a:cs typeface="Arial" charset="0"/>
            </a:endParaRPr>
          </a:p>
          <a:p>
            <a:pPr marL="800100" lvl="1" indent="-342900">
              <a:buFont typeface="Courier New" charset="0"/>
              <a:buChar char="o"/>
            </a:pPr>
            <a:r>
              <a:rPr lang="en-GB" sz="2200" dirty="0">
                <a:latin typeface="Arial" charset="0"/>
                <a:ea typeface="Arial" charset="0"/>
                <a:cs typeface="Arial" charset="0"/>
              </a:rPr>
              <a:t>Full Consensus - a position where no minority disagrees; identified by an absence of objection</a:t>
            </a:r>
            <a:endParaRPr lang="en-US" sz="2200" dirty="0">
              <a:latin typeface="Arial" charset="0"/>
              <a:ea typeface="Arial" charset="0"/>
              <a:cs typeface="Arial" charset="0"/>
            </a:endParaRPr>
          </a:p>
          <a:p>
            <a:pPr marL="800100" lvl="1" indent="-342900">
              <a:buFont typeface="Courier New" charset="0"/>
              <a:buChar char="o"/>
            </a:pPr>
            <a:r>
              <a:rPr lang="en-GB" sz="2200" dirty="0">
                <a:latin typeface="Arial" charset="0"/>
                <a:ea typeface="Arial" charset="0"/>
                <a:cs typeface="Arial" charset="0"/>
              </a:rPr>
              <a:t>Consensus – a position where a small minority disagrees, but most </a:t>
            </a:r>
            <a:r>
              <a:rPr lang="en-GB" sz="2200" dirty="0" smtClean="0">
                <a:latin typeface="Arial" charset="0"/>
                <a:ea typeface="Arial" charset="0"/>
                <a:cs typeface="Arial" charset="0"/>
              </a:rPr>
              <a:t>agree</a:t>
            </a:r>
            <a:endParaRPr lang="en-GB" sz="2200" dirty="0">
              <a:latin typeface="Arial" charset="0"/>
              <a:ea typeface="Arial" charset="0"/>
              <a:cs typeface="Arial" charset="0"/>
            </a:endParaRPr>
          </a:p>
          <a:p>
            <a:pPr marL="342900" lvl="0" indent="-342900">
              <a:buFont typeface="Arial" charset="0"/>
              <a:buChar char="•"/>
            </a:pPr>
            <a:r>
              <a:rPr lang="en-GB" sz="2200" dirty="0" smtClean="0">
                <a:latin typeface="Arial" charset="0"/>
                <a:ea typeface="Arial" charset="0"/>
                <a:cs typeface="Arial" charset="0"/>
              </a:rPr>
              <a:t>Chartering </a:t>
            </a:r>
            <a:r>
              <a:rPr lang="en-GB" sz="2200" dirty="0">
                <a:latin typeface="Arial" charset="0"/>
                <a:ea typeface="Arial" charset="0"/>
                <a:cs typeface="Arial" charset="0"/>
              </a:rPr>
              <a:t>Organizations </a:t>
            </a:r>
            <a:r>
              <a:rPr lang="en-GB" sz="2200" dirty="0" smtClean="0">
                <a:latin typeface="Arial" charset="0"/>
                <a:ea typeface="Arial" charset="0"/>
                <a:cs typeface="Arial" charset="0"/>
              </a:rPr>
              <a:t>to review </a:t>
            </a:r>
            <a:r>
              <a:rPr lang="en-GB" sz="2200" dirty="0">
                <a:latin typeface="Arial" charset="0"/>
                <a:ea typeface="Arial" charset="0"/>
                <a:cs typeface="Arial" charset="0"/>
              </a:rPr>
              <a:t>and discuss the output and decide whether to adopt the proposals and the recommendations contained within.</a:t>
            </a:r>
            <a:r>
              <a:rPr lang="en-US" sz="2200" dirty="0">
                <a:latin typeface="Arial" charset="0"/>
                <a:ea typeface="Arial" charset="0"/>
                <a:cs typeface="Arial" charset="0"/>
              </a:rPr>
              <a:t> </a:t>
            </a:r>
            <a:endParaRPr lang="en-US" sz="2200" dirty="0" smtClean="0">
              <a:latin typeface="Arial" charset="0"/>
              <a:ea typeface="Arial" charset="0"/>
              <a:cs typeface="Arial" charset="0"/>
            </a:endParaRPr>
          </a:p>
          <a:p>
            <a:pPr marL="342900" lvl="0" indent="-342900">
              <a:buFont typeface="Arial" charset="0"/>
              <a:buChar char="•"/>
            </a:pPr>
            <a:r>
              <a:rPr lang="en-GB" sz="2200" dirty="0">
                <a:latin typeface="Arial" charset="0"/>
                <a:ea typeface="Arial" charset="0"/>
                <a:cs typeface="Arial" charset="0"/>
              </a:rPr>
              <a:t>It is assumed that after submission of the Board Report, the ICANN Board of Directors will give due consideration to the Proposal(s) contained in this Report. </a:t>
            </a:r>
            <a:endParaRPr lang="en-US" sz="2200" dirty="0">
              <a:latin typeface="Arial" charset="0"/>
              <a:ea typeface="Arial" charset="0"/>
              <a:cs typeface="Arial" charset="0"/>
            </a:endParaRPr>
          </a:p>
        </p:txBody>
      </p:sp>
    </p:spTree>
    <p:extLst>
      <p:ext uri="{BB962C8B-B14F-4D97-AF65-F5344CB8AC3E}">
        <p14:creationId xmlns:p14="http://schemas.microsoft.com/office/powerpoint/2010/main" val="3688798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Charter – Decision-making</a:t>
            </a:r>
            <a:endParaRPr lang="en-US" dirty="0"/>
          </a:p>
        </p:txBody>
      </p:sp>
      <p:sp>
        <p:nvSpPr>
          <p:cNvPr id="3" name="TextBox 2"/>
          <p:cNvSpPr txBox="1"/>
          <p:nvPr/>
        </p:nvSpPr>
        <p:spPr>
          <a:xfrm>
            <a:off x="127000" y="741277"/>
            <a:ext cx="8978899" cy="5632311"/>
          </a:xfrm>
          <a:prstGeom prst="rect">
            <a:avLst/>
          </a:prstGeom>
          <a:noFill/>
        </p:spPr>
        <p:txBody>
          <a:bodyPr wrap="square" rtlCol="0">
            <a:spAutoFit/>
          </a:bodyPr>
          <a:lstStyle/>
          <a:p>
            <a:r>
              <a:rPr lang="en-GB" sz="2000" i="1" dirty="0" smtClean="0">
                <a:latin typeface="Arial" charset="0"/>
                <a:ea typeface="Arial" charset="0"/>
                <a:cs typeface="Arial" charset="0"/>
              </a:rPr>
              <a:t>“In </a:t>
            </a:r>
            <a:r>
              <a:rPr lang="en-GB" sz="2000" i="1" dirty="0">
                <a:latin typeface="Arial" charset="0"/>
                <a:ea typeface="Arial" charset="0"/>
                <a:cs typeface="Arial" charset="0"/>
              </a:rPr>
              <a:t>developing its output, work plan and any other reports, the CCWG shall seek to act by consensus. The chair(s) may make a call for Consensus. If making such a call they should always make reasonable efforts to involve all Chartering Organization appointed Members of the CCWG (or sub-teams, if applicable). The chair(s) shall be responsible for designating each position as having one of the following designations:</a:t>
            </a:r>
            <a:endParaRPr lang="en-US" sz="2000" i="1" dirty="0">
              <a:latin typeface="Arial" charset="0"/>
              <a:ea typeface="Arial" charset="0"/>
              <a:cs typeface="Arial" charset="0"/>
            </a:endParaRPr>
          </a:p>
          <a:p>
            <a:pPr marL="342900" indent="-342900">
              <a:buFont typeface="Arial" charset="0"/>
              <a:buChar char="•"/>
            </a:pPr>
            <a:r>
              <a:rPr lang="en-GB" sz="2000" i="1" dirty="0">
                <a:latin typeface="Arial" charset="0"/>
                <a:ea typeface="Arial" charset="0"/>
                <a:cs typeface="Arial" charset="0"/>
              </a:rPr>
              <a:t> </a:t>
            </a:r>
            <a:r>
              <a:rPr lang="en-GB" sz="2000" i="1" dirty="0" smtClean="0">
                <a:latin typeface="Arial" charset="0"/>
                <a:ea typeface="Arial" charset="0"/>
                <a:cs typeface="Arial" charset="0"/>
              </a:rPr>
              <a:t>Full </a:t>
            </a:r>
            <a:r>
              <a:rPr lang="en-GB" sz="2000" i="1" dirty="0">
                <a:latin typeface="Arial" charset="0"/>
                <a:ea typeface="Arial" charset="0"/>
                <a:cs typeface="Arial" charset="0"/>
              </a:rPr>
              <a:t>Consensus - a position where no minority disagrees; identified by an absence of </a:t>
            </a:r>
            <a:r>
              <a:rPr lang="en-GB" sz="2000" i="1" dirty="0" smtClean="0">
                <a:latin typeface="Arial" charset="0"/>
                <a:ea typeface="Arial" charset="0"/>
                <a:cs typeface="Arial" charset="0"/>
              </a:rPr>
              <a:t>objection</a:t>
            </a:r>
            <a:endParaRPr lang="en-US" sz="2000" i="1" dirty="0">
              <a:latin typeface="Arial" charset="0"/>
              <a:ea typeface="Arial" charset="0"/>
              <a:cs typeface="Arial" charset="0"/>
            </a:endParaRPr>
          </a:p>
          <a:p>
            <a:pPr marL="342900" indent="-342900">
              <a:buFont typeface="Arial" charset="0"/>
              <a:buChar char="•"/>
            </a:pPr>
            <a:r>
              <a:rPr lang="en-GB" sz="2000" i="1" dirty="0" smtClean="0">
                <a:latin typeface="Arial" charset="0"/>
                <a:ea typeface="Arial" charset="0"/>
                <a:cs typeface="Arial" charset="0"/>
              </a:rPr>
              <a:t>Consensus </a:t>
            </a:r>
            <a:r>
              <a:rPr lang="en-GB" sz="2000" i="1" dirty="0">
                <a:latin typeface="Arial" charset="0"/>
                <a:ea typeface="Arial" charset="0"/>
                <a:cs typeface="Arial" charset="0"/>
              </a:rPr>
              <a:t>– a position where a small minority disagrees, but most </a:t>
            </a:r>
            <a:r>
              <a:rPr lang="en-GB" sz="2000" i="1" dirty="0" smtClean="0">
                <a:latin typeface="Arial" charset="0"/>
                <a:ea typeface="Arial" charset="0"/>
                <a:cs typeface="Arial" charset="0"/>
              </a:rPr>
              <a:t>agree”</a:t>
            </a:r>
            <a:endParaRPr lang="en-US" sz="2000" i="1" dirty="0">
              <a:latin typeface="Arial" charset="0"/>
              <a:ea typeface="Arial" charset="0"/>
              <a:cs typeface="Arial" charset="0"/>
            </a:endParaRPr>
          </a:p>
          <a:p>
            <a:endParaRPr lang="en-US" sz="2000" i="1" dirty="0">
              <a:latin typeface="Arial" charset="0"/>
              <a:ea typeface="Arial" charset="0"/>
              <a:cs typeface="Arial" charset="0"/>
            </a:endParaRPr>
          </a:p>
          <a:p>
            <a:r>
              <a:rPr lang="en-GB" sz="2000" i="1" dirty="0" smtClean="0">
                <a:latin typeface="Arial" charset="0"/>
                <a:ea typeface="Arial" charset="0"/>
                <a:cs typeface="Arial" charset="0"/>
              </a:rPr>
              <a:t>“Following </a:t>
            </a:r>
            <a:r>
              <a:rPr lang="en-GB" sz="2000" i="1" dirty="0">
                <a:latin typeface="Arial" charset="0"/>
                <a:ea typeface="Arial" charset="0"/>
                <a:cs typeface="Arial" charset="0"/>
              </a:rPr>
              <a:t>the submission of the final output, each of the Chartering Organizations shall, in accordance with their own rules and procedures, review and discuss the output and decide whether to adopt the proposals and the recommendations contained within</a:t>
            </a:r>
            <a:r>
              <a:rPr lang="en-GB" sz="2000" i="1" dirty="0" smtClean="0">
                <a:latin typeface="Arial" charset="0"/>
                <a:ea typeface="Arial" charset="0"/>
                <a:cs typeface="Arial" charset="0"/>
              </a:rPr>
              <a:t>.” </a:t>
            </a:r>
          </a:p>
          <a:p>
            <a:endParaRPr lang="en-GB" sz="2000" dirty="0" smtClean="0"/>
          </a:p>
          <a:p>
            <a:r>
              <a:rPr lang="en-GB" sz="2000" i="1" dirty="0" smtClean="0">
                <a:latin typeface="Arial" charset="0"/>
                <a:ea typeface="Arial" charset="0"/>
                <a:cs typeface="Arial" charset="0"/>
              </a:rPr>
              <a:t>“It </a:t>
            </a:r>
            <a:r>
              <a:rPr lang="en-GB" sz="2000" i="1" dirty="0">
                <a:latin typeface="Arial" charset="0"/>
                <a:ea typeface="Arial" charset="0"/>
                <a:cs typeface="Arial" charset="0"/>
              </a:rPr>
              <a:t>is assumed that after submission of the Board Report, the ICANN Board of Directors will give due consideration to the Proposal(s) contained in this Report</a:t>
            </a:r>
            <a:r>
              <a:rPr lang="en-GB" sz="2000" i="1" dirty="0" smtClean="0">
                <a:latin typeface="Arial" charset="0"/>
                <a:ea typeface="Arial" charset="0"/>
                <a:cs typeface="Arial" charset="0"/>
              </a:rPr>
              <a:t>.”</a:t>
            </a:r>
            <a:r>
              <a:rPr lang="en-US" sz="2000" i="1" dirty="0" smtClean="0">
                <a:latin typeface="Arial" charset="0"/>
                <a:ea typeface="Arial" charset="0"/>
                <a:cs typeface="Arial" charset="0"/>
              </a:rPr>
              <a:t> </a:t>
            </a:r>
            <a:endParaRPr lang="en-US" sz="2000" i="1" dirty="0">
              <a:latin typeface="Arial" charset="0"/>
              <a:ea typeface="Arial" charset="0"/>
              <a:cs typeface="Arial" charset="0"/>
            </a:endParaRPr>
          </a:p>
        </p:txBody>
      </p:sp>
    </p:spTree>
    <p:extLst>
      <p:ext uri="{BB962C8B-B14F-4D97-AF65-F5344CB8AC3E}">
        <p14:creationId xmlns:p14="http://schemas.microsoft.com/office/powerpoint/2010/main" val="2240540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title"/>
          </p:nvPr>
        </p:nvSpPr>
        <p:spPr>
          <a:prstGeom prst="rect">
            <a:avLst/>
          </a:prstGeom>
        </p:spPr>
        <p:txBody>
          <a:bodyPr/>
          <a:lstStyle/>
          <a:p>
            <a:r>
              <a:rPr lang="en-US" dirty="0" smtClean="0"/>
              <a:t>Expected Next Steps</a:t>
            </a:r>
            <a:endParaRPr lang="en-US" dirty="0"/>
          </a:p>
        </p:txBody>
      </p:sp>
      <p:grpSp>
        <p:nvGrpSpPr>
          <p:cNvPr id="74" name="Group 73"/>
          <p:cNvGrpSpPr/>
          <p:nvPr/>
        </p:nvGrpSpPr>
        <p:grpSpPr>
          <a:xfrm>
            <a:off x="460328" y="1493526"/>
            <a:ext cx="2168771" cy="1394847"/>
            <a:chOff x="323562" y="1213404"/>
            <a:chExt cx="2168771" cy="1394847"/>
          </a:xfrm>
        </p:grpSpPr>
        <p:sp>
          <p:nvSpPr>
            <p:cNvPr id="53" name="Rectangle 52"/>
            <p:cNvSpPr/>
            <p:nvPr/>
          </p:nvSpPr>
          <p:spPr>
            <a:xfrm>
              <a:off x="408227" y="1213404"/>
              <a:ext cx="1955927" cy="1394847"/>
            </a:xfrm>
            <a:prstGeom prst="rect">
              <a:avLst/>
            </a:prstGeom>
            <a:solidFill>
              <a:schemeClr val="accent1">
                <a:alpha val="77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a:off x="323562" y="1340460"/>
              <a:ext cx="2168771" cy="11310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lnSpc>
                  <a:spcPts val="2660"/>
                </a:lnSpc>
              </a:pPr>
              <a:r>
                <a:rPr lang="en-US" smtClean="0">
                  <a:solidFill>
                    <a:srgbClr val="FFFFFF"/>
                  </a:solidFill>
                  <a:latin typeface="Source Sans Pro"/>
                  <a:cs typeface="Source Sans Pro"/>
                </a:rPr>
                <a:t>Cross-Community Discussion at ICANN56</a:t>
              </a:r>
              <a:endParaRPr lang="en-US" dirty="0">
                <a:solidFill>
                  <a:srgbClr val="FFFFFF"/>
                </a:solidFill>
                <a:latin typeface="Source Sans Pro"/>
                <a:cs typeface="Source Sans Pro"/>
              </a:endParaRPr>
            </a:p>
          </p:txBody>
        </p:sp>
      </p:grpSp>
      <p:pic>
        <p:nvPicPr>
          <p:cNvPr id="62" name="Picture 61" descr="0309-arrow-right.eps"/>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a:ext>
            </a:extLst>
          </a:blip>
          <a:stretch>
            <a:fillRect/>
          </a:stretch>
        </p:blipFill>
        <p:spPr>
          <a:xfrm>
            <a:off x="2742986" y="2004803"/>
            <a:ext cx="539472" cy="339272"/>
          </a:xfrm>
          <a:prstGeom prst="rect">
            <a:avLst/>
          </a:prstGeom>
        </p:spPr>
      </p:pic>
      <p:grpSp>
        <p:nvGrpSpPr>
          <p:cNvPr id="73" name="Group 72"/>
          <p:cNvGrpSpPr/>
          <p:nvPr/>
        </p:nvGrpSpPr>
        <p:grpSpPr>
          <a:xfrm>
            <a:off x="3396345" y="1493526"/>
            <a:ext cx="2103642" cy="1394847"/>
            <a:chOff x="3240040" y="1213404"/>
            <a:chExt cx="2103642" cy="1394847"/>
          </a:xfrm>
        </p:grpSpPr>
        <p:sp>
          <p:nvSpPr>
            <p:cNvPr id="66" name="Rectangle 65"/>
            <p:cNvSpPr/>
            <p:nvPr/>
          </p:nvSpPr>
          <p:spPr>
            <a:xfrm>
              <a:off x="3348765" y="1213404"/>
              <a:ext cx="1955927" cy="1394847"/>
            </a:xfrm>
            <a:prstGeom prst="rect">
              <a:avLst/>
            </a:prstGeom>
            <a:solidFill>
              <a:schemeClr val="accent3">
                <a:alpha val="80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67" name="TextBox 66"/>
            <p:cNvSpPr txBox="1"/>
            <p:nvPr/>
          </p:nvSpPr>
          <p:spPr>
            <a:xfrm>
              <a:off x="3240040" y="1340460"/>
              <a:ext cx="2103642" cy="1131079"/>
            </a:xfrm>
            <a:prstGeom prst="rect">
              <a:avLst/>
            </a:prstGeom>
            <a:noFill/>
          </p:spPr>
          <p:txBody>
            <a:bodyPr wrap="square" rtlCol="0">
              <a:spAutoFit/>
            </a:bodyPr>
            <a:lstStyle/>
            <a:p>
              <a:pPr algn="ctr">
                <a:lnSpc>
                  <a:spcPts val="2660"/>
                </a:lnSpc>
              </a:pPr>
              <a:r>
                <a:rPr lang="en-US" dirty="0" smtClean="0">
                  <a:solidFill>
                    <a:srgbClr val="FFFFFF"/>
                  </a:solidFill>
                  <a:latin typeface="Source Sans Pro"/>
                  <a:cs typeface="Source Sans Pro"/>
                </a:rPr>
                <a:t>Review of community input received by DT</a:t>
              </a:r>
              <a:endParaRPr lang="en-US" dirty="0">
                <a:solidFill>
                  <a:srgbClr val="FFFFFF"/>
                </a:solidFill>
                <a:latin typeface="Source Sans Pro"/>
                <a:cs typeface="Source Sans Pro"/>
              </a:endParaRPr>
            </a:p>
          </p:txBody>
        </p:sp>
      </p:grpSp>
      <p:pic>
        <p:nvPicPr>
          <p:cNvPr id="68" name="Picture 67" descr="0309-arrow-right.eps"/>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a:ext>
            </a:extLst>
          </a:blip>
          <a:stretch>
            <a:fillRect/>
          </a:stretch>
        </p:blipFill>
        <p:spPr>
          <a:xfrm>
            <a:off x="5712831" y="2004803"/>
            <a:ext cx="539472" cy="339272"/>
          </a:xfrm>
          <a:prstGeom prst="rect">
            <a:avLst/>
          </a:prstGeom>
        </p:spPr>
      </p:pic>
      <p:grpSp>
        <p:nvGrpSpPr>
          <p:cNvPr id="72" name="Group 71"/>
          <p:cNvGrpSpPr/>
          <p:nvPr/>
        </p:nvGrpSpPr>
        <p:grpSpPr>
          <a:xfrm>
            <a:off x="6465147" y="1493526"/>
            <a:ext cx="1955927" cy="1394847"/>
            <a:chOff x="6328381" y="1213404"/>
            <a:chExt cx="1955927" cy="1394847"/>
          </a:xfrm>
        </p:grpSpPr>
        <p:sp>
          <p:nvSpPr>
            <p:cNvPr id="69" name="Rectangle 68"/>
            <p:cNvSpPr/>
            <p:nvPr/>
          </p:nvSpPr>
          <p:spPr>
            <a:xfrm>
              <a:off x="6328381" y="1213404"/>
              <a:ext cx="1955927" cy="1394847"/>
            </a:xfrm>
            <a:prstGeom prst="rect">
              <a:avLst/>
            </a:prstGeom>
            <a:solidFill>
              <a:schemeClr val="accent4">
                <a:alpha val="78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0" name="TextBox 69"/>
            <p:cNvSpPr txBox="1"/>
            <p:nvPr/>
          </p:nvSpPr>
          <p:spPr>
            <a:xfrm>
              <a:off x="6574516" y="1340460"/>
              <a:ext cx="1446022" cy="1131079"/>
            </a:xfrm>
            <a:prstGeom prst="rect">
              <a:avLst/>
            </a:prstGeom>
            <a:noFill/>
          </p:spPr>
          <p:txBody>
            <a:bodyPr wrap="square" rtlCol="0">
              <a:spAutoFit/>
            </a:bodyPr>
            <a:lstStyle/>
            <a:p>
              <a:pPr algn="ctr">
                <a:lnSpc>
                  <a:spcPts val="2660"/>
                </a:lnSpc>
              </a:pPr>
              <a:r>
                <a:rPr lang="en-US" dirty="0" smtClean="0">
                  <a:solidFill>
                    <a:srgbClr val="FFFFFF"/>
                  </a:solidFill>
                  <a:latin typeface="Source Sans Pro"/>
                  <a:cs typeface="Source Sans Pro"/>
                </a:rPr>
                <a:t>Update CCWG Charter</a:t>
              </a:r>
              <a:endParaRPr lang="en-US" dirty="0">
                <a:solidFill>
                  <a:srgbClr val="FFFFFF"/>
                </a:solidFill>
                <a:latin typeface="Source Sans Pro"/>
                <a:cs typeface="Source Sans Pro"/>
              </a:endParaRPr>
            </a:p>
          </p:txBody>
        </p:sp>
      </p:grpSp>
      <p:grpSp>
        <p:nvGrpSpPr>
          <p:cNvPr id="75" name="Group 74"/>
          <p:cNvGrpSpPr/>
          <p:nvPr/>
        </p:nvGrpSpPr>
        <p:grpSpPr>
          <a:xfrm>
            <a:off x="501659" y="3984681"/>
            <a:ext cx="2084106" cy="1394847"/>
            <a:chOff x="364893" y="1213404"/>
            <a:chExt cx="2084106" cy="1394847"/>
          </a:xfrm>
        </p:grpSpPr>
        <p:sp>
          <p:nvSpPr>
            <p:cNvPr id="76" name="Rectangle 75"/>
            <p:cNvSpPr/>
            <p:nvPr/>
          </p:nvSpPr>
          <p:spPr>
            <a:xfrm>
              <a:off x="408227" y="1213404"/>
              <a:ext cx="1955927" cy="1394847"/>
            </a:xfrm>
            <a:prstGeom prst="rect">
              <a:avLst/>
            </a:prstGeom>
            <a:solidFill>
              <a:schemeClr val="accent5">
                <a:alpha val="81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77" name="TextBox 76"/>
            <p:cNvSpPr txBox="1"/>
            <p:nvPr/>
          </p:nvSpPr>
          <p:spPr>
            <a:xfrm>
              <a:off x="364893" y="1311321"/>
              <a:ext cx="2084106" cy="1131079"/>
            </a:xfrm>
            <a:prstGeom prst="rect">
              <a:avLst/>
            </a:prstGeom>
            <a:noFill/>
          </p:spPr>
          <p:txBody>
            <a:bodyPr wrap="square" rtlCol="0">
              <a:spAutoFit/>
            </a:bodyPr>
            <a:lstStyle/>
            <a:p>
              <a:pPr algn="ctr">
                <a:lnSpc>
                  <a:spcPts val="2660"/>
                </a:lnSpc>
              </a:pPr>
              <a:r>
                <a:rPr lang="en-US" dirty="0" smtClean="0">
                  <a:solidFill>
                    <a:srgbClr val="FFFFFF"/>
                  </a:solidFill>
                  <a:latin typeface="Source Sans Pro"/>
                  <a:cs typeface="Source Sans Pro"/>
                </a:rPr>
                <a:t>Submit to ICANN SO/ACs for their consideration</a:t>
              </a:r>
              <a:endParaRPr lang="en-US" dirty="0">
                <a:solidFill>
                  <a:srgbClr val="FFFFFF"/>
                </a:solidFill>
                <a:latin typeface="Source Sans Pro"/>
                <a:cs typeface="Source Sans Pro"/>
              </a:endParaRPr>
            </a:p>
          </p:txBody>
        </p:sp>
      </p:grpSp>
      <p:pic>
        <p:nvPicPr>
          <p:cNvPr id="78" name="Picture 77" descr="0309-arrow-right.eps"/>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a:ext>
            </a:extLst>
          </a:blip>
          <a:stretch>
            <a:fillRect/>
          </a:stretch>
        </p:blipFill>
        <p:spPr>
          <a:xfrm>
            <a:off x="2742986" y="4495958"/>
            <a:ext cx="539472" cy="339272"/>
          </a:xfrm>
          <a:prstGeom prst="rect">
            <a:avLst/>
          </a:prstGeom>
        </p:spPr>
      </p:pic>
      <p:grpSp>
        <p:nvGrpSpPr>
          <p:cNvPr id="79" name="Group 78"/>
          <p:cNvGrpSpPr/>
          <p:nvPr/>
        </p:nvGrpSpPr>
        <p:grpSpPr>
          <a:xfrm>
            <a:off x="3505070" y="3984681"/>
            <a:ext cx="1955927" cy="1394847"/>
            <a:chOff x="3348765" y="1213404"/>
            <a:chExt cx="1955927" cy="1394847"/>
          </a:xfrm>
        </p:grpSpPr>
        <p:sp>
          <p:nvSpPr>
            <p:cNvPr id="80" name="Rectangle 79"/>
            <p:cNvSpPr/>
            <p:nvPr/>
          </p:nvSpPr>
          <p:spPr>
            <a:xfrm>
              <a:off x="3348765" y="1213404"/>
              <a:ext cx="1955927" cy="1394847"/>
            </a:xfrm>
            <a:prstGeom prst="rect">
              <a:avLst/>
            </a:prstGeom>
            <a:solidFill>
              <a:schemeClr val="accent2">
                <a:alpha val="8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1" name="TextBox 80"/>
            <p:cNvSpPr txBox="1"/>
            <p:nvPr/>
          </p:nvSpPr>
          <p:spPr>
            <a:xfrm>
              <a:off x="3594900" y="1340460"/>
              <a:ext cx="1446022" cy="1131079"/>
            </a:xfrm>
            <a:prstGeom prst="rect">
              <a:avLst/>
            </a:prstGeom>
            <a:noFill/>
          </p:spPr>
          <p:txBody>
            <a:bodyPr wrap="square" rtlCol="0">
              <a:spAutoFit/>
            </a:bodyPr>
            <a:lstStyle/>
            <a:p>
              <a:pPr algn="ctr">
                <a:lnSpc>
                  <a:spcPts val="2660"/>
                </a:lnSpc>
              </a:pPr>
              <a:r>
                <a:rPr lang="en-US" dirty="0" smtClean="0">
                  <a:solidFill>
                    <a:srgbClr val="FFFFFF"/>
                  </a:solidFill>
                  <a:latin typeface="Source Sans Pro"/>
                  <a:cs typeface="Source Sans Pro"/>
                </a:rPr>
                <a:t>Adoption of CCWG Charter</a:t>
              </a:r>
              <a:endParaRPr lang="en-US" dirty="0">
                <a:solidFill>
                  <a:srgbClr val="FFFFFF"/>
                </a:solidFill>
                <a:latin typeface="Source Sans Pro"/>
                <a:cs typeface="Source Sans Pro"/>
              </a:endParaRPr>
            </a:p>
          </p:txBody>
        </p:sp>
      </p:grpSp>
      <p:pic>
        <p:nvPicPr>
          <p:cNvPr id="82" name="Picture 81" descr="0309-arrow-right.eps"/>
          <p:cNvPicPr>
            <a:picLocks noChangeAspect="1"/>
          </p:cNvPicPr>
          <p:nvPr/>
        </p:nvPicPr>
        <p:blipFill>
          <a:blip r:embed="rId3">
            <a:duotone>
              <a:schemeClr val="bg2">
                <a:shade val="45000"/>
                <a:satMod val="135000"/>
              </a:schemeClr>
              <a:prstClr val="white"/>
            </a:duotone>
            <a:extLst>
              <a:ext uri="{28A0092B-C50C-407E-A947-70E740481C1C}">
                <a14:useLocalDpi xmlns:a14="http://schemas.microsoft.com/office/drawing/2010/main"/>
              </a:ext>
            </a:extLst>
          </a:blip>
          <a:stretch>
            <a:fillRect/>
          </a:stretch>
        </p:blipFill>
        <p:spPr>
          <a:xfrm>
            <a:off x="5712831" y="4495958"/>
            <a:ext cx="539472" cy="339272"/>
          </a:xfrm>
          <a:prstGeom prst="rect">
            <a:avLst/>
          </a:prstGeom>
        </p:spPr>
      </p:pic>
      <p:grpSp>
        <p:nvGrpSpPr>
          <p:cNvPr id="83" name="Group 82"/>
          <p:cNvGrpSpPr/>
          <p:nvPr/>
        </p:nvGrpSpPr>
        <p:grpSpPr>
          <a:xfrm>
            <a:off x="6380302" y="3984681"/>
            <a:ext cx="2040772" cy="1394847"/>
            <a:chOff x="6243536" y="1213404"/>
            <a:chExt cx="2040772" cy="1394847"/>
          </a:xfrm>
        </p:grpSpPr>
        <p:sp>
          <p:nvSpPr>
            <p:cNvPr id="84" name="Rectangle 83"/>
            <p:cNvSpPr/>
            <p:nvPr/>
          </p:nvSpPr>
          <p:spPr>
            <a:xfrm>
              <a:off x="6328381" y="1213404"/>
              <a:ext cx="1955927" cy="1394847"/>
            </a:xfrm>
            <a:prstGeom prst="rect">
              <a:avLst/>
            </a:prstGeom>
            <a:solidFill>
              <a:schemeClr val="accent6">
                <a:alpha val="8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5" name="TextBox 84"/>
            <p:cNvSpPr txBox="1"/>
            <p:nvPr/>
          </p:nvSpPr>
          <p:spPr>
            <a:xfrm>
              <a:off x="6243536" y="1213404"/>
              <a:ext cx="2040772" cy="1131079"/>
            </a:xfrm>
            <a:prstGeom prst="rect">
              <a:avLst/>
            </a:prstGeom>
            <a:noFill/>
          </p:spPr>
          <p:txBody>
            <a:bodyPr wrap="square" rtlCol="0">
              <a:spAutoFit/>
            </a:bodyPr>
            <a:lstStyle/>
            <a:p>
              <a:pPr algn="ctr">
                <a:lnSpc>
                  <a:spcPts val="2660"/>
                </a:lnSpc>
              </a:pPr>
              <a:r>
                <a:rPr lang="en-US" dirty="0" smtClean="0">
                  <a:solidFill>
                    <a:srgbClr val="FFFFFF"/>
                  </a:solidFill>
                  <a:latin typeface="Source Sans Pro"/>
                  <a:cs typeface="Source Sans Pro"/>
                </a:rPr>
                <a:t>Creation of CCWG on new </a:t>
              </a:r>
              <a:r>
                <a:rPr lang="en-US" dirty="0" err="1" smtClean="0">
                  <a:solidFill>
                    <a:srgbClr val="FFFFFF"/>
                  </a:solidFill>
                  <a:latin typeface="Source Sans Pro"/>
                  <a:cs typeface="Source Sans Pro"/>
                </a:rPr>
                <a:t>gTLD</a:t>
              </a:r>
              <a:r>
                <a:rPr lang="en-US" dirty="0" smtClean="0">
                  <a:solidFill>
                    <a:srgbClr val="FFFFFF"/>
                  </a:solidFill>
                  <a:latin typeface="Source Sans Pro"/>
                  <a:cs typeface="Source Sans Pro"/>
                </a:rPr>
                <a:t> Auction Proceeds</a:t>
              </a:r>
              <a:endParaRPr lang="en-US" dirty="0">
                <a:solidFill>
                  <a:srgbClr val="FFFFFF"/>
                </a:solidFill>
                <a:latin typeface="Source Sans Pro"/>
                <a:cs typeface="Source Sans Pro"/>
              </a:endParaRPr>
            </a:p>
          </p:txBody>
        </p:sp>
      </p:grpSp>
      <p:cxnSp>
        <p:nvCxnSpPr>
          <p:cNvPr id="89" name="Elbow Connector 88"/>
          <p:cNvCxnSpPr>
            <a:stCxn id="76" idx="0"/>
            <a:endCxn id="69" idx="2"/>
          </p:cNvCxnSpPr>
          <p:nvPr/>
        </p:nvCxnSpPr>
        <p:spPr>
          <a:xfrm rot="5400000" flipH="1" flipV="1">
            <a:off x="3934880" y="476450"/>
            <a:ext cx="1096308" cy="5920154"/>
          </a:xfrm>
          <a:prstGeom prst="bentConnector3">
            <a:avLst>
              <a:gd name="adj1" fmla="val 50000"/>
            </a:avLst>
          </a:prstGeom>
          <a:ln w="28575" cmpd="sng">
            <a:solidFill>
              <a:schemeClr val="bg1">
                <a:lumMod val="65000"/>
              </a:schemeClr>
            </a:solidFill>
            <a:prstDash val="dot"/>
          </a:ln>
          <a:effectLst/>
        </p:spPr>
        <p:style>
          <a:lnRef idx="2">
            <a:schemeClr val="accent1"/>
          </a:lnRef>
          <a:fillRef idx="0">
            <a:schemeClr val="accent1"/>
          </a:fillRef>
          <a:effectRef idx="1">
            <a:schemeClr val="accent1"/>
          </a:effectRef>
          <a:fontRef idx="minor">
            <a:schemeClr val="tx1"/>
          </a:fontRef>
        </p:style>
      </p:cxnSp>
      <p:sp>
        <p:nvSpPr>
          <p:cNvPr id="3" name="Rectangle 2"/>
          <p:cNvSpPr/>
          <p:nvPr/>
        </p:nvSpPr>
        <p:spPr>
          <a:xfrm>
            <a:off x="544993" y="1357641"/>
            <a:ext cx="1955927" cy="146834"/>
          </a:xfrm>
          <a:prstGeom prst="rect">
            <a:avLst/>
          </a:prstGeom>
          <a:solidFill>
            <a:srgbClr val="1564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3505070" y="1357641"/>
            <a:ext cx="1955927" cy="146834"/>
          </a:xfrm>
          <a:prstGeom prst="rect">
            <a:avLst/>
          </a:prstGeom>
          <a:solidFill>
            <a:srgbClr val="145052"/>
          </a:solidFill>
          <a:ln w="19050" cmpd="sng">
            <a:solidFill>
              <a:srgbClr val="175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6465147" y="1357641"/>
            <a:ext cx="1955927" cy="146834"/>
          </a:xfrm>
          <a:prstGeom prst="rect">
            <a:avLst/>
          </a:prstGeom>
          <a:solidFill>
            <a:srgbClr val="BA7132"/>
          </a:solidFill>
          <a:ln>
            <a:solidFill>
              <a:srgbClr val="B871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544993" y="3837847"/>
            <a:ext cx="1955927" cy="146834"/>
          </a:xfrm>
          <a:prstGeom prst="rect">
            <a:avLst/>
          </a:prstGeom>
          <a:solidFill>
            <a:srgbClr val="A34729"/>
          </a:solidFill>
          <a:ln>
            <a:solidFill>
              <a:srgbClr val="A147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3505070" y="3837847"/>
            <a:ext cx="1955927" cy="146834"/>
          </a:xfrm>
          <a:prstGeom prst="rect">
            <a:avLst/>
          </a:prstGeom>
          <a:solidFill>
            <a:srgbClr val="092F4B"/>
          </a:solidFill>
          <a:ln>
            <a:solidFill>
              <a:srgbClr val="0B2F4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6465147" y="3837847"/>
            <a:ext cx="1955927" cy="146834"/>
          </a:xfrm>
          <a:prstGeom prst="rect">
            <a:avLst/>
          </a:prstGeom>
          <a:solidFill>
            <a:srgbClr val="15538C"/>
          </a:solidFill>
          <a:ln>
            <a:solidFill>
              <a:srgbClr val="1854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952719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Discussion</a:t>
            </a:r>
            <a:endParaRPr lang="en-US" dirty="0"/>
          </a:p>
        </p:txBody>
      </p:sp>
      <p:sp>
        <p:nvSpPr>
          <p:cNvPr id="4" name="TextBox 3"/>
          <p:cNvSpPr txBox="1"/>
          <p:nvPr/>
        </p:nvSpPr>
        <p:spPr>
          <a:xfrm>
            <a:off x="819150" y="2336800"/>
            <a:ext cx="7505700" cy="1323439"/>
          </a:xfrm>
          <a:prstGeom prst="rect">
            <a:avLst/>
          </a:prstGeom>
          <a:noFill/>
        </p:spPr>
        <p:txBody>
          <a:bodyPr wrap="square" rtlCol="0">
            <a:spAutoFit/>
          </a:bodyPr>
          <a:lstStyle/>
          <a:p>
            <a:r>
              <a:rPr lang="en-US" sz="4000" dirty="0" smtClean="0">
                <a:latin typeface="Arial" charset="0"/>
                <a:ea typeface="Arial" charset="0"/>
                <a:cs typeface="Arial" charset="0"/>
              </a:rPr>
              <a:t>Share your comments, concerns and questions </a:t>
            </a:r>
            <a:endParaRPr lang="en-US" sz="4000" dirty="0" smtClean="0">
              <a:latin typeface="Arial" charset="0"/>
              <a:ea typeface="Arial" charset="0"/>
              <a:cs typeface="Arial" charset="0"/>
            </a:endParaRPr>
          </a:p>
        </p:txBody>
      </p:sp>
    </p:spTree>
    <p:extLst>
      <p:ext uri="{BB962C8B-B14F-4D97-AF65-F5344CB8AC3E}">
        <p14:creationId xmlns:p14="http://schemas.microsoft.com/office/powerpoint/2010/main" val="1045828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569913" y="2377590"/>
            <a:ext cx="8194171" cy="1728788"/>
          </a:xfrm>
        </p:spPr>
        <p:txBody>
          <a:bodyPr/>
          <a:lstStyle/>
          <a:p>
            <a:pPr>
              <a:buSzPct val="75000"/>
            </a:pPr>
            <a:r>
              <a:rPr lang="en-US" sz="3600" b="1" dirty="0">
                <a:solidFill>
                  <a:srgbClr val="FFFFFF"/>
                </a:solidFill>
              </a:rPr>
              <a:t>Charter for the CCWG </a:t>
            </a:r>
            <a:r>
              <a:rPr lang="en-US" sz="3600" b="1" dirty="0" smtClean="0">
                <a:solidFill>
                  <a:srgbClr val="FFFFFF"/>
                </a:solidFill>
              </a:rPr>
              <a:t>on </a:t>
            </a:r>
            <a:r>
              <a:rPr lang="en-US" sz="3600" b="1" dirty="0">
                <a:solidFill>
                  <a:srgbClr val="FFFFFF"/>
                </a:solidFill>
              </a:rPr>
              <a:t>the </a:t>
            </a:r>
            <a:r>
              <a:rPr lang="en-US" sz="3600" b="1" dirty="0" smtClean="0">
                <a:solidFill>
                  <a:srgbClr val="FFFFFF"/>
                </a:solidFill>
              </a:rPr>
              <a:t>Use </a:t>
            </a:r>
            <a:r>
              <a:rPr lang="en-US" sz="3600" b="1" dirty="0">
                <a:solidFill>
                  <a:srgbClr val="FFFFFF"/>
                </a:solidFill>
              </a:rPr>
              <a:t>of </a:t>
            </a:r>
            <a:r>
              <a:rPr lang="en-US" sz="3600" b="1" dirty="0" smtClean="0">
                <a:solidFill>
                  <a:srgbClr val="FFFFFF"/>
                </a:solidFill>
              </a:rPr>
              <a:t>New </a:t>
            </a:r>
            <a:r>
              <a:rPr lang="en-US" sz="3600" b="1" dirty="0" err="1">
                <a:solidFill>
                  <a:srgbClr val="FFFFFF"/>
                </a:solidFill>
              </a:rPr>
              <a:t>gTLD</a:t>
            </a:r>
            <a:r>
              <a:rPr lang="en-US" sz="3600" b="1" dirty="0">
                <a:solidFill>
                  <a:srgbClr val="FFFFFF"/>
                </a:solidFill>
              </a:rPr>
              <a:t> Auction </a:t>
            </a:r>
            <a:r>
              <a:rPr lang="en-US" sz="3600" b="1" dirty="0" smtClean="0">
                <a:solidFill>
                  <a:srgbClr val="FFFFFF"/>
                </a:solidFill>
              </a:rPr>
              <a:t>Proceeds</a:t>
            </a:r>
            <a:endParaRPr lang="en-US" sz="3600" b="1" dirty="0">
              <a:solidFill>
                <a:srgbClr val="FFFFFF"/>
              </a:solidFill>
            </a:endParaRPr>
          </a:p>
        </p:txBody>
      </p:sp>
    </p:spTree>
    <p:extLst>
      <p:ext uri="{BB962C8B-B14F-4D97-AF65-F5344CB8AC3E}">
        <p14:creationId xmlns:p14="http://schemas.microsoft.com/office/powerpoint/2010/main" val="3696700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76252" y="2932603"/>
            <a:ext cx="4989776" cy="1569660"/>
          </a:xfrm>
          <a:prstGeom prst="rect">
            <a:avLst/>
          </a:prstGeom>
          <a:noFill/>
        </p:spPr>
        <p:txBody>
          <a:bodyPr wrap="square" rtlCol="0">
            <a:spAutoFit/>
          </a:bodyPr>
          <a:lstStyle/>
          <a:p>
            <a:r>
              <a:rPr lang="en-US" sz="1600" b="1" dirty="0">
                <a:solidFill>
                  <a:schemeClr val="accent1">
                    <a:lumMod val="75000"/>
                  </a:schemeClr>
                </a:solidFill>
                <a:latin typeface="Source Sans Pro"/>
                <a:cs typeface="Source Sans Pro"/>
              </a:rPr>
              <a:t>Tell us what you think of the Policy Meeting Format</a:t>
            </a:r>
            <a:r>
              <a:rPr lang="en-US" sz="1600" b="1" dirty="0" smtClean="0">
                <a:solidFill>
                  <a:schemeClr val="accent1">
                    <a:lumMod val="75000"/>
                  </a:schemeClr>
                </a:solidFill>
                <a:latin typeface="Source Sans Pro"/>
                <a:cs typeface="Source Sans Pro"/>
              </a:rPr>
              <a:t>.</a:t>
            </a:r>
          </a:p>
          <a:p>
            <a:r>
              <a:rPr lang="en-US" sz="1600" b="1" dirty="0" smtClean="0">
                <a:solidFill>
                  <a:schemeClr val="accent1">
                    <a:lumMod val="75000"/>
                  </a:schemeClr>
                </a:solidFill>
                <a:latin typeface="Source Sans Pro"/>
                <a:cs typeface="Source Sans Pro"/>
              </a:rPr>
              <a:t>Download </a:t>
            </a:r>
            <a:r>
              <a:rPr lang="en-US" sz="1600" b="1" dirty="0">
                <a:solidFill>
                  <a:schemeClr val="accent1">
                    <a:lumMod val="75000"/>
                  </a:schemeClr>
                </a:solidFill>
                <a:latin typeface="Source Sans Pro"/>
                <a:cs typeface="Source Sans Pro"/>
              </a:rPr>
              <a:t>the ICANN56 Mobile App and complete a short survey</a:t>
            </a:r>
            <a:r>
              <a:rPr lang="en-US" sz="1600" b="1" dirty="0" smtClean="0">
                <a:solidFill>
                  <a:schemeClr val="accent1">
                    <a:lumMod val="75000"/>
                  </a:schemeClr>
                </a:solidFill>
                <a:latin typeface="Source Sans Pro"/>
                <a:cs typeface="Source Sans Pro"/>
              </a:rPr>
              <a:t>.</a:t>
            </a:r>
          </a:p>
          <a:p>
            <a:endParaRPr lang="en-US" sz="1400" b="1" dirty="0" smtClean="0">
              <a:solidFill>
                <a:schemeClr val="accent1">
                  <a:lumMod val="75000"/>
                </a:schemeClr>
              </a:solidFill>
              <a:latin typeface="Source Sans Pro"/>
              <a:cs typeface="Source Sans Pro"/>
            </a:endParaRPr>
          </a:p>
          <a:p>
            <a:endParaRPr lang="en-US" sz="1400" b="1" dirty="0" smtClean="0">
              <a:solidFill>
                <a:schemeClr val="accent1">
                  <a:lumMod val="75000"/>
                </a:schemeClr>
              </a:solidFill>
              <a:latin typeface="Source Sans Pro"/>
              <a:cs typeface="Source Sans Pro"/>
            </a:endParaRPr>
          </a:p>
          <a:p>
            <a:r>
              <a:rPr lang="en-US" sz="2000" b="1" dirty="0" err="1" smtClean="0">
                <a:solidFill>
                  <a:schemeClr val="accent1">
                    <a:lumMod val="75000"/>
                  </a:schemeClr>
                </a:solidFill>
                <a:latin typeface="Source Sans Pro"/>
                <a:cs typeface="Source Sans Pro"/>
              </a:rPr>
              <a:t>meetingapp.icann.org</a:t>
            </a:r>
            <a:endParaRPr lang="en-US" sz="2000" b="1" dirty="0">
              <a:solidFill>
                <a:schemeClr val="accent1">
                  <a:lumMod val="75000"/>
                </a:schemeClr>
              </a:solidFill>
              <a:latin typeface="Source Sans Pro"/>
              <a:cs typeface="Source Sans Pro"/>
            </a:endParaRPr>
          </a:p>
        </p:txBody>
      </p:sp>
      <p:grpSp>
        <p:nvGrpSpPr>
          <p:cNvPr id="8" name="Group 7"/>
          <p:cNvGrpSpPr/>
          <p:nvPr/>
        </p:nvGrpSpPr>
        <p:grpSpPr>
          <a:xfrm>
            <a:off x="4159986" y="946952"/>
            <a:ext cx="4733925" cy="1155700"/>
            <a:chOff x="2205038" y="1519238"/>
            <a:chExt cx="4733925" cy="1155700"/>
          </a:xfrm>
        </p:grpSpPr>
        <p:sp>
          <p:nvSpPr>
            <p:cNvPr id="9" name="Freeform 92"/>
            <p:cNvSpPr>
              <a:spLocks noChangeArrowheads="1"/>
            </p:cNvSpPr>
            <p:nvPr/>
          </p:nvSpPr>
          <p:spPr bwMode="auto">
            <a:xfrm>
              <a:off x="2205038" y="1617663"/>
              <a:ext cx="139700" cy="260350"/>
            </a:xfrm>
            <a:custGeom>
              <a:avLst/>
              <a:gdLst>
                <a:gd name="T0" fmla="*/ 388 w 389"/>
                <a:gd name="T1" fmla="*/ 723 h 724"/>
                <a:gd name="T2" fmla="*/ 0 w 389"/>
                <a:gd name="T3" fmla="*/ 723 h 724"/>
                <a:gd name="T4" fmla="*/ 0 w 389"/>
                <a:gd name="T5" fmla="*/ 600 h 724"/>
                <a:gd name="T6" fmla="*/ 106 w 389"/>
                <a:gd name="T7" fmla="*/ 600 h 724"/>
                <a:gd name="T8" fmla="*/ 106 w 389"/>
                <a:gd name="T9" fmla="*/ 132 h 724"/>
                <a:gd name="T10" fmla="*/ 0 w 389"/>
                <a:gd name="T11" fmla="*/ 132 h 724"/>
                <a:gd name="T12" fmla="*/ 0 w 389"/>
                <a:gd name="T13" fmla="*/ 0 h 724"/>
                <a:gd name="T14" fmla="*/ 388 w 389"/>
                <a:gd name="T15" fmla="*/ 0 h 724"/>
                <a:gd name="T16" fmla="*/ 388 w 389"/>
                <a:gd name="T17" fmla="*/ 132 h 724"/>
                <a:gd name="T18" fmla="*/ 291 w 389"/>
                <a:gd name="T19" fmla="*/ 132 h 724"/>
                <a:gd name="T20" fmla="*/ 291 w 389"/>
                <a:gd name="T21" fmla="*/ 600 h 724"/>
                <a:gd name="T22" fmla="*/ 388 w 389"/>
                <a:gd name="T23" fmla="*/ 600 h 724"/>
                <a:gd name="T24" fmla="*/ 388 w 389"/>
                <a:gd name="T25" fmla="*/ 723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9" h="724">
                  <a:moveTo>
                    <a:pt x="388" y="723"/>
                  </a:moveTo>
                  <a:lnTo>
                    <a:pt x="0" y="723"/>
                  </a:lnTo>
                  <a:lnTo>
                    <a:pt x="0" y="600"/>
                  </a:lnTo>
                  <a:lnTo>
                    <a:pt x="106" y="600"/>
                  </a:lnTo>
                  <a:lnTo>
                    <a:pt x="106" y="132"/>
                  </a:lnTo>
                  <a:lnTo>
                    <a:pt x="0" y="132"/>
                  </a:lnTo>
                  <a:lnTo>
                    <a:pt x="0" y="0"/>
                  </a:lnTo>
                  <a:lnTo>
                    <a:pt x="388" y="0"/>
                  </a:lnTo>
                  <a:lnTo>
                    <a:pt x="388" y="132"/>
                  </a:lnTo>
                  <a:lnTo>
                    <a:pt x="291" y="132"/>
                  </a:lnTo>
                  <a:lnTo>
                    <a:pt x="291" y="600"/>
                  </a:lnTo>
                  <a:lnTo>
                    <a:pt x="388" y="600"/>
                  </a:lnTo>
                  <a:lnTo>
                    <a:pt x="388" y="723"/>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1" name="Freeform 93"/>
            <p:cNvSpPr>
              <a:spLocks noChangeArrowheads="1"/>
            </p:cNvSpPr>
            <p:nvPr/>
          </p:nvSpPr>
          <p:spPr bwMode="auto">
            <a:xfrm>
              <a:off x="2490788" y="1614488"/>
              <a:ext cx="212725" cy="269875"/>
            </a:xfrm>
            <a:custGeom>
              <a:avLst/>
              <a:gdLst>
                <a:gd name="T0" fmla="*/ 353 w 593"/>
                <a:gd name="T1" fmla="*/ 750 h 751"/>
                <a:gd name="T2" fmla="*/ 203 w 593"/>
                <a:gd name="T3" fmla="*/ 724 h 751"/>
                <a:gd name="T4" fmla="*/ 97 w 593"/>
                <a:gd name="T5" fmla="*/ 644 h 751"/>
                <a:gd name="T6" fmla="*/ 53 w 593"/>
                <a:gd name="T7" fmla="*/ 591 h 751"/>
                <a:gd name="T8" fmla="*/ 0 w 593"/>
                <a:gd name="T9" fmla="*/ 459 h 751"/>
                <a:gd name="T10" fmla="*/ 0 w 593"/>
                <a:gd name="T11" fmla="*/ 371 h 751"/>
                <a:gd name="T12" fmla="*/ 18 w 593"/>
                <a:gd name="T13" fmla="*/ 220 h 751"/>
                <a:gd name="T14" fmla="*/ 97 w 593"/>
                <a:gd name="T15" fmla="*/ 97 h 751"/>
                <a:gd name="T16" fmla="*/ 142 w 593"/>
                <a:gd name="T17" fmla="*/ 53 h 751"/>
                <a:gd name="T18" fmla="*/ 274 w 593"/>
                <a:gd name="T19" fmla="*/ 0 h 751"/>
                <a:gd name="T20" fmla="*/ 353 w 593"/>
                <a:gd name="T21" fmla="*/ 0 h 751"/>
                <a:gd name="T22" fmla="*/ 433 w 593"/>
                <a:gd name="T23" fmla="*/ 0 h 751"/>
                <a:gd name="T24" fmla="*/ 495 w 593"/>
                <a:gd name="T25" fmla="*/ 17 h 751"/>
                <a:gd name="T26" fmla="*/ 547 w 593"/>
                <a:gd name="T27" fmla="*/ 35 h 751"/>
                <a:gd name="T28" fmla="*/ 592 w 593"/>
                <a:gd name="T29" fmla="*/ 229 h 751"/>
                <a:gd name="T30" fmla="*/ 574 w 593"/>
                <a:gd name="T31" fmla="*/ 229 h 751"/>
                <a:gd name="T32" fmla="*/ 547 w 593"/>
                <a:gd name="T33" fmla="*/ 203 h 751"/>
                <a:gd name="T34" fmla="*/ 503 w 593"/>
                <a:gd name="T35" fmla="*/ 168 h 751"/>
                <a:gd name="T36" fmla="*/ 442 w 593"/>
                <a:gd name="T37" fmla="*/ 141 h 751"/>
                <a:gd name="T38" fmla="*/ 380 w 593"/>
                <a:gd name="T39" fmla="*/ 132 h 751"/>
                <a:gd name="T40" fmla="*/ 344 w 593"/>
                <a:gd name="T41" fmla="*/ 132 h 751"/>
                <a:gd name="T42" fmla="*/ 309 w 593"/>
                <a:gd name="T43" fmla="*/ 141 h 751"/>
                <a:gd name="T44" fmla="*/ 247 w 593"/>
                <a:gd name="T45" fmla="*/ 185 h 751"/>
                <a:gd name="T46" fmla="*/ 221 w 593"/>
                <a:gd name="T47" fmla="*/ 220 h 751"/>
                <a:gd name="T48" fmla="*/ 203 w 593"/>
                <a:gd name="T49" fmla="*/ 265 h 751"/>
                <a:gd name="T50" fmla="*/ 186 w 593"/>
                <a:gd name="T51" fmla="*/ 371 h 751"/>
                <a:gd name="T52" fmla="*/ 186 w 593"/>
                <a:gd name="T53" fmla="*/ 432 h 751"/>
                <a:gd name="T54" fmla="*/ 203 w 593"/>
                <a:gd name="T55" fmla="*/ 485 h 751"/>
                <a:gd name="T56" fmla="*/ 247 w 593"/>
                <a:gd name="T57" fmla="*/ 556 h 751"/>
                <a:gd name="T58" fmla="*/ 283 w 593"/>
                <a:gd name="T59" fmla="*/ 582 h 751"/>
                <a:gd name="T60" fmla="*/ 309 w 593"/>
                <a:gd name="T61" fmla="*/ 600 h 751"/>
                <a:gd name="T62" fmla="*/ 380 w 593"/>
                <a:gd name="T63" fmla="*/ 609 h 751"/>
                <a:gd name="T64" fmla="*/ 415 w 593"/>
                <a:gd name="T65" fmla="*/ 609 h 751"/>
                <a:gd name="T66" fmla="*/ 450 w 593"/>
                <a:gd name="T67" fmla="*/ 600 h 751"/>
                <a:gd name="T68" fmla="*/ 503 w 593"/>
                <a:gd name="T69" fmla="*/ 574 h 751"/>
                <a:gd name="T70" fmla="*/ 547 w 593"/>
                <a:gd name="T71" fmla="*/ 538 h 751"/>
                <a:gd name="T72" fmla="*/ 592 w 593"/>
                <a:gd name="T73" fmla="*/ 512 h 751"/>
                <a:gd name="T74" fmla="*/ 592 w 593"/>
                <a:gd name="T75" fmla="*/ 688 h 751"/>
                <a:gd name="T76" fmla="*/ 547 w 593"/>
                <a:gd name="T77" fmla="*/ 706 h 751"/>
                <a:gd name="T78" fmla="*/ 495 w 593"/>
                <a:gd name="T79" fmla="*/ 724 h 751"/>
                <a:gd name="T80" fmla="*/ 433 w 593"/>
                <a:gd name="T81" fmla="*/ 741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93" h="751">
                  <a:moveTo>
                    <a:pt x="353" y="750"/>
                  </a:moveTo>
                  <a:lnTo>
                    <a:pt x="353" y="750"/>
                  </a:lnTo>
                  <a:lnTo>
                    <a:pt x="274" y="741"/>
                  </a:lnTo>
                  <a:lnTo>
                    <a:pt x="203" y="724"/>
                  </a:lnTo>
                  <a:lnTo>
                    <a:pt x="142" y="688"/>
                  </a:lnTo>
                  <a:lnTo>
                    <a:pt x="97" y="644"/>
                  </a:lnTo>
                  <a:lnTo>
                    <a:pt x="97" y="644"/>
                  </a:lnTo>
                  <a:lnTo>
                    <a:pt x="53" y="591"/>
                  </a:lnTo>
                  <a:lnTo>
                    <a:pt x="18" y="529"/>
                  </a:lnTo>
                  <a:lnTo>
                    <a:pt x="0" y="459"/>
                  </a:lnTo>
                  <a:lnTo>
                    <a:pt x="0" y="371"/>
                  </a:lnTo>
                  <a:lnTo>
                    <a:pt x="0" y="371"/>
                  </a:lnTo>
                  <a:lnTo>
                    <a:pt x="0" y="291"/>
                  </a:lnTo>
                  <a:lnTo>
                    <a:pt x="18" y="220"/>
                  </a:lnTo>
                  <a:lnTo>
                    <a:pt x="53" y="159"/>
                  </a:lnTo>
                  <a:lnTo>
                    <a:pt x="97" y="97"/>
                  </a:lnTo>
                  <a:lnTo>
                    <a:pt x="97" y="97"/>
                  </a:lnTo>
                  <a:lnTo>
                    <a:pt x="142" y="53"/>
                  </a:lnTo>
                  <a:lnTo>
                    <a:pt x="203" y="26"/>
                  </a:lnTo>
                  <a:lnTo>
                    <a:pt x="274" y="0"/>
                  </a:lnTo>
                  <a:lnTo>
                    <a:pt x="353" y="0"/>
                  </a:lnTo>
                  <a:lnTo>
                    <a:pt x="353" y="0"/>
                  </a:lnTo>
                  <a:lnTo>
                    <a:pt x="433" y="0"/>
                  </a:lnTo>
                  <a:lnTo>
                    <a:pt x="433" y="0"/>
                  </a:lnTo>
                  <a:lnTo>
                    <a:pt x="495" y="17"/>
                  </a:lnTo>
                  <a:lnTo>
                    <a:pt x="495" y="17"/>
                  </a:lnTo>
                  <a:lnTo>
                    <a:pt x="547" y="35"/>
                  </a:lnTo>
                  <a:lnTo>
                    <a:pt x="547" y="35"/>
                  </a:lnTo>
                  <a:lnTo>
                    <a:pt x="592" y="62"/>
                  </a:lnTo>
                  <a:lnTo>
                    <a:pt x="592" y="229"/>
                  </a:lnTo>
                  <a:lnTo>
                    <a:pt x="574" y="229"/>
                  </a:lnTo>
                  <a:lnTo>
                    <a:pt x="574" y="229"/>
                  </a:lnTo>
                  <a:lnTo>
                    <a:pt x="547" y="203"/>
                  </a:lnTo>
                  <a:lnTo>
                    <a:pt x="547" y="203"/>
                  </a:lnTo>
                  <a:lnTo>
                    <a:pt x="503" y="168"/>
                  </a:lnTo>
                  <a:lnTo>
                    <a:pt x="503" y="168"/>
                  </a:lnTo>
                  <a:lnTo>
                    <a:pt x="442" y="141"/>
                  </a:lnTo>
                  <a:lnTo>
                    <a:pt x="442" y="141"/>
                  </a:lnTo>
                  <a:lnTo>
                    <a:pt x="415" y="132"/>
                  </a:lnTo>
                  <a:lnTo>
                    <a:pt x="380" y="132"/>
                  </a:lnTo>
                  <a:lnTo>
                    <a:pt x="380" y="132"/>
                  </a:lnTo>
                  <a:lnTo>
                    <a:pt x="344" y="132"/>
                  </a:lnTo>
                  <a:lnTo>
                    <a:pt x="309" y="141"/>
                  </a:lnTo>
                  <a:lnTo>
                    <a:pt x="309" y="141"/>
                  </a:lnTo>
                  <a:lnTo>
                    <a:pt x="274" y="159"/>
                  </a:lnTo>
                  <a:lnTo>
                    <a:pt x="247" y="185"/>
                  </a:lnTo>
                  <a:lnTo>
                    <a:pt x="247" y="185"/>
                  </a:lnTo>
                  <a:lnTo>
                    <a:pt x="221" y="220"/>
                  </a:lnTo>
                  <a:lnTo>
                    <a:pt x="203" y="265"/>
                  </a:lnTo>
                  <a:lnTo>
                    <a:pt x="203" y="265"/>
                  </a:lnTo>
                  <a:lnTo>
                    <a:pt x="186" y="318"/>
                  </a:lnTo>
                  <a:lnTo>
                    <a:pt x="186" y="371"/>
                  </a:lnTo>
                  <a:lnTo>
                    <a:pt x="186" y="371"/>
                  </a:lnTo>
                  <a:lnTo>
                    <a:pt x="186" y="432"/>
                  </a:lnTo>
                  <a:lnTo>
                    <a:pt x="203" y="485"/>
                  </a:lnTo>
                  <a:lnTo>
                    <a:pt x="203" y="485"/>
                  </a:lnTo>
                  <a:lnTo>
                    <a:pt x="221" y="529"/>
                  </a:lnTo>
                  <a:lnTo>
                    <a:pt x="247" y="556"/>
                  </a:lnTo>
                  <a:lnTo>
                    <a:pt x="247" y="556"/>
                  </a:lnTo>
                  <a:lnTo>
                    <a:pt x="283" y="582"/>
                  </a:lnTo>
                  <a:lnTo>
                    <a:pt x="309" y="600"/>
                  </a:lnTo>
                  <a:lnTo>
                    <a:pt x="309" y="600"/>
                  </a:lnTo>
                  <a:lnTo>
                    <a:pt x="344" y="609"/>
                  </a:lnTo>
                  <a:lnTo>
                    <a:pt x="380" y="609"/>
                  </a:lnTo>
                  <a:lnTo>
                    <a:pt x="380" y="609"/>
                  </a:lnTo>
                  <a:lnTo>
                    <a:pt x="415" y="609"/>
                  </a:lnTo>
                  <a:lnTo>
                    <a:pt x="450" y="600"/>
                  </a:lnTo>
                  <a:lnTo>
                    <a:pt x="450" y="600"/>
                  </a:lnTo>
                  <a:lnTo>
                    <a:pt x="503" y="574"/>
                  </a:lnTo>
                  <a:lnTo>
                    <a:pt x="503" y="574"/>
                  </a:lnTo>
                  <a:lnTo>
                    <a:pt x="547" y="538"/>
                  </a:lnTo>
                  <a:lnTo>
                    <a:pt x="547" y="538"/>
                  </a:lnTo>
                  <a:lnTo>
                    <a:pt x="583" y="512"/>
                  </a:lnTo>
                  <a:lnTo>
                    <a:pt x="592" y="512"/>
                  </a:lnTo>
                  <a:lnTo>
                    <a:pt x="592" y="688"/>
                  </a:lnTo>
                  <a:lnTo>
                    <a:pt x="592" y="688"/>
                  </a:lnTo>
                  <a:lnTo>
                    <a:pt x="547" y="706"/>
                  </a:lnTo>
                  <a:lnTo>
                    <a:pt x="547" y="706"/>
                  </a:lnTo>
                  <a:lnTo>
                    <a:pt x="495" y="724"/>
                  </a:lnTo>
                  <a:lnTo>
                    <a:pt x="495" y="724"/>
                  </a:lnTo>
                  <a:lnTo>
                    <a:pt x="433" y="741"/>
                  </a:lnTo>
                  <a:lnTo>
                    <a:pt x="433" y="741"/>
                  </a:lnTo>
                  <a:lnTo>
                    <a:pt x="353" y="75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3" name="Freeform 94"/>
            <p:cNvSpPr>
              <a:spLocks noChangeArrowheads="1"/>
            </p:cNvSpPr>
            <p:nvPr/>
          </p:nvSpPr>
          <p:spPr bwMode="auto">
            <a:xfrm>
              <a:off x="2830513" y="1617663"/>
              <a:ext cx="247650" cy="260350"/>
            </a:xfrm>
            <a:custGeom>
              <a:avLst/>
              <a:gdLst>
                <a:gd name="T0" fmla="*/ 0 w 689"/>
                <a:gd name="T1" fmla="*/ 723 h 724"/>
                <a:gd name="T2" fmla="*/ 247 w 689"/>
                <a:gd name="T3" fmla="*/ 0 h 724"/>
                <a:gd name="T4" fmla="*/ 441 w 689"/>
                <a:gd name="T5" fmla="*/ 0 h 724"/>
                <a:gd name="T6" fmla="*/ 688 w 689"/>
                <a:gd name="T7" fmla="*/ 723 h 724"/>
                <a:gd name="T8" fmla="*/ 503 w 689"/>
                <a:gd name="T9" fmla="*/ 723 h 724"/>
                <a:gd name="T10" fmla="*/ 459 w 689"/>
                <a:gd name="T11" fmla="*/ 573 h 724"/>
                <a:gd name="T12" fmla="*/ 229 w 689"/>
                <a:gd name="T13" fmla="*/ 573 h 724"/>
                <a:gd name="T14" fmla="*/ 185 w 689"/>
                <a:gd name="T15" fmla="*/ 723 h 724"/>
                <a:gd name="T16" fmla="*/ 0 w 689"/>
                <a:gd name="T17" fmla="*/ 723 h 724"/>
                <a:gd name="T18" fmla="*/ 414 w 689"/>
                <a:gd name="T19" fmla="*/ 441 h 724"/>
                <a:gd name="T20" fmla="*/ 344 w 689"/>
                <a:gd name="T21" fmla="*/ 211 h 724"/>
                <a:gd name="T22" fmla="*/ 264 w 689"/>
                <a:gd name="T23" fmla="*/ 441 h 724"/>
                <a:gd name="T24" fmla="*/ 414 w 689"/>
                <a:gd name="T25" fmla="*/ 441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89" h="724">
                  <a:moveTo>
                    <a:pt x="0" y="723"/>
                  </a:moveTo>
                  <a:lnTo>
                    <a:pt x="247" y="0"/>
                  </a:lnTo>
                  <a:lnTo>
                    <a:pt x="441" y="0"/>
                  </a:lnTo>
                  <a:lnTo>
                    <a:pt x="688" y="723"/>
                  </a:lnTo>
                  <a:lnTo>
                    <a:pt x="503" y="723"/>
                  </a:lnTo>
                  <a:lnTo>
                    <a:pt x="459" y="573"/>
                  </a:lnTo>
                  <a:lnTo>
                    <a:pt x="229" y="573"/>
                  </a:lnTo>
                  <a:lnTo>
                    <a:pt x="185" y="723"/>
                  </a:lnTo>
                  <a:lnTo>
                    <a:pt x="0" y="723"/>
                  </a:lnTo>
                  <a:close/>
                  <a:moveTo>
                    <a:pt x="414" y="441"/>
                  </a:moveTo>
                  <a:lnTo>
                    <a:pt x="344" y="211"/>
                  </a:lnTo>
                  <a:lnTo>
                    <a:pt x="264" y="441"/>
                  </a:lnTo>
                  <a:lnTo>
                    <a:pt x="414" y="441"/>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4" name="Freeform 95"/>
            <p:cNvSpPr>
              <a:spLocks noChangeArrowheads="1"/>
            </p:cNvSpPr>
            <p:nvPr/>
          </p:nvSpPr>
          <p:spPr bwMode="auto">
            <a:xfrm>
              <a:off x="3217863" y="1617663"/>
              <a:ext cx="222250" cy="260350"/>
            </a:xfrm>
            <a:custGeom>
              <a:avLst/>
              <a:gdLst>
                <a:gd name="T0" fmla="*/ 618 w 619"/>
                <a:gd name="T1" fmla="*/ 723 h 724"/>
                <a:gd name="T2" fmla="*/ 450 w 619"/>
                <a:gd name="T3" fmla="*/ 723 h 724"/>
                <a:gd name="T4" fmla="*/ 168 w 619"/>
                <a:gd name="T5" fmla="*/ 220 h 724"/>
                <a:gd name="T6" fmla="*/ 168 w 619"/>
                <a:gd name="T7" fmla="*/ 723 h 724"/>
                <a:gd name="T8" fmla="*/ 0 w 619"/>
                <a:gd name="T9" fmla="*/ 723 h 724"/>
                <a:gd name="T10" fmla="*/ 0 w 619"/>
                <a:gd name="T11" fmla="*/ 0 h 724"/>
                <a:gd name="T12" fmla="*/ 230 w 619"/>
                <a:gd name="T13" fmla="*/ 0 h 724"/>
                <a:gd name="T14" fmla="*/ 459 w 619"/>
                <a:gd name="T15" fmla="*/ 414 h 724"/>
                <a:gd name="T16" fmla="*/ 459 w 619"/>
                <a:gd name="T17" fmla="*/ 0 h 724"/>
                <a:gd name="T18" fmla="*/ 618 w 619"/>
                <a:gd name="T19" fmla="*/ 0 h 724"/>
                <a:gd name="T20" fmla="*/ 618 w 619"/>
                <a:gd name="T21" fmla="*/ 723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9" h="724">
                  <a:moveTo>
                    <a:pt x="618" y="723"/>
                  </a:moveTo>
                  <a:lnTo>
                    <a:pt x="450" y="723"/>
                  </a:lnTo>
                  <a:lnTo>
                    <a:pt x="168" y="220"/>
                  </a:lnTo>
                  <a:lnTo>
                    <a:pt x="168" y="723"/>
                  </a:lnTo>
                  <a:lnTo>
                    <a:pt x="0" y="723"/>
                  </a:lnTo>
                  <a:lnTo>
                    <a:pt x="0" y="0"/>
                  </a:lnTo>
                  <a:lnTo>
                    <a:pt x="230" y="0"/>
                  </a:lnTo>
                  <a:lnTo>
                    <a:pt x="459" y="414"/>
                  </a:lnTo>
                  <a:lnTo>
                    <a:pt x="459" y="0"/>
                  </a:lnTo>
                  <a:lnTo>
                    <a:pt x="618" y="0"/>
                  </a:lnTo>
                  <a:lnTo>
                    <a:pt x="618" y="723"/>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5" name="Freeform 96"/>
            <p:cNvSpPr>
              <a:spLocks noChangeArrowheads="1"/>
            </p:cNvSpPr>
            <p:nvPr/>
          </p:nvSpPr>
          <p:spPr bwMode="auto">
            <a:xfrm>
              <a:off x="3609975" y="1617663"/>
              <a:ext cx="222250" cy="260350"/>
            </a:xfrm>
            <a:custGeom>
              <a:avLst/>
              <a:gdLst>
                <a:gd name="T0" fmla="*/ 618 w 619"/>
                <a:gd name="T1" fmla="*/ 723 h 724"/>
                <a:gd name="T2" fmla="*/ 450 w 619"/>
                <a:gd name="T3" fmla="*/ 723 h 724"/>
                <a:gd name="T4" fmla="*/ 168 w 619"/>
                <a:gd name="T5" fmla="*/ 220 h 724"/>
                <a:gd name="T6" fmla="*/ 168 w 619"/>
                <a:gd name="T7" fmla="*/ 723 h 724"/>
                <a:gd name="T8" fmla="*/ 0 w 619"/>
                <a:gd name="T9" fmla="*/ 723 h 724"/>
                <a:gd name="T10" fmla="*/ 0 w 619"/>
                <a:gd name="T11" fmla="*/ 0 h 724"/>
                <a:gd name="T12" fmla="*/ 229 w 619"/>
                <a:gd name="T13" fmla="*/ 0 h 724"/>
                <a:gd name="T14" fmla="*/ 459 w 619"/>
                <a:gd name="T15" fmla="*/ 414 h 724"/>
                <a:gd name="T16" fmla="*/ 459 w 619"/>
                <a:gd name="T17" fmla="*/ 0 h 724"/>
                <a:gd name="T18" fmla="*/ 618 w 619"/>
                <a:gd name="T19" fmla="*/ 0 h 724"/>
                <a:gd name="T20" fmla="*/ 618 w 619"/>
                <a:gd name="T21" fmla="*/ 723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9" h="724">
                  <a:moveTo>
                    <a:pt x="618" y="723"/>
                  </a:moveTo>
                  <a:lnTo>
                    <a:pt x="450" y="723"/>
                  </a:lnTo>
                  <a:lnTo>
                    <a:pt x="168" y="220"/>
                  </a:lnTo>
                  <a:lnTo>
                    <a:pt x="168" y="723"/>
                  </a:lnTo>
                  <a:lnTo>
                    <a:pt x="0" y="723"/>
                  </a:lnTo>
                  <a:lnTo>
                    <a:pt x="0" y="0"/>
                  </a:lnTo>
                  <a:lnTo>
                    <a:pt x="229" y="0"/>
                  </a:lnTo>
                  <a:lnTo>
                    <a:pt x="459" y="414"/>
                  </a:lnTo>
                  <a:lnTo>
                    <a:pt x="459" y="0"/>
                  </a:lnTo>
                  <a:lnTo>
                    <a:pt x="618" y="0"/>
                  </a:lnTo>
                  <a:lnTo>
                    <a:pt x="618" y="723"/>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6" name="Freeform 97"/>
            <p:cNvSpPr>
              <a:spLocks noChangeArrowheads="1"/>
            </p:cNvSpPr>
            <p:nvPr/>
          </p:nvSpPr>
          <p:spPr bwMode="auto">
            <a:xfrm>
              <a:off x="3946525" y="1608138"/>
              <a:ext cx="50800" cy="336550"/>
            </a:xfrm>
            <a:custGeom>
              <a:avLst/>
              <a:gdLst>
                <a:gd name="T0" fmla="*/ 142 w 143"/>
                <a:gd name="T1" fmla="*/ 936 h 937"/>
                <a:gd name="T2" fmla="*/ 0 w 143"/>
                <a:gd name="T3" fmla="*/ 936 h 937"/>
                <a:gd name="T4" fmla="*/ 0 w 143"/>
                <a:gd name="T5" fmla="*/ 0 h 937"/>
                <a:gd name="T6" fmla="*/ 142 w 143"/>
                <a:gd name="T7" fmla="*/ 0 h 937"/>
                <a:gd name="T8" fmla="*/ 142 w 143"/>
                <a:gd name="T9" fmla="*/ 936 h 937"/>
              </a:gdLst>
              <a:ahLst/>
              <a:cxnLst>
                <a:cxn ang="0">
                  <a:pos x="T0" y="T1"/>
                </a:cxn>
                <a:cxn ang="0">
                  <a:pos x="T2" y="T3"/>
                </a:cxn>
                <a:cxn ang="0">
                  <a:pos x="T4" y="T5"/>
                </a:cxn>
                <a:cxn ang="0">
                  <a:pos x="T6" y="T7"/>
                </a:cxn>
                <a:cxn ang="0">
                  <a:pos x="T8" y="T9"/>
                </a:cxn>
              </a:cxnLst>
              <a:rect l="0" t="0" r="r" b="b"/>
              <a:pathLst>
                <a:path w="143" h="937">
                  <a:moveTo>
                    <a:pt x="142" y="936"/>
                  </a:moveTo>
                  <a:lnTo>
                    <a:pt x="0" y="936"/>
                  </a:lnTo>
                  <a:lnTo>
                    <a:pt x="0" y="0"/>
                  </a:lnTo>
                  <a:lnTo>
                    <a:pt x="142" y="0"/>
                  </a:lnTo>
                  <a:lnTo>
                    <a:pt x="142" y="936"/>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7" name="Freeform 98"/>
            <p:cNvSpPr>
              <a:spLocks noChangeArrowheads="1"/>
            </p:cNvSpPr>
            <p:nvPr/>
          </p:nvSpPr>
          <p:spPr bwMode="auto">
            <a:xfrm>
              <a:off x="4105275" y="1617663"/>
              <a:ext cx="190500" cy="266700"/>
            </a:xfrm>
            <a:custGeom>
              <a:avLst/>
              <a:gdLst>
                <a:gd name="T0" fmla="*/ 529 w 530"/>
                <a:gd name="T1" fmla="*/ 476 h 742"/>
                <a:gd name="T2" fmla="*/ 512 w 530"/>
                <a:gd name="T3" fmla="*/ 582 h 742"/>
                <a:gd name="T4" fmla="*/ 485 w 530"/>
                <a:gd name="T5" fmla="*/ 626 h 742"/>
                <a:gd name="T6" fmla="*/ 450 w 530"/>
                <a:gd name="T7" fmla="*/ 662 h 742"/>
                <a:gd name="T8" fmla="*/ 361 w 530"/>
                <a:gd name="T9" fmla="*/ 723 h 742"/>
                <a:gd name="T10" fmla="*/ 309 w 530"/>
                <a:gd name="T11" fmla="*/ 732 h 742"/>
                <a:gd name="T12" fmla="*/ 238 w 530"/>
                <a:gd name="T13" fmla="*/ 741 h 742"/>
                <a:gd name="T14" fmla="*/ 97 w 530"/>
                <a:gd name="T15" fmla="*/ 723 h 742"/>
                <a:gd name="T16" fmla="*/ 0 w 530"/>
                <a:gd name="T17" fmla="*/ 697 h 742"/>
                <a:gd name="T18" fmla="*/ 17 w 530"/>
                <a:gd name="T19" fmla="*/ 538 h 742"/>
                <a:gd name="T20" fmla="*/ 53 w 530"/>
                <a:gd name="T21" fmla="*/ 556 h 742"/>
                <a:gd name="T22" fmla="*/ 97 w 530"/>
                <a:gd name="T23" fmla="*/ 573 h 742"/>
                <a:gd name="T24" fmla="*/ 150 w 530"/>
                <a:gd name="T25" fmla="*/ 591 h 742"/>
                <a:gd name="T26" fmla="*/ 203 w 530"/>
                <a:gd name="T27" fmla="*/ 600 h 742"/>
                <a:gd name="T28" fmla="*/ 264 w 530"/>
                <a:gd name="T29" fmla="*/ 591 h 742"/>
                <a:gd name="T30" fmla="*/ 291 w 530"/>
                <a:gd name="T31" fmla="*/ 582 h 742"/>
                <a:gd name="T32" fmla="*/ 317 w 530"/>
                <a:gd name="T33" fmla="*/ 565 h 742"/>
                <a:gd name="T34" fmla="*/ 344 w 530"/>
                <a:gd name="T35" fmla="*/ 529 h 742"/>
                <a:gd name="T36" fmla="*/ 344 w 530"/>
                <a:gd name="T37" fmla="*/ 485 h 742"/>
                <a:gd name="T38" fmla="*/ 335 w 530"/>
                <a:gd name="T39" fmla="*/ 441 h 742"/>
                <a:gd name="T40" fmla="*/ 309 w 530"/>
                <a:gd name="T41" fmla="*/ 414 h 742"/>
                <a:gd name="T42" fmla="*/ 282 w 530"/>
                <a:gd name="T43" fmla="*/ 397 h 742"/>
                <a:gd name="T44" fmla="*/ 247 w 530"/>
                <a:gd name="T45" fmla="*/ 388 h 742"/>
                <a:gd name="T46" fmla="*/ 194 w 530"/>
                <a:gd name="T47" fmla="*/ 388 h 742"/>
                <a:gd name="T48" fmla="*/ 114 w 530"/>
                <a:gd name="T49" fmla="*/ 397 h 742"/>
                <a:gd name="T50" fmla="*/ 35 w 530"/>
                <a:gd name="T51" fmla="*/ 406 h 742"/>
                <a:gd name="T52" fmla="*/ 512 w 530"/>
                <a:gd name="T53" fmla="*/ 0 h 742"/>
                <a:gd name="T54" fmla="*/ 203 w 530"/>
                <a:gd name="T55" fmla="*/ 141 h 742"/>
                <a:gd name="T56" fmla="*/ 203 w 530"/>
                <a:gd name="T57" fmla="*/ 256 h 742"/>
                <a:gd name="T58" fmla="*/ 238 w 530"/>
                <a:gd name="T59" fmla="*/ 256 h 742"/>
                <a:gd name="T60" fmla="*/ 273 w 530"/>
                <a:gd name="T61" fmla="*/ 256 h 742"/>
                <a:gd name="T62" fmla="*/ 361 w 530"/>
                <a:gd name="T63" fmla="*/ 264 h 742"/>
                <a:gd name="T64" fmla="*/ 406 w 530"/>
                <a:gd name="T65" fmla="*/ 282 h 742"/>
                <a:gd name="T66" fmla="*/ 441 w 530"/>
                <a:gd name="T67" fmla="*/ 300 h 742"/>
                <a:gd name="T68" fmla="*/ 512 w 530"/>
                <a:gd name="T69" fmla="*/ 370 h 742"/>
                <a:gd name="T70" fmla="*/ 520 w 530"/>
                <a:gd name="T71" fmla="*/ 423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30" h="742">
                  <a:moveTo>
                    <a:pt x="529" y="476"/>
                  </a:moveTo>
                  <a:lnTo>
                    <a:pt x="529" y="476"/>
                  </a:lnTo>
                  <a:lnTo>
                    <a:pt x="529" y="529"/>
                  </a:lnTo>
                  <a:lnTo>
                    <a:pt x="512" y="582"/>
                  </a:lnTo>
                  <a:lnTo>
                    <a:pt x="512" y="582"/>
                  </a:lnTo>
                  <a:lnTo>
                    <a:pt x="485" y="626"/>
                  </a:lnTo>
                  <a:lnTo>
                    <a:pt x="450" y="662"/>
                  </a:lnTo>
                  <a:lnTo>
                    <a:pt x="450" y="662"/>
                  </a:lnTo>
                  <a:lnTo>
                    <a:pt x="414" y="697"/>
                  </a:lnTo>
                  <a:lnTo>
                    <a:pt x="361" y="723"/>
                  </a:lnTo>
                  <a:lnTo>
                    <a:pt x="361" y="723"/>
                  </a:lnTo>
                  <a:lnTo>
                    <a:pt x="309" y="732"/>
                  </a:lnTo>
                  <a:lnTo>
                    <a:pt x="238" y="741"/>
                  </a:lnTo>
                  <a:lnTo>
                    <a:pt x="238" y="741"/>
                  </a:lnTo>
                  <a:lnTo>
                    <a:pt x="159" y="732"/>
                  </a:lnTo>
                  <a:lnTo>
                    <a:pt x="97" y="723"/>
                  </a:lnTo>
                  <a:lnTo>
                    <a:pt x="97" y="723"/>
                  </a:lnTo>
                  <a:lnTo>
                    <a:pt x="0" y="697"/>
                  </a:lnTo>
                  <a:lnTo>
                    <a:pt x="0" y="538"/>
                  </a:lnTo>
                  <a:lnTo>
                    <a:pt x="17" y="538"/>
                  </a:lnTo>
                  <a:lnTo>
                    <a:pt x="17" y="538"/>
                  </a:lnTo>
                  <a:lnTo>
                    <a:pt x="53" y="556"/>
                  </a:lnTo>
                  <a:lnTo>
                    <a:pt x="53" y="556"/>
                  </a:lnTo>
                  <a:lnTo>
                    <a:pt x="97" y="573"/>
                  </a:lnTo>
                  <a:lnTo>
                    <a:pt x="97" y="573"/>
                  </a:lnTo>
                  <a:lnTo>
                    <a:pt x="150" y="591"/>
                  </a:lnTo>
                  <a:lnTo>
                    <a:pt x="150" y="591"/>
                  </a:lnTo>
                  <a:lnTo>
                    <a:pt x="203" y="600"/>
                  </a:lnTo>
                  <a:lnTo>
                    <a:pt x="203" y="600"/>
                  </a:lnTo>
                  <a:lnTo>
                    <a:pt x="264" y="591"/>
                  </a:lnTo>
                  <a:lnTo>
                    <a:pt x="264" y="591"/>
                  </a:lnTo>
                  <a:lnTo>
                    <a:pt x="291" y="582"/>
                  </a:lnTo>
                  <a:lnTo>
                    <a:pt x="317" y="565"/>
                  </a:lnTo>
                  <a:lnTo>
                    <a:pt x="317" y="565"/>
                  </a:lnTo>
                  <a:lnTo>
                    <a:pt x="344" y="529"/>
                  </a:lnTo>
                  <a:lnTo>
                    <a:pt x="344" y="529"/>
                  </a:lnTo>
                  <a:lnTo>
                    <a:pt x="344" y="485"/>
                  </a:lnTo>
                  <a:lnTo>
                    <a:pt x="344" y="485"/>
                  </a:lnTo>
                  <a:lnTo>
                    <a:pt x="344" y="459"/>
                  </a:lnTo>
                  <a:lnTo>
                    <a:pt x="335" y="441"/>
                  </a:lnTo>
                  <a:lnTo>
                    <a:pt x="335" y="441"/>
                  </a:lnTo>
                  <a:lnTo>
                    <a:pt x="309" y="414"/>
                  </a:lnTo>
                  <a:lnTo>
                    <a:pt x="309" y="414"/>
                  </a:lnTo>
                  <a:lnTo>
                    <a:pt x="282" y="397"/>
                  </a:lnTo>
                  <a:lnTo>
                    <a:pt x="247" y="388"/>
                  </a:lnTo>
                  <a:lnTo>
                    <a:pt x="247" y="388"/>
                  </a:lnTo>
                  <a:lnTo>
                    <a:pt x="194" y="388"/>
                  </a:lnTo>
                  <a:lnTo>
                    <a:pt x="194" y="388"/>
                  </a:lnTo>
                  <a:lnTo>
                    <a:pt x="114" y="397"/>
                  </a:lnTo>
                  <a:lnTo>
                    <a:pt x="114" y="397"/>
                  </a:lnTo>
                  <a:lnTo>
                    <a:pt x="53" y="406"/>
                  </a:lnTo>
                  <a:lnTo>
                    <a:pt x="35" y="406"/>
                  </a:lnTo>
                  <a:lnTo>
                    <a:pt x="35" y="0"/>
                  </a:lnTo>
                  <a:lnTo>
                    <a:pt x="512" y="0"/>
                  </a:lnTo>
                  <a:lnTo>
                    <a:pt x="512" y="141"/>
                  </a:lnTo>
                  <a:lnTo>
                    <a:pt x="203" y="141"/>
                  </a:lnTo>
                  <a:lnTo>
                    <a:pt x="203" y="256"/>
                  </a:lnTo>
                  <a:lnTo>
                    <a:pt x="203" y="256"/>
                  </a:lnTo>
                  <a:lnTo>
                    <a:pt x="238" y="256"/>
                  </a:lnTo>
                  <a:lnTo>
                    <a:pt x="238" y="256"/>
                  </a:lnTo>
                  <a:lnTo>
                    <a:pt x="273" y="256"/>
                  </a:lnTo>
                  <a:lnTo>
                    <a:pt x="273" y="256"/>
                  </a:lnTo>
                  <a:lnTo>
                    <a:pt x="317" y="256"/>
                  </a:lnTo>
                  <a:lnTo>
                    <a:pt x="361" y="264"/>
                  </a:lnTo>
                  <a:lnTo>
                    <a:pt x="361" y="264"/>
                  </a:lnTo>
                  <a:lnTo>
                    <a:pt x="406" y="282"/>
                  </a:lnTo>
                  <a:lnTo>
                    <a:pt x="441" y="300"/>
                  </a:lnTo>
                  <a:lnTo>
                    <a:pt x="441" y="300"/>
                  </a:lnTo>
                  <a:lnTo>
                    <a:pt x="476" y="326"/>
                  </a:lnTo>
                  <a:lnTo>
                    <a:pt x="512" y="370"/>
                  </a:lnTo>
                  <a:lnTo>
                    <a:pt x="512" y="370"/>
                  </a:lnTo>
                  <a:lnTo>
                    <a:pt x="520" y="423"/>
                  </a:lnTo>
                  <a:lnTo>
                    <a:pt x="529" y="476"/>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8" name="Freeform 99"/>
            <p:cNvSpPr>
              <a:spLocks noChangeArrowheads="1"/>
            </p:cNvSpPr>
            <p:nvPr/>
          </p:nvSpPr>
          <p:spPr bwMode="auto">
            <a:xfrm>
              <a:off x="4422775" y="1614488"/>
              <a:ext cx="196850" cy="269875"/>
            </a:xfrm>
            <a:custGeom>
              <a:avLst/>
              <a:gdLst>
                <a:gd name="T0" fmla="*/ 546 w 547"/>
                <a:gd name="T1" fmla="*/ 485 h 751"/>
                <a:gd name="T2" fmla="*/ 529 w 547"/>
                <a:gd name="T3" fmla="*/ 591 h 751"/>
                <a:gd name="T4" fmla="*/ 476 w 547"/>
                <a:gd name="T5" fmla="*/ 671 h 751"/>
                <a:gd name="T6" fmla="*/ 440 w 547"/>
                <a:gd name="T7" fmla="*/ 706 h 751"/>
                <a:gd name="T8" fmla="*/ 336 w 547"/>
                <a:gd name="T9" fmla="*/ 741 h 751"/>
                <a:gd name="T10" fmla="*/ 283 w 547"/>
                <a:gd name="T11" fmla="*/ 750 h 751"/>
                <a:gd name="T12" fmla="*/ 168 w 547"/>
                <a:gd name="T13" fmla="*/ 732 h 751"/>
                <a:gd name="T14" fmla="*/ 124 w 547"/>
                <a:gd name="T15" fmla="*/ 706 h 751"/>
                <a:gd name="T16" fmla="*/ 80 w 547"/>
                <a:gd name="T17" fmla="*/ 679 h 751"/>
                <a:gd name="T18" fmla="*/ 18 w 547"/>
                <a:gd name="T19" fmla="*/ 565 h 751"/>
                <a:gd name="T20" fmla="*/ 0 w 547"/>
                <a:gd name="T21" fmla="*/ 494 h 751"/>
                <a:gd name="T22" fmla="*/ 0 w 547"/>
                <a:gd name="T23" fmla="*/ 415 h 751"/>
                <a:gd name="T24" fmla="*/ 18 w 547"/>
                <a:gd name="T25" fmla="*/ 238 h 751"/>
                <a:gd name="T26" fmla="*/ 44 w 547"/>
                <a:gd name="T27" fmla="*/ 176 h 751"/>
                <a:gd name="T28" fmla="*/ 88 w 547"/>
                <a:gd name="T29" fmla="*/ 115 h 751"/>
                <a:gd name="T30" fmla="*/ 203 w 547"/>
                <a:gd name="T31" fmla="*/ 26 h 751"/>
                <a:gd name="T32" fmla="*/ 274 w 547"/>
                <a:gd name="T33" fmla="*/ 9 h 751"/>
                <a:gd name="T34" fmla="*/ 371 w 547"/>
                <a:gd name="T35" fmla="*/ 0 h 751"/>
                <a:gd name="T36" fmla="*/ 440 w 547"/>
                <a:gd name="T37" fmla="*/ 0 h 751"/>
                <a:gd name="T38" fmla="*/ 485 w 547"/>
                <a:gd name="T39" fmla="*/ 150 h 751"/>
                <a:gd name="T40" fmla="*/ 476 w 547"/>
                <a:gd name="T41" fmla="*/ 150 h 751"/>
                <a:gd name="T42" fmla="*/ 432 w 547"/>
                <a:gd name="T43" fmla="*/ 141 h 751"/>
                <a:gd name="T44" fmla="*/ 371 w 547"/>
                <a:gd name="T45" fmla="*/ 132 h 751"/>
                <a:gd name="T46" fmla="*/ 291 w 547"/>
                <a:gd name="T47" fmla="*/ 141 h 751"/>
                <a:gd name="T48" fmla="*/ 238 w 547"/>
                <a:gd name="T49" fmla="*/ 176 h 751"/>
                <a:gd name="T50" fmla="*/ 212 w 547"/>
                <a:gd name="T51" fmla="*/ 203 h 751"/>
                <a:gd name="T52" fmla="*/ 186 w 547"/>
                <a:gd name="T53" fmla="*/ 265 h 751"/>
                <a:gd name="T54" fmla="*/ 177 w 547"/>
                <a:gd name="T55" fmla="*/ 300 h 751"/>
                <a:gd name="T56" fmla="*/ 247 w 547"/>
                <a:gd name="T57" fmla="*/ 265 h 751"/>
                <a:gd name="T58" fmla="*/ 336 w 547"/>
                <a:gd name="T59" fmla="*/ 256 h 751"/>
                <a:gd name="T60" fmla="*/ 371 w 547"/>
                <a:gd name="T61" fmla="*/ 256 h 751"/>
                <a:gd name="T62" fmla="*/ 406 w 547"/>
                <a:gd name="T63" fmla="*/ 265 h 751"/>
                <a:gd name="T64" fmla="*/ 467 w 547"/>
                <a:gd name="T65" fmla="*/ 291 h 751"/>
                <a:gd name="T66" fmla="*/ 502 w 547"/>
                <a:gd name="T67" fmla="*/ 326 h 751"/>
                <a:gd name="T68" fmla="*/ 529 w 547"/>
                <a:gd name="T69" fmla="*/ 371 h 751"/>
                <a:gd name="T70" fmla="*/ 546 w 547"/>
                <a:gd name="T71" fmla="*/ 485 h 751"/>
                <a:gd name="T72" fmla="*/ 336 w 547"/>
                <a:gd name="T73" fmla="*/ 591 h 751"/>
                <a:gd name="T74" fmla="*/ 362 w 547"/>
                <a:gd name="T75" fmla="*/ 556 h 751"/>
                <a:gd name="T76" fmla="*/ 371 w 547"/>
                <a:gd name="T77" fmla="*/ 494 h 751"/>
                <a:gd name="T78" fmla="*/ 362 w 547"/>
                <a:gd name="T79" fmla="*/ 441 h 751"/>
                <a:gd name="T80" fmla="*/ 336 w 547"/>
                <a:gd name="T81" fmla="*/ 397 h 751"/>
                <a:gd name="T82" fmla="*/ 300 w 547"/>
                <a:gd name="T83" fmla="*/ 379 h 751"/>
                <a:gd name="T84" fmla="*/ 256 w 547"/>
                <a:gd name="T85" fmla="*/ 379 h 751"/>
                <a:gd name="T86" fmla="*/ 212 w 547"/>
                <a:gd name="T87" fmla="*/ 379 h 751"/>
                <a:gd name="T88" fmla="*/ 177 w 547"/>
                <a:gd name="T89" fmla="*/ 397 h 751"/>
                <a:gd name="T90" fmla="*/ 177 w 547"/>
                <a:gd name="T91" fmla="*/ 415 h 751"/>
                <a:gd name="T92" fmla="*/ 177 w 547"/>
                <a:gd name="T93" fmla="*/ 441 h 751"/>
                <a:gd name="T94" fmla="*/ 177 w 547"/>
                <a:gd name="T95" fmla="*/ 494 h 751"/>
                <a:gd name="T96" fmla="*/ 186 w 547"/>
                <a:gd name="T97" fmla="*/ 538 h 751"/>
                <a:gd name="T98" fmla="*/ 212 w 547"/>
                <a:gd name="T99" fmla="*/ 591 h 751"/>
                <a:gd name="T100" fmla="*/ 247 w 547"/>
                <a:gd name="T101" fmla="*/ 618 h 751"/>
                <a:gd name="T102" fmla="*/ 283 w 547"/>
                <a:gd name="T103" fmla="*/ 627 h 751"/>
                <a:gd name="T104" fmla="*/ 309 w 547"/>
                <a:gd name="T105" fmla="*/ 618 h 751"/>
                <a:gd name="T106" fmla="*/ 336 w 547"/>
                <a:gd name="T107" fmla="*/ 591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47" h="751">
                  <a:moveTo>
                    <a:pt x="546" y="485"/>
                  </a:moveTo>
                  <a:lnTo>
                    <a:pt x="546" y="485"/>
                  </a:lnTo>
                  <a:lnTo>
                    <a:pt x="546" y="538"/>
                  </a:lnTo>
                  <a:lnTo>
                    <a:pt x="529" y="591"/>
                  </a:lnTo>
                  <a:lnTo>
                    <a:pt x="511" y="635"/>
                  </a:lnTo>
                  <a:lnTo>
                    <a:pt x="476" y="671"/>
                  </a:lnTo>
                  <a:lnTo>
                    <a:pt x="476" y="671"/>
                  </a:lnTo>
                  <a:lnTo>
                    <a:pt x="440" y="706"/>
                  </a:lnTo>
                  <a:lnTo>
                    <a:pt x="389" y="732"/>
                  </a:lnTo>
                  <a:lnTo>
                    <a:pt x="336" y="741"/>
                  </a:lnTo>
                  <a:lnTo>
                    <a:pt x="283" y="750"/>
                  </a:lnTo>
                  <a:lnTo>
                    <a:pt x="283" y="750"/>
                  </a:lnTo>
                  <a:lnTo>
                    <a:pt x="221" y="741"/>
                  </a:lnTo>
                  <a:lnTo>
                    <a:pt x="168" y="732"/>
                  </a:lnTo>
                  <a:lnTo>
                    <a:pt x="168" y="732"/>
                  </a:lnTo>
                  <a:lnTo>
                    <a:pt x="124" y="706"/>
                  </a:lnTo>
                  <a:lnTo>
                    <a:pt x="80" y="679"/>
                  </a:lnTo>
                  <a:lnTo>
                    <a:pt x="80" y="679"/>
                  </a:lnTo>
                  <a:lnTo>
                    <a:pt x="44" y="627"/>
                  </a:lnTo>
                  <a:lnTo>
                    <a:pt x="18" y="565"/>
                  </a:lnTo>
                  <a:lnTo>
                    <a:pt x="18" y="565"/>
                  </a:lnTo>
                  <a:lnTo>
                    <a:pt x="0" y="494"/>
                  </a:lnTo>
                  <a:lnTo>
                    <a:pt x="0" y="415"/>
                  </a:lnTo>
                  <a:lnTo>
                    <a:pt x="0" y="415"/>
                  </a:lnTo>
                  <a:lnTo>
                    <a:pt x="0" y="318"/>
                  </a:lnTo>
                  <a:lnTo>
                    <a:pt x="18" y="238"/>
                  </a:lnTo>
                  <a:lnTo>
                    <a:pt x="18" y="238"/>
                  </a:lnTo>
                  <a:lnTo>
                    <a:pt x="44" y="176"/>
                  </a:lnTo>
                  <a:lnTo>
                    <a:pt x="88" y="115"/>
                  </a:lnTo>
                  <a:lnTo>
                    <a:pt x="88" y="115"/>
                  </a:lnTo>
                  <a:lnTo>
                    <a:pt x="133" y="62"/>
                  </a:lnTo>
                  <a:lnTo>
                    <a:pt x="203" y="26"/>
                  </a:lnTo>
                  <a:lnTo>
                    <a:pt x="203" y="26"/>
                  </a:lnTo>
                  <a:lnTo>
                    <a:pt x="274" y="9"/>
                  </a:lnTo>
                  <a:lnTo>
                    <a:pt x="371" y="0"/>
                  </a:lnTo>
                  <a:lnTo>
                    <a:pt x="371" y="0"/>
                  </a:lnTo>
                  <a:lnTo>
                    <a:pt x="440" y="0"/>
                  </a:lnTo>
                  <a:lnTo>
                    <a:pt x="440" y="0"/>
                  </a:lnTo>
                  <a:lnTo>
                    <a:pt x="485" y="9"/>
                  </a:lnTo>
                  <a:lnTo>
                    <a:pt x="485" y="150"/>
                  </a:lnTo>
                  <a:lnTo>
                    <a:pt x="476" y="150"/>
                  </a:lnTo>
                  <a:lnTo>
                    <a:pt x="476" y="150"/>
                  </a:lnTo>
                  <a:lnTo>
                    <a:pt x="432" y="141"/>
                  </a:lnTo>
                  <a:lnTo>
                    <a:pt x="432" y="141"/>
                  </a:lnTo>
                  <a:lnTo>
                    <a:pt x="371" y="132"/>
                  </a:lnTo>
                  <a:lnTo>
                    <a:pt x="371" y="132"/>
                  </a:lnTo>
                  <a:lnTo>
                    <a:pt x="327" y="132"/>
                  </a:lnTo>
                  <a:lnTo>
                    <a:pt x="291" y="141"/>
                  </a:lnTo>
                  <a:lnTo>
                    <a:pt x="265" y="159"/>
                  </a:lnTo>
                  <a:lnTo>
                    <a:pt x="238" y="176"/>
                  </a:lnTo>
                  <a:lnTo>
                    <a:pt x="238" y="176"/>
                  </a:lnTo>
                  <a:lnTo>
                    <a:pt x="212" y="203"/>
                  </a:lnTo>
                  <a:lnTo>
                    <a:pt x="203" y="229"/>
                  </a:lnTo>
                  <a:lnTo>
                    <a:pt x="186" y="265"/>
                  </a:lnTo>
                  <a:lnTo>
                    <a:pt x="177" y="300"/>
                  </a:lnTo>
                  <a:lnTo>
                    <a:pt x="177" y="300"/>
                  </a:lnTo>
                  <a:lnTo>
                    <a:pt x="247" y="265"/>
                  </a:lnTo>
                  <a:lnTo>
                    <a:pt x="247" y="265"/>
                  </a:lnTo>
                  <a:lnTo>
                    <a:pt x="291" y="256"/>
                  </a:lnTo>
                  <a:lnTo>
                    <a:pt x="336" y="256"/>
                  </a:lnTo>
                  <a:lnTo>
                    <a:pt x="336" y="256"/>
                  </a:lnTo>
                  <a:lnTo>
                    <a:pt x="371" y="256"/>
                  </a:lnTo>
                  <a:lnTo>
                    <a:pt x="406" y="265"/>
                  </a:lnTo>
                  <a:lnTo>
                    <a:pt x="406" y="265"/>
                  </a:lnTo>
                  <a:lnTo>
                    <a:pt x="440" y="273"/>
                  </a:lnTo>
                  <a:lnTo>
                    <a:pt x="467" y="291"/>
                  </a:lnTo>
                  <a:lnTo>
                    <a:pt x="467" y="291"/>
                  </a:lnTo>
                  <a:lnTo>
                    <a:pt x="502" y="326"/>
                  </a:lnTo>
                  <a:lnTo>
                    <a:pt x="529" y="371"/>
                  </a:lnTo>
                  <a:lnTo>
                    <a:pt x="529" y="371"/>
                  </a:lnTo>
                  <a:lnTo>
                    <a:pt x="546" y="423"/>
                  </a:lnTo>
                  <a:lnTo>
                    <a:pt x="546" y="485"/>
                  </a:lnTo>
                  <a:close/>
                  <a:moveTo>
                    <a:pt x="336" y="591"/>
                  </a:moveTo>
                  <a:lnTo>
                    <a:pt x="336" y="591"/>
                  </a:lnTo>
                  <a:lnTo>
                    <a:pt x="362" y="556"/>
                  </a:lnTo>
                  <a:lnTo>
                    <a:pt x="362" y="556"/>
                  </a:lnTo>
                  <a:lnTo>
                    <a:pt x="371" y="494"/>
                  </a:lnTo>
                  <a:lnTo>
                    <a:pt x="371" y="494"/>
                  </a:lnTo>
                  <a:lnTo>
                    <a:pt x="362" y="441"/>
                  </a:lnTo>
                  <a:lnTo>
                    <a:pt x="362" y="441"/>
                  </a:lnTo>
                  <a:lnTo>
                    <a:pt x="344" y="415"/>
                  </a:lnTo>
                  <a:lnTo>
                    <a:pt x="336" y="397"/>
                  </a:lnTo>
                  <a:lnTo>
                    <a:pt x="336" y="397"/>
                  </a:lnTo>
                  <a:lnTo>
                    <a:pt x="300" y="379"/>
                  </a:lnTo>
                  <a:lnTo>
                    <a:pt x="300" y="379"/>
                  </a:lnTo>
                  <a:lnTo>
                    <a:pt x="256" y="379"/>
                  </a:lnTo>
                  <a:lnTo>
                    <a:pt x="256" y="379"/>
                  </a:lnTo>
                  <a:lnTo>
                    <a:pt x="212" y="379"/>
                  </a:lnTo>
                  <a:lnTo>
                    <a:pt x="212" y="379"/>
                  </a:lnTo>
                  <a:lnTo>
                    <a:pt x="177" y="397"/>
                  </a:lnTo>
                  <a:lnTo>
                    <a:pt x="177" y="397"/>
                  </a:lnTo>
                  <a:lnTo>
                    <a:pt x="177" y="415"/>
                  </a:lnTo>
                  <a:lnTo>
                    <a:pt x="177" y="415"/>
                  </a:lnTo>
                  <a:lnTo>
                    <a:pt x="177" y="441"/>
                  </a:lnTo>
                  <a:lnTo>
                    <a:pt x="177" y="441"/>
                  </a:lnTo>
                  <a:lnTo>
                    <a:pt x="177" y="494"/>
                  </a:lnTo>
                  <a:lnTo>
                    <a:pt x="186" y="538"/>
                  </a:lnTo>
                  <a:lnTo>
                    <a:pt x="186" y="538"/>
                  </a:lnTo>
                  <a:lnTo>
                    <a:pt x="203" y="574"/>
                  </a:lnTo>
                  <a:lnTo>
                    <a:pt x="212" y="591"/>
                  </a:lnTo>
                  <a:lnTo>
                    <a:pt x="212" y="591"/>
                  </a:lnTo>
                  <a:lnTo>
                    <a:pt x="247" y="618"/>
                  </a:lnTo>
                  <a:lnTo>
                    <a:pt x="247" y="618"/>
                  </a:lnTo>
                  <a:lnTo>
                    <a:pt x="283" y="627"/>
                  </a:lnTo>
                  <a:lnTo>
                    <a:pt x="283" y="627"/>
                  </a:lnTo>
                  <a:lnTo>
                    <a:pt x="309" y="618"/>
                  </a:lnTo>
                  <a:lnTo>
                    <a:pt x="309" y="618"/>
                  </a:lnTo>
                  <a:lnTo>
                    <a:pt x="336" y="591"/>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19" name="Freeform 100"/>
            <p:cNvSpPr>
              <a:spLocks noChangeArrowheads="1"/>
            </p:cNvSpPr>
            <p:nvPr/>
          </p:nvSpPr>
          <p:spPr bwMode="auto">
            <a:xfrm>
              <a:off x="4784725" y="1519238"/>
              <a:ext cx="41275" cy="906462"/>
            </a:xfrm>
            <a:custGeom>
              <a:avLst/>
              <a:gdLst>
                <a:gd name="T0" fmla="*/ 115 w 116"/>
                <a:gd name="T1" fmla="*/ 2516 h 2517"/>
                <a:gd name="T2" fmla="*/ 0 w 116"/>
                <a:gd name="T3" fmla="*/ 2516 h 2517"/>
                <a:gd name="T4" fmla="*/ 0 w 116"/>
                <a:gd name="T5" fmla="*/ 0 h 2517"/>
                <a:gd name="T6" fmla="*/ 115 w 116"/>
                <a:gd name="T7" fmla="*/ 0 h 2517"/>
                <a:gd name="T8" fmla="*/ 115 w 116"/>
                <a:gd name="T9" fmla="*/ 2516 h 2517"/>
              </a:gdLst>
              <a:ahLst/>
              <a:cxnLst>
                <a:cxn ang="0">
                  <a:pos x="T0" y="T1"/>
                </a:cxn>
                <a:cxn ang="0">
                  <a:pos x="T2" y="T3"/>
                </a:cxn>
                <a:cxn ang="0">
                  <a:pos x="T4" y="T5"/>
                </a:cxn>
                <a:cxn ang="0">
                  <a:pos x="T6" y="T7"/>
                </a:cxn>
                <a:cxn ang="0">
                  <a:pos x="T8" y="T9"/>
                </a:cxn>
              </a:cxnLst>
              <a:rect l="0" t="0" r="r" b="b"/>
              <a:pathLst>
                <a:path w="116" h="2517">
                  <a:moveTo>
                    <a:pt x="115" y="2516"/>
                  </a:moveTo>
                  <a:lnTo>
                    <a:pt x="0" y="2516"/>
                  </a:lnTo>
                  <a:lnTo>
                    <a:pt x="0" y="0"/>
                  </a:lnTo>
                  <a:lnTo>
                    <a:pt x="115" y="0"/>
                  </a:lnTo>
                  <a:lnTo>
                    <a:pt x="115" y="2516"/>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0" name="Freeform 101"/>
            <p:cNvSpPr>
              <a:spLocks noChangeArrowheads="1"/>
            </p:cNvSpPr>
            <p:nvPr/>
          </p:nvSpPr>
          <p:spPr bwMode="auto">
            <a:xfrm>
              <a:off x="5019675" y="1617663"/>
              <a:ext cx="200025" cy="260350"/>
            </a:xfrm>
            <a:custGeom>
              <a:avLst/>
              <a:gdLst>
                <a:gd name="T0" fmla="*/ 556 w 557"/>
                <a:gd name="T1" fmla="*/ 229 h 724"/>
                <a:gd name="T2" fmla="*/ 556 w 557"/>
                <a:gd name="T3" fmla="*/ 229 h 724"/>
                <a:gd name="T4" fmla="*/ 548 w 557"/>
                <a:gd name="T5" fmla="*/ 282 h 724"/>
                <a:gd name="T6" fmla="*/ 539 w 557"/>
                <a:gd name="T7" fmla="*/ 326 h 724"/>
                <a:gd name="T8" fmla="*/ 539 w 557"/>
                <a:gd name="T9" fmla="*/ 326 h 724"/>
                <a:gd name="T10" fmla="*/ 512 w 557"/>
                <a:gd name="T11" fmla="*/ 370 h 724"/>
                <a:gd name="T12" fmla="*/ 486 w 557"/>
                <a:gd name="T13" fmla="*/ 406 h 724"/>
                <a:gd name="T14" fmla="*/ 486 w 557"/>
                <a:gd name="T15" fmla="*/ 406 h 724"/>
                <a:gd name="T16" fmla="*/ 450 w 557"/>
                <a:gd name="T17" fmla="*/ 432 h 724"/>
                <a:gd name="T18" fmla="*/ 450 w 557"/>
                <a:gd name="T19" fmla="*/ 432 h 724"/>
                <a:gd name="T20" fmla="*/ 398 w 557"/>
                <a:gd name="T21" fmla="*/ 467 h 724"/>
                <a:gd name="T22" fmla="*/ 398 w 557"/>
                <a:gd name="T23" fmla="*/ 467 h 724"/>
                <a:gd name="T24" fmla="*/ 345 w 557"/>
                <a:gd name="T25" fmla="*/ 485 h 724"/>
                <a:gd name="T26" fmla="*/ 345 w 557"/>
                <a:gd name="T27" fmla="*/ 485 h 724"/>
                <a:gd name="T28" fmla="*/ 274 w 557"/>
                <a:gd name="T29" fmla="*/ 485 h 724"/>
                <a:gd name="T30" fmla="*/ 177 w 557"/>
                <a:gd name="T31" fmla="*/ 485 h 724"/>
                <a:gd name="T32" fmla="*/ 177 w 557"/>
                <a:gd name="T33" fmla="*/ 723 h 724"/>
                <a:gd name="T34" fmla="*/ 0 w 557"/>
                <a:gd name="T35" fmla="*/ 723 h 724"/>
                <a:gd name="T36" fmla="*/ 0 w 557"/>
                <a:gd name="T37" fmla="*/ 0 h 724"/>
                <a:gd name="T38" fmla="*/ 274 w 557"/>
                <a:gd name="T39" fmla="*/ 0 h 724"/>
                <a:gd name="T40" fmla="*/ 274 w 557"/>
                <a:gd name="T41" fmla="*/ 0 h 724"/>
                <a:gd name="T42" fmla="*/ 336 w 557"/>
                <a:gd name="T43" fmla="*/ 8 h 724"/>
                <a:gd name="T44" fmla="*/ 389 w 557"/>
                <a:gd name="T45" fmla="*/ 17 h 724"/>
                <a:gd name="T46" fmla="*/ 389 w 557"/>
                <a:gd name="T47" fmla="*/ 17 h 724"/>
                <a:gd name="T48" fmla="*/ 424 w 557"/>
                <a:gd name="T49" fmla="*/ 26 h 724"/>
                <a:gd name="T50" fmla="*/ 468 w 557"/>
                <a:gd name="T51" fmla="*/ 53 h 724"/>
                <a:gd name="T52" fmla="*/ 468 w 557"/>
                <a:gd name="T53" fmla="*/ 53 h 724"/>
                <a:gd name="T54" fmla="*/ 503 w 557"/>
                <a:gd name="T55" fmla="*/ 79 h 724"/>
                <a:gd name="T56" fmla="*/ 530 w 557"/>
                <a:gd name="T57" fmla="*/ 123 h 724"/>
                <a:gd name="T58" fmla="*/ 530 w 557"/>
                <a:gd name="T59" fmla="*/ 123 h 724"/>
                <a:gd name="T60" fmla="*/ 548 w 557"/>
                <a:gd name="T61" fmla="*/ 167 h 724"/>
                <a:gd name="T62" fmla="*/ 556 w 557"/>
                <a:gd name="T63" fmla="*/ 229 h 724"/>
                <a:gd name="T64" fmla="*/ 362 w 557"/>
                <a:gd name="T65" fmla="*/ 238 h 724"/>
                <a:gd name="T66" fmla="*/ 362 w 557"/>
                <a:gd name="T67" fmla="*/ 238 h 724"/>
                <a:gd name="T68" fmla="*/ 362 w 557"/>
                <a:gd name="T69" fmla="*/ 203 h 724"/>
                <a:gd name="T70" fmla="*/ 353 w 557"/>
                <a:gd name="T71" fmla="*/ 185 h 724"/>
                <a:gd name="T72" fmla="*/ 353 w 557"/>
                <a:gd name="T73" fmla="*/ 185 h 724"/>
                <a:gd name="T74" fmla="*/ 336 w 557"/>
                <a:gd name="T75" fmla="*/ 167 h 724"/>
                <a:gd name="T76" fmla="*/ 318 w 557"/>
                <a:gd name="T77" fmla="*/ 150 h 724"/>
                <a:gd name="T78" fmla="*/ 318 w 557"/>
                <a:gd name="T79" fmla="*/ 150 h 724"/>
                <a:gd name="T80" fmla="*/ 265 w 557"/>
                <a:gd name="T81" fmla="*/ 141 h 724"/>
                <a:gd name="T82" fmla="*/ 265 w 557"/>
                <a:gd name="T83" fmla="*/ 141 h 724"/>
                <a:gd name="T84" fmla="*/ 203 w 557"/>
                <a:gd name="T85" fmla="*/ 141 h 724"/>
                <a:gd name="T86" fmla="*/ 177 w 557"/>
                <a:gd name="T87" fmla="*/ 141 h 724"/>
                <a:gd name="T88" fmla="*/ 177 w 557"/>
                <a:gd name="T89" fmla="*/ 353 h 724"/>
                <a:gd name="T90" fmla="*/ 195 w 557"/>
                <a:gd name="T91" fmla="*/ 353 h 724"/>
                <a:gd name="T92" fmla="*/ 195 w 557"/>
                <a:gd name="T93" fmla="*/ 353 h 724"/>
                <a:gd name="T94" fmla="*/ 239 w 557"/>
                <a:gd name="T95" fmla="*/ 353 h 724"/>
                <a:gd name="T96" fmla="*/ 239 w 557"/>
                <a:gd name="T97" fmla="*/ 353 h 724"/>
                <a:gd name="T98" fmla="*/ 283 w 557"/>
                <a:gd name="T99" fmla="*/ 353 h 724"/>
                <a:gd name="T100" fmla="*/ 283 w 557"/>
                <a:gd name="T101" fmla="*/ 353 h 724"/>
                <a:gd name="T102" fmla="*/ 309 w 557"/>
                <a:gd name="T103" fmla="*/ 335 h 724"/>
                <a:gd name="T104" fmla="*/ 309 w 557"/>
                <a:gd name="T105" fmla="*/ 335 h 724"/>
                <a:gd name="T106" fmla="*/ 336 w 557"/>
                <a:gd name="T107" fmla="*/ 326 h 724"/>
                <a:gd name="T108" fmla="*/ 336 w 557"/>
                <a:gd name="T109" fmla="*/ 326 h 724"/>
                <a:gd name="T110" fmla="*/ 353 w 557"/>
                <a:gd name="T111" fmla="*/ 309 h 724"/>
                <a:gd name="T112" fmla="*/ 362 w 557"/>
                <a:gd name="T113" fmla="*/ 282 h 724"/>
                <a:gd name="T114" fmla="*/ 362 w 557"/>
                <a:gd name="T115" fmla="*/ 282 h 724"/>
                <a:gd name="T116" fmla="*/ 362 w 557"/>
                <a:gd name="T117" fmla="*/ 238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57" h="724">
                  <a:moveTo>
                    <a:pt x="556" y="229"/>
                  </a:moveTo>
                  <a:lnTo>
                    <a:pt x="556" y="229"/>
                  </a:lnTo>
                  <a:lnTo>
                    <a:pt x="548" y="282"/>
                  </a:lnTo>
                  <a:lnTo>
                    <a:pt x="539" y="326"/>
                  </a:lnTo>
                  <a:lnTo>
                    <a:pt x="539" y="326"/>
                  </a:lnTo>
                  <a:lnTo>
                    <a:pt x="512" y="370"/>
                  </a:lnTo>
                  <a:lnTo>
                    <a:pt x="486" y="406"/>
                  </a:lnTo>
                  <a:lnTo>
                    <a:pt x="486" y="406"/>
                  </a:lnTo>
                  <a:lnTo>
                    <a:pt x="450" y="432"/>
                  </a:lnTo>
                  <a:lnTo>
                    <a:pt x="450" y="432"/>
                  </a:lnTo>
                  <a:lnTo>
                    <a:pt x="398" y="467"/>
                  </a:lnTo>
                  <a:lnTo>
                    <a:pt x="398" y="467"/>
                  </a:lnTo>
                  <a:lnTo>
                    <a:pt x="345" y="485"/>
                  </a:lnTo>
                  <a:lnTo>
                    <a:pt x="345" y="485"/>
                  </a:lnTo>
                  <a:lnTo>
                    <a:pt x="274" y="485"/>
                  </a:lnTo>
                  <a:lnTo>
                    <a:pt x="177" y="485"/>
                  </a:lnTo>
                  <a:lnTo>
                    <a:pt x="177" y="723"/>
                  </a:lnTo>
                  <a:lnTo>
                    <a:pt x="0" y="723"/>
                  </a:lnTo>
                  <a:lnTo>
                    <a:pt x="0" y="0"/>
                  </a:lnTo>
                  <a:lnTo>
                    <a:pt x="274" y="0"/>
                  </a:lnTo>
                  <a:lnTo>
                    <a:pt x="274" y="0"/>
                  </a:lnTo>
                  <a:lnTo>
                    <a:pt x="336" y="8"/>
                  </a:lnTo>
                  <a:lnTo>
                    <a:pt x="389" y="17"/>
                  </a:lnTo>
                  <a:lnTo>
                    <a:pt x="389" y="17"/>
                  </a:lnTo>
                  <a:lnTo>
                    <a:pt x="424" y="26"/>
                  </a:lnTo>
                  <a:lnTo>
                    <a:pt x="468" y="53"/>
                  </a:lnTo>
                  <a:lnTo>
                    <a:pt x="468" y="53"/>
                  </a:lnTo>
                  <a:lnTo>
                    <a:pt x="503" y="79"/>
                  </a:lnTo>
                  <a:lnTo>
                    <a:pt x="530" y="123"/>
                  </a:lnTo>
                  <a:lnTo>
                    <a:pt x="530" y="123"/>
                  </a:lnTo>
                  <a:lnTo>
                    <a:pt x="548" y="167"/>
                  </a:lnTo>
                  <a:lnTo>
                    <a:pt x="556" y="229"/>
                  </a:lnTo>
                  <a:close/>
                  <a:moveTo>
                    <a:pt x="362" y="238"/>
                  </a:moveTo>
                  <a:lnTo>
                    <a:pt x="362" y="238"/>
                  </a:lnTo>
                  <a:lnTo>
                    <a:pt x="362" y="203"/>
                  </a:lnTo>
                  <a:lnTo>
                    <a:pt x="353" y="185"/>
                  </a:lnTo>
                  <a:lnTo>
                    <a:pt x="353" y="185"/>
                  </a:lnTo>
                  <a:lnTo>
                    <a:pt x="336" y="167"/>
                  </a:lnTo>
                  <a:lnTo>
                    <a:pt x="318" y="150"/>
                  </a:lnTo>
                  <a:lnTo>
                    <a:pt x="318" y="150"/>
                  </a:lnTo>
                  <a:lnTo>
                    <a:pt x="265" y="141"/>
                  </a:lnTo>
                  <a:lnTo>
                    <a:pt x="265" y="141"/>
                  </a:lnTo>
                  <a:lnTo>
                    <a:pt x="203" y="141"/>
                  </a:lnTo>
                  <a:lnTo>
                    <a:pt x="177" y="141"/>
                  </a:lnTo>
                  <a:lnTo>
                    <a:pt x="177" y="353"/>
                  </a:lnTo>
                  <a:lnTo>
                    <a:pt x="195" y="353"/>
                  </a:lnTo>
                  <a:lnTo>
                    <a:pt x="195" y="353"/>
                  </a:lnTo>
                  <a:lnTo>
                    <a:pt x="239" y="353"/>
                  </a:lnTo>
                  <a:lnTo>
                    <a:pt x="239" y="353"/>
                  </a:lnTo>
                  <a:lnTo>
                    <a:pt x="283" y="353"/>
                  </a:lnTo>
                  <a:lnTo>
                    <a:pt x="283" y="353"/>
                  </a:lnTo>
                  <a:lnTo>
                    <a:pt x="309" y="335"/>
                  </a:lnTo>
                  <a:lnTo>
                    <a:pt x="309" y="335"/>
                  </a:lnTo>
                  <a:lnTo>
                    <a:pt x="336" y="326"/>
                  </a:lnTo>
                  <a:lnTo>
                    <a:pt x="336" y="326"/>
                  </a:lnTo>
                  <a:lnTo>
                    <a:pt x="353" y="309"/>
                  </a:lnTo>
                  <a:lnTo>
                    <a:pt x="362" y="282"/>
                  </a:lnTo>
                  <a:lnTo>
                    <a:pt x="362" y="282"/>
                  </a:lnTo>
                  <a:lnTo>
                    <a:pt x="362" y="238"/>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1" name="Freeform 102"/>
            <p:cNvSpPr>
              <a:spLocks noChangeArrowheads="1"/>
            </p:cNvSpPr>
            <p:nvPr/>
          </p:nvSpPr>
          <p:spPr bwMode="auto">
            <a:xfrm>
              <a:off x="5353050" y="1614488"/>
              <a:ext cx="250825" cy="269875"/>
            </a:xfrm>
            <a:custGeom>
              <a:avLst/>
              <a:gdLst>
                <a:gd name="T0" fmla="*/ 697 w 698"/>
                <a:gd name="T1" fmla="*/ 371 h 751"/>
                <a:gd name="T2" fmla="*/ 680 w 698"/>
                <a:gd name="T3" fmla="*/ 529 h 751"/>
                <a:gd name="T4" fmla="*/ 609 w 698"/>
                <a:gd name="T5" fmla="*/ 644 h 751"/>
                <a:gd name="T6" fmla="*/ 556 w 698"/>
                <a:gd name="T7" fmla="*/ 688 h 751"/>
                <a:gd name="T8" fmla="*/ 424 w 698"/>
                <a:gd name="T9" fmla="*/ 741 h 751"/>
                <a:gd name="T10" fmla="*/ 353 w 698"/>
                <a:gd name="T11" fmla="*/ 750 h 751"/>
                <a:gd name="T12" fmla="*/ 203 w 698"/>
                <a:gd name="T13" fmla="*/ 724 h 751"/>
                <a:gd name="T14" fmla="*/ 97 w 698"/>
                <a:gd name="T15" fmla="*/ 644 h 751"/>
                <a:gd name="T16" fmla="*/ 53 w 698"/>
                <a:gd name="T17" fmla="*/ 591 h 751"/>
                <a:gd name="T18" fmla="*/ 9 w 698"/>
                <a:gd name="T19" fmla="*/ 450 h 751"/>
                <a:gd name="T20" fmla="*/ 0 w 698"/>
                <a:gd name="T21" fmla="*/ 371 h 751"/>
                <a:gd name="T22" fmla="*/ 27 w 698"/>
                <a:gd name="T23" fmla="*/ 220 h 751"/>
                <a:gd name="T24" fmla="*/ 97 w 698"/>
                <a:gd name="T25" fmla="*/ 97 h 751"/>
                <a:gd name="T26" fmla="*/ 141 w 698"/>
                <a:gd name="T27" fmla="*/ 53 h 751"/>
                <a:gd name="T28" fmla="*/ 274 w 698"/>
                <a:gd name="T29" fmla="*/ 0 h 751"/>
                <a:gd name="T30" fmla="*/ 353 w 698"/>
                <a:gd name="T31" fmla="*/ 0 h 751"/>
                <a:gd name="T32" fmla="*/ 494 w 698"/>
                <a:gd name="T33" fmla="*/ 17 h 751"/>
                <a:gd name="T34" fmla="*/ 609 w 698"/>
                <a:gd name="T35" fmla="*/ 97 h 751"/>
                <a:gd name="T36" fmla="*/ 644 w 698"/>
                <a:gd name="T37" fmla="*/ 150 h 751"/>
                <a:gd name="T38" fmla="*/ 697 w 698"/>
                <a:gd name="T39" fmla="*/ 291 h 751"/>
                <a:gd name="T40" fmla="*/ 512 w 698"/>
                <a:gd name="T41" fmla="*/ 371 h 751"/>
                <a:gd name="T42" fmla="*/ 512 w 698"/>
                <a:gd name="T43" fmla="*/ 309 h 751"/>
                <a:gd name="T44" fmla="*/ 503 w 698"/>
                <a:gd name="T45" fmla="*/ 265 h 751"/>
                <a:gd name="T46" fmla="*/ 468 w 698"/>
                <a:gd name="T47" fmla="*/ 185 h 751"/>
                <a:gd name="T48" fmla="*/ 441 w 698"/>
                <a:gd name="T49" fmla="*/ 159 h 751"/>
                <a:gd name="T50" fmla="*/ 415 w 698"/>
                <a:gd name="T51" fmla="*/ 141 h 751"/>
                <a:gd name="T52" fmla="*/ 353 w 698"/>
                <a:gd name="T53" fmla="*/ 132 h 751"/>
                <a:gd name="T54" fmla="*/ 318 w 698"/>
                <a:gd name="T55" fmla="*/ 132 h 751"/>
                <a:gd name="T56" fmla="*/ 291 w 698"/>
                <a:gd name="T57" fmla="*/ 141 h 751"/>
                <a:gd name="T58" fmla="*/ 238 w 698"/>
                <a:gd name="T59" fmla="*/ 185 h 751"/>
                <a:gd name="T60" fmla="*/ 221 w 698"/>
                <a:gd name="T61" fmla="*/ 220 h 751"/>
                <a:gd name="T62" fmla="*/ 203 w 698"/>
                <a:gd name="T63" fmla="*/ 265 h 751"/>
                <a:gd name="T64" fmla="*/ 185 w 698"/>
                <a:gd name="T65" fmla="*/ 371 h 751"/>
                <a:gd name="T66" fmla="*/ 194 w 698"/>
                <a:gd name="T67" fmla="*/ 432 h 751"/>
                <a:gd name="T68" fmla="*/ 203 w 698"/>
                <a:gd name="T69" fmla="*/ 485 h 751"/>
                <a:gd name="T70" fmla="*/ 238 w 698"/>
                <a:gd name="T71" fmla="*/ 556 h 751"/>
                <a:gd name="T72" fmla="*/ 265 w 698"/>
                <a:gd name="T73" fmla="*/ 582 h 751"/>
                <a:gd name="T74" fmla="*/ 291 w 698"/>
                <a:gd name="T75" fmla="*/ 600 h 751"/>
                <a:gd name="T76" fmla="*/ 353 w 698"/>
                <a:gd name="T77" fmla="*/ 609 h 751"/>
                <a:gd name="T78" fmla="*/ 380 w 698"/>
                <a:gd name="T79" fmla="*/ 609 h 751"/>
                <a:gd name="T80" fmla="*/ 415 w 698"/>
                <a:gd name="T81" fmla="*/ 600 h 751"/>
                <a:gd name="T82" fmla="*/ 468 w 698"/>
                <a:gd name="T83" fmla="*/ 556 h 751"/>
                <a:gd name="T84" fmla="*/ 485 w 698"/>
                <a:gd name="T85" fmla="*/ 521 h 751"/>
                <a:gd name="T86" fmla="*/ 503 w 698"/>
                <a:gd name="T87" fmla="*/ 485 h 751"/>
                <a:gd name="T88" fmla="*/ 512 w 698"/>
                <a:gd name="T89" fmla="*/ 371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98" h="751">
                  <a:moveTo>
                    <a:pt x="697" y="371"/>
                  </a:moveTo>
                  <a:lnTo>
                    <a:pt x="697" y="371"/>
                  </a:lnTo>
                  <a:lnTo>
                    <a:pt x="697" y="459"/>
                  </a:lnTo>
                  <a:lnTo>
                    <a:pt x="680" y="529"/>
                  </a:lnTo>
                  <a:lnTo>
                    <a:pt x="644" y="591"/>
                  </a:lnTo>
                  <a:lnTo>
                    <a:pt x="609" y="644"/>
                  </a:lnTo>
                  <a:lnTo>
                    <a:pt x="609" y="644"/>
                  </a:lnTo>
                  <a:lnTo>
                    <a:pt x="556" y="688"/>
                  </a:lnTo>
                  <a:lnTo>
                    <a:pt x="494" y="724"/>
                  </a:lnTo>
                  <a:lnTo>
                    <a:pt x="424" y="741"/>
                  </a:lnTo>
                  <a:lnTo>
                    <a:pt x="353" y="750"/>
                  </a:lnTo>
                  <a:lnTo>
                    <a:pt x="353" y="750"/>
                  </a:lnTo>
                  <a:lnTo>
                    <a:pt x="274" y="741"/>
                  </a:lnTo>
                  <a:lnTo>
                    <a:pt x="203" y="724"/>
                  </a:lnTo>
                  <a:lnTo>
                    <a:pt x="141" y="688"/>
                  </a:lnTo>
                  <a:lnTo>
                    <a:pt x="97" y="644"/>
                  </a:lnTo>
                  <a:lnTo>
                    <a:pt x="97" y="644"/>
                  </a:lnTo>
                  <a:lnTo>
                    <a:pt x="53" y="591"/>
                  </a:lnTo>
                  <a:lnTo>
                    <a:pt x="27" y="529"/>
                  </a:lnTo>
                  <a:lnTo>
                    <a:pt x="9" y="450"/>
                  </a:lnTo>
                  <a:lnTo>
                    <a:pt x="0" y="371"/>
                  </a:lnTo>
                  <a:lnTo>
                    <a:pt x="0" y="371"/>
                  </a:lnTo>
                  <a:lnTo>
                    <a:pt x="9" y="291"/>
                  </a:lnTo>
                  <a:lnTo>
                    <a:pt x="27" y="220"/>
                  </a:lnTo>
                  <a:lnTo>
                    <a:pt x="53" y="150"/>
                  </a:lnTo>
                  <a:lnTo>
                    <a:pt x="97" y="97"/>
                  </a:lnTo>
                  <a:lnTo>
                    <a:pt x="97" y="97"/>
                  </a:lnTo>
                  <a:lnTo>
                    <a:pt x="141" y="53"/>
                  </a:lnTo>
                  <a:lnTo>
                    <a:pt x="203" y="17"/>
                  </a:lnTo>
                  <a:lnTo>
                    <a:pt x="274" y="0"/>
                  </a:lnTo>
                  <a:lnTo>
                    <a:pt x="353" y="0"/>
                  </a:lnTo>
                  <a:lnTo>
                    <a:pt x="353" y="0"/>
                  </a:lnTo>
                  <a:lnTo>
                    <a:pt x="424" y="0"/>
                  </a:lnTo>
                  <a:lnTo>
                    <a:pt x="494" y="17"/>
                  </a:lnTo>
                  <a:lnTo>
                    <a:pt x="556" y="53"/>
                  </a:lnTo>
                  <a:lnTo>
                    <a:pt x="609" y="97"/>
                  </a:lnTo>
                  <a:lnTo>
                    <a:pt x="609" y="97"/>
                  </a:lnTo>
                  <a:lnTo>
                    <a:pt x="644" y="150"/>
                  </a:lnTo>
                  <a:lnTo>
                    <a:pt x="680" y="212"/>
                  </a:lnTo>
                  <a:lnTo>
                    <a:pt x="697" y="291"/>
                  </a:lnTo>
                  <a:lnTo>
                    <a:pt x="697" y="371"/>
                  </a:lnTo>
                  <a:close/>
                  <a:moveTo>
                    <a:pt x="512" y="371"/>
                  </a:moveTo>
                  <a:lnTo>
                    <a:pt x="512" y="371"/>
                  </a:lnTo>
                  <a:lnTo>
                    <a:pt x="512" y="309"/>
                  </a:lnTo>
                  <a:lnTo>
                    <a:pt x="503" y="265"/>
                  </a:lnTo>
                  <a:lnTo>
                    <a:pt x="503" y="265"/>
                  </a:lnTo>
                  <a:lnTo>
                    <a:pt x="485" y="220"/>
                  </a:lnTo>
                  <a:lnTo>
                    <a:pt x="468" y="185"/>
                  </a:lnTo>
                  <a:lnTo>
                    <a:pt x="468" y="185"/>
                  </a:lnTo>
                  <a:lnTo>
                    <a:pt x="441" y="159"/>
                  </a:lnTo>
                  <a:lnTo>
                    <a:pt x="415" y="141"/>
                  </a:lnTo>
                  <a:lnTo>
                    <a:pt x="415" y="141"/>
                  </a:lnTo>
                  <a:lnTo>
                    <a:pt x="380" y="132"/>
                  </a:lnTo>
                  <a:lnTo>
                    <a:pt x="353" y="132"/>
                  </a:lnTo>
                  <a:lnTo>
                    <a:pt x="353" y="132"/>
                  </a:lnTo>
                  <a:lnTo>
                    <a:pt x="318" y="132"/>
                  </a:lnTo>
                  <a:lnTo>
                    <a:pt x="291" y="141"/>
                  </a:lnTo>
                  <a:lnTo>
                    <a:pt x="291" y="141"/>
                  </a:lnTo>
                  <a:lnTo>
                    <a:pt x="265" y="159"/>
                  </a:lnTo>
                  <a:lnTo>
                    <a:pt x="238" y="185"/>
                  </a:lnTo>
                  <a:lnTo>
                    <a:pt x="238" y="185"/>
                  </a:lnTo>
                  <a:lnTo>
                    <a:pt x="221" y="220"/>
                  </a:lnTo>
                  <a:lnTo>
                    <a:pt x="203" y="265"/>
                  </a:lnTo>
                  <a:lnTo>
                    <a:pt x="203" y="265"/>
                  </a:lnTo>
                  <a:lnTo>
                    <a:pt x="194" y="309"/>
                  </a:lnTo>
                  <a:lnTo>
                    <a:pt x="185" y="371"/>
                  </a:lnTo>
                  <a:lnTo>
                    <a:pt x="185" y="371"/>
                  </a:lnTo>
                  <a:lnTo>
                    <a:pt x="194" y="432"/>
                  </a:lnTo>
                  <a:lnTo>
                    <a:pt x="203" y="485"/>
                  </a:lnTo>
                  <a:lnTo>
                    <a:pt x="203" y="485"/>
                  </a:lnTo>
                  <a:lnTo>
                    <a:pt x="221" y="521"/>
                  </a:lnTo>
                  <a:lnTo>
                    <a:pt x="238" y="556"/>
                  </a:lnTo>
                  <a:lnTo>
                    <a:pt x="238" y="556"/>
                  </a:lnTo>
                  <a:lnTo>
                    <a:pt x="265" y="582"/>
                  </a:lnTo>
                  <a:lnTo>
                    <a:pt x="291" y="600"/>
                  </a:lnTo>
                  <a:lnTo>
                    <a:pt x="291" y="600"/>
                  </a:lnTo>
                  <a:lnTo>
                    <a:pt x="318" y="609"/>
                  </a:lnTo>
                  <a:lnTo>
                    <a:pt x="353" y="609"/>
                  </a:lnTo>
                  <a:lnTo>
                    <a:pt x="353" y="609"/>
                  </a:lnTo>
                  <a:lnTo>
                    <a:pt x="380" y="609"/>
                  </a:lnTo>
                  <a:lnTo>
                    <a:pt x="415" y="600"/>
                  </a:lnTo>
                  <a:lnTo>
                    <a:pt x="415" y="600"/>
                  </a:lnTo>
                  <a:lnTo>
                    <a:pt x="441" y="582"/>
                  </a:lnTo>
                  <a:lnTo>
                    <a:pt x="468" y="556"/>
                  </a:lnTo>
                  <a:lnTo>
                    <a:pt x="468" y="556"/>
                  </a:lnTo>
                  <a:lnTo>
                    <a:pt x="485" y="521"/>
                  </a:lnTo>
                  <a:lnTo>
                    <a:pt x="503" y="485"/>
                  </a:lnTo>
                  <a:lnTo>
                    <a:pt x="503" y="485"/>
                  </a:lnTo>
                  <a:lnTo>
                    <a:pt x="512" y="432"/>
                  </a:lnTo>
                  <a:lnTo>
                    <a:pt x="512" y="371"/>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2" name="Freeform 103"/>
            <p:cNvSpPr>
              <a:spLocks noChangeArrowheads="1"/>
            </p:cNvSpPr>
            <p:nvPr/>
          </p:nvSpPr>
          <p:spPr bwMode="auto">
            <a:xfrm>
              <a:off x="5759450" y="1617663"/>
              <a:ext cx="171450" cy="260350"/>
            </a:xfrm>
            <a:custGeom>
              <a:avLst/>
              <a:gdLst>
                <a:gd name="T0" fmla="*/ 476 w 477"/>
                <a:gd name="T1" fmla="*/ 723 h 724"/>
                <a:gd name="T2" fmla="*/ 0 w 477"/>
                <a:gd name="T3" fmla="*/ 723 h 724"/>
                <a:gd name="T4" fmla="*/ 0 w 477"/>
                <a:gd name="T5" fmla="*/ 0 h 724"/>
                <a:gd name="T6" fmla="*/ 176 w 477"/>
                <a:gd name="T7" fmla="*/ 0 h 724"/>
                <a:gd name="T8" fmla="*/ 176 w 477"/>
                <a:gd name="T9" fmla="*/ 582 h 724"/>
                <a:gd name="T10" fmla="*/ 476 w 477"/>
                <a:gd name="T11" fmla="*/ 582 h 724"/>
                <a:gd name="T12" fmla="*/ 476 w 477"/>
                <a:gd name="T13" fmla="*/ 723 h 724"/>
              </a:gdLst>
              <a:ahLst/>
              <a:cxnLst>
                <a:cxn ang="0">
                  <a:pos x="T0" y="T1"/>
                </a:cxn>
                <a:cxn ang="0">
                  <a:pos x="T2" y="T3"/>
                </a:cxn>
                <a:cxn ang="0">
                  <a:pos x="T4" y="T5"/>
                </a:cxn>
                <a:cxn ang="0">
                  <a:pos x="T6" y="T7"/>
                </a:cxn>
                <a:cxn ang="0">
                  <a:pos x="T8" y="T9"/>
                </a:cxn>
                <a:cxn ang="0">
                  <a:pos x="T10" y="T11"/>
                </a:cxn>
                <a:cxn ang="0">
                  <a:pos x="T12" y="T13"/>
                </a:cxn>
              </a:cxnLst>
              <a:rect l="0" t="0" r="r" b="b"/>
              <a:pathLst>
                <a:path w="477" h="724">
                  <a:moveTo>
                    <a:pt x="476" y="723"/>
                  </a:moveTo>
                  <a:lnTo>
                    <a:pt x="0" y="723"/>
                  </a:lnTo>
                  <a:lnTo>
                    <a:pt x="0" y="0"/>
                  </a:lnTo>
                  <a:lnTo>
                    <a:pt x="176" y="0"/>
                  </a:lnTo>
                  <a:lnTo>
                    <a:pt x="176" y="582"/>
                  </a:lnTo>
                  <a:lnTo>
                    <a:pt x="476" y="582"/>
                  </a:lnTo>
                  <a:lnTo>
                    <a:pt x="476" y="723"/>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3" name="Freeform 104"/>
            <p:cNvSpPr>
              <a:spLocks noChangeArrowheads="1"/>
            </p:cNvSpPr>
            <p:nvPr/>
          </p:nvSpPr>
          <p:spPr bwMode="auto">
            <a:xfrm>
              <a:off x="6067425" y="1617663"/>
              <a:ext cx="139700" cy="260350"/>
            </a:xfrm>
            <a:custGeom>
              <a:avLst/>
              <a:gdLst>
                <a:gd name="T0" fmla="*/ 388 w 389"/>
                <a:gd name="T1" fmla="*/ 723 h 724"/>
                <a:gd name="T2" fmla="*/ 0 w 389"/>
                <a:gd name="T3" fmla="*/ 723 h 724"/>
                <a:gd name="T4" fmla="*/ 0 w 389"/>
                <a:gd name="T5" fmla="*/ 600 h 724"/>
                <a:gd name="T6" fmla="*/ 106 w 389"/>
                <a:gd name="T7" fmla="*/ 600 h 724"/>
                <a:gd name="T8" fmla="*/ 106 w 389"/>
                <a:gd name="T9" fmla="*/ 132 h 724"/>
                <a:gd name="T10" fmla="*/ 0 w 389"/>
                <a:gd name="T11" fmla="*/ 132 h 724"/>
                <a:gd name="T12" fmla="*/ 0 w 389"/>
                <a:gd name="T13" fmla="*/ 0 h 724"/>
                <a:gd name="T14" fmla="*/ 388 w 389"/>
                <a:gd name="T15" fmla="*/ 0 h 724"/>
                <a:gd name="T16" fmla="*/ 388 w 389"/>
                <a:gd name="T17" fmla="*/ 132 h 724"/>
                <a:gd name="T18" fmla="*/ 291 w 389"/>
                <a:gd name="T19" fmla="*/ 132 h 724"/>
                <a:gd name="T20" fmla="*/ 291 w 389"/>
                <a:gd name="T21" fmla="*/ 600 h 724"/>
                <a:gd name="T22" fmla="*/ 388 w 389"/>
                <a:gd name="T23" fmla="*/ 600 h 724"/>
                <a:gd name="T24" fmla="*/ 388 w 389"/>
                <a:gd name="T25" fmla="*/ 723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9" h="724">
                  <a:moveTo>
                    <a:pt x="388" y="723"/>
                  </a:moveTo>
                  <a:lnTo>
                    <a:pt x="0" y="723"/>
                  </a:lnTo>
                  <a:lnTo>
                    <a:pt x="0" y="600"/>
                  </a:lnTo>
                  <a:lnTo>
                    <a:pt x="106" y="600"/>
                  </a:lnTo>
                  <a:lnTo>
                    <a:pt x="106" y="132"/>
                  </a:lnTo>
                  <a:lnTo>
                    <a:pt x="0" y="132"/>
                  </a:lnTo>
                  <a:lnTo>
                    <a:pt x="0" y="0"/>
                  </a:lnTo>
                  <a:lnTo>
                    <a:pt x="388" y="0"/>
                  </a:lnTo>
                  <a:lnTo>
                    <a:pt x="388" y="132"/>
                  </a:lnTo>
                  <a:lnTo>
                    <a:pt x="291" y="132"/>
                  </a:lnTo>
                  <a:lnTo>
                    <a:pt x="291" y="600"/>
                  </a:lnTo>
                  <a:lnTo>
                    <a:pt x="388" y="600"/>
                  </a:lnTo>
                  <a:lnTo>
                    <a:pt x="388" y="723"/>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4" name="Freeform 105"/>
            <p:cNvSpPr>
              <a:spLocks noChangeArrowheads="1"/>
            </p:cNvSpPr>
            <p:nvPr/>
          </p:nvSpPr>
          <p:spPr bwMode="auto">
            <a:xfrm>
              <a:off x="6354763" y="1614488"/>
              <a:ext cx="212725" cy="269875"/>
            </a:xfrm>
            <a:custGeom>
              <a:avLst/>
              <a:gdLst>
                <a:gd name="T0" fmla="*/ 353 w 592"/>
                <a:gd name="T1" fmla="*/ 750 h 751"/>
                <a:gd name="T2" fmla="*/ 203 w 592"/>
                <a:gd name="T3" fmla="*/ 724 h 751"/>
                <a:gd name="T4" fmla="*/ 88 w 592"/>
                <a:gd name="T5" fmla="*/ 644 h 751"/>
                <a:gd name="T6" fmla="*/ 53 w 592"/>
                <a:gd name="T7" fmla="*/ 591 h 751"/>
                <a:gd name="T8" fmla="*/ 0 w 592"/>
                <a:gd name="T9" fmla="*/ 459 h 751"/>
                <a:gd name="T10" fmla="*/ 0 w 592"/>
                <a:gd name="T11" fmla="*/ 371 h 751"/>
                <a:gd name="T12" fmla="*/ 18 w 592"/>
                <a:gd name="T13" fmla="*/ 220 h 751"/>
                <a:gd name="T14" fmla="*/ 88 w 592"/>
                <a:gd name="T15" fmla="*/ 97 h 751"/>
                <a:gd name="T16" fmla="*/ 141 w 592"/>
                <a:gd name="T17" fmla="*/ 53 h 751"/>
                <a:gd name="T18" fmla="*/ 274 w 592"/>
                <a:gd name="T19" fmla="*/ 0 h 751"/>
                <a:gd name="T20" fmla="*/ 353 w 592"/>
                <a:gd name="T21" fmla="*/ 0 h 751"/>
                <a:gd name="T22" fmla="*/ 424 w 592"/>
                <a:gd name="T23" fmla="*/ 0 h 751"/>
                <a:gd name="T24" fmla="*/ 494 w 592"/>
                <a:gd name="T25" fmla="*/ 17 h 751"/>
                <a:gd name="T26" fmla="*/ 547 w 592"/>
                <a:gd name="T27" fmla="*/ 35 h 751"/>
                <a:gd name="T28" fmla="*/ 591 w 592"/>
                <a:gd name="T29" fmla="*/ 229 h 751"/>
                <a:gd name="T30" fmla="*/ 574 w 592"/>
                <a:gd name="T31" fmla="*/ 229 h 751"/>
                <a:gd name="T32" fmla="*/ 547 w 592"/>
                <a:gd name="T33" fmla="*/ 203 h 751"/>
                <a:gd name="T34" fmla="*/ 494 w 592"/>
                <a:gd name="T35" fmla="*/ 168 h 751"/>
                <a:gd name="T36" fmla="*/ 441 w 592"/>
                <a:gd name="T37" fmla="*/ 141 h 751"/>
                <a:gd name="T38" fmla="*/ 380 w 592"/>
                <a:gd name="T39" fmla="*/ 132 h 751"/>
                <a:gd name="T40" fmla="*/ 344 w 592"/>
                <a:gd name="T41" fmla="*/ 132 h 751"/>
                <a:gd name="T42" fmla="*/ 309 w 592"/>
                <a:gd name="T43" fmla="*/ 141 h 751"/>
                <a:gd name="T44" fmla="*/ 247 w 592"/>
                <a:gd name="T45" fmla="*/ 185 h 751"/>
                <a:gd name="T46" fmla="*/ 221 w 592"/>
                <a:gd name="T47" fmla="*/ 220 h 751"/>
                <a:gd name="T48" fmla="*/ 203 w 592"/>
                <a:gd name="T49" fmla="*/ 265 h 751"/>
                <a:gd name="T50" fmla="*/ 185 w 592"/>
                <a:gd name="T51" fmla="*/ 371 h 751"/>
                <a:gd name="T52" fmla="*/ 185 w 592"/>
                <a:gd name="T53" fmla="*/ 432 h 751"/>
                <a:gd name="T54" fmla="*/ 203 w 592"/>
                <a:gd name="T55" fmla="*/ 485 h 751"/>
                <a:gd name="T56" fmla="*/ 247 w 592"/>
                <a:gd name="T57" fmla="*/ 556 h 751"/>
                <a:gd name="T58" fmla="*/ 283 w 592"/>
                <a:gd name="T59" fmla="*/ 582 h 751"/>
                <a:gd name="T60" fmla="*/ 309 w 592"/>
                <a:gd name="T61" fmla="*/ 600 h 751"/>
                <a:gd name="T62" fmla="*/ 380 w 592"/>
                <a:gd name="T63" fmla="*/ 609 h 751"/>
                <a:gd name="T64" fmla="*/ 415 w 592"/>
                <a:gd name="T65" fmla="*/ 609 h 751"/>
                <a:gd name="T66" fmla="*/ 450 w 592"/>
                <a:gd name="T67" fmla="*/ 600 h 751"/>
                <a:gd name="T68" fmla="*/ 503 w 592"/>
                <a:gd name="T69" fmla="*/ 574 h 751"/>
                <a:gd name="T70" fmla="*/ 547 w 592"/>
                <a:gd name="T71" fmla="*/ 538 h 751"/>
                <a:gd name="T72" fmla="*/ 591 w 592"/>
                <a:gd name="T73" fmla="*/ 512 h 751"/>
                <a:gd name="T74" fmla="*/ 591 w 592"/>
                <a:gd name="T75" fmla="*/ 688 h 751"/>
                <a:gd name="T76" fmla="*/ 547 w 592"/>
                <a:gd name="T77" fmla="*/ 706 h 751"/>
                <a:gd name="T78" fmla="*/ 494 w 592"/>
                <a:gd name="T79" fmla="*/ 724 h 751"/>
                <a:gd name="T80" fmla="*/ 433 w 592"/>
                <a:gd name="T81" fmla="*/ 741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92" h="751">
                  <a:moveTo>
                    <a:pt x="353" y="750"/>
                  </a:moveTo>
                  <a:lnTo>
                    <a:pt x="353" y="750"/>
                  </a:lnTo>
                  <a:lnTo>
                    <a:pt x="274" y="741"/>
                  </a:lnTo>
                  <a:lnTo>
                    <a:pt x="203" y="724"/>
                  </a:lnTo>
                  <a:lnTo>
                    <a:pt x="141" y="688"/>
                  </a:lnTo>
                  <a:lnTo>
                    <a:pt x="88" y="644"/>
                  </a:lnTo>
                  <a:lnTo>
                    <a:pt x="88" y="644"/>
                  </a:lnTo>
                  <a:lnTo>
                    <a:pt x="53" y="591"/>
                  </a:lnTo>
                  <a:lnTo>
                    <a:pt x="18" y="529"/>
                  </a:lnTo>
                  <a:lnTo>
                    <a:pt x="0" y="459"/>
                  </a:lnTo>
                  <a:lnTo>
                    <a:pt x="0" y="371"/>
                  </a:lnTo>
                  <a:lnTo>
                    <a:pt x="0" y="371"/>
                  </a:lnTo>
                  <a:lnTo>
                    <a:pt x="0" y="291"/>
                  </a:lnTo>
                  <a:lnTo>
                    <a:pt x="18" y="220"/>
                  </a:lnTo>
                  <a:lnTo>
                    <a:pt x="53" y="159"/>
                  </a:lnTo>
                  <a:lnTo>
                    <a:pt x="88" y="97"/>
                  </a:lnTo>
                  <a:lnTo>
                    <a:pt x="88" y="97"/>
                  </a:lnTo>
                  <a:lnTo>
                    <a:pt x="141" y="53"/>
                  </a:lnTo>
                  <a:lnTo>
                    <a:pt x="203" y="26"/>
                  </a:lnTo>
                  <a:lnTo>
                    <a:pt x="274" y="0"/>
                  </a:lnTo>
                  <a:lnTo>
                    <a:pt x="353" y="0"/>
                  </a:lnTo>
                  <a:lnTo>
                    <a:pt x="353" y="0"/>
                  </a:lnTo>
                  <a:lnTo>
                    <a:pt x="424" y="0"/>
                  </a:lnTo>
                  <a:lnTo>
                    <a:pt x="424" y="0"/>
                  </a:lnTo>
                  <a:lnTo>
                    <a:pt x="494" y="17"/>
                  </a:lnTo>
                  <a:lnTo>
                    <a:pt x="494" y="17"/>
                  </a:lnTo>
                  <a:lnTo>
                    <a:pt x="547" y="35"/>
                  </a:lnTo>
                  <a:lnTo>
                    <a:pt x="547" y="35"/>
                  </a:lnTo>
                  <a:lnTo>
                    <a:pt x="591" y="62"/>
                  </a:lnTo>
                  <a:lnTo>
                    <a:pt x="591" y="229"/>
                  </a:lnTo>
                  <a:lnTo>
                    <a:pt x="574" y="229"/>
                  </a:lnTo>
                  <a:lnTo>
                    <a:pt x="574" y="229"/>
                  </a:lnTo>
                  <a:lnTo>
                    <a:pt x="547" y="203"/>
                  </a:lnTo>
                  <a:lnTo>
                    <a:pt x="547" y="203"/>
                  </a:lnTo>
                  <a:lnTo>
                    <a:pt x="494" y="168"/>
                  </a:lnTo>
                  <a:lnTo>
                    <a:pt x="494" y="168"/>
                  </a:lnTo>
                  <a:lnTo>
                    <a:pt x="441" y="141"/>
                  </a:lnTo>
                  <a:lnTo>
                    <a:pt x="441" y="141"/>
                  </a:lnTo>
                  <a:lnTo>
                    <a:pt x="415" y="132"/>
                  </a:lnTo>
                  <a:lnTo>
                    <a:pt x="380" y="132"/>
                  </a:lnTo>
                  <a:lnTo>
                    <a:pt x="380" y="132"/>
                  </a:lnTo>
                  <a:lnTo>
                    <a:pt x="344" y="132"/>
                  </a:lnTo>
                  <a:lnTo>
                    <a:pt x="309" y="141"/>
                  </a:lnTo>
                  <a:lnTo>
                    <a:pt x="309" y="141"/>
                  </a:lnTo>
                  <a:lnTo>
                    <a:pt x="274" y="159"/>
                  </a:lnTo>
                  <a:lnTo>
                    <a:pt x="247" y="185"/>
                  </a:lnTo>
                  <a:lnTo>
                    <a:pt x="247" y="185"/>
                  </a:lnTo>
                  <a:lnTo>
                    <a:pt x="221" y="220"/>
                  </a:lnTo>
                  <a:lnTo>
                    <a:pt x="203" y="265"/>
                  </a:lnTo>
                  <a:lnTo>
                    <a:pt x="203" y="265"/>
                  </a:lnTo>
                  <a:lnTo>
                    <a:pt x="185" y="318"/>
                  </a:lnTo>
                  <a:lnTo>
                    <a:pt x="185" y="371"/>
                  </a:lnTo>
                  <a:lnTo>
                    <a:pt x="185" y="371"/>
                  </a:lnTo>
                  <a:lnTo>
                    <a:pt x="185" y="432"/>
                  </a:lnTo>
                  <a:lnTo>
                    <a:pt x="203" y="485"/>
                  </a:lnTo>
                  <a:lnTo>
                    <a:pt x="203" y="485"/>
                  </a:lnTo>
                  <a:lnTo>
                    <a:pt x="221" y="529"/>
                  </a:lnTo>
                  <a:lnTo>
                    <a:pt x="247" y="556"/>
                  </a:lnTo>
                  <a:lnTo>
                    <a:pt x="247" y="556"/>
                  </a:lnTo>
                  <a:lnTo>
                    <a:pt x="283" y="582"/>
                  </a:lnTo>
                  <a:lnTo>
                    <a:pt x="309" y="600"/>
                  </a:lnTo>
                  <a:lnTo>
                    <a:pt x="309" y="600"/>
                  </a:lnTo>
                  <a:lnTo>
                    <a:pt x="344" y="609"/>
                  </a:lnTo>
                  <a:lnTo>
                    <a:pt x="380" y="609"/>
                  </a:lnTo>
                  <a:lnTo>
                    <a:pt x="380" y="609"/>
                  </a:lnTo>
                  <a:lnTo>
                    <a:pt x="415" y="609"/>
                  </a:lnTo>
                  <a:lnTo>
                    <a:pt x="450" y="600"/>
                  </a:lnTo>
                  <a:lnTo>
                    <a:pt x="450" y="600"/>
                  </a:lnTo>
                  <a:lnTo>
                    <a:pt x="503" y="574"/>
                  </a:lnTo>
                  <a:lnTo>
                    <a:pt x="503" y="574"/>
                  </a:lnTo>
                  <a:lnTo>
                    <a:pt x="547" y="538"/>
                  </a:lnTo>
                  <a:lnTo>
                    <a:pt x="547" y="538"/>
                  </a:lnTo>
                  <a:lnTo>
                    <a:pt x="574" y="512"/>
                  </a:lnTo>
                  <a:lnTo>
                    <a:pt x="591" y="512"/>
                  </a:lnTo>
                  <a:lnTo>
                    <a:pt x="591" y="688"/>
                  </a:lnTo>
                  <a:lnTo>
                    <a:pt x="591" y="688"/>
                  </a:lnTo>
                  <a:lnTo>
                    <a:pt x="547" y="706"/>
                  </a:lnTo>
                  <a:lnTo>
                    <a:pt x="547" y="706"/>
                  </a:lnTo>
                  <a:lnTo>
                    <a:pt x="494" y="724"/>
                  </a:lnTo>
                  <a:lnTo>
                    <a:pt x="494" y="724"/>
                  </a:lnTo>
                  <a:lnTo>
                    <a:pt x="433" y="741"/>
                  </a:lnTo>
                  <a:lnTo>
                    <a:pt x="433" y="741"/>
                  </a:lnTo>
                  <a:lnTo>
                    <a:pt x="353" y="75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5" name="Freeform 106"/>
            <p:cNvSpPr>
              <a:spLocks noChangeArrowheads="1"/>
            </p:cNvSpPr>
            <p:nvPr/>
          </p:nvSpPr>
          <p:spPr bwMode="auto">
            <a:xfrm>
              <a:off x="6691313" y="1617663"/>
              <a:ext cx="247650" cy="260350"/>
            </a:xfrm>
            <a:custGeom>
              <a:avLst/>
              <a:gdLst>
                <a:gd name="T0" fmla="*/ 688 w 689"/>
                <a:gd name="T1" fmla="*/ 0 h 724"/>
                <a:gd name="T2" fmla="*/ 441 w 689"/>
                <a:gd name="T3" fmla="*/ 423 h 724"/>
                <a:gd name="T4" fmla="*/ 441 w 689"/>
                <a:gd name="T5" fmla="*/ 723 h 724"/>
                <a:gd name="T6" fmla="*/ 256 w 689"/>
                <a:gd name="T7" fmla="*/ 723 h 724"/>
                <a:gd name="T8" fmla="*/ 256 w 689"/>
                <a:gd name="T9" fmla="*/ 432 h 724"/>
                <a:gd name="T10" fmla="*/ 0 w 689"/>
                <a:gd name="T11" fmla="*/ 0 h 724"/>
                <a:gd name="T12" fmla="*/ 211 w 689"/>
                <a:gd name="T13" fmla="*/ 0 h 724"/>
                <a:gd name="T14" fmla="*/ 353 w 689"/>
                <a:gd name="T15" fmla="*/ 256 h 724"/>
                <a:gd name="T16" fmla="*/ 485 w 689"/>
                <a:gd name="T17" fmla="*/ 0 h 724"/>
                <a:gd name="T18" fmla="*/ 688 w 689"/>
                <a:gd name="T19" fmla="*/ 0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9" h="724">
                  <a:moveTo>
                    <a:pt x="688" y="0"/>
                  </a:moveTo>
                  <a:lnTo>
                    <a:pt x="441" y="423"/>
                  </a:lnTo>
                  <a:lnTo>
                    <a:pt x="441" y="723"/>
                  </a:lnTo>
                  <a:lnTo>
                    <a:pt x="256" y="723"/>
                  </a:lnTo>
                  <a:lnTo>
                    <a:pt x="256" y="432"/>
                  </a:lnTo>
                  <a:lnTo>
                    <a:pt x="0" y="0"/>
                  </a:lnTo>
                  <a:lnTo>
                    <a:pt x="211" y="0"/>
                  </a:lnTo>
                  <a:lnTo>
                    <a:pt x="353" y="256"/>
                  </a:lnTo>
                  <a:lnTo>
                    <a:pt x="485" y="0"/>
                  </a:lnTo>
                  <a:lnTo>
                    <a:pt x="688"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6" name="Freeform 107"/>
            <p:cNvSpPr>
              <a:spLocks noChangeArrowheads="1"/>
            </p:cNvSpPr>
            <p:nvPr/>
          </p:nvSpPr>
          <p:spPr bwMode="auto">
            <a:xfrm>
              <a:off x="5019675" y="2062163"/>
              <a:ext cx="171450" cy="260350"/>
            </a:xfrm>
            <a:custGeom>
              <a:avLst/>
              <a:gdLst>
                <a:gd name="T0" fmla="*/ 477 w 478"/>
                <a:gd name="T1" fmla="*/ 142 h 725"/>
                <a:gd name="T2" fmla="*/ 177 w 478"/>
                <a:gd name="T3" fmla="*/ 142 h 725"/>
                <a:gd name="T4" fmla="*/ 177 w 478"/>
                <a:gd name="T5" fmla="*/ 274 h 725"/>
                <a:gd name="T6" fmla="*/ 459 w 478"/>
                <a:gd name="T7" fmla="*/ 274 h 725"/>
                <a:gd name="T8" fmla="*/ 459 w 478"/>
                <a:gd name="T9" fmla="*/ 415 h 725"/>
                <a:gd name="T10" fmla="*/ 177 w 478"/>
                <a:gd name="T11" fmla="*/ 415 h 725"/>
                <a:gd name="T12" fmla="*/ 177 w 478"/>
                <a:gd name="T13" fmla="*/ 724 h 725"/>
                <a:gd name="T14" fmla="*/ 0 w 478"/>
                <a:gd name="T15" fmla="*/ 724 h 725"/>
                <a:gd name="T16" fmla="*/ 0 w 478"/>
                <a:gd name="T17" fmla="*/ 0 h 725"/>
                <a:gd name="T18" fmla="*/ 477 w 478"/>
                <a:gd name="T19" fmla="*/ 0 h 725"/>
                <a:gd name="T20" fmla="*/ 477 w 478"/>
                <a:gd name="T21" fmla="*/ 142 h 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78" h="725">
                  <a:moveTo>
                    <a:pt x="477" y="142"/>
                  </a:moveTo>
                  <a:lnTo>
                    <a:pt x="177" y="142"/>
                  </a:lnTo>
                  <a:lnTo>
                    <a:pt x="177" y="274"/>
                  </a:lnTo>
                  <a:lnTo>
                    <a:pt x="459" y="274"/>
                  </a:lnTo>
                  <a:lnTo>
                    <a:pt x="459" y="415"/>
                  </a:lnTo>
                  <a:lnTo>
                    <a:pt x="177" y="415"/>
                  </a:lnTo>
                  <a:lnTo>
                    <a:pt x="177" y="724"/>
                  </a:lnTo>
                  <a:lnTo>
                    <a:pt x="0" y="724"/>
                  </a:lnTo>
                  <a:lnTo>
                    <a:pt x="0" y="0"/>
                  </a:lnTo>
                  <a:lnTo>
                    <a:pt x="477" y="0"/>
                  </a:lnTo>
                  <a:lnTo>
                    <a:pt x="477" y="142"/>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7" name="Freeform 108"/>
            <p:cNvSpPr>
              <a:spLocks noChangeArrowheads="1"/>
            </p:cNvSpPr>
            <p:nvPr/>
          </p:nvSpPr>
          <p:spPr bwMode="auto">
            <a:xfrm>
              <a:off x="5327650" y="2058988"/>
              <a:ext cx="252413" cy="269875"/>
            </a:xfrm>
            <a:custGeom>
              <a:avLst/>
              <a:gdLst>
                <a:gd name="T0" fmla="*/ 698 w 699"/>
                <a:gd name="T1" fmla="*/ 370 h 751"/>
                <a:gd name="T2" fmla="*/ 671 w 699"/>
                <a:gd name="T3" fmla="*/ 529 h 751"/>
                <a:gd name="T4" fmla="*/ 601 w 699"/>
                <a:gd name="T5" fmla="*/ 644 h 751"/>
                <a:gd name="T6" fmla="*/ 548 w 699"/>
                <a:gd name="T7" fmla="*/ 688 h 751"/>
                <a:gd name="T8" fmla="*/ 424 w 699"/>
                <a:gd name="T9" fmla="*/ 741 h 751"/>
                <a:gd name="T10" fmla="*/ 345 w 699"/>
                <a:gd name="T11" fmla="*/ 750 h 751"/>
                <a:gd name="T12" fmla="*/ 203 w 699"/>
                <a:gd name="T13" fmla="*/ 723 h 751"/>
                <a:gd name="T14" fmla="*/ 89 w 699"/>
                <a:gd name="T15" fmla="*/ 644 h 751"/>
                <a:gd name="T16" fmla="*/ 53 w 699"/>
                <a:gd name="T17" fmla="*/ 591 h 751"/>
                <a:gd name="T18" fmla="*/ 0 w 699"/>
                <a:gd name="T19" fmla="*/ 450 h 751"/>
                <a:gd name="T20" fmla="*/ 0 w 699"/>
                <a:gd name="T21" fmla="*/ 370 h 751"/>
                <a:gd name="T22" fmla="*/ 18 w 699"/>
                <a:gd name="T23" fmla="*/ 220 h 751"/>
                <a:gd name="T24" fmla="*/ 89 w 699"/>
                <a:gd name="T25" fmla="*/ 97 h 751"/>
                <a:gd name="T26" fmla="*/ 142 w 699"/>
                <a:gd name="T27" fmla="*/ 53 h 751"/>
                <a:gd name="T28" fmla="*/ 265 w 699"/>
                <a:gd name="T29" fmla="*/ 0 h 751"/>
                <a:gd name="T30" fmla="*/ 345 w 699"/>
                <a:gd name="T31" fmla="*/ 0 h 751"/>
                <a:gd name="T32" fmla="*/ 495 w 699"/>
                <a:gd name="T33" fmla="*/ 17 h 751"/>
                <a:gd name="T34" fmla="*/ 601 w 699"/>
                <a:gd name="T35" fmla="*/ 97 h 751"/>
                <a:gd name="T36" fmla="*/ 645 w 699"/>
                <a:gd name="T37" fmla="*/ 150 h 751"/>
                <a:gd name="T38" fmla="*/ 689 w 699"/>
                <a:gd name="T39" fmla="*/ 291 h 751"/>
                <a:gd name="T40" fmla="*/ 512 w 699"/>
                <a:gd name="T41" fmla="*/ 370 h 751"/>
                <a:gd name="T42" fmla="*/ 504 w 699"/>
                <a:gd name="T43" fmla="*/ 308 h 751"/>
                <a:gd name="T44" fmla="*/ 495 w 699"/>
                <a:gd name="T45" fmla="*/ 264 h 751"/>
                <a:gd name="T46" fmla="*/ 459 w 699"/>
                <a:gd name="T47" fmla="*/ 185 h 751"/>
                <a:gd name="T48" fmla="*/ 433 w 699"/>
                <a:gd name="T49" fmla="*/ 158 h 751"/>
                <a:gd name="T50" fmla="*/ 406 w 699"/>
                <a:gd name="T51" fmla="*/ 150 h 751"/>
                <a:gd name="T52" fmla="*/ 345 w 699"/>
                <a:gd name="T53" fmla="*/ 132 h 751"/>
                <a:gd name="T54" fmla="*/ 318 w 699"/>
                <a:gd name="T55" fmla="*/ 132 h 751"/>
                <a:gd name="T56" fmla="*/ 283 w 699"/>
                <a:gd name="T57" fmla="*/ 141 h 751"/>
                <a:gd name="T58" fmla="*/ 230 w 699"/>
                <a:gd name="T59" fmla="*/ 185 h 751"/>
                <a:gd name="T60" fmla="*/ 212 w 699"/>
                <a:gd name="T61" fmla="*/ 220 h 751"/>
                <a:gd name="T62" fmla="*/ 195 w 699"/>
                <a:gd name="T63" fmla="*/ 264 h 751"/>
                <a:gd name="T64" fmla="*/ 186 w 699"/>
                <a:gd name="T65" fmla="*/ 370 h 751"/>
                <a:gd name="T66" fmla="*/ 186 w 699"/>
                <a:gd name="T67" fmla="*/ 432 h 751"/>
                <a:gd name="T68" fmla="*/ 195 w 699"/>
                <a:gd name="T69" fmla="*/ 485 h 751"/>
                <a:gd name="T70" fmla="*/ 230 w 699"/>
                <a:gd name="T71" fmla="*/ 556 h 751"/>
                <a:gd name="T72" fmla="*/ 256 w 699"/>
                <a:gd name="T73" fmla="*/ 582 h 751"/>
                <a:gd name="T74" fmla="*/ 283 w 699"/>
                <a:gd name="T75" fmla="*/ 600 h 751"/>
                <a:gd name="T76" fmla="*/ 345 w 699"/>
                <a:gd name="T77" fmla="*/ 609 h 751"/>
                <a:gd name="T78" fmla="*/ 380 w 699"/>
                <a:gd name="T79" fmla="*/ 609 h 751"/>
                <a:gd name="T80" fmla="*/ 406 w 699"/>
                <a:gd name="T81" fmla="*/ 600 h 751"/>
                <a:gd name="T82" fmla="*/ 459 w 699"/>
                <a:gd name="T83" fmla="*/ 556 h 751"/>
                <a:gd name="T84" fmla="*/ 477 w 699"/>
                <a:gd name="T85" fmla="*/ 520 h 751"/>
                <a:gd name="T86" fmla="*/ 495 w 699"/>
                <a:gd name="T87" fmla="*/ 485 h 751"/>
                <a:gd name="T88" fmla="*/ 512 w 699"/>
                <a:gd name="T89" fmla="*/ 370 h 7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99" h="751">
                  <a:moveTo>
                    <a:pt x="698" y="370"/>
                  </a:moveTo>
                  <a:lnTo>
                    <a:pt x="698" y="370"/>
                  </a:lnTo>
                  <a:lnTo>
                    <a:pt x="689" y="459"/>
                  </a:lnTo>
                  <a:lnTo>
                    <a:pt x="671" y="529"/>
                  </a:lnTo>
                  <a:lnTo>
                    <a:pt x="645" y="591"/>
                  </a:lnTo>
                  <a:lnTo>
                    <a:pt x="601" y="644"/>
                  </a:lnTo>
                  <a:lnTo>
                    <a:pt x="601" y="644"/>
                  </a:lnTo>
                  <a:lnTo>
                    <a:pt x="548" y="688"/>
                  </a:lnTo>
                  <a:lnTo>
                    <a:pt x="495" y="723"/>
                  </a:lnTo>
                  <a:lnTo>
                    <a:pt x="424" y="741"/>
                  </a:lnTo>
                  <a:lnTo>
                    <a:pt x="345" y="750"/>
                  </a:lnTo>
                  <a:lnTo>
                    <a:pt x="345" y="750"/>
                  </a:lnTo>
                  <a:lnTo>
                    <a:pt x="265" y="741"/>
                  </a:lnTo>
                  <a:lnTo>
                    <a:pt x="203" y="723"/>
                  </a:lnTo>
                  <a:lnTo>
                    <a:pt x="142" y="688"/>
                  </a:lnTo>
                  <a:lnTo>
                    <a:pt x="89" y="644"/>
                  </a:lnTo>
                  <a:lnTo>
                    <a:pt x="89" y="644"/>
                  </a:lnTo>
                  <a:lnTo>
                    <a:pt x="53" y="591"/>
                  </a:lnTo>
                  <a:lnTo>
                    <a:pt x="18" y="529"/>
                  </a:lnTo>
                  <a:lnTo>
                    <a:pt x="0" y="450"/>
                  </a:lnTo>
                  <a:lnTo>
                    <a:pt x="0" y="370"/>
                  </a:lnTo>
                  <a:lnTo>
                    <a:pt x="0" y="370"/>
                  </a:lnTo>
                  <a:lnTo>
                    <a:pt x="0" y="291"/>
                  </a:lnTo>
                  <a:lnTo>
                    <a:pt x="18" y="220"/>
                  </a:lnTo>
                  <a:lnTo>
                    <a:pt x="53" y="150"/>
                  </a:lnTo>
                  <a:lnTo>
                    <a:pt x="89" y="97"/>
                  </a:lnTo>
                  <a:lnTo>
                    <a:pt x="89" y="97"/>
                  </a:lnTo>
                  <a:lnTo>
                    <a:pt x="142" y="53"/>
                  </a:lnTo>
                  <a:lnTo>
                    <a:pt x="203" y="26"/>
                  </a:lnTo>
                  <a:lnTo>
                    <a:pt x="265" y="0"/>
                  </a:lnTo>
                  <a:lnTo>
                    <a:pt x="345" y="0"/>
                  </a:lnTo>
                  <a:lnTo>
                    <a:pt x="345" y="0"/>
                  </a:lnTo>
                  <a:lnTo>
                    <a:pt x="424" y="0"/>
                  </a:lnTo>
                  <a:lnTo>
                    <a:pt x="495" y="17"/>
                  </a:lnTo>
                  <a:lnTo>
                    <a:pt x="548" y="53"/>
                  </a:lnTo>
                  <a:lnTo>
                    <a:pt x="601" y="97"/>
                  </a:lnTo>
                  <a:lnTo>
                    <a:pt x="601" y="97"/>
                  </a:lnTo>
                  <a:lnTo>
                    <a:pt x="645" y="150"/>
                  </a:lnTo>
                  <a:lnTo>
                    <a:pt x="671" y="220"/>
                  </a:lnTo>
                  <a:lnTo>
                    <a:pt x="689" y="291"/>
                  </a:lnTo>
                  <a:lnTo>
                    <a:pt x="698" y="370"/>
                  </a:lnTo>
                  <a:close/>
                  <a:moveTo>
                    <a:pt x="512" y="370"/>
                  </a:moveTo>
                  <a:lnTo>
                    <a:pt x="512" y="370"/>
                  </a:lnTo>
                  <a:lnTo>
                    <a:pt x="504" y="308"/>
                  </a:lnTo>
                  <a:lnTo>
                    <a:pt x="495" y="264"/>
                  </a:lnTo>
                  <a:lnTo>
                    <a:pt x="495" y="264"/>
                  </a:lnTo>
                  <a:lnTo>
                    <a:pt x="477" y="220"/>
                  </a:lnTo>
                  <a:lnTo>
                    <a:pt x="459" y="185"/>
                  </a:lnTo>
                  <a:lnTo>
                    <a:pt x="459" y="185"/>
                  </a:lnTo>
                  <a:lnTo>
                    <a:pt x="433" y="158"/>
                  </a:lnTo>
                  <a:lnTo>
                    <a:pt x="406" y="150"/>
                  </a:lnTo>
                  <a:lnTo>
                    <a:pt x="406" y="150"/>
                  </a:lnTo>
                  <a:lnTo>
                    <a:pt x="380" y="132"/>
                  </a:lnTo>
                  <a:lnTo>
                    <a:pt x="345" y="132"/>
                  </a:lnTo>
                  <a:lnTo>
                    <a:pt x="345" y="132"/>
                  </a:lnTo>
                  <a:lnTo>
                    <a:pt x="318" y="132"/>
                  </a:lnTo>
                  <a:lnTo>
                    <a:pt x="283" y="141"/>
                  </a:lnTo>
                  <a:lnTo>
                    <a:pt x="283" y="141"/>
                  </a:lnTo>
                  <a:lnTo>
                    <a:pt x="256" y="158"/>
                  </a:lnTo>
                  <a:lnTo>
                    <a:pt x="230" y="185"/>
                  </a:lnTo>
                  <a:lnTo>
                    <a:pt x="230" y="185"/>
                  </a:lnTo>
                  <a:lnTo>
                    <a:pt x="212" y="220"/>
                  </a:lnTo>
                  <a:lnTo>
                    <a:pt x="195" y="264"/>
                  </a:lnTo>
                  <a:lnTo>
                    <a:pt x="195" y="264"/>
                  </a:lnTo>
                  <a:lnTo>
                    <a:pt x="186" y="308"/>
                  </a:lnTo>
                  <a:lnTo>
                    <a:pt x="186" y="370"/>
                  </a:lnTo>
                  <a:lnTo>
                    <a:pt x="186" y="370"/>
                  </a:lnTo>
                  <a:lnTo>
                    <a:pt x="186" y="432"/>
                  </a:lnTo>
                  <a:lnTo>
                    <a:pt x="195" y="485"/>
                  </a:lnTo>
                  <a:lnTo>
                    <a:pt x="195" y="485"/>
                  </a:lnTo>
                  <a:lnTo>
                    <a:pt x="212" y="520"/>
                  </a:lnTo>
                  <a:lnTo>
                    <a:pt x="230" y="556"/>
                  </a:lnTo>
                  <a:lnTo>
                    <a:pt x="230" y="556"/>
                  </a:lnTo>
                  <a:lnTo>
                    <a:pt x="256" y="582"/>
                  </a:lnTo>
                  <a:lnTo>
                    <a:pt x="283" y="600"/>
                  </a:lnTo>
                  <a:lnTo>
                    <a:pt x="283" y="600"/>
                  </a:lnTo>
                  <a:lnTo>
                    <a:pt x="318" y="609"/>
                  </a:lnTo>
                  <a:lnTo>
                    <a:pt x="345" y="609"/>
                  </a:lnTo>
                  <a:lnTo>
                    <a:pt x="345" y="609"/>
                  </a:lnTo>
                  <a:lnTo>
                    <a:pt x="380" y="609"/>
                  </a:lnTo>
                  <a:lnTo>
                    <a:pt x="406" y="600"/>
                  </a:lnTo>
                  <a:lnTo>
                    <a:pt x="406" y="600"/>
                  </a:lnTo>
                  <a:lnTo>
                    <a:pt x="433" y="582"/>
                  </a:lnTo>
                  <a:lnTo>
                    <a:pt x="459" y="556"/>
                  </a:lnTo>
                  <a:lnTo>
                    <a:pt x="459" y="556"/>
                  </a:lnTo>
                  <a:lnTo>
                    <a:pt x="477" y="520"/>
                  </a:lnTo>
                  <a:lnTo>
                    <a:pt x="495" y="485"/>
                  </a:lnTo>
                  <a:lnTo>
                    <a:pt x="495" y="485"/>
                  </a:lnTo>
                  <a:lnTo>
                    <a:pt x="504" y="432"/>
                  </a:lnTo>
                  <a:lnTo>
                    <a:pt x="512" y="370"/>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8" name="Freeform 109"/>
            <p:cNvSpPr>
              <a:spLocks noChangeArrowheads="1"/>
            </p:cNvSpPr>
            <p:nvPr/>
          </p:nvSpPr>
          <p:spPr bwMode="auto">
            <a:xfrm>
              <a:off x="5730875" y="2062163"/>
              <a:ext cx="241300" cy="260350"/>
            </a:xfrm>
            <a:custGeom>
              <a:avLst/>
              <a:gdLst>
                <a:gd name="T0" fmla="*/ 671 w 672"/>
                <a:gd name="T1" fmla="*/ 724 h 725"/>
                <a:gd name="T2" fmla="*/ 450 w 672"/>
                <a:gd name="T3" fmla="*/ 724 h 725"/>
                <a:gd name="T4" fmla="*/ 247 w 672"/>
                <a:gd name="T5" fmla="*/ 459 h 725"/>
                <a:gd name="T6" fmla="*/ 186 w 672"/>
                <a:gd name="T7" fmla="*/ 459 h 725"/>
                <a:gd name="T8" fmla="*/ 186 w 672"/>
                <a:gd name="T9" fmla="*/ 724 h 725"/>
                <a:gd name="T10" fmla="*/ 0 w 672"/>
                <a:gd name="T11" fmla="*/ 724 h 725"/>
                <a:gd name="T12" fmla="*/ 0 w 672"/>
                <a:gd name="T13" fmla="*/ 0 h 725"/>
                <a:gd name="T14" fmla="*/ 292 w 672"/>
                <a:gd name="T15" fmla="*/ 0 h 725"/>
                <a:gd name="T16" fmla="*/ 292 w 672"/>
                <a:gd name="T17" fmla="*/ 0 h 725"/>
                <a:gd name="T18" fmla="*/ 397 w 672"/>
                <a:gd name="T19" fmla="*/ 9 h 725"/>
                <a:gd name="T20" fmla="*/ 397 w 672"/>
                <a:gd name="T21" fmla="*/ 9 h 725"/>
                <a:gd name="T22" fmla="*/ 442 w 672"/>
                <a:gd name="T23" fmla="*/ 27 h 725"/>
                <a:gd name="T24" fmla="*/ 477 w 672"/>
                <a:gd name="T25" fmla="*/ 45 h 725"/>
                <a:gd name="T26" fmla="*/ 477 w 672"/>
                <a:gd name="T27" fmla="*/ 45 h 725"/>
                <a:gd name="T28" fmla="*/ 512 w 672"/>
                <a:gd name="T29" fmla="*/ 71 h 725"/>
                <a:gd name="T30" fmla="*/ 539 w 672"/>
                <a:gd name="T31" fmla="*/ 106 h 725"/>
                <a:gd name="T32" fmla="*/ 539 w 672"/>
                <a:gd name="T33" fmla="*/ 106 h 725"/>
                <a:gd name="T34" fmla="*/ 556 w 672"/>
                <a:gd name="T35" fmla="*/ 150 h 725"/>
                <a:gd name="T36" fmla="*/ 565 w 672"/>
                <a:gd name="T37" fmla="*/ 203 h 725"/>
                <a:gd name="T38" fmla="*/ 565 w 672"/>
                <a:gd name="T39" fmla="*/ 203 h 725"/>
                <a:gd name="T40" fmla="*/ 556 w 672"/>
                <a:gd name="T41" fmla="*/ 274 h 725"/>
                <a:gd name="T42" fmla="*/ 547 w 672"/>
                <a:gd name="T43" fmla="*/ 309 h 725"/>
                <a:gd name="T44" fmla="*/ 530 w 672"/>
                <a:gd name="T45" fmla="*/ 336 h 725"/>
                <a:gd name="T46" fmla="*/ 530 w 672"/>
                <a:gd name="T47" fmla="*/ 336 h 725"/>
                <a:gd name="T48" fmla="*/ 486 w 672"/>
                <a:gd name="T49" fmla="*/ 380 h 725"/>
                <a:gd name="T50" fmla="*/ 424 w 672"/>
                <a:gd name="T51" fmla="*/ 415 h 725"/>
                <a:gd name="T52" fmla="*/ 671 w 672"/>
                <a:gd name="T53" fmla="*/ 724 h 725"/>
                <a:gd name="T54" fmla="*/ 380 w 672"/>
                <a:gd name="T55" fmla="*/ 221 h 725"/>
                <a:gd name="T56" fmla="*/ 380 w 672"/>
                <a:gd name="T57" fmla="*/ 221 h 725"/>
                <a:gd name="T58" fmla="*/ 380 w 672"/>
                <a:gd name="T59" fmla="*/ 195 h 725"/>
                <a:gd name="T60" fmla="*/ 371 w 672"/>
                <a:gd name="T61" fmla="*/ 177 h 725"/>
                <a:gd name="T62" fmla="*/ 371 w 672"/>
                <a:gd name="T63" fmla="*/ 177 h 725"/>
                <a:gd name="T64" fmla="*/ 353 w 672"/>
                <a:gd name="T65" fmla="*/ 159 h 725"/>
                <a:gd name="T66" fmla="*/ 336 w 672"/>
                <a:gd name="T67" fmla="*/ 150 h 725"/>
                <a:gd name="T68" fmla="*/ 336 w 672"/>
                <a:gd name="T69" fmla="*/ 150 h 725"/>
                <a:gd name="T70" fmla="*/ 292 w 672"/>
                <a:gd name="T71" fmla="*/ 142 h 725"/>
                <a:gd name="T72" fmla="*/ 292 w 672"/>
                <a:gd name="T73" fmla="*/ 142 h 725"/>
                <a:gd name="T74" fmla="*/ 247 w 672"/>
                <a:gd name="T75" fmla="*/ 133 h 725"/>
                <a:gd name="T76" fmla="*/ 186 w 672"/>
                <a:gd name="T77" fmla="*/ 133 h 725"/>
                <a:gd name="T78" fmla="*/ 186 w 672"/>
                <a:gd name="T79" fmla="*/ 327 h 725"/>
                <a:gd name="T80" fmla="*/ 239 w 672"/>
                <a:gd name="T81" fmla="*/ 327 h 725"/>
                <a:gd name="T82" fmla="*/ 239 w 672"/>
                <a:gd name="T83" fmla="*/ 327 h 725"/>
                <a:gd name="T84" fmla="*/ 300 w 672"/>
                <a:gd name="T85" fmla="*/ 327 h 725"/>
                <a:gd name="T86" fmla="*/ 300 w 672"/>
                <a:gd name="T87" fmla="*/ 327 h 725"/>
                <a:gd name="T88" fmla="*/ 327 w 672"/>
                <a:gd name="T89" fmla="*/ 318 h 725"/>
                <a:gd name="T90" fmla="*/ 345 w 672"/>
                <a:gd name="T91" fmla="*/ 309 h 725"/>
                <a:gd name="T92" fmla="*/ 345 w 672"/>
                <a:gd name="T93" fmla="*/ 309 h 725"/>
                <a:gd name="T94" fmla="*/ 371 w 672"/>
                <a:gd name="T95" fmla="*/ 274 h 725"/>
                <a:gd name="T96" fmla="*/ 371 w 672"/>
                <a:gd name="T97" fmla="*/ 274 h 725"/>
                <a:gd name="T98" fmla="*/ 380 w 672"/>
                <a:gd name="T99" fmla="*/ 221 h 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2" h="725">
                  <a:moveTo>
                    <a:pt x="671" y="724"/>
                  </a:moveTo>
                  <a:lnTo>
                    <a:pt x="450" y="724"/>
                  </a:lnTo>
                  <a:lnTo>
                    <a:pt x="247" y="459"/>
                  </a:lnTo>
                  <a:lnTo>
                    <a:pt x="186" y="459"/>
                  </a:lnTo>
                  <a:lnTo>
                    <a:pt x="186" y="724"/>
                  </a:lnTo>
                  <a:lnTo>
                    <a:pt x="0" y="724"/>
                  </a:lnTo>
                  <a:lnTo>
                    <a:pt x="0" y="0"/>
                  </a:lnTo>
                  <a:lnTo>
                    <a:pt x="292" y="0"/>
                  </a:lnTo>
                  <a:lnTo>
                    <a:pt x="292" y="0"/>
                  </a:lnTo>
                  <a:lnTo>
                    <a:pt x="397" y="9"/>
                  </a:lnTo>
                  <a:lnTo>
                    <a:pt x="397" y="9"/>
                  </a:lnTo>
                  <a:lnTo>
                    <a:pt x="442" y="27"/>
                  </a:lnTo>
                  <a:lnTo>
                    <a:pt x="477" y="45"/>
                  </a:lnTo>
                  <a:lnTo>
                    <a:pt x="477" y="45"/>
                  </a:lnTo>
                  <a:lnTo>
                    <a:pt x="512" y="71"/>
                  </a:lnTo>
                  <a:lnTo>
                    <a:pt x="539" y="106"/>
                  </a:lnTo>
                  <a:lnTo>
                    <a:pt x="539" y="106"/>
                  </a:lnTo>
                  <a:lnTo>
                    <a:pt x="556" y="150"/>
                  </a:lnTo>
                  <a:lnTo>
                    <a:pt x="565" y="203"/>
                  </a:lnTo>
                  <a:lnTo>
                    <a:pt x="565" y="203"/>
                  </a:lnTo>
                  <a:lnTo>
                    <a:pt x="556" y="274"/>
                  </a:lnTo>
                  <a:lnTo>
                    <a:pt x="547" y="309"/>
                  </a:lnTo>
                  <a:lnTo>
                    <a:pt x="530" y="336"/>
                  </a:lnTo>
                  <a:lnTo>
                    <a:pt x="530" y="336"/>
                  </a:lnTo>
                  <a:lnTo>
                    <a:pt x="486" y="380"/>
                  </a:lnTo>
                  <a:lnTo>
                    <a:pt x="424" y="415"/>
                  </a:lnTo>
                  <a:lnTo>
                    <a:pt x="671" y="724"/>
                  </a:lnTo>
                  <a:close/>
                  <a:moveTo>
                    <a:pt x="380" y="221"/>
                  </a:moveTo>
                  <a:lnTo>
                    <a:pt x="380" y="221"/>
                  </a:lnTo>
                  <a:lnTo>
                    <a:pt x="380" y="195"/>
                  </a:lnTo>
                  <a:lnTo>
                    <a:pt x="371" y="177"/>
                  </a:lnTo>
                  <a:lnTo>
                    <a:pt x="371" y="177"/>
                  </a:lnTo>
                  <a:lnTo>
                    <a:pt x="353" y="159"/>
                  </a:lnTo>
                  <a:lnTo>
                    <a:pt x="336" y="150"/>
                  </a:lnTo>
                  <a:lnTo>
                    <a:pt x="336" y="150"/>
                  </a:lnTo>
                  <a:lnTo>
                    <a:pt x="292" y="142"/>
                  </a:lnTo>
                  <a:lnTo>
                    <a:pt x="292" y="142"/>
                  </a:lnTo>
                  <a:lnTo>
                    <a:pt x="247" y="133"/>
                  </a:lnTo>
                  <a:lnTo>
                    <a:pt x="186" y="133"/>
                  </a:lnTo>
                  <a:lnTo>
                    <a:pt x="186" y="327"/>
                  </a:lnTo>
                  <a:lnTo>
                    <a:pt x="239" y="327"/>
                  </a:lnTo>
                  <a:lnTo>
                    <a:pt x="239" y="327"/>
                  </a:lnTo>
                  <a:lnTo>
                    <a:pt x="300" y="327"/>
                  </a:lnTo>
                  <a:lnTo>
                    <a:pt x="300" y="327"/>
                  </a:lnTo>
                  <a:lnTo>
                    <a:pt x="327" y="318"/>
                  </a:lnTo>
                  <a:lnTo>
                    <a:pt x="345" y="309"/>
                  </a:lnTo>
                  <a:lnTo>
                    <a:pt x="345" y="309"/>
                  </a:lnTo>
                  <a:lnTo>
                    <a:pt x="371" y="274"/>
                  </a:lnTo>
                  <a:lnTo>
                    <a:pt x="371" y="274"/>
                  </a:lnTo>
                  <a:lnTo>
                    <a:pt x="380" y="221"/>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29" name="Freeform 110"/>
            <p:cNvSpPr>
              <a:spLocks noChangeArrowheads="1"/>
            </p:cNvSpPr>
            <p:nvPr/>
          </p:nvSpPr>
          <p:spPr bwMode="auto">
            <a:xfrm>
              <a:off x="6102350" y="2062163"/>
              <a:ext cx="219075" cy="266700"/>
            </a:xfrm>
            <a:custGeom>
              <a:avLst/>
              <a:gdLst>
                <a:gd name="T0" fmla="*/ 300 w 610"/>
                <a:gd name="T1" fmla="*/ 742 h 743"/>
                <a:gd name="T2" fmla="*/ 300 w 610"/>
                <a:gd name="T3" fmla="*/ 742 h 743"/>
                <a:gd name="T4" fmla="*/ 238 w 610"/>
                <a:gd name="T5" fmla="*/ 733 h 743"/>
                <a:gd name="T6" fmla="*/ 176 w 610"/>
                <a:gd name="T7" fmla="*/ 724 h 743"/>
                <a:gd name="T8" fmla="*/ 123 w 610"/>
                <a:gd name="T9" fmla="*/ 698 h 743"/>
                <a:gd name="T10" fmla="*/ 79 w 610"/>
                <a:gd name="T11" fmla="*/ 671 h 743"/>
                <a:gd name="T12" fmla="*/ 79 w 610"/>
                <a:gd name="T13" fmla="*/ 671 h 743"/>
                <a:gd name="T14" fmla="*/ 44 w 610"/>
                <a:gd name="T15" fmla="*/ 627 h 743"/>
                <a:gd name="T16" fmla="*/ 18 w 610"/>
                <a:gd name="T17" fmla="*/ 583 h 743"/>
                <a:gd name="T18" fmla="*/ 9 w 610"/>
                <a:gd name="T19" fmla="*/ 530 h 743"/>
                <a:gd name="T20" fmla="*/ 0 w 610"/>
                <a:gd name="T21" fmla="*/ 459 h 743"/>
                <a:gd name="T22" fmla="*/ 0 w 610"/>
                <a:gd name="T23" fmla="*/ 0 h 743"/>
                <a:gd name="T24" fmla="*/ 185 w 610"/>
                <a:gd name="T25" fmla="*/ 0 h 743"/>
                <a:gd name="T26" fmla="*/ 185 w 610"/>
                <a:gd name="T27" fmla="*/ 451 h 743"/>
                <a:gd name="T28" fmla="*/ 185 w 610"/>
                <a:gd name="T29" fmla="*/ 451 h 743"/>
                <a:gd name="T30" fmla="*/ 194 w 610"/>
                <a:gd name="T31" fmla="*/ 521 h 743"/>
                <a:gd name="T32" fmla="*/ 212 w 610"/>
                <a:gd name="T33" fmla="*/ 565 h 743"/>
                <a:gd name="T34" fmla="*/ 212 w 610"/>
                <a:gd name="T35" fmla="*/ 565 h 743"/>
                <a:gd name="T36" fmla="*/ 229 w 610"/>
                <a:gd name="T37" fmla="*/ 583 h 743"/>
                <a:gd name="T38" fmla="*/ 247 w 610"/>
                <a:gd name="T39" fmla="*/ 592 h 743"/>
                <a:gd name="T40" fmla="*/ 300 w 610"/>
                <a:gd name="T41" fmla="*/ 601 h 743"/>
                <a:gd name="T42" fmla="*/ 300 w 610"/>
                <a:gd name="T43" fmla="*/ 601 h 743"/>
                <a:gd name="T44" fmla="*/ 362 w 610"/>
                <a:gd name="T45" fmla="*/ 592 h 743"/>
                <a:gd name="T46" fmla="*/ 379 w 610"/>
                <a:gd name="T47" fmla="*/ 583 h 743"/>
                <a:gd name="T48" fmla="*/ 397 w 610"/>
                <a:gd name="T49" fmla="*/ 565 h 743"/>
                <a:gd name="T50" fmla="*/ 397 w 610"/>
                <a:gd name="T51" fmla="*/ 565 h 743"/>
                <a:gd name="T52" fmla="*/ 406 w 610"/>
                <a:gd name="T53" fmla="*/ 548 h 743"/>
                <a:gd name="T54" fmla="*/ 415 w 610"/>
                <a:gd name="T55" fmla="*/ 521 h 743"/>
                <a:gd name="T56" fmla="*/ 424 w 610"/>
                <a:gd name="T57" fmla="*/ 451 h 743"/>
                <a:gd name="T58" fmla="*/ 424 w 610"/>
                <a:gd name="T59" fmla="*/ 0 h 743"/>
                <a:gd name="T60" fmla="*/ 609 w 610"/>
                <a:gd name="T61" fmla="*/ 0 h 743"/>
                <a:gd name="T62" fmla="*/ 609 w 610"/>
                <a:gd name="T63" fmla="*/ 459 h 743"/>
                <a:gd name="T64" fmla="*/ 609 w 610"/>
                <a:gd name="T65" fmla="*/ 459 h 743"/>
                <a:gd name="T66" fmla="*/ 600 w 610"/>
                <a:gd name="T67" fmla="*/ 530 h 743"/>
                <a:gd name="T68" fmla="*/ 582 w 610"/>
                <a:gd name="T69" fmla="*/ 583 h 743"/>
                <a:gd name="T70" fmla="*/ 565 w 610"/>
                <a:gd name="T71" fmla="*/ 627 h 743"/>
                <a:gd name="T72" fmla="*/ 529 w 610"/>
                <a:gd name="T73" fmla="*/ 671 h 743"/>
                <a:gd name="T74" fmla="*/ 529 w 610"/>
                <a:gd name="T75" fmla="*/ 671 h 743"/>
                <a:gd name="T76" fmla="*/ 485 w 610"/>
                <a:gd name="T77" fmla="*/ 698 h 743"/>
                <a:gd name="T78" fmla="*/ 432 w 610"/>
                <a:gd name="T79" fmla="*/ 724 h 743"/>
                <a:gd name="T80" fmla="*/ 371 w 610"/>
                <a:gd name="T81" fmla="*/ 733 h 743"/>
                <a:gd name="T82" fmla="*/ 300 w 610"/>
                <a:gd name="T83" fmla="*/ 74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10" h="743">
                  <a:moveTo>
                    <a:pt x="300" y="742"/>
                  </a:moveTo>
                  <a:lnTo>
                    <a:pt x="300" y="742"/>
                  </a:lnTo>
                  <a:lnTo>
                    <a:pt x="238" y="733"/>
                  </a:lnTo>
                  <a:lnTo>
                    <a:pt x="176" y="724"/>
                  </a:lnTo>
                  <a:lnTo>
                    <a:pt x="123" y="698"/>
                  </a:lnTo>
                  <a:lnTo>
                    <a:pt x="79" y="671"/>
                  </a:lnTo>
                  <a:lnTo>
                    <a:pt x="79" y="671"/>
                  </a:lnTo>
                  <a:lnTo>
                    <a:pt x="44" y="627"/>
                  </a:lnTo>
                  <a:lnTo>
                    <a:pt x="18" y="583"/>
                  </a:lnTo>
                  <a:lnTo>
                    <a:pt x="9" y="530"/>
                  </a:lnTo>
                  <a:lnTo>
                    <a:pt x="0" y="459"/>
                  </a:lnTo>
                  <a:lnTo>
                    <a:pt x="0" y="0"/>
                  </a:lnTo>
                  <a:lnTo>
                    <a:pt x="185" y="0"/>
                  </a:lnTo>
                  <a:lnTo>
                    <a:pt x="185" y="451"/>
                  </a:lnTo>
                  <a:lnTo>
                    <a:pt x="185" y="451"/>
                  </a:lnTo>
                  <a:lnTo>
                    <a:pt x="194" y="521"/>
                  </a:lnTo>
                  <a:lnTo>
                    <a:pt x="212" y="565"/>
                  </a:lnTo>
                  <a:lnTo>
                    <a:pt x="212" y="565"/>
                  </a:lnTo>
                  <a:lnTo>
                    <a:pt x="229" y="583"/>
                  </a:lnTo>
                  <a:lnTo>
                    <a:pt x="247" y="592"/>
                  </a:lnTo>
                  <a:lnTo>
                    <a:pt x="300" y="601"/>
                  </a:lnTo>
                  <a:lnTo>
                    <a:pt x="300" y="601"/>
                  </a:lnTo>
                  <a:lnTo>
                    <a:pt x="362" y="592"/>
                  </a:lnTo>
                  <a:lnTo>
                    <a:pt x="379" y="583"/>
                  </a:lnTo>
                  <a:lnTo>
                    <a:pt x="397" y="565"/>
                  </a:lnTo>
                  <a:lnTo>
                    <a:pt x="397" y="565"/>
                  </a:lnTo>
                  <a:lnTo>
                    <a:pt x="406" y="548"/>
                  </a:lnTo>
                  <a:lnTo>
                    <a:pt x="415" y="521"/>
                  </a:lnTo>
                  <a:lnTo>
                    <a:pt x="424" y="451"/>
                  </a:lnTo>
                  <a:lnTo>
                    <a:pt x="424" y="0"/>
                  </a:lnTo>
                  <a:lnTo>
                    <a:pt x="609" y="0"/>
                  </a:lnTo>
                  <a:lnTo>
                    <a:pt x="609" y="459"/>
                  </a:lnTo>
                  <a:lnTo>
                    <a:pt x="609" y="459"/>
                  </a:lnTo>
                  <a:lnTo>
                    <a:pt x="600" y="530"/>
                  </a:lnTo>
                  <a:lnTo>
                    <a:pt x="582" y="583"/>
                  </a:lnTo>
                  <a:lnTo>
                    <a:pt x="565" y="627"/>
                  </a:lnTo>
                  <a:lnTo>
                    <a:pt x="529" y="671"/>
                  </a:lnTo>
                  <a:lnTo>
                    <a:pt x="529" y="671"/>
                  </a:lnTo>
                  <a:lnTo>
                    <a:pt x="485" y="698"/>
                  </a:lnTo>
                  <a:lnTo>
                    <a:pt x="432" y="724"/>
                  </a:lnTo>
                  <a:lnTo>
                    <a:pt x="371" y="733"/>
                  </a:lnTo>
                  <a:lnTo>
                    <a:pt x="300" y="742"/>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0" name="Freeform 111"/>
            <p:cNvSpPr>
              <a:spLocks noChangeArrowheads="1"/>
            </p:cNvSpPr>
            <p:nvPr/>
          </p:nvSpPr>
          <p:spPr bwMode="auto">
            <a:xfrm>
              <a:off x="6488113" y="2062163"/>
              <a:ext cx="263525" cy="260350"/>
            </a:xfrm>
            <a:custGeom>
              <a:avLst/>
              <a:gdLst>
                <a:gd name="T0" fmla="*/ 732 w 733"/>
                <a:gd name="T1" fmla="*/ 724 h 725"/>
                <a:gd name="T2" fmla="*/ 556 w 733"/>
                <a:gd name="T3" fmla="*/ 724 h 725"/>
                <a:gd name="T4" fmla="*/ 556 w 733"/>
                <a:gd name="T5" fmla="*/ 248 h 725"/>
                <a:gd name="T6" fmla="*/ 423 w 733"/>
                <a:gd name="T7" fmla="*/ 556 h 725"/>
                <a:gd name="T8" fmla="*/ 300 w 733"/>
                <a:gd name="T9" fmla="*/ 556 h 725"/>
                <a:gd name="T10" fmla="*/ 167 w 733"/>
                <a:gd name="T11" fmla="*/ 248 h 725"/>
                <a:gd name="T12" fmla="*/ 167 w 733"/>
                <a:gd name="T13" fmla="*/ 724 h 725"/>
                <a:gd name="T14" fmla="*/ 0 w 733"/>
                <a:gd name="T15" fmla="*/ 724 h 725"/>
                <a:gd name="T16" fmla="*/ 0 w 733"/>
                <a:gd name="T17" fmla="*/ 0 h 725"/>
                <a:gd name="T18" fmla="*/ 203 w 733"/>
                <a:gd name="T19" fmla="*/ 0 h 725"/>
                <a:gd name="T20" fmla="*/ 370 w 733"/>
                <a:gd name="T21" fmla="*/ 362 h 725"/>
                <a:gd name="T22" fmla="*/ 529 w 733"/>
                <a:gd name="T23" fmla="*/ 0 h 725"/>
                <a:gd name="T24" fmla="*/ 732 w 733"/>
                <a:gd name="T25" fmla="*/ 0 h 725"/>
                <a:gd name="T26" fmla="*/ 732 w 733"/>
                <a:gd name="T27" fmla="*/ 724 h 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33" h="725">
                  <a:moveTo>
                    <a:pt x="732" y="724"/>
                  </a:moveTo>
                  <a:lnTo>
                    <a:pt x="556" y="724"/>
                  </a:lnTo>
                  <a:lnTo>
                    <a:pt x="556" y="248"/>
                  </a:lnTo>
                  <a:lnTo>
                    <a:pt x="423" y="556"/>
                  </a:lnTo>
                  <a:lnTo>
                    <a:pt x="300" y="556"/>
                  </a:lnTo>
                  <a:lnTo>
                    <a:pt x="167" y="248"/>
                  </a:lnTo>
                  <a:lnTo>
                    <a:pt x="167" y="724"/>
                  </a:lnTo>
                  <a:lnTo>
                    <a:pt x="0" y="724"/>
                  </a:lnTo>
                  <a:lnTo>
                    <a:pt x="0" y="0"/>
                  </a:lnTo>
                  <a:lnTo>
                    <a:pt x="203" y="0"/>
                  </a:lnTo>
                  <a:lnTo>
                    <a:pt x="370" y="362"/>
                  </a:lnTo>
                  <a:lnTo>
                    <a:pt x="529" y="0"/>
                  </a:lnTo>
                  <a:lnTo>
                    <a:pt x="732" y="0"/>
                  </a:lnTo>
                  <a:lnTo>
                    <a:pt x="732" y="724"/>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1" name="Freeform 112"/>
            <p:cNvSpPr>
              <a:spLocks noChangeArrowheads="1"/>
            </p:cNvSpPr>
            <p:nvPr/>
          </p:nvSpPr>
          <p:spPr bwMode="auto">
            <a:xfrm>
              <a:off x="2208213" y="2062163"/>
              <a:ext cx="206375" cy="260350"/>
            </a:xfrm>
            <a:custGeom>
              <a:avLst/>
              <a:gdLst>
                <a:gd name="T0" fmla="*/ 0 w 574"/>
                <a:gd name="T1" fmla="*/ 0 h 725"/>
                <a:gd name="T2" fmla="*/ 159 w 574"/>
                <a:gd name="T3" fmla="*/ 0 h 725"/>
                <a:gd name="T4" fmla="*/ 159 w 574"/>
                <a:gd name="T5" fmla="*/ 283 h 725"/>
                <a:gd name="T6" fmla="*/ 415 w 574"/>
                <a:gd name="T7" fmla="*/ 283 h 725"/>
                <a:gd name="T8" fmla="*/ 415 w 574"/>
                <a:gd name="T9" fmla="*/ 0 h 725"/>
                <a:gd name="T10" fmla="*/ 573 w 574"/>
                <a:gd name="T11" fmla="*/ 0 h 725"/>
                <a:gd name="T12" fmla="*/ 573 w 574"/>
                <a:gd name="T13" fmla="*/ 724 h 725"/>
                <a:gd name="T14" fmla="*/ 415 w 574"/>
                <a:gd name="T15" fmla="*/ 724 h 725"/>
                <a:gd name="T16" fmla="*/ 415 w 574"/>
                <a:gd name="T17" fmla="*/ 424 h 725"/>
                <a:gd name="T18" fmla="*/ 159 w 574"/>
                <a:gd name="T19" fmla="*/ 424 h 725"/>
                <a:gd name="T20" fmla="*/ 159 w 574"/>
                <a:gd name="T21" fmla="*/ 724 h 725"/>
                <a:gd name="T22" fmla="*/ 0 w 574"/>
                <a:gd name="T23" fmla="*/ 724 h 725"/>
                <a:gd name="T24" fmla="*/ 0 w 574"/>
                <a:gd name="T25" fmla="*/ 0 h 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4" h="725">
                  <a:moveTo>
                    <a:pt x="0" y="0"/>
                  </a:moveTo>
                  <a:lnTo>
                    <a:pt x="159" y="0"/>
                  </a:lnTo>
                  <a:lnTo>
                    <a:pt x="159" y="283"/>
                  </a:lnTo>
                  <a:lnTo>
                    <a:pt x="415" y="283"/>
                  </a:lnTo>
                  <a:lnTo>
                    <a:pt x="415" y="0"/>
                  </a:lnTo>
                  <a:lnTo>
                    <a:pt x="573" y="0"/>
                  </a:lnTo>
                  <a:lnTo>
                    <a:pt x="573" y="724"/>
                  </a:lnTo>
                  <a:lnTo>
                    <a:pt x="415" y="724"/>
                  </a:lnTo>
                  <a:lnTo>
                    <a:pt x="415" y="424"/>
                  </a:lnTo>
                  <a:lnTo>
                    <a:pt x="159" y="424"/>
                  </a:lnTo>
                  <a:lnTo>
                    <a:pt x="159" y="724"/>
                  </a:lnTo>
                  <a:lnTo>
                    <a:pt x="0" y="724"/>
                  </a:lnTo>
                  <a:lnTo>
                    <a:pt x="0"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2" name="Freeform 113"/>
            <p:cNvSpPr>
              <a:spLocks noChangeArrowheads="1"/>
            </p:cNvSpPr>
            <p:nvPr/>
          </p:nvSpPr>
          <p:spPr bwMode="auto">
            <a:xfrm>
              <a:off x="2589213" y="2062163"/>
              <a:ext cx="165100" cy="260350"/>
            </a:xfrm>
            <a:custGeom>
              <a:avLst/>
              <a:gdLst>
                <a:gd name="T0" fmla="*/ 0 w 460"/>
                <a:gd name="T1" fmla="*/ 0 h 725"/>
                <a:gd name="T2" fmla="*/ 450 w 460"/>
                <a:gd name="T3" fmla="*/ 0 h 725"/>
                <a:gd name="T4" fmla="*/ 450 w 460"/>
                <a:gd name="T5" fmla="*/ 142 h 725"/>
                <a:gd name="T6" fmla="*/ 159 w 460"/>
                <a:gd name="T7" fmla="*/ 142 h 725"/>
                <a:gd name="T8" fmla="*/ 159 w 460"/>
                <a:gd name="T9" fmla="*/ 283 h 725"/>
                <a:gd name="T10" fmla="*/ 406 w 460"/>
                <a:gd name="T11" fmla="*/ 283 h 725"/>
                <a:gd name="T12" fmla="*/ 406 w 460"/>
                <a:gd name="T13" fmla="*/ 424 h 725"/>
                <a:gd name="T14" fmla="*/ 159 w 460"/>
                <a:gd name="T15" fmla="*/ 424 h 725"/>
                <a:gd name="T16" fmla="*/ 159 w 460"/>
                <a:gd name="T17" fmla="*/ 583 h 725"/>
                <a:gd name="T18" fmla="*/ 459 w 460"/>
                <a:gd name="T19" fmla="*/ 583 h 725"/>
                <a:gd name="T20" fmla="*/ 459 w 460"/>
                <a:gd name="T21" fmla="*/ 724 h 725"/>
                <a:gd name="T22" fmla="*/ 0 w 460"/>
                <a:gd name="T23" fmla="*/ 724 h 725"/>
                <a:gd name="T24" fmla="*/ 0 w 460"/>
                <a:gd name="T25" fmla="*/ 0 h 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0" h="725">
                  <a:moveTo>
                    <a:pt x="0" y="0"/>
                  </a:moveTo>
                  <a:lnTo>
                    <a:pt x="450" y="0"/>
                  </a:lnTo>
                  <a:lnTo>
                    <a:pt x="450" y="142"/>
                  </a:lnTo>
                  <a:lnTo>
                    <a:pt x="159" y="142"/>
                  </a:lnTo>
                  <a:lnTo>
                    <a:pt x="159" y="283"/>
                  </a:lnTo>
                  <a:lnTo>
                    <a:pt x="406" y="283"/>
                  </a:lnTo>
                  <a:lnTo>
                    <a:pt x="406" y="424"/>
                  </a:lnTo>
                  <a:lnTo>
                    <a:pt x="159" y="424"/>
                  </a:lnTo>
                  <a:lnTo>
                    <a:pt x="159" y="583"/>
                  </a:lnTo>
                  <a:lnTo>
                    <a:pt x="459" y="583"/>
                  </a:lnTo>
                  <a:lnTo>
                    <a:pt x="459" y="724"/>
                  </a:lnTo>
                  <a:lnTo>
                    <a:pt x="0" y="724"/>
                  </a:lnTo>
                  <a:lnTo>
                    <a:pt x="0"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3" name="Freeform 114"/>
            <p:cNvSpPr>
              <a:spLocks noChangeArrowheads="1"/>
            </p:cNvSpPr>
            <p:nvPr/>
          </p:nvSpPr>
          <p:spPr bwMode="auto">
            <a:xfrm>
              <a:off x="2919413" y="2062163"/>
              <a:ext cx="161925" cy="260350"/>
            </a:xfrm>
            <a:custGeom>
              <a:avLst/>
              <a:gdLst>
                <a:gd name="T0" fmla="*/ 0 w 451"/>
                <a:gd name="T1" fmla="*/ 0 h 725"/>
                <a:gd name="T2" fmla="*/ 167 w 451"/>
                <a:gd name="T3" fmla="*/ 0 h 725"/>
                <a:gd name="T4" fmla="*/ 167 w 451"/>
                <a:gd name="T5" fmla="*/ 583 h 725"/>
                <a:gd name="T6" fmla="*/ 450 w 451"/>
                <a:gd name="T7" fmla="*/ 583 h 725"/>
                <a:gd name="T8" fmla="*/ 450 w 451"/>
                <a:gd name="T9" fmla="*/ 724 h 725"/>
                <a:gd name="T10" fmla="*/ 0 w 451"/>
                <a:gd name="T11" fmla="*/ 724 h 725"/>
                <a:gd name="T12" fmla="*/ 0 w 451"/>
                <a:gd name="T13" fmla="*/ 0 h 725"/>
              </a:gdLst>
              <a:ahLst/>
              <a:cxnLst>
                <a:cxn ang="0">
                  <a:pos x="T0" y="T1"/>
                </a:cxn>
                <a:cxn ang="0">
                  <a:pos x="T2" y="T3"/>
                </a:cxn>
                <a:cxn ang="0">
                  <a:pos x="T4" y="T5"/>
                </a:cxn>
                <a:cxn ang="0">
                  <a:pos x="T6" y="T7"/>
                </a:cxn>
                <a:cxn ang="0">
                  <a:pos x="T8" y="T9"/>
                </a:cxn>
                <a:cxn ang="0">
                  <a:pos x="T10" y="T11"/>
                </a:cxn>
                <a:cxn ang="0">
                  <a:pos x="T12" y="T13"/>
                </a:cxn>
              </a:cxnLst>
              <a:rect l="0" t="0" r="r" b="b"/>
              <a:pathLst>
                <a:path w="451" h="725">
                  <a:moveTo>
                    <a:pt x="0" y="0"/>
                  </a:moveTo>
                  <a:lnTo>
                    <a:pt x="167" y="0"/>
                  </a:lnTo>
                  <a:lnTo>
                    <a:pt x="167" y="583"/>
                  </a:lnTo>
                  <a:lnTo>
                    <a:pt x="450" y="583"/>
                  </a:lnTo>
                  <a:lnTo>
                    <a:pt x="450" y="724"/>
                  </a:lnTo>
                  <a:lnTo>
                    <a:pt x="0" y="724"/>
                  </a:lnTo>
                  <a:lnTo>
                    <a:pt x="0"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4" name="Freeform 115"/>
            <p:cNvSpPr>
              <a:spLocks noChangeArrowheads="1"/>
            </p:cNvSpPr>
            <p:nvPr/>
          </p:nvSpPr>
          <p:spPr bwMode="auto">
            <a:xfrm>
              <a:off x="3227388" y="2058988"/>
              <a:ext cx="193675" cy="266700"/>
            </a:xfrm>
            <a:custGeom>
              <a:avLst/>
              <a:gdLst>
                <a:gd name="T0" fmla="*/ 97 w 539"/>
                <a:gd name="T1" fmla="*/ 529 h 742"/>
                <a:gd name="T2" fmla="*/ 176 w 539"/>
                <a:gd name="T3" fmla="*/ 582 h 742"/>
                <a:gd name="T4" fmla="*/ 273 w 539"/>
                <a:gd name="T5" fmla="*/ 609 h 742"/>
                <a:gd name="T6" fmla="*/ 318 w 539"/>
                <a:gd name="T7" fmla="*/ 600 h 742"/>
                <a:gd name="T8" fmla="*/ 362 w 539"/>
                <a:gd name="T9" fmla="*/ 564 h 742"/>
                <a:gd name="T10" fmla="*/ 370 w 539"/>
                <a:gd name="T11" fmla="*/ 538 h 742"/>
                <a:gd name="T12" fmla="*/ 344 w 539"/>
                <a:gd name="T13" fmla="*/ 485 h 742"/>
                <a:gd name="T14" fmla="*/ 265 w 539"/>
                <a:gd name="T15" fmla="*/ 450 h 742"/>
                <a:gd name="T16" fmla="*/ 176 w 539"/>
                <a:gd name="T17" fmla="*/ 406 h 742"/>
                <a:gd name="T18" fmla="*/ 70 w 539"/>
                <a:gd name="T19" fmla="*/ 335 h 742"/>
                <a:gd name="T20" fmla="*/ 44 w 539"/>
                <a:gd name="T21" fmla="*/ 282 h 742"/>
                <a:gd name="T22" fmla="*/ 26 w 539"/>
                <a:gd name="T23" fmla="*/ 211 h 742"/>
                <a:gd name="T24" fmla="*/ 35 w 539"/>
                <a:gd name="T25" fmla="*/ 167 h 742"/>
                <a:gd name="T26" fmla="*/ 70 w 539"/>
                <a:gd name="T27" fmla="*/ 97 h 742"/>
                <a:gd name="T28" fmla="*/ 141 w 539"/>
                <a:gd name="T29" fmla="*/ 35 h 742"/>
                <a:gd name="T30" fmla="*/ 229 w 539"/>
                <a:gd name="T31" fmla="*/ 0 h 742"/>
                <a:gd name="T32" fmla="*/ 282 w 539"/>
                <a:gd name="T33" fmla="*/ 0 h 742"/>
                <a:gd name="T34" fmla="*/ 406 w 539"/>
                <a:gd name="T35" fmla="*/ 26 h 742"/>
                <a:gd name="T36" fmla="*/ 512 w 539"/>
                <a:gd name="T37" fmla="*/ 97 h 742"/>
                <a:gd name="T38" fmla="*/ 432 w 539"/>
                <a:gd name="T39" fmla="*/ 194 h 742"/>
                <a:gd name="T40" fmla="*/ 362 w 539"/>
                <a:gd name="T41" fmla="*/ 150 h 742"/>
                <a:gd name="T42" fmla="*/ 282 w 539"/>
                <a:gd name="T43" fmla="*/ 141 h 742"/>
                <a:gd name="T44" fmla="*/ 247 w 539"/>
                <a:gd name="T45" fmla="*/ 141 h 742"/>
                <a:gd name="T46" fmla="*/ 203 w 539"/>
                <a:gd name="T47" fmla="*/ 176 h 742"/>
                <a:gd name="T48" fmla="*/ 194 w 539"/>
                <a:gd name="T49" fmla="*/ 203 h 742"/>
                <a:gd name="T50" fmla="*/ 220 w 539"/>
                <a:gd name="T51" fmla="*/ 256 h 742"/>
                <a:gd name="T52" fmla="*/ 397 w 539"/>
                <a:gd name="T53" fmla="*/ 326 h 742"/>
                <a:gd name="T54" fmla="*/ 450 w 539"/>
                <a:gd name="T55" fmla="*/ 361 h 742"/>
                <a:gd name="T56" fmla="*/ 512 w 539"/>
                <a:gd name="T57" fmla="*/ 423 h 742"/>
                <a:gd name="T58" fmla="*/ 538 w 539"/>
                <a:gd name="T59" fmla="*/ 485 h 742"/>
                <a:gd name="T60" fmla="*/ 538 w 539"/>
                <a:gd name="T61" fmla="*/ 520 h 742"/>
                <a:gd name="T62" fmla="*/ 521 w 539"/>
                <a:gd name="T63" fmla="*/ 609 h 742"/>
                <a:gd name="T64" fmla="*/ 468 w 539"/>
                <a:gd name="T65" fmla="*/ 679 h 742"/>
                <a:gd name="T66" fmla="*/ 379 w 539"/>
                <a:gd name="T67" fmla="*/ 723 h 742"/>
                <a:gd name="T68" fmla="*/ 265 w 539"/>
                <a:gd name="T69" fmla="*/ 741 h 742"/>
                <a:gd name="T70" fmla="*/ 194 w 539"/>
                <a:gd name="T71" fmla="*/ 741 h 742"/>
                <a:gd name="T72" fmla="*/ 62 w 539"/>
                <a:gd name="T73" fmla="*/ 688 h 742"/>
                <a:gd name="T74" fmla="*/ 97 w 539"/>
                <a:gd name="T75" fmla="*/ 529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39" h="742">
                  <a:moveTo>
                    <a:pt x="97" y="529"/>
                  </a:moveTo>
                  <a:lnTo>
                    <a:pt x="97" y="529"/>
                  </a:lnTo>
                  <a:lnTo>
                    <a:pt x="132" y="556"/>
                  </a:lnTo>
                  <a:lnTo>
                    <a:pt x="176" y="582"/>
                  </a:lnTo>
                  <a:lnTo>
                    <a:pt x="220" y="600"/>
                  </a:lnTo>
                  <a:lnTo>
                    <a:pt x="273" y="609"/>
                  </a:lnTo>
                  <a:lnTo>
                    <a:pt x="273" y="609"/>
                  </a:lnTo>
                  <a:lnTo>
                    <a:pt x="318" y="600"/>
                  </a:lnTo>
                  <a:lnTo>
                    <a:pt x="344" y="582"/>
                  </a:lnTo>
                  <a:lnTo>
                    <a:pt x="362" y="564"/>
                  </a:lnTo>
                  <a:lnTo>
                    <a:pt x="370" y="538"/>
                  </a:lnTo>
                  <a:lnTo>
                    <a:pt x="370" y="538"/>
                  </a:lnTo>
                  <a:lnTo>
                    <a:pt x="362" y="503"/>
                  </a:lnTo>
                  <a:lnTo>
                    <a:pt x="344" y="485"/>
                  </a:lnTo>
                  <a:lnTo>
                    <a:pt x="309" y="467"/>
                  </a:lnTo>
                  <a:lnTo>
                    <a:pt x="265" y="450"/>
                  </a:lnTo>
                  <a:lnTo>
                    <a:pt x="176" y="406"/>
                  </a:lnTo>
                  <a:lnTo>
                    <a:pt x="176" y="406"/>
                  </a:lnTo>
                  <a:lnTo>
                    <a:pt x="123" y="379"/>
                  </a:lnTo>
                  <a:lnTo>
                    <a:pt x="70" y="335"/>
                  </a:lnTo>
                  <a:lnTo>
                    <a:pt x="53" y="317"/>
                  </a:lnTo>
                  <a:lnTo>
                    <a:pt x="44" y="282"/>
                  </a:lnTo>
                  <a:lnTo>
                    <a:pt x="35" y="247"/>
                  </a:lnTo>
                  <a:lnTo>
                    <a:pt x="26" y="211"/>
                  </a:lnTo>
                  <a:lnTo>
                    <a:pt x="26" y="211"/>
                  </a:lnTo>
                  <a:lnTo>
                    <a:pt x="35" y="167"/>
                  </a:lnTo>
                  <a:lnTo>
                    <a:pt x="44" y="132"/>
                  </a:lnTo>
                  <a:lnTo>
                    <a:pt x="70" y="97"/>
                  </a:lnTo>
                  <a:lnTo>
                    <a:pt x="97" y="61"/>
                  </a:lnTo>
                  <a:lnTo>
                    <a:pt x="141" y="35"/>
                  </a:lnTo>
                  <a:lnTo>
                    <a:pt x="185" y="17"/>
                  </a:lnTo>
                  <a:lnTo>
                    <a:pt x="229" y="0"/>
                  </a:lnTo>
                  <a:lnTo>
                    <a:pt x="282" y="0"/>
                  </a:lnTo>
                  <a:lnTo>
                    <a:pt x="282" y="0"/>
                  </a:lnTo>
                  <a:lnTo>
                    <a:pt x="344" y="8"/>
                  </a:lnTo>
                  <a:lnTo>
                    <a:pt x="406" y="26"/>
                  </a:lnTo>
                  <a:lnTo>
                    <a:pt x="468" y="53"/>
                  </a:lnTo>
                  <a:lnTo>
                    <a:pt x="512" y="97"/>
                  </a:lnTo>
                  <a:lnTo>
                    <a:pt x="432" y="194"/>
                  </a:lnTo>
                  <a:lnTo>
                    <a:pt x="432" y="194"/>
                  </a:lnTo>
                  <a:lnTo>
                    <a:pt x="397" y="176"/>
                  </a:lnTo>
                  <a:lnTo>
                    <a:pt x="362" y="150"/>
                  </a:lnTo>
                  <a:lnTo>
                    <a:pt x="326" y="141"/>
                  </a:lnTo>
                  <a:lnTo>
                    <a:pt x="282" y="141"/>
                  </a:lnTo>
                  <a:lnTo>
                    <a:pt x="282" y="141"/>
                  </a:lnTo>
                  <a:lnTo>
                    <a:pt x="247" y="141"/>
                  </a:lnTo>
                  <a:lnTo>
                    <a:pt x="220" y="158"/>
                  </a:lnTo>
                  <a:lnTo>
                    <a:pt x="203" y="176"/>
                  </a:lnTo>
                  <a:lnTo>
                    <a:pt x="194" y="203"/>
                  </a:lnTo>
                  <a:lnTo>
                    <a:pt x="194" y="203"/>
                  </a:lnTo>
                  <a:lnTo>
                    <a:pt x="203" y="229"/>
                  </a:lnTo>
                  <a:lnTo>
                    <a:pt x="220" y="256"/>
                  </a:lnTo>
                  <a:lnTo>
                    <a:pt x="300" y="291"/>
                  </a:lnTo>
                  <a:lnTo>
                    <a:pt x="397" y="326"/>
                  </a:lnTo>
                  <a:lnTo>
                    <a:pt x="397" y="326"/>
                  </a:lnTo>
                  <a:lnTo>
                    <a:pt x="450" y="361"/>
                  </a:lnTo>
                  <a:lnTo>
                    <a:pt x="494" y="397"/>
                  </a:lnTo>
                  <a:lnTo>
                    <a:pt x="512" y="423"/>
                  </a:lnTo>
                  <a:lnTo>
                    <a:pt x="529" y="450"/>
                  </a:lnTo>
                  <a:lnTo>
                    <a:pt x="538" y="485"/>
                  </a:lnTo>
                  <a:lnTo>
                    <a:pt x="538" y="520"/>
                  </a:lnTo>
                  <a:lnTo>
                    <a:pt x="538" y="520"/>
                  </a:lnTo>
                  <a:lnTo>
                    <a:pt x="529" y="564"/>
                  </a:lnTo>
                  <a:lnTo>
                    <a:pt x="521" y="609"/>
                  </a:lnTo>
                  <a:lnTo>
                    <a:pt x="494" y="644"/>
                  </a:lnTo>
                  <a:lnTo>
                    <a:pt x="468" y="679"/>
                  </a:lnTo>
                  <a:lnTo>
                    <a:pt x="423" y="706"/>
                  </a:lnTo>
                  <a:lnTo>
                    <a:pt x="379" y="723"/>
                  </a:lnTo>
                  <a:lnTo>
                    <a:pt x="326" y="741"/>
                  </a:lnTo>
                  <a:lnTo>
                    <a:pt x="265" y="741"/>
                  </a:lnTo>
                  <a:lnTo>
                    <a:pt x="265" y="741"/>
                  </a:lnTo>
                  <a:lnTo>
                    <a:pt x="194" y="741"/>
                  </a:lnTo>
                  <a:lnTo>
                    <a:pt x="123" y="715"/>
                  </a:lnTo>
                  <a:lnTo>
                    <a:pt x="62" y="688"/>
                  </a:lnTo>
                  <a:lnTo>
                    <a:pt x="0" y="644"/>
                  </a:lnTo>
                  <a:lnTo>
                    <a:pt x="97" y="529"/>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5" name="Freeform 116"/>
            <p:cNvSpPr>
              <a:spLocks noChangeArrowheads="1"/>
            </p:cNvSpPr>
            <p:nvPr/>
          </p:nvSpPr>
          <p:spPr bwMode="auto">
            <a:xfrm>
              <a:off x="3579813" y="2062163"/>
              <a:ext cx="57150" cy="260350"/>
            </a:xfrm>
            <a:custGeom>
              <a:avLst/>
              <a:gdLst>
                <a:gd name="T0" fmla="*/ 0 w 160"/>
                <a:gd name="T1" fmla="*/ 0 h 725"/>
                <a:gd name="T2" fmla="*/ 159 w 160"/>
                <a:gd name="T3" fmla="*/ 0 h 725"/>
                <a:gd name="T4" fmla="*/ 159 w 160"/>
                <a:gd name="T5" fmla="*/ 724 h 725"/>
                <a:gd name="T6" fmla="*/ 0 w 160"/>
                <a:gd name="T7" fmla="*/ 724 h 725"/>
                <a:gd name="T8" fmla="*/ 0 w 160"/>
                <a:gd name="T9" fmla="*/ 0 h 725"/>
              </a:gdLst>
              <a:ahLst/>
              <a:cxnLst>
                <a:cxn ang="0">
                  <a:pos x="T0" y="T1"/>
                </a:cxn>
                <a:cxn ang="0">
                  <a:pos x="T2" y="T3"/>
                </a:cxn>
                <a:cxn ang="0">
                  <a:pos x="T4" y="T5"/>
                </a:cxn>
                <a:cxn ang="0">
                  <a:pos x="T6" y="T7"/>
                </a:cxn>
                <a:cxn ang="0">
                  <a:pos x="T8" y="T9"/>
                </a:cxn>
              </a:cxnLst>
              <a:rect l="0" t="0" r="r" b="b"/>
              <a:pathLst>
                <a:path w="160" h="725">
                  <a:moveTo>
                    <a:pt x="0" y="0"/>
                  </a:moveTo>
                  <a:lnTo>
                    <a:pt x="159" y="0"/>
                  </a:lnTo>
                  <a:lnTo>
                    <a:pt x="159" y="724"/>
                  </a:lnTo>
                  <a:lnTo>
                    <a:pt x="0" y="724"/>
                  </a:lnTo>
                  <a:lnTo>
                    <a:pt x="0"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6" name="Freeform 117"/>
            <p:cNvSpPr>
              <a:spLocks noChangeArrowheads="1"/>
            </p:cNvSpPr>
            <p:nvPr/>
          </p:nvSpPr>
          <p:spPr bwMode="auto">
            <a:xfrm>
              <a:off x="3813175" y="2062163"/>
              <a:ext cx="203200" cy="260350"/>
            </a:xfrm>
            <a:custGeom>
              <a:avLst/>
              <a:gdLst>
                <a:gd name="T0" fmla="*/ 0 w 566"/>
                <a:gd name="T1" fmla="*/ 0 h 725"/>
                <a:gd name="T2" fmla="*/ 167 w 566"/>
                <a:gd name="T3" fmla="*/ 0 h 725"/>
                <a:gd name="T4" fmla="*/ 353 w 566"/>
                <a:gd name="T5" fmla="*/ 362 h 725"/>
                <a:gd name="T6" fmla="*/ 423 w 566"/>
                <a:gd name="T7" fmla="*/ 521 h 725"/>
                <a:gd name="T8" fmla="*/ 432 w 566"/>
                <a:gd name="T9" fmla="*/ 521 h 725"/>
                <a:gd name="T10" fmla="*/ 432 w 566"/>
                <a:gd name="T11" fmla="*/ 521 h 725"/>
                <a:gd name="T12" fmla="*/ 415 w 566"/>
                <a:gd name="T13" fmla="*/ 389 h 725"/>
                <a:gd name="T14" fmla="*/ 415 w 566"/>
                <a:gd name="T15" fmla="*/ 256 h 725"/>
                <a:gd name="T16" fmla="*/ 415 w 566"/>
                <a:gd name="T17" fmla="*/ 0 h 725"/>
                <a:gd name="T18" fmla="*/ 565 w 566"/>
                <a:gd name="T19" fmla="*/ 0 h 725"/>
                <a:gd name="T20" fmla="*/ 565 w 566"/>
                <a:gd name="T21" fmla="*/ 724 h 725"/>
                <a:gd name="T22" fmla="*/ 397 w 566"/>
                <a:gd name="T23" fmla="*/ 724 h 725"/>
                <a:gd name="T24" fmla="*/ 212 w 566"/>
                <a:gd name="T25" fmla="*/ 362 h 725"/>
                <a:gd name="T26" fmla="*/ 141 w 566"/>
                <a:gd name="T27" fmla="*/ 212 h 725"/>
                <a:gd name="T28" fmla="*/ 132 w 566"/>
                <a:gd name="T29" fmla="*/ 212 h 725"/>
                <a:gd name="T30" fmla="*/ 132 w 566"/>
                <a:gd name="T31" fmla="*/ 212 h 725"/>
                <a:gd name="T32" fmla="*/ 150 w 566"/>
                <a:gd name="T33" fmla="*/ 336 h 725"/>
                <a:gd name="T34" fmla="*/ 159 w 566"/>
                <a:gd name="T35" fmla="*/ 468 h 725"/>
                <a:gd name="T36" fmla="*/ 159 w 566"/>
                <a:gd name="T37" fmla="*/ 724 h 725"/>
                <a:gd name="T38" fmla="*/ 0 w 566"/>
                <a:gd name="T39" fmla="*/ 724 h 725"/>
                <a:gd name="T40" fmla="*/ 0 w 566"/>
                <a:gd name="T41" fmla="*/ 0 h 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66" h="725">
                  <a:moveTo>
                    <a:pt x="0" y="0"/>
                  </a:moveTo>
                  <a:lnTo>
                    <a:pt x="167" y="0"/>
                  </a:lnTo>
                  <a:lnTo>
                    <a:pt x="353" y="362"/>
                  </a:lnTo>
                  <a:lnTo>
                    <a:pt x="423" y="521"/>
                  </a:lnTo>
                  <a:lnTo>
                    <a:pt x="432" y="521"/>
                  </a:lnTo>
                  <a:lnTo>
                    <a:pt x="432" y="521"/>
                  </a:lnTo>
                  <a:lnTo>
                    <a:pt x="415" y="389"/>
                  </a:lnTo>
                  <a:lnTo>
                    <a:pt x="415" y="256"/>
                  </a:lnTo>
                  <a:lnTo>
                    <a:pt x="415" y="0"/>
                  </a:lnTo>
                  <a:lnTo>
                    <a:pt x="565" y="0"/>
                  </a:lnTo>
                  <a:lnTo>
                    <a:pt x="565" y="724"/>
                  </a:lnTo>
                  <a:lnTo>
                    <a:pt x="397" y="724"/>
                  </a:lnTo>
                  <a:lnTo>
                    <a:pt x="212" y="362"/>
                  </a:lnTo>
                  <a:lnTo>
                    <a:pt x="141" y="212"/>
                  </a:lnTo>
                  <a:lnTo>
                    <a:pt x="132" y="212"/>
                  </a:lnTo>
                  <a:lnTo>
                    <a:pt x="132" y="212"/>
                  </a:lnTo>
                  <a:lnTo>
                    <a:pt x="150" y="336"/>
                  </a:lnTo>
                  <a:lnTo>
                    <a:pt x="159" y="468"/>
                  </a:lnTo>
                  <a:lnTo>
                    <a:pt x="159" y="724"/>
                  </a:lnTo>
                  <a:lnTo>
                    <a:pt x="0" y="724"/>
                  </a:lnTo>
                  <a:lnTo>
                    <a:pt x="0"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7" name="Freeform 118"/>
            <p:cNvSpPr>
              <a:spLocks noChangeArrowheads="1"/>
            </p:cNvSpPr>
            <p:nvPr/>
          </p:nvSpPr>
          <p:spPr bwMode="auto">
            <a:xfrm>
              <a:off x="4191000" y="2062163"/>
              <a:ext cx="215900" cy="260350"/>
            </a:xfrm>
            <a:custGeom>
              <a:avLst/>
              <a:gdLst>
                <a:gd name="T0" fmla="*/ 0 w 601"/>
                <a:gd name="T1" fmla="*/ 0 h 725"/>
                <a:gd name="T2" fmla="*/ 168 w 601"/>
                <a:gd name="T3" fmla="*/ 0 h 725"/>
                <a:gd name="T4" fmla="*/ 168 w 601"/>
                <a:gd name="T5" fmla="*/ 300 h 725"/>
                <a:gd name="T6" fmla="*/ 168 w 601"/>
                <a:gd name="T7" fmla="*/ 300 h 725"/>
                <a:gd name="T8" fmla="*/ 379 w 601"/>
                <a:gd name="T9" fmla="*/ 0 h 725"/>
                <a:gd name="T10" fmla="*/ 565 w 601"/>
                <a:gd name="T11" fmla="*/ 0 h 725"/>
                <a:gd name="T12" fmla="*/ 344 w 601"/>
                <a:gd name="T13" fmla="*/ 292 h 725"/>
                <a:gd name="T14" fmla="*/ 600 w 601"/>
                <a:gd name="T15" fmla="*/ 724 h 725"/>
                <a:gd name="T16" fmla="*/ 424 w 601"/>
                <a:gd name="T17" fmla="*/ 724 h 725"/>
                <a:gd name="T18" fmla="*/ 247 w 601"/>
                <a:gd name="T19" fmla="*/ 424 h 725"/>
                <a:gd name="T20" fmla="*/ 168 w 601"/>
                <a:gd name="T21" fmla="*/ 530 h 725"/>
                <a:gd name="T22" fmla="*/ 168 w 601"/>
                <a:gd name="T23" fmla="*/ 724 h 725"/>
                <a:gd name="T24" fmla="*/ 0 w 601"/>
                <a:gd name="T25" fmla="*/ 724 h 725"/>
                <a:gd name="T26" fmla="*/ 0 w 601"/>
                <a:gd name="T27" fmla="*/ 0 h 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1" h="725">
                  <a:moveTo>
                    <a:pt x="0" y="0"/>
                  </a:moveTo>
                  <a:lnTo>
                    <a:pt x="168" y="0"/>
                  </a:lnTo>
                  <a:lnTo>
                    <a:pt x="168" y="300"/>
                  </a:lnTo>
                  <a:lnTo>
                    <a:pt x="168" y="300"/>
                  </a:lnTo>
                  <a:lnTo>
                    <a:pt x="379" y="0"/>
                  </a:lnTo>
                  <a:lnTo>
                    <a:pt x="565" y="0"/>
                  </a:lnTo>
                  <a:lnTo>
                    <a:pt x="344" y="292"/>
                  </a:lnTo>
                  <a:lnTo>
                    <a:pt x="600" y="724"/>
                  </a:lnTo>
                  <a:lnTo>
                    <a:pt x="424" y="724"/>
                  </a:lnTo>
                  <a:lnTo>
                    <a:pt x="247" y="424"/>
                  </a:lnTo>
                  <a:lnTo>
                    <a:pt x="168" y="530"/>
                  </a:lnTo>
                  <a:lnTo>
                    <a:pt x="168" y="724"/>
                  </a:lnTo>
                  <a:lnTo>
                    <a:pt x="0" y="724"/>
                  </a:lnTo>
                  <a:lnTo>
                    <a:pt x="0"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8" name="Freeform 119"/>
            <p:cNvSpPr>
              <a:spLocks noChangeArrowheads="1"/>
            </p:cNvSpPr>
            <p:nvPr/>
          </p:nvSpPr>
          <p:spPr bwMode="auto">
            <a:xfrm>
              <a:off x="4552950" y="2062163"/>
              <a:ext cx="60325" cy="260350"/>
            </a:xfrm>
            <a:custGeom>
              <a:avLst/>
              <a:gdLst>
                <a:gd name="T0" fmla="*/ 0 w 168"/>
                <a:gd name="T1" fmla="*/ 0 h 725"/>
                <a:gd name="T2" fmla="*/ 167 w 168"/>
                <a:gd name="T3" fmla="*/ 0 h 725"/>
                <a:gd name="T4" fmla="*/ 167 w 168"/>
                <a:gd name="T5" fmla="*/ 724 h 725"/>
                <a:gd name="T6" fmla="*/ 0 w 168"/>
                <a:gd name="T7" fmla="*/ 724 h 725"/>
                <a:gd name="T8" fmla="*/ 0 w 168"/>
                <a:gd name="T9" fmla="*/ 0 h 725"/>
              </a:gdLst>
              <a:ahLst/>
              <a:cxnLst>
                <a:cxn ang="0">
                  <a:pos x="T0" y="T1"/>
                </a:cxn>
                <a:cxn ang="0">
                  <a:pos x="T2" y="T3"/>
                </a:cxn>
                <a:cxn ang="0">
                  <a:pos x="T4" y="T5"/>
                </a:cxn>
                <a:cxn ang="0">
                  <a:pos x="T6" y="T7"/>
                </a:cxn>
                <a:cxn ang="0">
                  <a:pos x="T8" y="T9"/>
                </a:cxn>
              </a:cxnLst>
              <a:rect l="0" t="0" r="r" b="b"/>
              <a:pathLst>
                <a:path w="168" h="725">
                  <a:moveTo>
                    <a:pt x="0" y="0"/>
                  </a:moveTo>
                  <a:lnTo>
                    <a:pt x="167" y="0"/>
                  </a:lnTo>
                  <a:lnTo>
                    <a:pt x="167" y="724"/>
                  </a:lnTo>
                  <a:lnTo>
                    <a:pt x="0" y="724"/>
                  </a:lnTo>
                  <a:lnTo>
                    <a:pt x="0"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39" name="Freeform 120"/>
            <p:cNvSpPr>
              <a:spLocks noChangeArrowheads="1"/>
            </p:cNvSpPr>
            <p:nvPr/>
          </p:nvSpPr>
          <p:spPr bwMode="auto">
            <a:xfrm>
              <a:off x="2205038" y="2471738"/>
              <a:ext cx="127000" cy="200025"/>
            </a:xfrm>
            <a:custGeom>
              <a:avLst/>
              <a:gdLst>
                <a:gd name="T0" fmla="*/ 9 w 354"/>
                <a:gd name="T1" fmla="*/ 512 h 557"/>
                <a:gd name="T2" fmla="*/ 9 w 354"/>
                <a:gd name="T3" fmla="*/ 512 h 557"/>
                <a:gd name="T4" fmla="*/ 115 w 354"/>
                <a:gd name="T5" fmla="*/ 397 h 557"/>
                <a:gd name="T6" fmla="*/ 194 w 354"/>
                <a:gd name="T7" fmla="*/ 309 h 557"/>
                <a:gd name="T8" fmla="*/ 247 w 354"/>
                <a:gd name="T9" fmla="*/ 230 h 557"/>
                <a:gd name="T10" fmla="*/ 256 w 354"/>
                <a:gd name="T11" fmla="*/ 194 h 557"/>
                <a:gd name="T12" fmla="*/ 265 w 354"/>
                <a:gd name="T13" fmla="*/ 168 h 557"/>
                <a:gd name="T14" fmla="*/ 265 w 354"/>
                <a:gd name="T15" fmla="*/ 168 h 557"/>
                <a:gd name="T16" fmla="*/ 256 w 354"/>
                <a:gd name="T17" fmla="*/ 124 h 557"/>
                <a:gd name="T18" fmla="*/ 238 w 354"/>
                <a:gd name="T19" fmla="*/ 88 h 557"/>
                <a:gd name="T20" fmla="*/ 203 w 354"/>
                <a:gd name="T21" fmla="*/ 62 h 557"/>
                <a:gd name="T22" fmla="*/ 159 w 354"/>
                <a:gd name="T23" fmla="*/ 62 h 557"/>
                <a:gd name="T24" fmla="*/ 159 w 354"/>
                <a:gd name="T25" fmla="*/ 62 h 557"/>
                <a:gd name="T26" fmla="*/ 124 w 354"/>
                <a:gd name="T27" fmla="*/ 62 h 557"/>
                <a:gd name="T28" fmla="*/ 97 w 354"/>
                <a:gd name="T29" fmla="*/ 79 h 557"/>
                <a:gd name="T30" fmla="*/ 71 w 354"/>
                <a:gd name="T31" fmla="*/ 97 h 557"/>
                <a:gd name="T32" fmla="*/ 44 w 354"/>
                <a:gd name="T33" fmla="*/ 124 h 557"/>
                <a:gd name="T34" fmla="*/ 0 w 354"/>
                <a:gd name="T35" fmla="*/ 79 h 557"/>
                <a:gd name="T36" fmla="*/ 0 w 354"/>
                <a:gd name="T37" fmla="*/ 79 h 557"/>
                <a:gd name="T38" fmla="*/ 35 w 354"/>
                <a:gd name="T39" fmla="*/ 53 h 557"/>
                <a:gd name="T40" fmla="*/ 79 w 354"/>
                <a:gd name="T41" fmla="*/ 27 h 557"/>
                <a:gd name="T42" fmla="*/ 115 w 354"/>
                <a:gd name="T43" fmla="*/ 9 h 557"/>
                <a:gd name="T44" fmla="*/ 168 w 354"/>
                <a:gd name="T45" fmla="*/ 0 h 557"/>
                <a:gd name="T46" fmla="*/ 168 w 354"/>
                <a:gd name="T47" fmla="*/ 0 h 557"/>
                <a:gd name="T48" fmla="*/ 203 w 354"/>
                <a:gd name="T49" fmla="*/ 0 h 557"/>
                <a:gd name="T50" fmla="*/ 238 w 354"/>
                <a:gd name="T51" fmla="*/ 9 h 557"/>
                <a:gd name="T52" fmla="*/ 265 w 354"/>
                <a:gd name="T53" fmla="*/ 27 h 557"/>
                <a:gd name="T54" fmla="*/ 282 w 354"/>
                <a:gd name="T55" fmla="*/ 44 h 557"/>
                <a:gd name="T56" fmla="*/ 300 w 354"/>
                <a:gd name="T57" fmla="*/ 71 h 557"/>
                <a:gd name="T58" fmla="*/ 318 w 354"/>
                <a:gd name="T59" fmla="*/ 97 h 557"/>
                <a:gd name="T60" fmla="*/ 327 w 354"/>
                <a:gd name="T61" fmla="*/ 124 h 557"/>
                <a:gd name="T62" fmla="*/ 327 w 354"/>
                <a:gd name="T63" fmla="*/ 159 h 557"/>
                <a:gd name="T64" fmla="*/ 327 w 354"/>
                <a:gd name="T65" fmla="*/ 159 h 557"/>
                <a:gd name="T66" fmla="*/ 327 w 354"/>
                <a:gd name="T67" fmla="*/ 194 h 557"/>
                <a:gd name="T68" fmla="*/ 309 w 354"/>
                <a:gd name="T69" fmla="*/ 238 h 557"/>
                <a:gd name="T70" fmla="*/ 291 w 354"/>
                <a:gd name="T71" fmla="*/ 274 h 557"/>
                <a:gd name="T72" fmla="*/ 265 w 354"/>
                <a:gd name="T73" fmla="*/ 318 h 557"/>
                <a:gd name="T74" fmla="*/ 194 w 354"/>
                <a:gd name="T75" fmla="*/ 406 h 557"/>
                <a:gd name="T76" fmla="*/ 106 w 354"/>
                <a:gd name="T77" fmla="*/ 494 h 557"/>
                <a:gd name="T78" fmla="*/ 106 w 354"/>
                <a:gd name="T79" fmla="*/ 494 h 557"/>
                <a:gd name="T80" fmla="*/ 203 w 354"/>
                <a:gd name="T81" fmla="*/ 494 h 557"/>
                <a:gd name="T82" fmla="*/ 353 w 354"/>
                <a:gd name="T83" fmla="*/ 494 h 557"/>
                <a:gd name="T84" fmla="*/ 353 w 354"/>
                <a:gd name="T85" fmla="*/ 556 h 557"/>
                <a:gd name="T86" fmla="*/ 9 w 354"/>
                <a:gd name="T87" fmla="*/ 556 h 557"/>
                <a:gd name="T88" fmla="*/ 9 w 354"/>
                <a:gd name="T89" fmla="*/ 512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54" h="557">
                  <a:moveTo>
                    <a:pt x="9" y="512"/>
                  </a:moveTo>
                  <a:lnTo>
                    <a:pt x="9" y="512"/>
                  </a:lnTo>
                  <a:lnTo>
                    <a:pt x="115" y="397"/>
                  </a:lnTo>
                  <a:lnTo>
                    <a:pt x="194" y="309"/>
                  </a:lnTo>
                  <a:lnTo>
                    <a:pt x="247" y="230"/>
                  </a:lnTo>
                  <a:lnTo>
                    <a:pt x="256" y="194"/>
                  </a:lnTo>
                  <a:lnTo>
                    <a:pt x="265" y="168"/>
                  </a:lnTo>
                  <a:lnTo>
                    <a:pt x="265" y="168"/>
                  </a:lnTo>
                  <a:lnTo>
                    <a:pt x="256" y="124"/>
                  </a:lnTo>
                  <a:lnTo>
                    <a:pt x="238" y="88"/>
                  </a:lnTo>
                  <a:lnTo>
                    <a:pt x="203" y="62"/>
                  </a:lnTo>
                  <a:lnTo>
                    <a:pt x="159" y="62"/>
                  </a:lnTo>
                  <a:lnTo>
                    <a:pt x="159" y="62"/>
                  </a:lnTo>
                  <a:lnTo>
                    <a:pt x="124" y="62"/>
                  </a:lnTo>
                  <a:lnTo>
                    <a:pt x="97" y="79"/>
                  </a:lnTo>
                  <a:lnTo>
                    <a:pt x="71" y="97"/>
                  </a:lnTo>
                  <a:lnTo>
                    <a:pt x="44" y="124"/>
                  </a:lnTo>
                  <a:lnTo>
                    <a:pt x="0" y="79"/>
                  </a:lnTo>
                  <a:lnTo>
                    <a:pt x="0" y="79"/>
                  </a:lnTo>
                  <a:lnTo>
                    <a:pt x="35" y="53"/>
                  </a:lnTo>
                  <a:lnTo>
                    <a:pt x="79" y="27"/>
                  </a:lnTo>
                  <a:lnTo>
                    <a:pt x="115" y="9"/>
                  </a:lnTo>
                  <a:lnTo>
                    <a:pt x="168" y="0"/>
                  </a:lnTo>
                  <a:lnTo>
                    <a:pt x="168" y="0"/>
                  </a:lnTo>
                  <a:lnTo>
                    <a:pt x="203" y="0"/>
                  </a:lnTo>
                  <a:lnTo>
                    <a:pt x="238" y="9"/>
                  </a:lnTo>
                  <a:lnTo>
                    <a:pt x="265" y="27"/>
                  </a:lnTo>
                  <a:lnTo>
                    <a:pt x="282" y="44"/>
                  </a:lnTo>
                  <a:lnTo>
                    <a:pt x="300" y="71"/>
                  </a:lnTo>
                  <a:lnTo>
                    <a:pt x="318" y="97"/>
                  </a:lnTo>
                  <a:lnTo>
                    <a:pt x="327" y="124"/>
                  </a:lnTo>
                  <a:lnTo>
                    <a:pt x="327" y="159"/>
                  </a:lnTo>
                  <a:lnTo>
                    <a:pt x="327" y="159"/>
                  </a:lnTo>
                  <a:lnTo>
                    <a:pt x="327" y="194"/>
                  </a:lnTo>
                  <a:lnTo>
                    <a:pt x="309" y="238"/>
                  </a:lnTo>
                  <a:lnTo>
                    <a:pt x="291" y="274"/>
                  </a:lnTo>
                  <a:lnTo>
                    <a:pt x="265" y="318"/>
                  </a:lnTo>
                  <a:lnTo>
                    <a:pt x="194" y="406"/>
                  </a:lnTo>
                  <a:lnTo>
                    <a:pt x="106" y="494"/>
                  </a:lnTo>
                  <a:lnTo>
                    <a:pt x="106" y="494"/>
                  </a:lnTo>
                  <a:lnTo>
                    <a:pt x="203" y="494"/>
                  </a:lnTo>
                  <a:lnTo>
                    <a:pt x="353" y="494"/>
                  </a:lnTo>
                  <a:lnTo>
                    <a:pt x="353" y="556"/>
                  </a:lnTo>
                  <a:lnTo>
                    <a:pt x="9" y="556"/>
                  </a:lnTo>
                  <a:lnTo>
                    <a:pt x="9" y="512"/>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0" name="Freeform 121"/>
            <p:cNvSpPr>
              <a:spLocks noChangeArrowheads="1"/>
            </p:cNvSpPr>
            <p:nvPr/>
          </p:nvSpPr>
          <p:spPr bwMode="auto">
            <a:xfrm>
              <a:off x="2382838" y="2474913"/>
              <a:ext cx="127000" cy="196850"/>
            </a:xfrm>
            <a:custGeom>
              <a:avLst/>
              <a:gdLst>
                <a:gd name="T0" fmla="*/ 274 w 354"/>
                <a:gd name="T1" fmla="*/ 62 h 548"/>
                <a:gd name="T2" fmla="*/ 0 w 354"/>
                <a:gd name="T3" fmla="*/ 62 h 548"/>
                <a:gd name="T4" fmla="*/ 0 w 354"/>
                <a:gd name="T5" fmla="*/ 0 h 548"/>
                <a:gd name="T6" fmla="*/ 353 w 354"/>
                <a:gd name="T7" fmla="*/ 0 h 548"/>
                <a:gd name="T8" fmla="*/ 353 w 354"/>
                <a:gd name="T9" fmla="*/ 44 h 548"/>
                <a:gd name="T10" fmla="*/ 353 w 354"/>
                <a:gd name="T11" fmla="*/ 44 h 548"/>
                <a:gd name="T12" fmla="*/ 309 w 354"/>
                <a:gd name="T13" fmla="*/ 106 h 548"/>
                <a:gd name="T14" fmla="*/ 274 w 354"/>
                <a:gd name="T15" fmla="*/ 159 h 548"/>
                <a:gd name="T16" fmla="*/ 247 w 354"/>
                <a:gd name="T17" fmla="*/ 221 h 548"/>
                <a:gd name="T18" fmla="*/ 221 w 354"/>
                <a:gd name="T19" fmla="*/ 274 h 548"/>
                <a:gd name="T20" fmla="*/ 212 w 354"/>
                <a:gd name="T21" fmla="*/ 335 h 548"/>
                <a:gd name="T22" fmla="*/ 194 w 354"/>
                <a:gd name="T23" fmla="*/ 397 h 548"/>
                <a:gd name="T24" fmla="*/ 186 w 354"/>
                <a:gd name="T25" fmla="*/ 547 h 548"/>
                <a:gd name="T26" fmla="*/ 115 w 354"/>
                <a:gd name="T27" fmla="*/ 547 h 548"/>
                <a:gd name="T28" fmla="*/ 115 w 354"/>
                <a:gd name="T29" fmla="*/ 547 h 548"/>
                <a:gd name="T30" fmla="*/ 124 w 354"/>
                <a:gd name="T31" fmla="*/ 406 h 548"/>
                <a:gd name="T32" fmla="*/ 159 w 354"/>
                <a:gd name="T33" fmla="*/ 282 h 548"/>
                <a:gd name="T34" fmla="*/ 203 w 354"/>
                <a:gd name="T35" fmla="*/ 168 h 548"/>
                <a:gd name="T36" fmla="*/ 274 w 354"/>
                <a:gd name="T37" fmla="*/ 62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4" h="548">
                  <a:moveTo>
                    <a:pt x="274" y="62"/>
                  </a:moveTo>
                  <a:lnTo>
                    <a:pt x="0" y="62"/>
                  </a:lnTo>
                  <a:lnTo>
                    <a:pt x="0" y="0"/>
                  </a:lnTo>
                  <a:lnTo>
                    <a:pt x="353" y="0"/>
                  </a:lnTo>
                  <a:lnTo>
                    <a:pt x="353" y="44"/>
                  </a:lnTo>
                  <a:lnTo>
                    <a:pt x="353" y="44"/>
                  </a:lnTo>
                  <a:lnTo>
                    <a:pt x="309" y="106"/>
                  </a:lnTo>
                  <a:lnTo>
                    <a:pt x="274" y="159"/>
                  </a:lnTo>
                  <a:lnTo>
                    <a:pt x="247" y="221"/>
                  </a:lnTo>
                  <a:lnTo>
                    <a:pt x="221" y="274"/>
                  </a:lnTo>
                  <a:lnTo>
                    <a:pt x="212" y="335"/>
                  </a:lnTo>
                  <a:lnTo>
                    <a:pt x="194" y="397"/>
                  </a:lnTo>
                  <a:lnTo>
                    <a:pt x="186" y="547"/>
                  </a:lnTo>
                  <a:lnTo>
                    <a:pt x="115" y="547"/>
                  </a:lnTo>
                  <a:lnTo>
                    <a:pt x="115" y="547"/>
                  </a:lnTo>
                  <a:lnTo>
                    <a:pt x="124" y="406"/>
                  </a:lnTo>
                  <a:lnTo>
                    <a:pt x="159" y="282"/>
                  </a:lnTo>
                  <a:lnTo>
                    <a:pt x="203" y="168"/>
                  </a:lnTo>
                  <a:lnTo>
                    <a:pt x="274" y="62"/>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1" name="Freeform 122"/>
            <p:cNvSpPr>
              <a:spLocks noChangeArrowheads="1"/>
            </p:cNvSpPr>
            <p:nvPr/>
          </p:nvSpPr>
          <p:spPr bwMode="auto">
            <a:xfrm>
              <a:off x="2557463" y="2586038"/>
              <a:ext cx="120650" cy="15875"/>
            </a:xfrm>
            <a:custGeom>
              <a:avLst/>
              <a:gdLst>
                <a:gd name="T0" fmla="*/ 0 w 336"/>
                <a:gd name="T1" fmla="*/ 0 h 45"/>
                <a:gd name="T2" fmla="*/ 335 w 336"/>
                <a:gd name="T3" fmla="*/ 0 h 45"/>
                <a:gd name="T4" fmla="*/ 335 w 336"/>
                <a:gd name="T5" fmla="*/ 44 h 45"/>
                <a:gd name="T6" fmla="*/ 0 w 336"/>
                <a:gd name="T7" fmla="*/ 44 h 45"/>
                <a:gd name="T8" fmla="*/ 0 w 336"/>
                <a:gd name="T9" fmla="*/ 0 h 45"/>
              </a:gdLst>
              <a:ahLst/>
              <a:cxnLst>
                <a:cxn ang="0">
                  <a:pos x="T0" y="T1"/>
                </a:cxn>
                <a:cxn ang="0">
                  <a:pos x="T2" y="T3"/>
                </a:cxn>
                <a:cxn ang="0">
                  <a:pos x="T4" y="T5"/>
                </a:cxn>
                <a:cxn ang="0">
                  <a:pos x="T6" y="T7"/>
                </a:cxn>
                <a:cxn ang="0">
                  <a:pos x="T8" y="T9"/>
                </a:cxn>
              </a:cxnLst>
              <a:rect l="0" t="0" r="r" b="b"/>
              <a:pathLst>
                <a:path w="336" h="45">
                  <a:moveTo>
                    <a:pt x="0" y="0"/>
                  </a:moveTo>
                  <a:lnTo>
                    <a:pt x="335" y="0"/>
                  </a:lnTo>
                  <a:lnTo>
                    <a:pt x="335" y="44"/>
                  </a:lnTo>
                  <a:lnTo>
                    <a:pt x="0" y="44"/>
                  </a:lnTo>
                  <a:lnTo>
                    <a:pt x="0"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2" name="Freeform 123"/>
            <p:cNvSpPr>
              <a:spLocks noChangeArrowheads="1"/>
            </p:cNvSpPr>
            <p:nvPr/>
          </p:nvSpPr>
          <p:spPr bwMode="auto">
            <a:xfrm>
              <a:off x="2722563" y="2471738"/>
              <a:ext cx="127000" cy="203200"/>
            </a:xfrm>
            <a:custGeom>
              <a:avLst/>
              <a:gdLst>
                <a:gd name="T0" fmla="*/ 35 w 354"/>
                <a:gd name="T1" fmla="*/ 441 h 566"/>
                <a:gd name="T2" fmla="*/ 88 w 354"/>
                <a:gd name="T3" fmla="*/ 486 h 566"/>
                <a:gd name="T4" fmla="*/ 167 w 354"/>
                <a:gd name="T5" fmla="*/ 503 h 566"/>
                <a:gd name="T6" fmla="*/ 220 w 354"/>
                <a:gd name="T7" fmla="*/ 494 h 566"/>
                <a:gd name="T8" fmla="*/ 273 w 354"/>
                <a:gd name="T9" fmla="*/ 450 h 566"/>
                <a:gd name="T10" fmla="*/ 282 w 354"/>
                <a:gd name="T11" fmla="*/ 406 h 566"/>
                <a:gd name="T12" fmla="*/ 264 w 354"/>
                <a:gd name="T13" fmla="*/ 344 h 566"/>
                <a:gd name="T14" fmla="*/ 220 w 354"/>
                <a:gd name="T15" fmla="*/ 318 h 566"/>
                <a:gd name="T16" fmla="*/ 114 w 354"/>
                <a:gd name="T17" fmla="*/ 300 h 566"/>
                <a:gd name="T18" fmla="*/ 114 w 354"/>
                <a:gd name="T19" fmla="*/ 247 h 566"/>
                <a:gd name="T20" fmla="*/ 211 w 354"/>
                <a:gd name="T21" fmla="*/ 230 h 566"/>
                <a:gd name="T22" fmla="*/ 247 w 354"/>
                <a:gd name="T23" fmla="*/ 203 h 566"/>
                <a:gd name="T24" fmla="*/ 264 w 354"/>
                <a:gd name="T25" fmla="*/ 141 h 566"/>
                <a:gd name="T26" fmla="*/ 255 w 354"/>
                <a:gd name="T27" fmla="*/ 106 h 566"/>
                <a:gd name="T28" fmla="*/ 211 w 354"/>
                <a:gd name="T29" fmla="*/ 62 h 566"/>
                <a:gd name="T30" fmla="*/ 167 w 354"/>
                <a:gd name="T31" fmla="*/ 62 h 566"/>
                <a:gd name="T32" fmla="*/ 105 w 354"/>
                <a:gd name="T33" fmla="*/ 71 h 566"/>
                <a:gd name="T34" fmla="*/ 53 w 354"/>
                <a:gd name="T35" fmla="*/ 115 h 566"/>
                <a:gd name="T36" fmla="*/ 17 w 354"/>
                <a:gd name="T37" fmla="*/ 71 h 566"/>
                <a:gd name="T38" fmla="*/ 88 w 354"/>
                <a:gd name="T39" fmla="*/ 18 h 566"/>
                <a:gd name="T40" fmla="*/ 176 w 354"/>
                <a:gd name="T41" fmla="*/ 0 h 566"/>
                <a:gd name="T42" fmla="*/ 238 w 354"/>
                <a:gd name="T43" fmla="*/ 9 h 566"/>
                <a:gd name="T44" fmla="*/ 291 w 354"/>
                <a:gd name="T45" fmla="*/ 35 h 566"/>
                <a:gd name="T46" fmla="*/ 326 w 354"/>
                <a:gd name="T47" fmla="*/ 79 h 566"/>
                <a:gd name="T48" fmla="*/ 335 w 354"/>
                <a:gd name="T49" fmla="*/ 141 h 566"/>
                <a:gd name="T50" fmla="*/ 326 w 354"/>
                <a:gd name="T51" fmla="*/ 185 h 566"/>
                <a:gd name="T52" fmla="*/ 273 w 354"/>
                <a:gd name="T53" fmla="*/ 247 h 566"/>
                <a:gd name="T54" fmla="*/ 238 w 354"/>
                <a:gd name="T55" fmla="*/ 274 h 566"/>
                <a:gd name="T56" fmla="*/ 282 w 354"/>
                <a:gd name="T57" fmla="*/ 291 h 566"/>
                <a:gd name="T58" fmla="*/ 344 w 354"/>
                <a:gd name="T59" fmla="*/ 353 h 566"/>
                <a:gd name="T60" fmla="*/ 353 w 354"/>
                <a:gd name="T61" fmla="*/ 406 h 566"/>
                <a:gd name="T62" fmla="*/ 344 w 354"/>
                <a:gd name="T63" fmla="*/ 468 h 566"/>
                <a:gd name="T64" fmla="*/ 300 w 354"/>
                <a:gd name="T65" fmla="*/ 521 h 566"/>
                <a:gd name="T66" fmla="*/ 247 w 354"/>
                <a:gd name="T67" fmla="*/ 547 h 566"/>
                <a:gd name="T68" fmla="*/ 176 w 354"/>
                <a:gd name="T69" fmla="*/ 565 h 566"/>
                <a:gd name="T70" fmla="*/ 114 w 354"/>
                <a:gd name="T71" fmla="*/ 556 h 566"/>
                <a:gd name="T72" fmla="*/ 26 w 354"/>
                <a:gd name="T73" fmla="*/ 512 h 566"/>
                <a:gd name="T74" fmla="*/ 35 w 354"/>
                <a:gd name="T75" fmla="*/ 441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54" h="566">
                  <a:moveTo>
                    <a:pt x="35" y="441"/>
                  </a:moveTo>
                  <a:lnTo>
                    <a:pt x="35" y="441"/>
                  </a:lnTo>
                  <a:lnTo>
                    <a:pt x="61" y="468"/>
                  </a:lnTo>
                  <a:lnTo>
                    <a:pt x="88" y="486"/>
                  </a:lnTo>
                  <a:lnTo>
                    <a:pt x="132" y="503"/>
                  </a:lnTo>
                  <a:lnTo>
                    <a:pt x="167" y="503"/>
                  </a:lnTo>
                  <a:lnTo>
                    <a:pt x="167" y="503"/>
                  </a:lnTo>
                  <a:lnTo>
                    <a:pt x="220" y="494"/>
                  </a:lnTo>
                  <a:lnTo>
                    <a:pt x="255" y="477"/>
                  </a:lnTo>
                  <a:lnTo>
                    <a:pt x="273" y="450"/>
                  </a:lnTo>
                  <a:lnTo>
                    <a:pt x="282" y="406"/>
                  </a:lnTo>
                  <a:lnTo>
                    <a:pt x="282" y="406"/>
                  </a:lnTo>
                  <a:lnTo>
                    <a:pt x="273" y="362"/>
                  </a:lnTo>
                  <a:lnTo>
                    <a:pt x="264" y="344"/>
                  </a:lnTo>
                  <a:lnTo>
                    <a:pt x="247" y="327"/>
                  </a:lnTo>
                  <a:lnTo>
                    <a:pt x="220" y="318"/>
                  </a:lnTo>
                  <a:lnTo>
                    <a:pt x="194" y="309"/>
                  </a:lnTo>
                  <a:lnTo>
                    <a:pt x="114" y="300"/>
                  </a:lnTo>
                  <a:lnTo>
                    <a:pt x="114" y="247"/>
                  </a:lnTo>
                  <a:lnTo>
                    <a:pt x="114" y="247"/>
                  </a:lnTo>
                  <a:lnTo>
                    <a:pt x="185" y="238"/>
                  </a:lnTo>
                  <a:lnTo>
                    <a:pt x="211" y="230"/>
                  </a:lnTo>
                  <a:lnTo>
                    <a:pt x="229" y="212"/>
                  </a:lnTo>
                  <a:lnTo>
                    <a:pt x="247" y="203"/>
                  </a:lnTo>
                  <a:lnTo>
                    <a:pt x="255" y="185"/>
                  </a:lnTo>
                  <a:lnTo>
                    <a:pt x="264" y="141"/>
                  </a:lnTo>
                  <a:lnTo>
                    <a:pt x="264" y="141"/>
                  </a:lnTo>
                  <a:lnTo>
                    <a:pt x="255" y="106"/>
                  </a:lnTo>
                  <a:lnTo>
                    <a:pt x="238" y="79"/>
                  </a:lnTo>
                  <a:lnTo>
                    <a:pt x="211" y="62"/>
                  </a:lnTo>
                  <a:lnTo>
                    <a:pt x="167" y="62"/>
                  </a:lnTo>
                  <a:lnTo>
                    <a:pt x="167" y="62"/>
                  </a:lnTo>
                  <a:lnTo>
                    <a:pt x="141" y="62"/>
                  </a:lnTo>
                  <a:lnTo>
                    <a:pt x="105" y="71"/>
                  </a:lnTo>
                  <a:lnTo>
                    <a:pt x="79" y="88"/>
                  </a:lnTo>
                  <a:lnTo>
                    <a:pt x="53" y="115"/>
                  </a:lnTo>
                  <a:lnTo>
                    <a:pt x="17" y="71"/>
                  </a:lnTo>
                  <a:lnTo>
                    <a:pt x="17" y="71"/>
                  </a:lnTo>
                  <a:lnTo>
                    <a:pt x="53" y="44"/>
                  </a:lnTo>
                  <a:lnTo>
                    <a:pt x="88" y="18"/>
                  </a:lnTo>
                  <a:lnTo>
                    <a:pt x="132" y="9"/>
                  </a:lnTo>
                  <a:lnTo>
                    <a:pt x="176" y="0"/>
                  </a:lnTo>
                  <a:lnTo>
                    <a:pt x="176" y="0"/>
                  </a:lnTo>
                  <a:lnTo>
                    <a:pt x="238" y="9"/>
                  </a:lnTo>
                  <a:lnTo>
                    <a:pt x="264" y="18"/>
                  </a:lnTo>
                  <a:lnTo>
                    <a:pt x="291" y="35"/>
                  </a:lnTo>
                  <a:lnTo>
                    <a:pt x="308" y="53"/>
                  </a:lnTo>
                  <a:lnTo>
                    <a:pt x="326" y="79"/>
                  </a:lnTo>
                  <a:lnTo>
                    <a:pt x="335" y="106"/>
                  </a:lnTo>
                  <a:lnTo>
                    <a:pt x="335" y="141"/>
                  </a:lnTo>
                  <a:lnTo>
                    <a:pt x="335" y="141"/>
                  </a:lnTo>
                  <a:lnTo>
                    <a:pt x="326" y="185"/>
                  </a:lnTo>
                  <a:lnTo>
                    <a:pt x="308" y="221"/>
                  </a:lnTo>
                  <a:lnTo>
                    <a:pt x="273" y="247"/>
                  </a:lnTo>
                  <a:lnTo>
                    <a:pt x="238" y="265"/>
                  </a:lnTo>
                  <a:lnTo>
                    <a:pt x="238" y="274"/>
                  </a:lnTo>
                  <a:lnTo>
                    <a:pt x="238" y="274"/>
                  </a:lnTo>
                  <a:lnTo>
                    <a:pt x="282" y="291"/>
                  </a:lnTo>
                  <a:lnTo>
                    <a:pt x="317" y="318"/>
                  </a:lnTo>
                  <a:lnTo>
                    <a:pt x="344" y="353"/>
                  </a:lnTo>
                  <a:lnTo>
                    <a:pt x="353" y="406"/>
                  </a:lnTo>
                  <a:lnTo>
                    <a:pt x="353" y="406"/>
                  </a:lnTo>
                  <a:lnTo>
                    <a:pt x="353" y="441"/>
                  </a:lnTo>
                  <a:lnTo>
                    <a:pt x="344" y="468"/>
                  </a:lnTo>
                  <a:lnTo>
                    <a:pt x="326" y="494"/>
                  </a:lnTo>
                  <a:lnTo>
                    <a:pt x="300" y="521"/>
                  </a:lnTo>
                  <a:lnTo>
                    <a:pt x="273" y="538"/>
                  </a:lnTo>
                  <a:lnTo>
                    <a:pt x="247" y="547"/>
                  </a:lnTo>
                  <a:lnTo>
                    <a:pt x="211" y="556"/>
                  </a:lnTo>
                  <a:lnTo>
                    <a:pt x="176" y="565"/>
                  </a:lnTo>
                  <a:lnTo>
                    <a:pt x="176" y="565"/>
                  </a:lnTo>
                  <a:lnTo>
                    <a:pt x="114" y="556"/>
                  </a:lnTo>
                  <a:lnTo>
                    <a:pt x="70" y="538"/>
                  </a:lnTo>
                  <a:lnTo>
                    <a:pt x="26" y="512"/>
                  </a:lnTo>
                  <a:lnTo>
                    <a:pt x="0" y="486"/>
                  </a:lnTo>
                  <a:lnTo>
                    <a:pt x="35" y="441"/>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3" name="Freeform 124"/>
            <p:cNvSpPr>
              <a:spLocks noChangeArrowheads="1"/>
            </p:cNvSpPr>
            <p:nvPr/>
          </p:nvSpPr>
          <p:spPr bwMode="auto">
            <a:xfrm>
              <a:off x="2903538" y="2471738"/>
              <a:ext cx="123825" cy="203200"/>
            </a:xfrm>
            <a:custGeom>
              <a:avLst/>
              <a:gdLst>
                <a:gd name="T0" fmla="*/ 0 w 345"/>
                <a:gd name="T1" fmla="*/ 283 h 566"/>
                <a:gd name="T2" fmla="*/ 8 w 345"/>
                <a:gd name="T3" fmla="*/ 159 h 566"/>
                <a:gd name="T4" fmla="*/ 44 w 345"/>
                <a:gd name="T5" fmla="*/ 71 h 566"/>
                <a:gd name="T6" fmla="*/ 97 w 345"/>
                <a:gd name="T7" fmla="*/ 18 h 566"/>
                <a:gd name="T8" fmla="*/ 167 w 345"/>
                <a:gd name="T9" fmla="*/ 0 h 566"/>
                <a:gd name="T10" fmla="*/ 211 w 345"/>
                <a:gd name="T11" fmla="*/ 9 h 566"/>
                <a:gd name="T12" fmla="*/ 273 w 345"/>
                <a:gd name="T13" fmla="*/ 44 h 566"/>
                <a:gd name="T14" fmla="*/ 317 w 345"/>
                <a:gd name="T15" fmla="*/ 115 h 566"/>
                <a:gd name="T16" fmla="*/ 335 w 345"/>
                <a:gd name="T17" fmla="*/ 212 h 566"/>
                <a:gd name="T18" fmla="*/ 344 w 345"/>
                <a:gd name="T19" fmla="*/ 283 h 566"/>
                <a:gd name="T20" fmla="*/ 326 w 345"/>
                <a:gd name="T21" fmla="*/ 397 h 566"/>
                <a:gd name="T22" fmla="*/ 300 w 345"/>
                <a:gd name="T23" fmla="*/ 486 h 566"/>
                <a:gd name="T24" fmla="*/ 238 w 345"/>
                <a:gd name="T25" fmla="*/ 547 h 566"/>
                <a:gd name="T26" fmla="*/ 167 w 345"/>
                <a:gd name="T27" fmla="*/ 565 h 566"/>
                <a:gd name="T28" fmla="*/ 132 w 345"/>
                <a:gd name="T29" fmla="*/ 556 h 566"/>
                <a:gd name="T30" fmla="*/ 70 w 345"/>
                <a:gd name="T31" fmla="*/ 521 h 566"/>
                <a:gd name="T32" fmla="*/ 26 w 345"/>
                <a:gd name="T33" fmla="*/ 450 h 566"/>
                <a:gd name="T34" fmla="*/ 0 w 345"/>
                <a:gd name="T35" fmla="*/ 344 h 566"/>
                <a:gd name="T36" fmla="*/ 273 w 345"/>
                <a:gd name="T37" fmla="*/ 283 h 566"/>
                <a:gd name="T38" fmla="*/ 264 w 345"/>
                <a:gd name="T39" fmla="*/ 177 h 566"/>
                <a:gd name="T40" fmla="*/ 247 w 345"/>
                <a:gd name="T41" fmla="*/ 106 h 566"/>
                <a:gd name="T42" fmla="*/ 211 w 345"/>
                <a:gd name="T43" fmla="*/ 71 h 566"/>
                <a:gd name="T44" fmla="*/ 167 w 345"/>
                <a:gd name="T45" fmla="*/ 53 h 566"/>
                <a:gd name="T46" fmla="*/ 150 w 345"/>
                <a:gd name="T47" fmla="*/ 62 h 566"/>
                <a:gd name="T48" fmla="*/ 106 w 345"/>
                <a:gd name="T49" fmla="*/ 88 h 566"/>
                <a:gd name="T50" fmla="*/ 79 w 345"/>
                <a:gd name="T51" fmla="*/ 141 h 566"/>
                <a:gd name="T52" fmla="*/ 61 w 345"/>
                <a:gd name="T53" fmla="*/ 283 h 566"/>
                <a:gd name="T54" fmla="*/ 70 w 345"/>
                <a:gd name="T55" fmla="*/ 380 h 566"/>
                <a:gd name="T56" fmla="*/ 97 w 345"/>
                <a:gd name="T57" fmla="*/ 450 h 566"/>
                <a:gd name="T58" fmla="*/ 123 w 345"/>
                <a:gd name="T59" fmla="*/ 494 h 566"/>
                <a:gd name="T60" fmla="*/ 167 w 345"/>
                <a:gd name="T61" fmla="*/ 503 h 566"/>
                <a:gd name="T62" fmla="*/ 194 w 345"/>
                <a:gd name="T63" fmla="*/ 503 h 566"/>
                <a:gd name="T64" fmla="*/ 229 w 345"/>
                <a:gd name="T65" fmla="*/ 477 h 566"/>
                <a:gd name="T66" fmla="*/ 256 w 345"/>
                <a:gd name="T67" fmla="*/ 424 h 566"/>
                <a:gd name="T68" fmla="*/ 273 w 345"/>
                <a:gd name="T69" fmla="*/ 283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45" h="566">
                  <a:moveTo>
                    <a:pt x="0" y="283"/>
                  </a:moveTo>
                  <a:lnTo>
                    <a:pt x="0" y="283"/>
                  </a:lnTo>
                  <a:lnTo>
                    <a:pt x="0" y="212"/>
                  </a:lnTo>
                  <a:lnTo>
                    <a:pt x="8" y="159"/>
                  </a:lnTo>
                  <a:lnTo>
                    <a:pt x="26" y="115"/>
                  </a:lnTo>
                  <a:lnTo>
                    <a:pt x="44" y="71"/>
                  </a:lnTo>
                  <a:lnTo>
                    <a:pt x="70" y="44"/>
                  </a:lnTo>
                  <a:lnTo>
                    <a:pt x="97" y="18"/>
                  </a:lnTo>
                  <a:lnTo>
                    <a:pt x="132" y="9"/>
                  </a:lnTo>
                  <a:lnTo>
                    <a:pt x="167" y="0"/>
                  </a:lnTo>
                  <a:lnTo>
                    <a:pt x="167" y="0"/>
                  </a:lnTo>
                  <a:lnTo>
                    <a:pt x="211" y="9"/>
                  </a:lnTo>
                  <a:lnTo>
                    <a:pt x="238" y="18"/>
                  </a:lnTo>
                  <a:lnTo>
                    <a:pt x="273" y="44"/>
                  </a:lnTo>
                  <a:lnTo>
                    <a:pt x="300" y="71"/>
                  </a:lnTo>
                  <a:lnTo>
                    <a:pt x="317" y="115"/>
                  </a:lnTo>
                  <a:lnTo>
                    <a:pt x="326" y="159"/>
                  </a:lnTo>
                  <a:lnTo>
                    <a:pt x="335" y="212"/>
                  </a:lnTo>
                  <a:lnTo>
                    <a:pt x="344" y="283"/>
                  </a:lnTo>
                  <a:lnTo>
                    <a:pt x="344" y="283"/>
                  </a:lnTo>
                  <a:lnTo>
                    <a:pt x="335" y="344"/>
                  </a:lnTo>
                  <a:lnTo>
                    <a:pt x="326" y="397"/>
                  </a:lnTo>
                  <a:lnTo>
                    <a:pt x="317" y="450"/>
                  </a:lnTo>
                  <a:lnTo>
                    <a:pt x="300" y="486"/>
                  </a:lnTo>
                  <a:lnTo>
                    <a:pt x="273" y="521"/>
                  </a:lnTo>
                  <a:lnTo>
                    <a:pt x="238" y="547"/>
                  </a:lnTo>
                  <a:lnTo>
                    <a:pt x="211" y="556"/>
                  </a:lnTo>
                  <a:lnTo>
                    <a:pt x="167" y="565"/>
                  </a:lnTo>
                  <a:lnTo>
                    <a:pt x="167" y="565"/>
                  </a:lnTo>
                  <a:lnTo>
                    <a:pt x="132" y="556"/>
                  </a:lnTo>
                  <a:lnTo>
                    <a:pt x="97" y="547"/>
                  </a:lnTo>
                  <a:lnTo>
                    <a:pt x="70" y="521"/>
                  </a:lnTo>
                  <a:lnTo>
                    <a:pt x="44" y="486"/>
                  </a:lnTo>
                  <a:lnTo>
                    <a:pt x="26" y="450"/>
                  </a:lnTo>
                  <a:lnTo>
                    <a:pt x="8" y="397"/>
                  </a:lnTo>
                  <a:lnTo>
                    <a:pt x="0" y="344"/>
                  </a:lnTo>
                  <a:lnTo>
                    <a:pt x="0" y="283"/>
                  </a:lnTo>
                  <a:close/>
                  <a:moveTo>
                    <a:pt x="273" y="283"/>
                  </a:moveTo>
                  <a:lnTo>
                    <a:pt x="273" y="283"/>
                  </a:lnTo>
                  <a:lnTo>
                    <a:pt x="264" y="177"/>
                  </a:lnTo>
                  <a:lnTo>
                    <a:pt x="256" y="141"/>
                  </a:lnTo>
                  <a:lnTo>
                    <a:pt x="247" y="106"/>
                  </a:lnTo>
                  <a:lnTo>
                    <a:pt x="229" y="88"/>
                  </a:lnTo>
                  <a:lnTo>
                    <a:pt x="211" y="71"/>
                  </a:lnTo>
                  <a:lnTo>
                    <a:pt x="194" y="62"/>
                  </a:lnTo>
                  <a:lnTo>
                    <a:pt x="167" y="53"/>
                  </a:lnTo>
                  <a:lnTo>
                    <a:pt x="167" y="53"/>
                  </a:lnTo>
                  <a:lnTo>
                    <a:pt x="150" y="62"/>
                  </a:lnTo>
                  <a:lnTo>
                    <a:pt x="123" y="71"/>
                  </a:lnTo>
                  <a:lnTo>
                    <a:pt x="106" y="88"/>
                  </a:lnTo>
                  <a:lnTo>
                    <a:pt x="97" y="106"/>
                  </a:lnTo>
                  <a:lnTo>
                    <a:pt x="79" y="141"/>
                  </a:lnTo>
                  <a:lnTo>
                    <a:pt x="70" y="177"/>
                  </a:lnTo>
                  <a:lnTo>
                    <a:pt x="61" y="283"/>
                  </a:lnTo>
                  <a:lnTo>
                    <a:pt x="61" y="283"/>
                  </a:lnTo>
                  <a:lnTo>
                    <a:pt x="70" y="380"/>
                  </a:lnTo>
                  <a:lnTo>
                    <a:pt x="79" y="424"/>
                  </a:lnTo>
                  <a:lnTo>
                    <a:pt x="97" y="450"/>
                  </a:lnTo>
                  <a:lnTo>
                    <a:pt x="106" y="477"/>
                  </a:lnTo>
                  <a:lnTo>
                    <a:pt x="123" y="494"/>
                  </a:lnTo>
                  <a:lnTo>
                    <a:pt x="150" y="503"/>
                  </a:lnTo>
                  <a:lnTo>
                    <a:pt x="167" y="503"/>
                  </a:lnTo>
                  <a:lnTo>
                    <a:pt x="167" y="503"/>
                  </a:lnTo>
                  <a:lnTo>
                    <a:pt x="194" y="503"/>
                  </a:lnTo>
                  <a:lnTo>
                    <a:pt x="211" y="494"/>
                  </a:lnTo>
                  <a:lnTo>
                    <a:pt x="229" y="477"/>
                  </a:lnTo>
                  <a:lnTo>
                    <a:pt x="247" y="450"/>
                  </a:lnTo>
                  <a:lnTo>
                    <a:pt x="256" y="424"/>
                  </a:lnTo>
                  <a:lnTo>
                    <a:pt x="264" y="380"/>
                  </a:lnTo>
                  <a:lnTo>
                    <a:pt x="273" y="283"/>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4" name="Freeform 125"/>
            <p:cNvSpPr>
              <a:spLocks noChangeArrowheads="1"/>
            </p:cNvSpPr>
            <p:nvPr/>
          </p:nvSpPr>
          <p:spPr bwMode="auto">
            <a:xfrm>
              <a:off x="3157538" y="2471738"/>
              <a:ext cx="107950" cy="203200"/>
            </a:xfrm>
            <a:custGeom>
              <a:avLst/>
              <a:gdLst>
                <a:gd name="T0" fmla="*/ 44 w 301"/>
                <a:gd name="T1" fmla="*/ 441 h 566"/>
                <a:gd name="T2" fmla="*/ 44 w 301"/>
                <a:gd name="T3" fmla="*/ 441 h 566"/>
                <a:gd name="T4" fmla="*/ 70 w 301"/>
                <a:gd name="T5" fmla="*/ 468 h 566"/>
                <a:gd name="T6" fmla="*/ 88 w 301"/>
                <a:gd name="T7" fmla="*/ 486 h 566"/>
                <a:gd name="T8" fmla="*/ 114 w 301"/>
                <a:gd name="T9" fmla="*/ 494 h 566"/>
                <a:gd name="T10" fmla="*/ 141 w 301"/>
                <a:gd name="T11" fmla="*/ 503 h 566"/>
                <a:gd name="T12" fmla="*/ 141 w 301"/>
                <a:gd name="T13" fmla="*/ 503 h 566"/>
                <a:gd name="T14" fmla="*/ 185 w 301"/>
                <a:gd name="T15" fmla="*/ 494 h 566"/>
                <a:gd name="T16" fmla="*/ 211 w 301"/>
                <a:gd name="T17" fmla="*/ 477 h 566"/>
                <a:gd name="T18" fmla="*/ 229 w 301"/>
                <a:gd name="T19" fmla="*/ 433 h 566"/>
                <a:gd name="T20" fmla="*/ 229 w 301"/>
                <a:gd name="T21" fmla="*/ 380 h 566"/>
                <a:gd name="T22" fmla="*/ 229 w 301"/>
                <a:gd name="T23" fmla="*/ 0 h 566"/>
                <a:gd name="T24" fmla="*/ 300 w 301"/>
                <a:gd name="T25" fmla="*/ 0 h 566"/>
                <a:gd name="T26" fmla="*/ 300 w 301"/>
                <a:gd name="T27" fmla="*/ 388 h 566"/>
                <a:gd name="T28" fmla="*/ 300 w 301"/>
                <a:gd name="T29" fmla="*/ 388 h 566"/>
                <a:gd name="T30" fmla="*/ 291 w 301"/>
                <a:gd name="T31" fmla="*/ 459 h 566"/>
                <a:gd name="T32" fmla="*/ 282 w 301"/>
                <a:gd name="T33" fmla="*/ 486 h 566"/>
                <a:gd name="T34" fmla="*/ 264 w 301"/>
                <a:gd name="T35" fmla="*/ 512 h 566"/>
                <a:gd name="T36" fmla="*/ 247 w 301"/>
                <a:gd name="T37" fmla="*/ 530 h 566"/>
                <a:gd name="T38" fmla="*/ 220 w 301"/>
                <a:gd name="T39" fmla="*/ 547 h 566"/>
                <a:gd name="T40" fmla="*/ 185 w 301"/>
                <a:gd name="T41" fmla="*/ 556 h 566"/>
                <a:gd name="T42" fmla="*/ 150 w 301"/>
                <a:gd name="T43" fmla="*/ 565 h 566"/>
                <a:gd name="T44" fmla="*/ 150 w 301"/>
                <a:gd name="T45" fmla="*/ 565 h 566"/>
                <a:gd name="T46" fmla="*/ 106 w 301"/>
                <a:gd name="T47" fmla="*/ 556 h 566"/>
                <a:gd name="T48" fmla="*/ 61 w 301"/>
                <a:gd name="T49" fmla="*/ 538 h 566"/>
                <a:gd name="T50" fmla="*/ 26 w 301"/>
                <a:gd name="T51" fmla="*/ 512 h 566"/>
                <a:gd name="T52" fmla="*/ 0 w 301"/>
                <a:gd name="T53" fmla="*/ 477 h 566"/>
                <a:gd name="T54" fmla="*/ 44 w 301"/>
                <a:gd name="T55" fmla="*/ 441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01" h="566">
                  <a:moveTo>
                    <a:pt x="44" y="441"/>
                  </a:moveTo>
                  <a:lnTo>
                    <a:pt x="44" y="441"/>
                  </a:lnTo>
                  <a:lnTo>
                    <a:pt x="70" y="468"/>
                  </a:lnTo>
                  <a:lnTo>
                    <a:pt x="88" y="486"/>
                  </a:lnTo>
                  <a:lnTo>
                    <a:pt x="114" y="494"/>
                  </a:lnTo>
                  <a:lnTo>
                    <a:pt x="141" y="503"/>
                  </a:lnTo>
                  <a:lnTo>
                    <a:pt x="141" y="503"/>
                  </a:lnTo>
                  <a:lnTo>
                    <a:pt x="185" y="494"/>
                  </a:lnTo>
                  <a:lnTo>
                    <a:pt x="211" y="477"/>
                  </a:lnTo>
                  <a:lnTo>
                    <a:pt x="229" y="433"/>
                  </a:lnTo>
                  <a:lnTo>
                    <a:pt x="229" y="380"/>
                  </a:lnTo>
                  <a:lnTo>
                    <a:pt x="229" y="0"/>
                  </a:lnTo>
                  <a:lnTo>
                    <a:pt x="300" y="0"/>
                  </a:lnTo>
                  <a:lnTo>
                    <a:pt x="300" y="388"/>
                  </a:lnTo>
                  <a:lnTo>
                    <a:pt x="300" y="388"/>
                  </a:lnTo>
                  <a:lnTo>
                    <a:pt x="291" y="459"/>
                  </a:lnTo>
                  <a:lnTo>
                    <a:pt x="282" y="486"/>
                  </a:lnTo>
                  <a:lnTo>
                    <a:pt x="264" y="512"/>
                  </a:lnTo>
                  <a:lnTo>
                    <a:pt x="247" y="530"/>
                  </a:lnTo>
                  <a:lnTo>
                    <a:pt x="220" y="547"/>
                  </a:lnTo>
                  <a:lnTo>
                    <a:pt x="185" y="556"/>
                  </a:lnTo>
                  <a:lnTo>
                    <a:pt x="150" y="565"/>
                  </a:lnTo>
                  <a:lnTo>
                    <a:pt x="150" y="565"/>
                  </a:lnTo>
                  <a:lnTo>
                    <a:pt x="106" y="556"/>
                  </a:lnTo>
                  <a:lnTo>
                    <a:pt x="61" y="538"/>
                  </a:lnTo>
                  <a:lnTo>
                    <a:pt x="26" y="512"/>
                  </a:lnTo>
                  <a:lnTo>
                    <a:pt x="0" y="477"/>
                  </a:lnTo>
                  <a:lnTo>
                    <a:pt x="44" y="441"/>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5" name="Freeform 126"/>
            <p:cNvSpPr>
              <a:spLocks noChangeArrowheads="1"/>
            </p:cNvSpPr>
            <p:nvPr/>
          </p:nvSpPr>
          <p:spPr bwMode="auto">
            <a:xfrm>
              <a:off x="3340100" y="2522538"/>
              <a:ext cx="117475" cy="152400"/>
            </a:xfrm>
            <a:custGeom>
              <a:avLst/>
              <a:gdLst>
                <a:gd name="T0" fmla="*/ 0 w 327"/>
                <a:gd name="T1" fmla="*/ 0 h 425"/>
                <a:gd name="T2" fmla="*/ 70 w 327"/>
                <a:gd name="T3" fmla="*/ 0 h 425"/>
                <a:gd name="T4" fmla="*/ 70 w 327"/>
                <a:gd name="T5" fmla="*/ 247 h 425"/>
                <a:gd name="T6" fmla="*/ 70 w 327"/>
                <a:gd name="T7" fmla="*/ 247 h 425"/>
                <a:gd name="T8" fmla="*/ 70 w 327"/>
                <a:gd name="T9" fmla="*/ 300 h 425"/>
                <a:gd name="T10" fmla="*/ 88 w 327"/>
                <a:gd name="T11" fmla="*/ 336 h 425"/>
                <a:gd name="T12" fmla="*/ 114 w 327"/>
                <a:gd name="T13" fmla="*/ 353 h 425"/>
                <a:gd name="T14" fmla="*/ 150 w 327"/>
                <a:gd name="T15" fmla="*/ 362 h 425"/>
                <a:gd name="T16" fmla="*/ 150 w 327"/>
                <a:gd name="T17" fmla="*/ 362 h 425"/>
                <a:gd name="T18" fmla="*/ 176 w 327"/>
                <a:gd name="T19" fmla="*/ 353 h 425"/>
                <a:gd name="T20" fmla="*/ 203 w 327"/>
                <a:gd name="T21" fmla="*/ 345 h 425"/>
                <a:gd name="T22" fmla="*/ 229 w 327"/>
                <a:gd name="T23" fmla="*/ 327 h 425"/>
                <a:gd name="T24" fmla="*/ 256 w 327"/>
                <a:gd name="T25" fmla="*/ 292 h 425"/>
                <a:gd name="T26" fmla="*/ 256 w 327"/>
                <a:gd name="T27" fmla="*/ 0 h 425"/>
                <a:gd name="T28" fmla="*/ 326 w 327"/>
                <a:gd name="T29" fmla="*/ 0 h 425"/>
                <a:gd name="T30" fmla="*/ 326 w 327"/>
                <a:gd name="T31" fmla="*/ 415 h 425"/>
                <a:gd name="T32" fmla="*/ 273 w 327"/>
                <a:gd name="T33" fmla="*/ 415 h 425"/>
                <a:gd name="T34" fmla="*/ 264 w 327"/>
                <a:gd name="T35" fmla="*/ 345 h 425"/>
                <a:gd name="T36" fmla="*/ 264 w 327"/>
                <a:gd name="T37" fmla="*/ 345 h 425"/>
                <a:gd name="T38" fmla="*/ 264 w 327"/>
                <a:gd name="T39" fmla="*/ 345 h 425"/>
                <a:gd name="T40" fmla="*/ 229 w 327"/>
                <a:gd name="T41" fmla="*/ 380 h 425"/>
                <a:gd name="T42" fmla="*/ 203 w 327"/>
                <a:gd name="T43" fmla="*/ 397 h 425"/>
                <a:gd name="T44" fmla="*/ 167 w 327"/>
                <a:gd name="T45" fmla="*/ 415 h 425"/>
                <a:gd name="T46" fmla="*/ 123 w 327"/>
                <a:gd name="T47" fmla="*/ 424 h 425"/>
                <a:gd name="T48" fmla="*/ 123 w 327"/>
                <a:gd name="T49" fmla="*/ 424 h 425"/>
                <a:gd name="T50" fmla="*/ 97 w 327"/>
                <a:gd name="T51" fmla="*/ 415 h 425"/>
                <a:gd name="T52" fmla="*/ 70 w 327"/>
                <a:gd name="T53" fmla="*/ 406 h 425"/>
                <a:gd name="T54" fmla="*/ 44 w 327"/>
                <a:gd name="T55" fmla="*/ 397 h 425"/>
                <a:gd name="T56" fmla="*/ 26 w 327"/>
                <a:gd name="T57" fmla="*/ 380 h 425"/>
                <a:gd name="T58" fmla="*/ 17 w 327"/>
                <a:gd name="T59" fmla="*/ 353 h 425"/>
                <a:gd name="T60" fmla="*/ 9 w 327"/>
                <a:gd name="T61" fmla="*/ 327 h 425"/>
                <a:gd name="T62" fmla="*/ 0 w 327"/>
                <a:gd name="T63" fmla="*/ 256 h 425"/>
                <a:gd name="T64" fmla="*/ 0 w 327"/>
                <a:gd name="T65" fmla="*/ 0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27" h="425">
                  <a:moveTo>
                    <a:pt x="0" y="0"/>
                  </a:moveTo>
                  <a:lnTo>
                    <a:pt x="70" y="0"/>
                  </a:lnTo>
                  <a:lnTo>
                    <a:pt x="70" y="247"/>
                  </a:lnTo>
                  <a:lnTo>
                    <a:pt x="70" y="247"/>
                  </a:lnTo>
                  <a:lnTo>
                    <a:pt x="70" y="300"/>
                  </a:lnTo>
                  <a:lnTo>
                    <a:pt x="88" y="336"/>
                  </a:lnTo>
                  <a:lnTo>
                    <a:pt x="114" y="353"/>
                  </a:lnTo>
                  <a:lnTo>
                    <a:pt x="150" y="362"/>
                  </a:lnTo>
                  <a:lnTo>
                    <a:pt x="150" y="362"/>
                  </a:lnTo>
                  <a:lnTo>
                    <a:pt x="176" y="353"/>
                  </a:lnTo>
                  <a:lnTo>
                    <a:pt x="203" y="345"/>
                  </a:lnTo>
                  <a:lnTo>
                    <a:pt x="229" y="327"/>
                  </a:lnTo>
                  <a:lnTo>
                    <a:pt x="256" y="292"/>
                  </a:lnTo>
                  <a:lnTo>
                    <a:pt x="256" y="0"/>
                  </a:lnTo>
                  <a:lnTo>
                    <a:pt x="326" y="0"/>
                  </a:lnTo>
                  <a:lnTo>
                    <a:pt x="326" y="415"/>
                  </a:lnTo>
                  <a:lnTo>
                    <a:pt x="273" y="415"/>
                  </a:lnTo>
                  <a:lnTo>
                    <a:pt x="264" y="345"/>
                  </a:lnTo>
                  <a:lnTo>
                    <a:pt x="264" y="345"/>
                  </a:lnTo>
                  <a:lnTo>
                    <a:pt x="264" y="345"/>
                  </a:lnTo>
                  <a:lnTo>
                    <a:pt x="229" y="380"/>
                  </a:lnTo>
                  <a:lnTo>
                    <a:pt x="203" y="397"/>
                  </a:lnTo>
                  <a:lnTo>
                    <a:pt x="167" y="415"/>
                  </a:lnTo>
                  <a:lnTo>
                    <a:pt x="123" y="424"/>
                  </a:lnTo>
                  <a:lnTo>
                    <a:pt x="123" y="424"/>
                  </a:lnTo>
                  <a:lnTo>
                    <a:pt x="97" y="415"/>
                  </a:lnTo>
                  <a:lnTo>
                    <a:pt x="70" y="406"/>
                  </a:lnTo>
                  <a:lnTo>
                    <a:pt x="44" y="397"/>
                  </a:lnTo>
                  <a:lnTo>
                    <a:pt x="26" y="380"/>
                  </a:lnTo>
                  <a:lnTo>
                    <a:pt x="17" y="353"/>
                  </a:lnTo>
                  <a:lnTo>
                    <a:pt x="9" y="327"/>
                  </a:lnTo>
                  <a:lnTo>
                    <a:pt x="0" y="256"/>
                  </a:lnTo>
                  <a:lnTo>
                    <a:pt x="0" y="0"/>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6" name="Freeform 127"/>
            <p:cNvSpPr>
              <a:spLocks noChangeArrowheads="1"/>
            </p:cNvSpPr>
            <p:nvPr/>
          </p:nvSpPr>
          <p:spPr bwMode="auto">
            <a:xfrm>
              <a:off x="3529013" y="2519363"/>
              <a:ext cx="120650" cy="152400"/>
            </a:xfrm>
            <a:custGeom>
              <a:avLst/>
              <a:gdLst>
                <a:gd name="T0" fmla="*/ 0 w 337"/>
                <a:gd name="T1" fmla="*/ 9 h 425"/>
                <a:gd name="T2" fmla="*/ 62 w 337"/>
                <a:gd name="T3" fmla="*/ 9 h 425"/>
                <a:gd name="T4" fmla="*/ 62 w 337"/>
                <a:gd name="T5" fmla="*/ 71 h 425"/>
                <a:gd name="T6" fmla="*/ 71 w 337"/>
                <a:gd name="T7" fmla="*/ 71 h 425"/>
                <a:gd name="T8" fmla="*/ 71 w 337"/>
                <a:gd name="T9" fmla="*/ 71 h 425"/>
                <a:gd name="T10" fmla="*/ 97 w 337"/>
                <a:gd name="T11" fmla="*/ 36 h 425"/>
                <a:gd name="T12" fmla="*/ 133 w 337"/>
                <a:gd name="T13" fmla="*/ 18 h 425"/>
                <a:gd name="T14" fmla="*/ 168 w 337"/>
                <a:gd name="T15" fmla="*/ 0 h 425"/>
                <a:gd name="T16" fmla="*/ 203 w 337"/>
                <a:gd name="T17" fmla="*/ 0 h 425"/>
                <a:gd name="T18" fmla="*/ 203 w 337"/>
                <a:gd name="T19" fmla="*/ 0 h 425"/>
                <a:gd name="T20" fmla="*/ 239 w 337"/>
                <a:gd name="T21" fmla="*/ 0 h 425"/>
                <a:gd name="T22" fmla="*/ 265 w 337"/>
                <a:gd name="T23" fmla="*/ 9 h 425"/>
                <a:gd name="T24" fmla="*/ 283 w 337"/>
                <a:gd name="T25" fmla="*/ 18 h 425"/>
                <a:gd name="T26" fmla="*/ 300 w 337"/>
                <a:gd name="T27" fmla="*/ 36 h 425"/>
                <a:gd name="T28" fmla="*/ 318 w 337"/>
                <a:gd name="T29" fmla="*/ 62 h 425"/>
                <a:gd name="T30" fmla="*/ 327 w 337"/>
                <a:gd name="T31" fmla="*/ 89 h 425"/>
                <a:gd name="T32" fmla="*/ 336 w 337"/>
                <a:gd name="T33" fmla="*/ 159 h 425"/>
                <a:gd name="T34" fmla="*/ 336 w 337"/>
                <a:gd name="T35" fmla="*/ 424 h 425"/>
                <a:gd name="T36" fmla="*/ 265 w 337"/>
                <a:gd name="T37" fmla="*/ 424 h 425"/>
                <a:gd name="T38" fmla="*/ 265 w 337"/>
                <a:gd name="T39" fmla="*/ 168 h 425"/>
                <a:gd name="T40" fmla="*/ 265 w 337"/>
                <a:gd name="T41" fmla="*/ 168 h 425"/>
                <a:gd name="T42" fmla="*/ 256 w 337"/>
                <a:gd name="T43" fmla="*/ 115 h 425"/>
                <a:gd name="T44" fmla="*/ 247 w 337"/>
                <a:gd name="T45" fmla="*/ 80 h 425"/>
                <a:gd name="T46" fmla="*/ 221 w 337"/>
                <a:gd name="T47" fmla="*/ 62 h 425"/>
                <a:gd name="T48" fmla="*/ 186 w 337"/>
                <a:gd name="T49" fmla="*/ 62 h 425"/>
                <a:gd name="T50" fmla="*/ 186 w 337"/>
                <a:gd name="T51" fmla="*/ 62 h 425"/>
                <a:gd name="T52" fmla="*/ 150 w 337"/>
                <a:gd name="T53" fmla="*/ 62 h 425"/>
                <a:gd name="T54" fmla="*/ 124 w 337"/>
                <a:gd name="T55" fmla="*/ 71 h 425"/>
                <a:gd name="T56" fmla="*/ 71 w 337"/>
                <a:gd name="T57" fmla="*/ 124 h 425"/>
                <a:gd name="T58" fmla="*/ 71 w 337"/>
                <a:gd name="T59" fmla="*/ 424 h 425"/>
                <a:gd name="T60" fmla="*/ 0 w 337"/>
                <a:gd name="T61" fmla="*/ 424 h 425"/>
                <a:gd name="T62" fmla="*/ 0 w 337"/>
                <a:gd name="T63" fmla="*/ 9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37" h="425">
                  <a:moveTo>
                    <a:pt x="0" y="9"/>
                  </a:moveTo>
                  <a:lnTo>
                    <a:pt x="62" y="9"/>
                  </a:lnTo>
                  <a:lnTo>
                    <a:pt x="62" y="71"/>
                  </a:lnTo>
                  <a:lnTo>
                    <a:pt x="71" y="71"/>
                  </a:lnTo>
                  <a:lnTo>
                    <a:pt x="71" y="71"/>
                  </a:lnTo>
                  <a:lnTo>
                    <a:pt x="97" y="36"/>
                  </a:lnTo>
                  <a:lnTo>
                    <a:pt x="133" y="18"/>
                  </a:lnTo>
                  <a:lnTo>
                    <a:pt x="168" y="0"/>
                  </a:lnTo>
                  <a:lnTo>
                    <a:pt x="203" y="0"/>
                  </a:lnTo>
                  <a:lnTo>
                    <a:pt x="203" y="0"/>
                  </a:lnTo>
                  <a:lnTo>
                    <a:pt x="239" y="0"/>
                  </a:lnTo>
                  <a:lnTo>
                    <a:pt x="265" y="9"/>
                  </a:lnTo>
                  <a:lnTo>
                    <a:pt x="283" y="18"/>
                  </a:lnTo>
                  <a:lnTo>
                    <a:pt x="300" y="36"/>
                  </a:lnTo>
                  <a:lnTo>
                    <a:pt x="318" y="62"/>
                  </a:lnTo>
                  <a:lnTo>
                    <a:pt x="327" y="89"/>
                  </a:lnTo>
                  <a:lnTo>
                    <a:pt x="336" y="159"/>
                  </a:lnTo>
                  <a:lnTo>
                    <a:pt x="336" y="424"/>
                  </a:lnTo>
                  <a:lnTo>
                    <a:pt x="265" y="424"/>
                  </a:lnTo>
                  <a:lnTo>
                    <a:pt x="265" y="168"/>
                  </a:lnTo>
                  <a:lnTo>
                    <a:pt x="265" y="168"/>
                  </a:lnTo>
                  <a:lnTo>
                    <a:pt x="256" y="115"/>
                  </a:lnTo>
                  <a:lnTo>
                    <a:pt x="247" y="80"/>
                  </a:lnTo>
                  <a:lnTo>
                    <a:pt x="221" y="62"/>
                  </a:lnTo>
                  <a:lnTo>
                    <a:pt x="186" y="62"/>
                  </a:lnTo>
                  <a:lnTo>
                    <a:pt x="186" y="62"/>
                  </a:lnTo>
                  <a:lnTo>
                    <a:pt x="150" y="62"/>
                  </a:lnTo>
                  <a:lnTo>
                    <a:pt x="124" y="71"/>
                  </a:lnTo>
                  <a:lnTo>
                    <a:pt x="71" y="124"/>
                  </a:lnTo>
                  <a:lnTo>
                    <a:pt x="71" y="424"/>
                  </a:lnTo>
                  <a:lnTo>
                    <a:pt x="0" y="424"/>
                  </a:lnTo>
                  <a:lnTo>
                    <a:pt x="0" y="9"/>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7" name="Freeform 128"/>
            <p:cNvSpPr>
              <a:spLocks noChangeArrowheads="1"/>
            </p:cNvSpPr>
            <p:nvPr/>
          </p:nvSpPr>
          <p:spPr bwMode="auto">
            <a:xfrm>
              <a:off x="3711575" y="2519363"/>
              <a:ext cx="123825" cy="155575"/>
            </a:xfrm>
            <a:custGeom>
              <a:avLst/>
              <a:gdLst>
                <a:gd name="T0" fmla="*/ 177 w 345"/>
                <a:gd name="T1" fmla="*/ 0 h 434"/>
                <a:gd name="T2" fmla="*/ 177 w 345"/>
                <a:gd name="T3" fmla="*/ 0 h 434"/>
                <a:gd name="T4" fmla="*/ 221 w 345"/>
                <a:gd name="T5" fmla="*/ 0 h 434"/>
                <a:gd name="T6" fmla="*/ 247 w 345"/>
                <a:gd name="T7" fmla="*/ 9 h 434"/>
                <a:gd name="T8" fmla="*/ 283 w 345"/>
                <a:gd name="T9" fmla="*/ 27 h 434"/>
                <a:gd name="T10" fmla="*/ 300 w 345"/>
                <a:gd name="T11" fmla="*/ 53 h 434"/>
                <a:gd name="T12" fmla="*/ 318 w 345"/>
                <a:gd name="T13" fmla="*/ 80 h 434"/>
                <a:gd name="T14" fmla="*/ 336 w 345"/>
                <a:gd name="T15" fmla="*/ 115 h 434"/>
                <a:gd name="T16" fmla="*/ 344 w 345"/>
                <a:gd name="T17" fmla="*/ 151 h 434"/>
                <a:gd name="T18" fmla="*/ 344 w 345"/>
                <a:gd name="T19" fmla="*/ 195 h 434"/>
                <a:gd name="T20" fmla="*/ 344 w 345"/>
                <a:gd name="T21" fmla="*/ 195 h 434"/>
                <a:gd name="T22" fmla="*/ 344 w 345"/>
                <a:gd name="T23" fmla="*/ 230 h 434"/>
                <a:gd name="T24" fmla="*/ 62 w 345"/>
                <a:gd name="T25" fmla="*/ 230 h 434"/>
                <a:gd name="T26" fmla="*/ 62 w 345"/>
                <a:gd name="T27" fmla="*/ 230 h 434"/>
                <a:gd name="T28" fmla="*/ 80 w 345"/>
                <a:gd name="T29" fmla="*/ 292 h 434"/>
                <a:gd name="T30" fmla="*/ 106 w 345"/>
                <a:gd name="T31" fmla="*/ 336 h 434"/>
                <a:gd name="T32" fmla="*/ 124 w 345"/>
                <a:gd name="T33" fmla="*/ 354 h 434"/>
                <a:gd name="T34" fmla="*/ 150 w 345"/>
                <a:gd name="T35" fmla="*/ 362 h 434"/>
                <a:gd name="T36" fmla="*/ 177 w 345"/>
                <a:gd name="T37" fmla="*/ 371 h 434"/>
                <a:gd name="T38" fmla="*/ 203 w 345"/>
                <a:gd name="T39" fmla="*/ 371 h 434"/>
                <a:gd name="T40" fmla="*/ 203 w 345"/>
                <a:gd name="T41" fmla="*/ 371 h 434"/>
                <a:gd name="T42" fmla="*/ 256 w 345"/>
                <a:gd name="T43" fmla="*/ 362 h 434"/>
                <a:gd name="T44" fmla="*/ 300 w 345"/>
                <a:gd name="T45" fmla="*/ 345 h 434"/>
                <a:gd name="T46" fmla="*/ 327 w 345"/>
                <a:gd name="T47" fmla="*/ 389 h 434"/>
                <a:gd name="T48" fmla="*/ 327 w 345"/>
                <a:gd name="T49" fmla="*/ 389 h 434"/>
                <a:gd name="T50" fmla="*/ 265 w 345"/>
                <a:gd name="T51" fmla="*/ 415 h 434"/>
                <a:gd name="T52" fmla="*/ 230 w 345"/>
                <a:gd name="T53" fmla="*/ 424 h 434"/>
                <a:gd name="T54" fmla="*/ 194 w 345"/>
                <a:gd name="T55" fmla="*/ 433 h 434"/>
                <a:gd name="T56" fmla="*/ 194 w 345"/>
                <a:gd name="T57" fmla="*/ 433 h 434"/>
                <a:gd name="T58" fmla="*/ 150 w 345"/>
                <a:gd name="T59" fmla="*/ 424 h 434"/>
                <a:gd name="T60" fmla="*/ 115 w 345"/>
                <a:gd name="T61" fmla="*/ 415 h 434"/>
                <a:gd name="T62" fmla="*/ 80 w 345"/>
                <a:gd name="T63" fmla="*/ 398 h 434"/>
                <a:gd name="T64" fmla="*/ 53 w 345"/>
                <a:gd name="T65" fmla="*/ 371 h 434"/>
                <a:gd name="T66" fmla="*/ 27 w 345"/>
                <a:gd name="T67" fmla="*/ 345 h 434"/>
                <a:gd name="T68" fmla="*/ 9 w 345"/>
                <a:gd name="T69" fmla="*/ 309 h 434"/>
                <a:gd name="T70" fmla="*/ 0 w 345"/>
                <a:gd name="T71" fmla="*/ 265 h 434"/>
                <a:gd name="T72" fmla="*/ 0 w 345"/>
                <a:gd name="T73" fmla="*/ 212 h 434"/>
                <a:gd name="T74" fmla="*/ 0 w 345"/>
                <a:gd name="T75" fmla="*/ 212 h 434"/>
                <a:gd name="T76" fmla="*/ 0 w 345"/>
                <a:gd name="T77" fmla="*/ 168 h 434"/>
                <a:gd name="T78" fmla="*/ 9 w 345"/>
                <a:gd name="T79" fmla="*/ 124 h 434"/>
                <a:gd name="T80" fmla="*/ 27 w 345"/>
                <a:gd name="T81" fmla="*/ 89 h 434"/>
                <a:gd name="T82" fmla="*/ 53 w 345"/>
                <a:gd name="T83" fmla="*/ 53 h 434"/>
                <a:gd name="T84" fmla="*/ 80 w 345"/>
                <a:gd name="T85" fmla="*/ 27 h 434"/>
                <a:gd name="T86" fmla="*/ 115 w 345"/>
                <a:gd name="T87" fmla="*/ 9 h 434"/>
                <a:gd name="T88" fmla="*/ 150 w 345"/>
                <a:gd name="T89" fmla="*/ 0 h 434"/>
                <a:gd name="T90" fmla="*/ 177 w 345"/>
                <a:gd name="T91" fmla="*/ 0 h 434"/>
                <a:gd name="T92" fmla="*/ 283 w 345"/>
                <a:gd name="T93" fmla="*/ 186 h 434"/>
                <a:gd name="T94" fmla="*/ 283 w 345"/>
                <a:gd name="T95" fmla="*/ 186 h 434"/>
                <a:gd name="T96" fmla="*/ 274 w 345"/>
                <a:gd name="T97" fmla="*/ 124 h 434"/>
                <a:gd name="T98" fmla="*/ 256 w 345"/>
                <a:gd name="T99" fmla="*/ 89 h 434"/>
                <a:gd name="T100" fmla="*/ 230 w 345"/>
                <a:gd name="T101" fmla="*/ 62 h 434"/>
                <a:gd name="T102" fmla="*/ 186 w 345"/>
                <a:gd name="T103" fmla="*/ 53 h 434"/>
                <a:gd name="T104" fmla="*/ 186 w 345"/>
                <a:gd name="T105" fmla="*/ 53 h 434"/>
                <a:gd name="T106" fmla="*/ 141 w 345"/>
                <a:gd name="T107" fmla="*/ 62 h 434"/>
                <a:gd name="T108" fmla="*/ 106 w 345"/>
                <a:gd name="T109" fmla="*/ 89 h 434"/>
                <a:gd name="T110" fmla="*/ 80 w 345"/>
                <a:gd name="T111" fmla="*/ 124 h 434"/>
                <a:gd name="T112" fmla="*/ 62 w 345"/>
                <a:gd name="T113" fmla="*/ 186 h 434"/>
                <a:gd name="T114" fmla="*/ 283 w 345"/>
                <a:gd name="T115" fmla="*/ 186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45" h="434">
                  <a:moveTo>
                    <a:pt x="177" y="0"/>
                  </a:moveTo>
                  <a:lnTo>
                    <a:pt x="177" y="0"/>
                  </a:lnTo>
                  <a:lnTo>
                    <a:pt x="221" y="0"/>
                  </a:lnTo>
                  <a:lnTo>
                    <a:pt x="247" y="9"/>
                  </a:lnTo>
                  <a:lnTo>
                    <a:pt x="283" y="27"/>
                  </a:lnTo>
                  <a:lnTo>
                    <a:pt x="300" y="53"/>
                  </a:lnTo>
                  <a:lnTo>
                    <a:pt x="318" y="80"/>
                  </a:lnTo>
                  <a:lnTo>
                    <a:pt x="336" y="115"/>
                  </a:lnTo>
                  <a:lnTo>
                    <a:pt x="344" y="151"/>
                  </a:lnTo>
                  <a:lnTo>
                    <a:pt x="344" y="195"/>
                  </a:lnTo>
                  <a:lnTo>
                    <a:pt x="344" y="195"/>
                  </a:lnTo>
                  <a:lnTo>
                    <a:pt x="344" y="230"/>
                  </a:lnTo>
                  <a:lnTo>
                    <a:pt x="62" y="230"/>
                  </a:lnTo>
                  <a:lnTo>
                    <a:pt x="62" y="230"/>
                  </a:lnTo>
                  <a:lnTo>
                    <a:pt x="80" y="292"/>
                  </a:lnTo>
                  <a:lnTo>
                    <a:pt x="106" y="336"/>
                  </a:lnTo>
                  <a:lnTo>
                    <a:pt x="124" y="354"/>
                  </a:lnTo>
                  <a:lnTo>
                    <a:pt x="150" y="362"/>
                  </a:lnTo>
                  <a:lnTo>
                    <a:pt x="177" y="371"/>
                  </a:lnTo>
                  <a:lnTo>
                    <a:pt x="203" y="371"/>
                  </a:lnTo>
                  <a:lnTo>
                    <a:pt x="203" y="371"/>
                  </a:lnTo>
                  <a:lnTo>
                    <a:pt x="256" y="362"/>
                  </a:lnTo>
                  <a:lnTo>
                    <a:pt x="300" y="345"/>
                  </a:lnTo>
                  <a:lnTo>
                    <a:pt x="327" y="389"/>
                  </a:lnTo>
                  <a:lnTo>
                    <a:pt x="327" y="389"/>
                  </a:lnTo>
                  <a:lnTo>
                    <a:pt x="265" y="415"/>
                  </a:lnTo>
                  <a:lnTo>
                    <a:pt x="230" y="424"/>
                  </a:lnTo>
                  <a:lnTo>
                    <a:pt x="194" y="433"/>
                  </a:lnTo>
                  <a:lnTo>
                    <a:pt x="194" y="433"/>
                  </a:lnTo>
                  <a:lnTo>
                    <a:pt x="150" y="424"/>
                  </a:lnTo>
                  <a:lnTo>
                    <a:pt x="115" y="415"/>
                  </a:lnTo>
                  <a:lnTo>
                    <a:pt x="80" y="398"/>
                  </a:lnTo>
                  <a:lnTo>
                    <a:pt x="53" y="371"/>
                  </a:lnTo>
                  <a:lnTo>
                    <a:pt x="27" y="345"/>
                  </a:lnTo>
                  <a:lnTo>
                    <a:pt x="9" y="309"/>
                  </a:lnTo>
                  <a:lnTo>
                    <a:pt x="0" y="265"/>
                  </a:lnTo>
                  <a:lnTo>
                    <a:pt x="0" y="212"/>
                  </a:lnTo>
                  <a:lnTo>
                    <a:pt x="0" y="212"/>
                  </a:lnTo>
                  <a:lnTo>
                    <a:pt x="0" y="168"/>
                  </a:lnTo>
                  <a:lnTo>
                    <a:pt x="9" y="124"/>
                  </a:lnTo>
                  <a:lnTo>
                    <a:pt x="27" y="89"/>
                  </a:lnTo>
                  <a:lnTo>
                    <a:pt x="53" y="53"/>
                  </a:lnTo>
                  <a:lnTo>
                    <a:pt x="80" y="27"/>
                  </a:lnTo>
                  <a:lnTo>
                    <a:pt x="115" y="9"/>
                  </a:lnTo>
                  <a:lnTo>
                    <a:pt x="150" y="0"/>
                  </a:lnTo>
                  <a:lnTo>
                    <a:pt x="177" y="0"/>
                  </a:lnTo>
                  <a:close/>
                  <a:moveTo>
                    <a:pt x="283" y="186"/>
                  </a:moveTo>
                  <a:lnTo>
                    <a:pt x="283" y="186"/>
                  </a:lnTo>
                  <a:lnTo>
                    <a:pt x="274" y="124"/>
                  </a:lnTo>
                  <a:lnTo>
                    <a:pt x="256" y="89"/>
                  </a:lnTo>
                  <a:lnTo>
                    <a:pt x="230" y="62"/>
                  </a:lnTo>
                  <a:lnTo>
                    <a:pt x="186" y="53"/>
                  </a:lnTo>
                  <a:lnTo>
                    <a:pt x="186" y="53"/>
                  </a:lnTo>
                  <a:lnTo>
                    <a:pt x="141" y="62"/>
                  </a:lnTo>
                  <a:lnTo>
                    <a:pt x="106" y="89"/>
                  </a:lnTo>
                  <a:lnTo>
                    <a:pt x="80" y="124"/>
                  </a:lnTo>
                  <a:lnTo>
                    <a:pt x="62" y="186"/>
                  </a:lnTo>
                  <a:lnTo>
                    <a:pt x="283" y="186"/>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8" name="Freeform 129"/>
            <p:cNvSpPr>
              <a:spLocks noChangeArrowheads="1"/>
            </p:cNvSpPr>
            <p:nvPr/>
          </p:nvSpPr>
          <p:spPr bwMode="auto">
            <a:xfrm>
              <a:off x="3965575" y="2471738"/>
              <a:ext cx="127000" cy="200025"/>
            </a:xfrm>
            <a:custGeom>
              <a:avLst/>
              <a:gdLst>
                <a:gd name="T0" fmla="*/ 9 w 354"/>
                <a:gd name="T1" fmla="*/ 512 h 557"/>
                <a:gd name="T2" fmla="*/ 9 w 354"/>
                <a:gd name="T3" fmla="*/ 512 h 557"/>
                <a:gd name="T4" fmla="*/ 115 w 354"/>
                <a:gd name="T5" fmla="*/ 397 h 557"/>
                <a:gd name="T6" fmla="*/ 194 w 354"/>
                <a:gd name="T7" fmla="*/ 309 h 557"/>
                <a:gd name="T8" fmla="*/ 239 w 354"/>
                <a:gd name="T9" fmla="*/ 230 h 557"/>
                <a:gd name="T10" fmla="*/ 256 w 354"/>
                <a:gd name="T11" fmla="*/ 194 h 557"/>
                <a:gd name="T12" fmla="*/ 256 w 354"/>
                <a:gd name="T13" fmla="*/ 168 h 557"/>
                <a:gd name="T14" fmla="*/ 256 w 354"/>
                <a:gd name="T15" fmla="*/ 168 h 557"/>
                <a:gd name="T16" fmla="*/ 256 w 354"/>
                <a:gd name="T17" fmla="*/ 124 h 557"/>
                <a:gd name="T18" fmla="*/ 230 w 354"/>
                <a:gd name="T19" fmla="*/ 88 h 557"/>
                <a:gd name="T20" fmla="*/ 203 w 354"/>
                <a:gd name="T21" fmla="*/ 62 h 557"/>
                <a:gd name="T22" fmla="*/ 159 w 354"/>
                <a:gd name="T23" fmla="*/ 62 h 557"/>
                <a:gd name="T24" fmla="*/ 159 w 354"/>
                <a:gd name="T25" fmla="*/ 62 h 557"/>
                <a:gd name="T26" fmla="*/ 124 w 354"/>
                <a:gd name="T27" fmla="*/ 62 h 557"/>
                <a:gd name="T28" fmla="*/ 97 w 354"/>
                <a:gd name="T29" fmla="*/ 79 h 557"/>
                <a:gd name="T30" fmla="*/ 71 w 354"/>
                <a:gd name="T31" fmla="*/ 97 h 557"/>
                <a:gd name="T32" fmla="*/ 44 w 354"/>
                <a:gd name="T33" fmla="*/ 124 h 557"/>
                <a:gd name="T34" fmla="*/ 0 w 354"/>
                <a:gd name="T35" fmla="*/ 79 h 557"/>
                <a:gd name="T36" fmla="*/ 0 w 354"/>
                <a:gd name="T37" fmla="*/ 79 h 557"/>
                <a:gd name="T38" fmla="*/ 36 w 354"/>
                <a:gd name="T39" fmla="*/ 53 h 557"/>
                <a:gd name="T40" fmla="*/ 71 w 354"/>
                <a:gd name="T41" fmla="*/ 27 h 557"/>
                <a:gd name="T42" fmla="*/ 115 w 354"/>
                <a:gd name="T43" fmla="*/ 9 h 557"/>
                <a:gd name="T44" fmla="*/ 168 w 354"/>
                <a:gd name="T45" fmla="*/ 0 h 557"/>
                <a:gd name="T46" fmla="*/ 168 w 354"/>
                <a:gd name="T47" fmla="*/ 0 h 557"/>
                <a:gd name="T48" fmla="*/ 203 w 354"/>
                <a:gd name="T49" fmla="*/ 0 h 557"/>
                <a:gd name="T50" fmla="*/ 230 w 354"/>
                <a:gd name="T51" fmla="*/ 9 h 557"/>
                <a:gd name="T52" fmla="*/ 256 w 354"/>
                <a:gd name="T53" fmla="*/ 27 h 557"/>
                <a:gd name="T54" fmla="*/ 283 w 354"/>
                <a:gd name="T55" fmla="*/ 44 h 557"/>
                <a:gd name="T56" fmla="*/ 300 w 354"/>
                <a:gd name="T57" fmla="*/ 71 h 557"/>
                <a:gd name="T58" fmla="*/ 318 w 354"/>
                <a:gd name="T59" fmla="*/ 97 h 557"/>
                <a:gd name="T60" fmla="*/ 327 w 354"/>
                <a:gd name="T61" fmla="*/ 124 h 557"/>
                <a:gd name="T62" fmla="*/ 327 w 354"/>
                <a:gd name="T63" fmla="*/ 159 h 557"/>
                <a:gd name="T64" fmla="*/ 327 w 354"/>
                <a:gd name="T65" fmla="*/ 159 h 557"/>
                <a:gd name="T66" fmla="*/ 327 w 354"/>
                <a:gd name="T67" fmla="*/ 194 h 557"/>
                <a:gd name="T68" fmla="*/ 309 w 354"/>
                <a:gd name="T69" fmla="*/ 238 h 557"/>
                <a:gd name="T70" fmla="*/ 292 w 354"/>
                <a:gd name="T71" fmla="*/ 274 h 557"/>
                <a:gd name="T72" fmla="*/ 265 w 354"/>
                <a:gd name="T73" fmla="*/ 318 h 557"/>
                <a:gd name="T74" fmla="*/ 194 w 354"/>
                <a:gd name="T75" fmla="*/ 406 h 557"/>
                <a:gd name="T76" fmla="*/ 106 w 354"/>
                <a:gd name="T77" fmla="*/ 494 h 557"/>
                <a:gd name="T78" fmla="*/ 106 w 354"/>
                <a:gd name="T79" fmla="*/ 494 h 557"/>
                <a:gd name="T80" fmla="*/ 194 w 354"/>
                <a:gd name="T81" fmla="*/ 494 h 557"/>
                <a:gd name="T82" fmla="*/ 353 w 354"/>
                <a:gd name="T83" fmla="*/ 494 h 557"/>
                <a:gd name="T84" fmla="*/ 353 w 354"/>
                <a:gd name="T85" fmla="*/ 556 h 557"/>
                <a:gd name="T86" fmla="*/ 9 w 354"/>
                <a:gd name="T87" fmla="*/ 556 h 557"/>
                <a:gd name="T88" fmla="*/ 9 w 354"/>
                <a:gd name="T89" fmla="*/ 512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54" h="557">
                  <a:moveTo>
                    <a:pt x="9" y="512"/>
                  </a:moveTo>
                  <a:lnTo>
                    <a:pt x="9" y="512"/>
                  </a:lnTo>
                  <a:lnTo>
                    <a:pt x="115" y="397"/>
                  </a:lnTo>
                  <a:lnTo>
                    <a:pt x="194" y="309"/>
                  </a:lnTo>
                  <a:lnTo>
                    <a:pt x="239" y="230"/>
                  </a:lnTo>
                  <a:lnTo>
                    <a:pt x="256" y="194"/>
                  </a:lnTo>
                  <a:lnTo>
                    <a:pt x="256" y="168"/>
                  </a:lnTo>
                  <a:lnTo>
                    <a:pt x="256" y="168"/>
                  </a:lnTo>
                  <a:lnTo>
                    <a:pt x="256" y="124"/>
                  </a:lnTo>
                  <a:lnTo>
                    <a:pt x="230" y="88"/>
                  </a:lnTo>
                  <a:lnTo>
                    <a:pt x="203" y="62"/>
                  </a:lnTo>
                  <a:lnTo>
                    <a:pt x="159" y="62"/>
                  </a:lnTo>
                  <a:lnTo>
                    <a:pt x="159" y="62"/>
                  </a:lnTo>
                  <a:lnTo>
                    <a:pt x="124" y="62"/>
                  </a:lnTo>
                  <a:lnTo>
                    <a:pt x="97" y="79"/>
                  </a:lnTo>
                  <a:lnTo>
                    <a:pt x="71" y="97"/>
                  </a:lnTo>
                  <a:lnTo>
                    <a:pt x="44" y="124"/>
                  </a:lnTo>
                  <a:lnTo>
                    <a:pt x="0" y="79"/>
                  </a:lnTo>
                  <a:lnTo>
                    <a:pt x="0" y="79"/>
                  </a:lnTo>
                  <a:lnTo>
                    <a:pt x="36" y="53"/>
                  </a:lnTo>
                  <a:lnTo>
                    <a:pt x="71" y="27"/>
                  </a:lnTo>
                  <a:lnTo>
                    <a:pt x="115" y="9"/>
                  </a:lnTo>
                  <a:lnTo>
                    <a:pt x="168" y="0"/>
                  </a:lnTo>
                  <a:lnTo>
                    <a:pt x="168" y="0"/>
                  </a:lnTo>
                  <a:lnTo>
                    <a:pt x="203" y="0"/>
                  </a:lnTo>
                  <a:lnTo>
                    <a:pt x="230" y="9"/>
                  </a:lnTo>
                  <a:lnTo>
                    <a:pt x="256" y="27"/>
                  </a:lnTo>
                  <a:lnTo>
                    <a:pt x="283" y="44"/>
                  </a:lnTo>
                  <a:lnTo>
                    <a:pt x="300" y="71"/>
                  </a:lnTo>
                  <a:lnTo>
                    <a:pt x="318" y="97"/>
                  </a:lnTo>
                  <a:lnTo>
                    <a:pt x="327" y="124"/>
                  </a:lnTo>
                  <a:lnTo>
                    <a:pt x="327" y="159"/>
                  </a:lnTo>
                  <a:lnTo>
                    <a:pt x="327" y="159"/>
                  </a:lnTo>
                  <a:lnTo>
                    <a:pt x="327" y="194"/>
                  </a:lnTo>
                  <a:lnTo>
                    <a:pt x="309" y="238"/>
                  </a:lnTo>
                  <a:lnTo>
                    <a:pt x="292" y="274"/>
                  </a:lnTo>
                  <a:lnTo>
                    <a:pt x="265" y="318"/>
                  </a:lnTo>
                  <a:lnTo>
                    <a:pt x="194" y="406"/>
                  </a:lnTo>
                  <a:lnTo>
                    <a:pt x="106" y="494"/>
                  </a:lnTo>
                  <a:lnTo>
                    <a:pt x="106" y="494"/>
                  </a:lnTo>
                  <a:lnTo>
                    <a:pt x="194" y="494"/>
                  </a:lnTo>
                  <a:lnTo>
                    <a:pt x="353" y="494"/>
                  </a:lnTo>
                  <a:lnTo>
                    <a:pt x="353" y="556"/>
                  </a:lnTo>
                  <a:lnTo>
                    <a:pt x="9" y="556"/>
                  </a:lnTo>
                  <a:lnTo>
                    <a:pt x="9" y="512"/>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49" name="Freeform 130"/>
            <p:cNvSpPr>
              <a:spLocks noChangeArrowheads="1"/>
            </p:cNvSpPr>
            <p:nvPr/>
          </p:nvSpPr>
          <p:spPr bwMode="auto">
            <a:xfrm>
              <a:off x="4143375" y="2471738"/>
              <a:ext cx="123825" cy="203200"/>
            </a:xfrm>
            <a:custGeom>
              <a:avLst/>
              <a:gdLst>
                <a:gd name="T0" fmla="*/ 0 w 345"/>
                <a:gd name="T1" fmla="*/ 283 h 566"/>
                <a:gd name="T2" fmla="*/ 17 w 345"/>
                <a:gd name="T3" fmla="*/ 159 h 566"/>
                <a:gd name="T4" fmla="*/ 44 w 345"/>
                <a:gd name="T5" fmla="*/ 71 h 566"/>
                <a:gd name="T6" fmla="*/ 105 w 345"/>
                <a:gd name="T7" fmla="*/ 18 h 566"/>
                <a:gd name="T8" fmla="*/ 176 w 345"/>
                <a:gd name="T9" fmla="*/ 0 h 566"/>
                <a:gd name="T10" fmla="*/ 211 w 345"/>
                <a:gd name="T11" fmla="*/ 9 h 566"/>
                <a:gd name="T12" fmla="*/ 273 w 345"/>
                <a:gd name="T13" fmla="*/ 44 h 566"/>
                <a:gd name="T14" fmla="*/ 317 w 345"/>
                <a:gd name="T15" fmla="*/ 115 h 566"/>
                <a:gd name="T16" fmla="*/ 344 w 345"/>
                <a:gd name="T17" fmla="*/ 212 h 566"/>
                <a:gd name="T18" fmla="*/ 344 w 345"/>
                <a:gd name="T19" fmla="*/ 283 h 566"/>
                <a:gd name="T20" fmla="*/ 335 w 345"/>
                <a:gd name="T21" fmla="*/ 397 h 566"/>
                <a:gd name="T22" fmla="*/ 300 w 345"/>
                <a:gd name="T23" fmla="*/ 486 h 566"/>
                <a:gd name="T24" fmla="*/ 247 w 345"/>
                <a:gd name="T25" fmla="*/ 547 h 566"/>
                <a:gd name="T26" fmla="*/ 176 w 345"/>
                <a:gd name="T27" fmla="*/ 565 h 566"/>
                <a:gd name="T28" fmla="*/ 132 w 345"/>
                <a:gd name="T29" fmla="*/ 556 h 566"/>
                <a:gd name="T30" fmla="*/ 70 w 345"/>
                <a:gd name="T31" fmla="*/ 521 h 566"/>
                <a:gd name="T32" fmla="*/ 26 w 345"/>
                <a:gd name="T33" fmla="*/ 450 h 566"/>
                <a:gd name="T34" fmla="*/ 0 w 345"/>
                <a:gd name="T35" fmla="*/ 344 h 566"/>
                <a:gd name="T36" fmla="*/ 282 w 345"/>
                <a:gd name="T37" fmla="*/ 283 h 566"/>
                <a:gd name="T38" fmla="*/ 273 w 345"/>
                <a:gd name="T39" fmla="*/ 177 h 566"/>
                <a:gd name="T40" fmla="*/ 247 w 345"/>
                <a:gd name="T41" fmla="*/ 106 h 566"/>
                <a:gd name="T42" fmla="*/ 220 w 345"/>
                <a:gd name="T43" fmla="*/ 71 h 566"/>
                <a:gd name="T44" fmla="*/ 176 w 345"/>
                <a:gd name="T45" fmla="*/ 53 h 566"/>
                <a:gd name="T46" fmla="*/ 150 w 345"/>
                <a:gd name="T47" fmla="*/ 62 h 566"/>
                <a:gd name="T48" fmla="*/ 114 w 345"/>
                <a:gd name="T49" fmla="*/ 88 h 566"/>
                <a:gd name="T50" fmla="*/ 88 w 345"/>
                <a:gd name="T51" fmla="*/ 141 h 566"/>
                <a:gd name="T52" fmla="*/ 70 w 345"/>
                <a:gd name="T53" fmla="*/ 283 h 566"/>
                <a:gd name="T54" fmla="*/ 79 w 345"/>
                <a:gd name="T55" fmla="*/ 380 h 566"/>
                <a:gd name="T56" fmla="*/ 97 w 345"/>
                <a:gd name="T57" fmla="*/ 450 h 566"/>
                <a:gd name="T58" fmla="*/ 132 w 345"/>
                <a:gd name="T59" fmla="*/ 494 h 566"/>
                <a:gd name="T60" fmla="*/ 176 w 345"/>
                <a:gd name="T61" fmla="*/ 503 h 566"/>
                <a:gd name="T62" fmla="*/ 194 w 345"/>
                <a:gd name="T63" fmla="*/ 503 h 566"/>
                <a:gd name="T64" fmla="*/ 238 w 345"/>
                <a:gd name="T65" fmla="*/ 477 h 566"/>
                <a:gd name="T66" fmla="*/ 264 w 345"/>
                <a:gd name="T67" fmla="*/ 424 h 566"/>
                <a:gd name="T68" fmla="*/ 282 w 345"/>
                <a:gd name="T69" fmla="*/ 283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45" h="566">
                  <a:moveTo>
                    <a:pt x="0" y="283"/>
                  </a:moveTo>
                  <a:lnTo>
                    <a:pt x="0" y="283"/>
                  </a:lnTo>
                  <a:lnTo>
                    <a:pt x="0" y="212"/>
                  </a:lnTo>
                  <a:lnTo>
                    <a:pt x="17" y="159"/>
                  </a:lnTo>
                  <a:lnTo>
                    <a:pt x="26" y="115"/>
                  </a:lnTo>
                  <a:lnTo>
                    <a:pt x="44" y="71"/>
                  </a:lnTo>
                  <a:lnTo>
                    <a:pt x="70" y="44"/>
                  </a:lnTo>
                  <a:lnTo>
                    <a:pt x="105" y="18"/>
                  </a:lnTo>
                  <a:lnTo>
                    <a:pt x="132" y="9"/>
                  </a:lnTo>
                  <a:lnTo>
                    <a:pt x="176" y="0"/>
                  </a:lnTo>
                  <a:lnTo>
                    <a:pt x="176" y="0"/>
                  </a:lnTo>
                  <a:lnTo>
                    <a:pt x="211" y="9"/>
                  </a:lnTo>
                  <a:lnTo>
                    <a:pt x="247" y="18"/>
                  </a:lnTo>
                  <a:lnTo>
                    <a:pt x="273" y="44"/>
                  </a:lnTo>
                  <a:lnTo>
                    <a:pt x="300" y="71"/>
                  </a:lnTo>
                  <a:lnTo>
                    <a:pt x="317" y="115"/>
                  </a:lnTo>
                  <a:lnTo>
                    <a:pt x="335" y="159"/>
                  </a:lnTo>
                  <a:lnTo>
                    <a:pt x="344" y="212"/>
                  </a:lnTo>
                  <a:lnTo>
                    <a:pt x="344" y="283"/>
                  </a:lnTo>
                  <a:lnTo>
                    <a:pt x="344" y="283"/>
                  </a:lnTo>
                  <a:lnTo>
                    <a:pt x="344" y="344"/>
                  </a:lnTo>
                  <a:lnTo>
                    <a:pt x="335" y="397"/>
                  </a:lnTo>
                  <a:lnTo>
                    <a:pt x="317" y="450"/>
                  </a:lnTo>
                  <a:lnTo>
                    <a:pt x="300" y="486"/>
                  </a:lnTo>
                  <a:lnTo>
                    <a:pt x="273" y="521"/>
                  </a:lnTo>
                  <a:lnTo>
                    <a:pt x="247" y="547"/>
                  </a:lnTo>
                  <a:lnTo>
                    <a:pt x="211" y="556"/>
                  </a:lnTo>
                  <a:lnTo>
                    <a:pt x="176" y="565"/>
                  </a:lnTo>
                  <a:lnTo>
                    <a:pt x="176" y="565"/>
                  </a:lnTo>
                  <a:lnTo>
                    <a:pt x="132" y="556"/>
                  </a:lnTo>
                  <a:lnTo>
                    <a:pt x="105" y="547"/>
                  </a:lnTo>
                  <a:lnTo>
                    <a:pt x="70" y="521"/>
                  </a:lnTo>
                  <a:lnTo>
                    <a:pt x="44" y="486"/>
                  </a:lnTo>
                  <a:lnTo>
                    <a:pt x="26" y="450"/>
                  </a:lnTo>
                  <a:lnTo>
                    <a:pt x="17" y="397"/>
                  </a:lnTo>
                  <a:lnTo>
                    <a:pt x="0" y="344"/>
                  </a:lnTo>
                  <a:lnTo>
                    <a:pt x="0" y="283"/>
                  </a:lnTo>
                  <a:close/>
                  <a:moveTo>
                    <a:pt x="282" y="283"/>
                  </a:moveTo>
                  <a:lnTo>
                    <a:pt x="282" y="283"/>
                  </a:lnTo>
                  <a:lnTo>
                    <a:pt x="273" y="177"/>
                  </a:lnTo>
                  <a:lnTo>
                    <a:pt x="264" y="141"/>
                  </a:lnTo>
                  <a:lnTo>
                    <a:pt x="247" y="106"/>
                  </a:lnTo>
                  <a:lnTo>
                    <a:pt x="238" y="88"/>
                  </a:lnTo>
                  <a:lnTo>
                    <a:pt x="220" y="71"/>
                  </a:lnTo>
                  <a:lnTo>
                    <a:pt x="194" y="62"/>
                  </a:lnTo>
                  <a:lnTo>
                    <a:pt x="176" y="53"/>
                  </a:lnTo>
                  <a:lnTo>
                    <a:pt x="176" y="53"/>
                  </a:lnTo>
                  <a:lnTo>
                    <a:pt x="150" y="62"/>
                  </a:lnTo>
                  <a:lnTo>
                    <a:pt x="132" y="71"/>
                  </a:lnTo>
                  <a:lnTo>
                    <a:pt x="114" y="88"/>
                  </a:lnTo>
                  <a:lnTo>
                    <a:pt x="97" y="106"/>
                  </a:lnTo>
                  <a:lnTo>
                    <a:pt x="88" y="141"/>
                  </a:lnTo>
                  <a:lnTo>
                    <a:pt x="79" y="177"/>
                  </a:lnTo>
                  <a:lnTo>
                    <a:pt x="70" y="283"/>
                  </a:lnTo>
                  <a:lnTo>
                    <a:pt x="70" y="283"/>
                  </a:lnTo>
                  <a:lnTo>
                    <a:pt x="79" y="380"/>
                  </a:lnTo>
                  <a:lnTo>
                    <a:pt x="88" y="424"/>
                  </a:lnTo>
                  <a:lnTo>
                    <a:pt x="97" y="450"/>
                  </a:lnTo>
                  <a:lnTo>
                    <a:pt x="114" y="477"/>
                  </a:lnTo>
                  <a:lnTo>
                    <a:pt x="132" y="494"/>
                  </a:lnTo>
                  <a:lnTo>
                    <a:pt x="150" y="503"/>
                  </a:lnTo>
                  <a:lnTo>
                    <a:pt x="176" y="503"/>
                  </a:lnTo>
                  <a:lnTo>
                    <a:pt x="176" y="503"/>
                  </a:lnTo>
                  <a:lnTo>
                    <a:pt x="194" y="503"/>
                  </a:lnTo>
                  <a:lnTo>
                    <a:pt x="220" y="494"/>
                  </a:lnTo>
                  <a:lnTo>
                    <a:pt x="238" y="477"/>
                  </a:lnTo>
                  <a:lnTo>
                    <a:pt x="247" y="450"/>
                  </a:lnTo>
                  <a:lnTo>
                    <a:pt x="264" y="424"/>
                  </a:lnTo>
                  <a:lnTo>
                    <a:pt x="273" y="380"/>
                  </a:lnTo>
                  <a:lnTo>
                    <a:pt x="282" y="283"/>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50" name="Freeform 131"/>
            <p:cNvSpPr>
              <a:spLocks noChangeArrowheads="1"/>
            </p:cNvSpPr>
            <p:nvPr/>
          </p:nvSpPr>
          <p:spPr bwMode="auto">
            <a:xfrm>
              <a:off x="4330700" y="2474913"/>
              <a:ext cx="107950" cy="196850"/>
            </a:xfrm>
            <a:custGeom>
              <a:avLst/>
              <a:gdLst>
                <a:gd name="T0" fmla="*/ 0 w 301"/>
                <a:gd name="T1" fmla="*/ 485 h 548"/>
                <a:gd name="T2" fmla="*/ 124 w 301"/>
                <a:gd name="T3" fmla="*/ 485 h 548"/>
                <a:gd name="T4" fmla="*/ 124 w 301"/>
                <a:gd name="T5" fmla="*/ 88 h 548"/>
                <a:gd name="T6" fmla="*/ 27 w 301"/>
                <a:gd name="T7" fmla="*/ 88 h 548"/>
                <a:gd name="T8" fmla="*/ 27 w 301"/>
                <a:gd name="T9" fmla="*/ 44 h 548"/>
                <a:gd name="T10" fmla="*/ 27 w 301"/>
                <a:gd name="T11" fmla="*/ 44 h 548"/>
                <a:gd name="T12" fmla="*/ 89 w 301"/>
                <a:gd name="T13" fmla="*/ 26 h 548"/>
                <a:gd name="T14" fmla="*/ 141 w 301"/>
                <a:gd name="T15" fmla="*/ 0 h 548"/>
                <a:gd name="T16" fmla="*/ 194 w 301"/>
                <a:gd name="T17" fmla="*/ 0 h 548"/>
                <a:gd name="T18" fmla="*/ 194 w 301"/>
                <a:gd name="T19" fmla="*/ 485 h 548"/>
                <a:gd name="T20" fmla="*/ 300 w 301"/>
                <a:gd name="T21" fmla="*/ 485 h 548"/>
                <a:gd name="T22" fmla="*/ 300 w 301"/>
                <a:gd name="T23" fmla="*/ 547 h 548"/>
                <a:gd name="T24" fmla="*/ 0 w 301"/>
                <a:gd name="T25" fmla="*/ 547 h 548"/>
                <a:gd name="T26" fmla="*/ 0 w 301"/>
                <a:gd name="T27" fmla="*/ 485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1" h="548">
                  <a:moveTo>
                    <a:pt x="0" y="485"/>
                  </a:moveTo>
                  <a:lnTo>
                    <a:pt x="124" y="485"/>
                  </a:lnTo>
                  <a:lnTo>
                    <a:pt x="124" y="88"/>
                  </a:lnTo>
                  <a:lnTo>
                    <a:pt x="27" y="88"/>
                  </a:lnTo>
                  <a:lnTo>
                    <a:pt x="27" y="44"/>
                  </a:lnTo>
                  <a:lnTo>
                    <a:pt x="27" y="44"/>
                  </a:lnTo>
                  <a:lnTo>
                    <a:pt x="89" y="26"/>
                  </a:lnTo>
                  <a:lnTo>
                    <a:pt x="141" y="0"/>
                  </a:lnTo>
                  <a:lnTo>
                    <a:pt x="194" y="0"/>
                  </a:lnTo>
                  <a:lnTo>
                    <a:pt x="194" y="485"/>
                  </a:lnTo>
                  <a:lnTo>
                    <a:pt x="300" y="485"/>
                  </a:lnTo>
                  <a:lnTo>
                    <a:pt x="300" y="547"/>
                  </a:lnTo>
                  <a:lnTo>
                    <a:pt x="0" y="547"/>
                  </a:lnTo>
                  <a:lnTo>
                    <a:pt x="0" y="485"/>
                  </a:lnTo>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sp>
          <p:nvSpPr>
            <p:cNvPr id="51" name="Freeform 132"/>
            <p:cNvSpPr>
              <a:spLocks noChangeArrowheads="1"/>
            </p:cNvSpPr>
            <p:nvPr/>
          </p:nvSpPr>
          <p:spPr bwMode="auto">
            <a:xfrm>
              <a:off x="4495800" y="2471738"/>
              <a:ext cx="123825" cy="203200"/>
            </a:xfrm>
            <a:custGeom>
              <a:avLst/>
              <a:gdLst>
                <a:gd name="T0" fmla="*/ 299 w 344"/>
                <a:gd name="T1" fmla="*/ 106 h 566"/>
                <a:gd name="T2" fmla="*/ 255 w 344"/>
                <a:gd name="T3" fmla="*/ 71 h 566"/>
                <a:gd name="T4" fmla="*/ 212 w 344"/>
                <a:gd name="T5" fmla="*/ 62 h 566"/>
                <a:gd name="T6" fmla="*/ 177 w 344"/>
                <a:gd name="T7" fmla="*/ 62 h 566"/>
                <a:gd name="T8" fmla="*/ 133 w 344"/>
                <a:gd name="T9" fmla="*/ 88 h 566"/>
                <a:gd name="T10" fmla="*/ 88 w 344"/>
                <a:gd name="T11" fmla="*/ 141 h 566"/>
                <a:gd name="T12" fmla="*/ 71 w 344"/>
                <a:gd name="T13" fmla="*/ 230 h 566"/>
                <a:gd name="T14" fmla="*/ 62 w 344"/>
                <a:gd name="T15" fmla="*/ 291 h 566"/>
                <a:gd name="T16" fmla="*/ 124 w 344"/>
                <a:gd name="T17" fmla="*/ 238 h 566"/>
                <a:gd name="T18" fmla="*/ 194 w 344"/>
                <a:gd name="T19" fmla="*/ 221 h 566"/>
                <a:gd name="T20" fmla="*/ 229 w 344"/>
                <a:gd name="T21" fmla="*/ 221 h 566"/>
                <a:gd name="T22" fmla="*/ 282 w 344"/>
                <a:gd name="T23" fmla="*/ 247 h 566"/>
                <a:gd name="T24" fmla="*/ 317 w 344"/>
                <a:gd name="T25" fmla="*/ 283 h 566"/>
                <a:gd name="T26" fmla="*/ 343 w 344"/>
                <a:gd name="T27" fmla="*/ 353 h 566"/>
                <a:gd name="T28" fmla="*/ 343 w 344"/>
                <a:gd name="T29" fmla="*/ 388 h 566"/>
                <a:gd name="T30" fmla="*/ 335 w 344"/>
                <a:gd name="T31" fmla="*/ 459 h 566"/>
                <a:gd name="T32" fmla="*/ 299 w 344"/>
                <a:gd name="T33" fmla="*/ 512 h 566"/>
                <a:gd name="T34" fmla="*/ 246 w 344"/>
                <a:gd name="T35" fmla="*/ 547 h 566"/>
                <a:gd name="T36" fmla="*/ 186 w 344"/>
                <a:gd name="T37" fmla="*/ 565 h 566"/>
                <a:gd name="T38" fmla="*/ 150 w 344"/>
                <a:gd name="T39" fmla="*/ 556 h 566"/>
                <a:gd name="T40" fmla="*/ 80 w 344"/>
                <a:gd name="T41" fmla="*/ 530 h 566"/>
                <a:gd name="T42" fmla="*/ 27 w 344"/>
                <a:gd name="T43" fmla="*/ 459 h 566"/>
                <a:gd name="T44" fmla="*/ 0 w 344"/>
                <a:gd name="T45" fmla="*/ 362 h 566"/>
                <a:gd name="T46" fmla="*/ 0 w 344"/>
                <a:gd name="T47" fmla="*/ 300 h 566"/>
                <a:gd name="T48" fmla="*/ 18 w 344"/>
                <a:gd name="T49" fmla="*/ 159 h 566"/>
                <a:gd name="T50" fmla="*/ 62 w 344"/>
                <a:gd name="T51" fmla="*/ 71 h 566"/>
                <a:gd name="T52" fmla="*/ 124 w 344"/>
                <a:gd name="T53" fmla="*/ 18 h 566"/>
                <a:gd name="T54" fmla="*/ 203 w 344"/>
                <a:gd name="T55" fmla="*/ 0 h 566"/>
                <a:gd name="T56" fmla="*/ 246 w 344"/>
                <a:gd name="T57" fmla="*/ 9 h 566"/>
                <a:gd name="T58" fmla="*/ 308 w 344"/>
                <a:gd name="T59" fmla="*/ 35 h 566"/>
                <a:gd name="T60" fmla="*/ 299 w 344"/>
                <a:gd name="T61" fmla="*/ 106 h 566"/>
                <a:gd name="T62" fmla="*/ 282 w 344"/>
                <a:gd name="T63" fmla="*/ 388 h 566"/>
                <a:gd name="T64" fmla="*/ 255 w 344"/>
                <a:gd name="T65" fmla="*/ 309 h 566"/>
                <a:gd name="T66" fmla="*/ 177 w 344"/>
                <a:gd name="T67" fmla="*/ 274 h 566"/>
                <a:gd name="T68" fmla="*/ 150 w 344"/>
                <a:gd name="T69" fmla="*/ 274 h 566"/>
                <a:gd name="T70" fmla="*/ 97 w 344"/>
                <a:gd name="T71" fmla="*/ 309 h 566"/>
                <a:gd name="T72" fmla="*/ 71 w 344"/>
                <a:gd name="T73" fmla="*/ 344 h 566"/>
                <a:gd name="T74" fmla="*/ 106 w 344"/>
                <a:gd name="T75" fmla="*/ 468 h 566"/>
                <a:gd name="T76" fmla="*/ 141 w 344"/>
                <a:gd name="T77" fmla="*/ 494 h 566"/>
                <a:gd name="T78" fmla="*/ 186 w 344"/>
                <a:gd name="T79" fmla="*/ 503 h 566"/>
                <a:gd name="T80" fmla="*/ 220 w 344"/>
                <a:gd name="T81" fmla="*/ 494 h 566"/>
                <a:gd name="T82" fmla="*/ 273 w 344"/>
                <a:gd name="T83" fmla="*/ 433 h 5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44" h="566">
                  <a:moveTo>
                    <a:pt x="299" y="106"/>
                  </a:moveTo>
                  <a:lnTo>
                    <a:pt x="299" y="106"/>
                  </a:lnTo>
                  <a:lnTo>
                    <a:pt x="282" y="88"/>
                  </a:lnTo>
                  <a:lnTo>
                    <a:pt x="255" y="71"/>
                  </a:lnTo>
                  <a:lnTo>
                    <a:pt x="229" y="62"/>
                  </a:lnTo>
                  <a:lnTo>
                    <a:pt x="212" y="62"/>
                  </a:lnTo>
                  <a:lnTo>
                    <a:pt x="212" y="62"/>
                  </a:lnTo>
                  <a:lnTo>
                    <a:pt x="177" y="62"/>
                  </a:lnTo>
                  <a:lnTo>
                    <a:pt x="150" y="71"/>
                  </a:lnTo>
                  <a:lnTo>
                    <a:pt x="133" y="88"/>
                  </a:lnTo>
                  <a:lnTo>
                    <a:pt x="106" y="106"/>
                  </a:lnTo>
                  <a:lnTo>
                    <a:pt x="88" y="141"/>
                  </a:lnTo>
                  <a:lnTo>
                    <a:pt x="80" y="177"/>
                  </a:lnTo>
                  <a:lnTo>
                    <a:pt x="71" y="230"/>
                  </a:lnTo>
                  <a:lnTo>
                    <a:pt x="62" y="291"/>
                  </a:lnTo>
                  <a:lnTo>
                    <a:pt x="62" y="291"/>
                  </a:lnTo>
                  <a:lnTo>
                    <a:pt x="97" y="265"/>
                  </a:lnTo>
                  <a:lnTo>
                    <a:pt x="124" y="238"/>
                  </a:lnTo>
                  <a:lnTo>
                    <a:pt x="159" y="230"/>
                  </a:lnTo>
                  <a:lnTo>
                    <a:pt x="194" y="221"/>
                  </a:lnTo>
                  <a:lnTo>
                    <a:pt x="194" y="221"/>
                  </a:lnTo>
                  <a:lnTo>
                    <a:pt x="229" y="221"/>
                  </a:lnTo>
                  <a:lnTo>
                    <a:pt x="255" y="230"/>
                  </a:lnTo>
                  <a:lnTo>
                    <a:pt x="282" y="247"/>
                  </a:lnTo>
                  <a:lnTo>
                    <a:pt x="299" y="265"/>
                  </a:lnTo>
                  <a:lnTo>
                    <a:pt x="317" y="283"/>
                  </a:lnTo>
                  <a:lnTo>
                    <a:pt x="335" y="318"/>
                  </a:lnTo>
                  <a:lnTo>
                    <a:pt x="343" y="353"/>
                  </a:lnTo>
                  <a:lnTo>
                    <a:pt x="343" y="388"/>
                  </a:lnTo>
                  <a:lnTo>
                    <a:pt x="343" y="388"/>
                  </a:lnTo>
                  <a:lnTo>
                    <a:pt x="343" y="424"/>
                  </a:lnTo>
                  <a:lnTo>
                    <a:pt x="335" y="459"/>
                  </a:lnTo>
                  <a:lnTo>
                    <a:pt x="317" y="486"/>
                  </a:lnTo>
                  <a:lnTo>
                    <a:pt x="299" y="512"/>
                  </a:lnTo>
                  <a:lnTo>
                    <a:pt x="273" y="538"/>
                  </a:lnTo>
                  <a:lnTo>
                    <a:pt x="246" y="547"/>
                  </a:lnTo>
                  <a:lnTo>
                    <a:pt x="220" y="556"/>
                  </a:lnTo>
                  <a:lnTo>
                    <a:pt x="186" y="565"/>
                  </a:lnTo>
                  <a:lnTo>
                    <a:pt x="186" y="565"/>
                  </a:lnTo>
                  <a:lnTo>
                    <a:pt x="150" y="556"/>
                  </a:lnTo>
                  <a:lnTo>
                    <a:pt x="115" y="547"/>
                  </a:lnTo>
                  <a:lnTo>
                    <a:pt x="80" y="530"/>
                  </a:lnTo>
                  <a:lnTo>
                    <a:pt x="53" y="494"/>
                  </a:lnTo>
                  <a:lnTo>
                    <a:pt x="27" y="459"/>
                  </a:lnTo>
                  <a:lnTo>
                    <a:pt x="18" y="415"/>
                  </a:lnTo>
                  <a:lnTo>
                    <a:pt x="0" y="362"/>
                  </a:lnTo>
                  <a:lnTo>
                    <a:pt x="0" y="300"/>
                  </a:lnTo>
                  <a:lnTo>
                    <a:pt x="0" y="300"/>
                  </a:lnTo>
                  <a:lnTo>
                    <a:pt x="0" y="230"/>
                  </a:lnTo>
                  <a:lnTo>
                    <a:pt x="18" y="159"/>
                  </a:lnTo>
                  <a:lnTo>
                    <a:pt x="35" y="115"/>
                  </a:lnTo>
                  <a:lnTo>
                    <a:pt x="62" y="71"/>
                  </a:lnTo>
                  <a:lnTo>
                    <a:pt x="97" y="35"/>
                  </a:lnTo>
                  <a:lnTo>
                    <a:pt x="124" y="18"/>
                  </a:lnTo>
                  <a:lnTo>
                    <a:pt x="168" y="9"/>
                  </a:lnTo>
                  <a:lnTo>
                    <a:pt x="203" y="0"/>
                  </a:lnTo>
                  <a:lnTo>
                    <a:pt x="203" y="0"/>
                  </a:lnTo>
                  <a:lnTo>
                    <a:pt x="246" y="9"/>
                  </a:lnTo>
                  <a:lnTo>
                    <a:pt x="282" y="18"/>
                  </a:lnTo>
                  <a:lnTo>
                    <a:pt x="308" y="35"/>
                  </a:lnTo>
                  <a:lnTo>
                    <a:pt x="335" y="62"/>
                  </a:lnTo>
                  <a:lnTo>
                    <a:pt x="299" y="106"/>
                  </a:lnTo>
                  <a:close/>
                  <a:moveTo>
                    <a:pt x="282" y="388"/>
                  </a:moveTo>
                  <a:lnTo>
                    <a:pt x="282" y="388"/>
                  </a:lnTo>
                  <a:lnTo>
                    <a:pt x="273" y="344"/>
                  </a:lnTo>
                  <a:lnTo>
                    <a:pt x="255" y="309"/>
                  </a:lnTo>
                  <a:lnTo>
                    <a:pt x="220" y="283"/>
                  </a:lnTo>
                  <a:lnTo>
                    <a:pt x="177" y="274"/>
                  </a:lnTo>
                  <a:lnTo>
                    <a:pt x="177" y="274"/>
                  </a:lnTo>
                  <a:lnTo>
                    <a:pt x="150" y="274"/>
                  </a:lnTo>
                  <a:lnTo>
                    <a:pt x="124" y="291"/>
                  </a:lnTo>
                  <a:lnTo>
                    <a:pt x="97" y="309"/>
                  </a:lnTo>
                  <a:lnTo>
                    <a:pt x="71" y="344"/>
                  </a:lnTo>
                  <a:lnTo>
                    <a:pt x="71" y="344"/>
                  </a:lnTo>
                  <a:lnTo>
                    <a:pt x="80" y="415"/>
                  </a:lnTo>
                  <a:lnTo>
                    <a:pt x="106" y="468"/>
                  </a:lnTo>
                  <a:lnTo>
                    <a:pt x="124" y="486"/>
                  </a:lnTo>
                  <a:lnTo>
                    <a:pt x="141" y="494"/>
                  </a:lnTo>
                  <a:lnTo>
                    <a:pt x="159" y="503"/>
                  </a:lnTo>
                  <a:lnTo>
                    <a:pt x="186" y="503"/>
                  </a:lnTo>
                  <a:lnTo>
                    <a:pt x="186" y="503"/>
                  </a:lnTo>
                  <a:lnTo>
                    <a:pt x="220" y="494"/>
                  </a:lnTo>
                  <a:lnTo>
                    <a:pt x="255" y="477"/>
                  </a:lnTo>
                  <a:lnTo>
                    <a:pt x="273" y="433"/>
                  </a:lnTo>
                  <a:lnTo>
                    <a:pt x="282" y="388"/>
                  </a:lnTo>
                  <a:close/>
                </a:path>
              </a:pathLst>
            </a:custGeom>
            <a:solidFill>
              <a:srgbClr val="005480"/>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a:p>
          </p:txBody>
        </p:sp>
      </p:grpSp>
      <p:pic>
        <p:nvPicPr>
          <p:cNvPr id="3" name="Picture 2" descr="image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708400" cy="6845300"/>
          </a:xfrm>
          <a:prstGeom prst="rect">
            <a:avLst/>
          </a:prstGeom>
        </p:spPr>
      </p:pic>
      <p:pic>
        <p:nvPicPr>
          <p:cNvPr id="2" name="Picture 1"/>
          <p:cNvPicPr>
            <a:picLocks noChangeAspect="1"/>
          </p:cNvPicPr>
          <p:nvPr/>
        </p:nvPicPr>
        <p:blipFill>
          <a:blip r:embed="rId3"/>
          <a:stretch>
            <a:fillRect/>
          </a:stretch>
        </p:blipFill>
        <p:spPr>
          <a:xfrm>
            <a:off x="4929923" y="5166752"/>
            <a:ext cx="3289300" cy="1333500"/>
          </a:xfrm>
          <a:prstGeom prst="rect">
            <a:avLst/>
          </a:prstGeom>
        </p:spPr>
      </p:pic>
    </p:spTree>
    <p:extLst>
      <p:ext uri="{BB962C8B-B14F-4D97-AF65-F5344CB8AC3E}">
        <p14:creationId xmlns:p14="http://schemas.microsoft.com/office/powerpoint/2010/main" val="3449220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r>
              <a:rPr lang="en-US" sz="2400" dirty="0" smtClean="0"/>
              <a:t>What is this about?</a:t>
            </a:r>
            <a:endParaRPr lang="en-US" sz="2400" dirty="0"/>
          </a:p>
        </p:txBody>
      </p:sp>
      <p:grpSp>
        <p:nvGrpSpPr>
          <p:cNvPr id="6" name="Group 5"/>
          <p:cNvGrpSpPr/>
          <p:nvPr/>
        </p:nvGrpSpPr>
        <p:grpSpPr>
          <a:xfrm>
            <a:off x="366698" y="1194177"/>
            <a:ext cx="8382187" cy="661499"/>
            <a:chOff x="366700" y="1267488"/>
            <a:chExt cx="8382187" cy="661499"/>
          </a:xfrm>
        </p:grpSpPr>
        <p:sp>
          <p:nvSpPr>
            <p:cNvPr id="34" name="TextBox 33"/>
            <p:cNvSpPr txBox="1">
              <a:spLocks noChangeArrowheads="1"/>
            </p:cNvSpPr>
            <p:nvPr/>
          </p:nvSpPr>
          <p:spPr bwMode="auto">
            <a:xfrm>
              <a:off x="1778114" y="1271191"/>
              <a:ext cx="6970773"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7000" rIns="27000">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dirty="0">
                  <a:latin typeface="Arial"/>
                  <a:cs typeface="Arial"/>
                </a:rPr>
                <a:t>Auctions are the mechanism of last resort to resolve string contention within the New gTLD </a:t>
              </a:r>
              <a:r>
                <a:rPr lang="en-US" dirty="0" smtClean="0">
                  <a:latin typeface="Arial"/>
                  <a:cs typeface="Arial"/>
                </a:rPr>
                <a:t>Program. </a:t>
              </a:r>
              <a:endParaRPr lang="id-ID" dirty="0">
                <a:solidFill>
                  <a:srgbClr val="0A304B"/>
                </a:solidFill>
                <a:latin typeface="Arial"/>
                <a:cs typeface="Arial"/>
              </a:endParaRPr>
            </a:p>
          </p:txBody>
        </p:sp>
        <p:sp>
          <p:nvSpPr>
            <p:cNvPr id="50" name="Chevron 49"/>
            <p:cNvSpPr/>
            <p:nvPr/>
          </p:nvSpPr>
          <p:spPr>
            <a:xfrm>
              <a:off x="366700" y="1267488"/>
              <a:ext cx="1268168" cy="661499"/>
            </a:xfrm>
            <a:prstGeom prst="chevron">
              <a:avLst>
                <a:gd name="adj" fmla="val 27026"/>
              </a:avLst>
            </a:prstGeom>
            <a:solidFill>
              <a:srgbClr val="1A87C9"/>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marL="101600" algn="ctr" eaLnBrk="1" fontAlgn="auto" hangingPunct="1">
                <a:lnSpc>
                  <a:spcPts val="2380"/>
                </a:lnSpc>
                <a:spcBef>
                  <a:spcPts val="0"/>
                </a:spcBef>
                <a:defRPr/>
              </a:pPr>
              <a:r>
                <a:rPr lang="en-AU" sz="2300" dirty="0" smtClean="0">
                  <a:solidFill>
                    <a:prstClr val="white"/>
                  </a:solidFill>
                  <a:latin typeface="Arial"/>
                  <a:cs typeface="Arial"/>
                </a:rPr>
                <a:t>1</a:t>
              </a:r>
              <a:endParaRPr lang="en-US" sz="2300" dirty="0">
                <a:solidFill>
                  <a:prstClr val="white"/>
                </a:solidFill>
                <a:latin typeface="Arial"/>
                <a:cs typeface="Arial"/>
              </a:endParaRPr>
            </a:p>
          </p:txBody>
        </p:sp>
      </p:grpSp>
      <p:grpSp>
        <p:nvGrpSpPr>
          <p:cNvPr id="10" name="Group 9"/>
          <p:cNvGrpSpPr/>
          <p:nvPr/>
        </p:nvGrpSpPr>
        <p:grpSpPr>
          <a:xfrm>
            <a:off x="364729" y="2245539"/>
            <a:ext cx="8382185" cy="923330"/>
            <a:chOff x="364730" y="2782593"/>
            <a:chExt cx="8382185" cy="923330"/>
          </a:xfrm>
        </p:grpSpPr>
        <p:sp>
          <p:nvSpPr>
            <p:cNvPr id="51" name="Chevron 50"/>
            <p:cNvSpPr/>
            <p:nvPr/>
          </p:nvSpPr>
          <p:spPr>
            <a:xfrm>
              <a:off x="364730" y="2883730"/>
              <a:ext cx="1268168" cy="661499"/>
            </a:xfrm>
            <a:prstGeom prst="chevron">
              <a:avLst>
                <a:gd name="adj" fmla="val 2702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marL="101600" algn="ctr">
                <a:lnSpc>
                  <a:spcPts val="2380"/>
                </a:lnSpc>
                <a:defRPr/>
              </a:pPr>
              <a:r>
                <a:rPr lang="en-US" sz="2300" dirty="0" smtClean="0">
                  <a:solidFill>
                    <a:prstClr val="white"/>
                  </a:solidFill>
                  <a:latin typeface="Arial"/>
                  <a:cs typeface="Arial"/>
                </a:rPr>
                <a:t>2</a:t>
              </a:r>
              <a:endParaRPr lang="en-US" sz="2300" dirty="0">
                <a:solidFill>
                  <a:prstClr val="white"/>
                </a:solidFill>
                <a:latin typeface="Arial"/>
                <a:cs typeface="Arial"/>
              </a:endParaRPr>
            </a:p>
          </p:txBody>
        </p:sp>
        <p:sp>
          <p:nvSpPr>
            <p:cNvPr id="56" name="TextBox 55"/>
            <p:cNvSpPr txBox="1">
              <a:spLocks noChangeArrowheads="1"/>
            </p:cNvSpPr>
            <p:nvPr/>
          </p:nvSpPr>
          <p:spPr bwMode="auto">
            <a:xfrm>
              <a:off x="1776144" y="2782593"/>
              <a:ext cx="6970771" cy="9233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7000" rIns="27000">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dirty="0" smtClean="0">
                  <a:latin typeface="Arial"/>
                  <a:cs typeface="Arial"/>
                </a:rPr>
                <a:t>Significant funding </a:t>
              </a:r>
              <a:r>
                <a:rPr lang="en-US" dirty="0">
                  <a:latin typeface="Arial"/>
                  <a:cs typeface="Arial"/>
                </a:rPr>
                <a:t>has accrued as a result of several </a:t>
              </a:r>
              <a:r>
                <a:rPr lang="en-US" dirty="0" smtClean="0">
                  <a:latin typeface="Arial"/>
                  <a:cs typeface="Arial"/>
                </a:rPr>
                <a:t>auctions – </a:t>
              </a:r>
              <a:r>
                <a:rPr lang="en-US" dirty="0">
                  <a:latin typeface="Arial"/>
                  <a:cs typeface="Arial"/>
                </a:rPr>
                <a:t>currently $105.6 million USD.</a:t>
              </a:r>
              <a:endParaRPr lang="id-ID" dirty="0">
                <a:latin typeface="Arial"/>
                <a:cs typeface="Arial"/>
              </a:endParaRPr>
            </a:p>
            <a:p>
              <a:endParaRPr lang="id-ID" dirty="0">
                <a:solidFill>
                  <a:srgbClr val="0A304B"/>
                </a:solidFill>
                <a:latin typeface="Arial"/>
                <a:cs typeface="Arial"/>
              </a:endParaRPr>
            </a:p>
          </p:txBody>
        </p:sp>
      </p:grpSp>
      <p:grpSp>
        <p:nvGrpSpPr>
          <p:cNvPr id="11" name="Group 10"/>
          <p:cNvGrpSpPr/>
          <p:nvPr/>
        </p:nvGrpSpPr>
        <p:grpSpPr>
          <a:xfrm>
            <a:off x="364729" y="3232795"/>
            <a:ext cx="8384154" cy="1200329"/>
            <a:chOff x="364730" y="4186783"/>
            <a:chExt cx="8384154" cy="1200329"/>
          </a:xfrm>
        </p:grpSpPr>
        <p:sp>
          <p:nvSpPr>
            <p:cNvPr id="52" name="Chevron 51"/>
            <p:cNvSpPr/>
            <p:nvPr/>
          </p:nvSpPr>
          <p:spPr>
            <a:xfrm>
              <a:off x="364730" y="4453163"/>
              <a:ext cx="1268168" cy="661499"/>
            </a:xfrm>
            <a:prstGeom prst="chevron">
              <a:avLst>
                <a:gd name="adj" fmla="val 2702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marL="101600" algn="ctr">
                <a:lnSpc>
                  <a:spcPts val="2380"/>
                </a:lnSpc>
                <a:defRPr/>
              </a:pPr>
              <a:r>
                <a:rPr lang="en-AU" sz="2300" dirty="0" smtClean="0">
                  <a:solidFill>
                    <a:prstClr val="white"/>
                  </a:solidFill>
                  <a:latin typeface="Arial"/>
                  <a:cs typeface="Arial"/>
                </a:rPr>
                <a:t>3</a:t>
              </a:r>
              <a:endParaRPr lang="en-US" sz="2300" dirty="0">
                <a:solidFill>
                  <a:prstClr val="white"/>
                </a:solidFill>
                <a:latin typeface="Arial"/>
                <a:cs typeface="Arial"/>
              </a:endParaRPr>
            </a:p>
          </p:txBody>
        </p:sp>
        <p:sp>
          <p:nvSpPr>
            <p:cNvPr id="59" name="TextBox 58"/>
            <p:cNvSpPr txBox="1">
              <a:spLocks noChangeArrowheads="1"/>
            </p:cNvSpPr>
            <p:nvPr/>
          </p:nvSpPr>
          <p:spPr bwMode="auto">
            <a:xfrm>
              <a:off x="1778113" y="4186783"/>
              <a:ext cx="6970771" cy="12003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7000" rIns="27000">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dirty="0" smtClean="0">
                  <a:latin typeface="Arial"/>
                  <a:cs typeface="Arial"/>
                </a:rPr>
                <a:t>Community started </a:t>
              </a:r>
              <a:r>
                <a:rPr lang="en-US" dirty="0">
                  <a:latin typeface="Arial"/>
                  <a:cs typeface="Arial"/>
                </a:rPr>
                <a:t>discussion on </a:t>
              </a:r>
              <a:r>
                <a:rPr lang="en-US" dirty="0" smtClean="0">
                  <a:latin typeface="Arial"/>
                  <a:cs typeface="Arial"/>
                </a:rPr>
                <a:t>how to deal with funds </a:t>
              </a:r>
              <a:r>
                <a:rPr lang="en-US" dirty="0">
                  <a:latin typeface="Arial"/>
                  <a:cs typeface="Arial"/>
                </a:rPr>
                <a:t>at ICANN </a:t>
              </a:r>
              <a:r>
                <a:rPr lang="en-US" dirty="0" smtClean="0">
                  <a:latin typeface="Arial"/>
                  <a:cs typeface="Arial"/>
                </a:rPr>
                <a:t>52. Following a workshop on </a:t>
              </a:r>
              <a:r>
                <a:rPr lang="en-US" dirty="0">
                  <a:latin typeface="Arial"/>
                  <a:cs typeface="Arial"/>
                </a:rPr>
                <a:t>the topic at ICANN53 a </a:t>
              </a:r>
              <a:r>
                <a:rPr lang="en-US" dirty="0" smtClean="0">
                  <a:latin typeface="Arial"/>
                  <a:cs typeface="Arial"/>
                </a:rPr>
                <a:t>discussion </a:t>
              </a:r>
              <a:r>
                <a:rPr lang="en-US" dirty="0">
                  <a:latin typeface="Arial"/>
                  <a:cs typeface="Arial"/>
                </a:rPr>
                <a:t>paper </a:t>
              </a:r>
              <a:r>
                <a:rPr lang="en-US" dirty="0" smtClean="0">
                  <a:latin typeface="Arial"/>
                  <a:cs typeface="Arial"/>
                </a:rPr>
                <a:t>was prepared </a:t>
              </a:r>
              <a:r>
                <a:rPr lang="en-US" dirty="0">
                  <a:latin typeface="Arial"/>
                  <a:cs typeface="Arial"/>
                </a:rPr>
                <a:t>by Staff and </a:t>
              </a:r>
              <a:r>
                <a:rPr lang="en-US" dirty="0" smtClean="0">
                  <a:latin typeface="Arial"/>
                  <a:cs typeface="Arial"/>
                </a:rPr>
                <a:t>Public </a:t>
              </a:r>
              <a:r>
                <a:rPr lang="en-US" dirty="0">
                  <a:latin typeface="Arial"/>
                  <a:cs typeface="Arial"/>
                </a:rPr>
                <a:t>Consultation </a:t>
              </a:r>
              <a:r>
                <a:rPr lang="en-US" dirty="0" smtClean="0">
                  <a:latin typeface="Arial"/>
                  <a:cs typeface="Arial"/>
                </a:rPr>
                <a:t>opened. Focus on development of framework for disbursement of funds.</a:t>
              </a:r>
              <a:endParaRPr lang="id-ID" dirty="0">
                <a:solidFill>
                  <a:srgbClr val="0A304B"/>
                </a:solidFill>
                <a:latin typeface="Arial"/>
                <a:cs typeface="Arial"/>
              </a:endParaRPr>
            </a:p>
          </p:txBody>
        </p:sp>
      </p:grpSp>
      <p:sp>
        <p:nvSpPr>
          <p:cNvPr id="19" name="Chevron 18"/>
          <p:cNvSpPr/>
          <p:nvPr/>
        </p:nvSpPr>
        <p:spPr>
          <a:xfrm>
            <a:off x="364729" y="4816774"/>
            <a:ext cx="1268168" cy="661499"/>
          </a:xfrm>
          <a:prstGeom prst="chevron">
            <a:avLst>
              <a:gd name="adj" fmla="val 27026"/>
            </a:avLst>
          </a:prstGeom>
          <a:solidFill>
            <a:srgbClr val="FA5B36"/>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marL="101600" algn="ctr">
              <a:lnSpc>
                <a:spcPts val="2380"/>
              </a:lnSpc>
              <a:defRPr/>
            </a:pPr>
            <a:r>
              <a:rPr lang="en-AU" sz="2300" dirty="0" smtClean="0">
                <a:solidFill>
                  <a:prstClr val="white"/>
                </a:solidFill>
                <a:latin typeface="Arial"/>
                <a:cs typeface="Arial"/>
              </a:rPr>
              <a:t>4</a:t>
            </a:r>
            <a:endParaRPr lang="en-US" sz="2300" dirty="0">
              <a:solidFill>
                <a:prstClr val="white"/>
              </a:solidFill>
              <a:latin typeface="Arial"/>
              <a:cs typeface="Arial"/>
            </a:endParaRPr>
          </a:p>
        </p:txBody>
      </p:sp>
      <p:sp>
        <p:nvSpPr>
          <p:cNvPr id="20" name="TextBox 19"/>
          <p:cNvSpPr txBox="1">
            <a:spLocks noChangeArrowheads="1"/>
          </p:cNvSpPr>
          <p:nvPr/>
        </p:nvSpPr>
        <p:spPr bwMode="auto">
          <a:xfrm>
            <a:off x="1778112" y="4571557"/>
            <a:ext cx="6970771" cy="12003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7000" rIns="27000">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dirty="0">
                <a:latin typeface="Arial"/>
                <a:cs typeface="Arial"/>
              </a:rPr>
              <a:t>Following </a:t>
            </a:r>
            <a:r>
              <a:rPr lang="en-US" dirty="0" smtClean="0">
                <a:latin typeface="Arial"/>
                <a:cs typeface="Arial"/>
              </a:rPr>
              <a:t>review of public comments on discussion </a:t>
            </a:r>
            <a:r>
              <a:rPr lang="en-US" dirty="0">
                <a:latin typeface="Arial"/>
                <a:cs typeface="Arial"/>
              </a:rPr>
              <a:t>Paper, GNSO Council Chair reached out to all SO/ACs to identify volunteers to participate in a drafting </a:t>
            </a:r>
            <a:r>
              <a:rPr lang="en-US" dirty="0" smtClean="0">
                <a:latin typeface="Arial"/>
                <a:cs typeface="Arial"/>
              </a:rPr>
              <a:t>team to develop a charter for a Cross-Community Working Group.</a:t>
            </a:r>
            <a:endParaRPr lang="id-ID" dirty="0">
              <a:latin typeface="Arial"/>
              <a:cs typeface="Arial"/>
            </a:endParaRPr>
          </a:p>
        </p:txBody>
      </p:sp>
    </p:spTree>
    <p:extLst>
      <p:ext uri="{BB962C8B-B14F-4D97-AF65-F5344CB8AC3E}">
        <p14:creationId xmlns:p14="http://schemas.microsoft.com/office/powerpoint/2010/main" val="340004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78"/>
            <a:ext cx="9144000" cy="1125078"/>
          </a:xfrm>
        </p:spPr>
        <p:txBody>
          <a:bodyPr/>
          <a:lstStyle/>
          <a:p>
            <a:r>
              <a:rPr lang="en-US" dirty="0" smtClean="0"/>
              <a:t>Placeholder for process slide &amp; objectives </a:t>
            </a:r>
            <a:r>
              <a:rPr lang="en-US" smtClean="0"/>
              <a:t>of session</a:t>
            </a:r>
            <a:endParaRPr lang="en-US" dirty="0"/>
          </a:p>
        </p:txBody>
      </p:sp>
    </p:spTree>
    <p:extLst>
      <p:ext uri="{BB962C8B-B14F-4D97-AF65-F5344CB8AC3E}">
        <p14:creationId xmlns:p14="http://schemas.microsoft.com/office/powerpoint/2010/main" val="1845216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solidFill>
                  <a:srgbClr val="FFFFFF"/>
                </a:solidFill>
              </a:rPr>
              <a:t>The Drafting Team</a:t>
            </a:r>
            <a:endParaRPr lang="en-US" sz="2400" dirty="0">
              <a:solidFill>
                <a:srgbClr val="FFFFFF"/>
              </a:solidFill>
            </a:endParaRPr>
          </a:p>
        </p:txBody>
      </p:sp>
      <p:sp>
        <p:nvSpPr>
          <p:cNvPr id="3" name="Rectangle 2"/>
          <p:cNvSpPr/>
          <p:nvPr/>
        </p:nvSpPr>
        <p:spPr>
          <a:xfrm flipH="1">
            <a:off x="2569213" y="3430276"/>
            <a:ext cx="2327377" cy="200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6000" dirty="0">
              <a:solidFill>
                <a:prstClr val="white"/>
              </a:solidFill>
              <a:latin typeface="Source Sans Pro"/>
              <a:cs typeface="Source Sans Pro"/>
            </a:endParaRPr>
          </a:p>
        </p:txBody>
      </p:sp>
      <p:sp>
        <p:nvSpPr>
          <p:cNvPr id="4" name="Rectangle 3"/>
          <p:cNvSpPr/>
          <p:nvPr/>
        </p:nvSpPr>
        <p:spPr>
          <a:xfrm>
            <a:off x="6816623" y="1372326"/>
            <a:ext cx="2327377" cy="200258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prstClr val="white"/>
              </a:solidFill>
              <a:latin typeface="Source Sans Pro"/>
              <a:cs typeface="Source Sans Pro"/>
            </a:endParaRPr>
          </a:p>
        </p:txBody>
      </p:sp>
      <p:sp>
        <p:nvSpPr>
          <p:cNvPr id="6" name="Rectangle 5"/>
          <p:cNvSpPr/>
          <p:nvPr/>
        </p:nvSpPr>
        <p:spPr>
          <a:xfrm>
            <a:off x="-18170" y="1372325"/>
            <a:ext cx="2522432" cy="4060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350">
              <a:solidFill>
                <a:prstClr val="white"/>
              </a:solidFill>
              <a:latin typeface="Source Sans Pro"/>
              <a:cs typeface="Source Sans Pro"/>
            </a:endParaRPr>
          </a:p>
        </p:txBody>
      </p:sp>
      <p:sp>
        <p:nvSpPr>
          <p:cNvPr id="8" name="Text Placeholder 32"/>
          <p:cNvSpPr txBox="1">
            <a:spLocks/>
          </p:cNvSpPr>
          <p:nvPr/>
        </p:nvSpPr>
        <p:spPr>
          <a:xfrm>
            <a:off x="119161" y="1815566"/>
            <a:ext cx="2036183" cy="2557959"/>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nSpc>
                <a:spcPct val="100000"/>
              </a:lnSpc>
              <a:spcBef>
                <a:spcPts val="0"/>
              </a:spcBef>
            </a:pPr>
            <a:r>
              <a:rPr lang="en-US" sz="1200" dirty="0" smtClean="0">
                <a:solidFill>
                  <a:schemeClr val="bg1"/>
                </a:solidFill>
                <a:latin typeface="Source Sans Pro"/>
                <a:cs typeface="Source Sans Pro"/>
              </a:rPr>
              <a:t>All </a:t>
            </a:r>
            <a:r>
              <a:rPr lang="en-US" sz="1200" dirty="0">
                <a:solidFill>
                  <a:schemeClr val="bg1"/>
                </a:solidFill>
                <a:latin typeface="Source Sans Pro"/>
                <a:cs typeface="Source Sans Pro"/>
              </a:rPr>
              <a:t>SO/ACs, apart from the </a:t>
            </a:r>
            <a:r>
              <a:rPr lang="en-US" sz="1200" dirty="0" err="1">
                <a:solidFill>
                  <a:schemeClr val="bg1"/>
                </a:solidFill>
                <a:latin typeface="Source Sans Pro"/>
                <a:cs typeface="Source Sans Pro"/>
              </a:rPr>
              <a:t>ccNSO</a:t>
            </a:r>
            <a:r>
              <a:rPr lang="en-US" sz="1200" dirty="0">
                <a:solidFill>
                  <a:schemeClr val="bg1"/>
                </a:solidFill>
                <a:latin typeface="Source Sans Pro"/>
                <a:cs typeface="Source Sans Pro"/>
              </a:rPr>
              <a:t>, have put forward volunteers (ALAC, ASO, GAC, RSSAC, SSAC</a:t>
            </a:r>
            <a:r>
              <a:rPr lang="en-US" sz="1200" dirty="0" smtClean="0">
                <a:solidFill>
                  <a:schemeClr val="bg1"/>
                </a:solidFill>
                <a:latin typeface="Source Sans Pro"/>
                <a:cs typeface="Source Sans Pro"/>
              </a:rPr>
              <a:t>); </a:t>
            </a:r>
          </a:p>
          <a:p>
            <a:pPr>
              <a:lnSpc>
                <a:spcPct val="100000"/>
              </a:lnSpc>
              <a:spcBef>
                <a:spcPts val="0"/>
              </a:spcBef>
            </a:pPr>
            <a:r>
              <a:rPr lang="en-US" sz="1200" dirty="0" smtClean="0">
                <a:solidFill>
                  <a:schemeClr val="bg1"/>
                </a:solidFill>
                <a:latin typeface="Source Sans Pro"/>
                <a:cs typeface="Source Sans Pro"/>
              </a:rPr>
              <a:t>Jonathan Robinson appointed by GNSO Council to chair DT;</a:t>
            </a:r>
          </a:p>
          <a:p>
            <a:pPr>
              <a:lnSpc>
                <a:spcPct val="100000"/>
              </a:lnSpc>
              <a:spcBef>
                <a:spcPts val="0"/>
              </a:spcBef>
            </a:pPr>
            <a:r>
              <a:rPr lang="en-US" sz="1200" dirty="0" smtClean="0">
                <a:solidFill>
                  <a:schemeClr val="bg1"/>
                </a:solidFill>
                <a:latin typeface="Source Sans Pro"/>
                <a:cs typeface="Source Sans Pro"/>
              </a:rPr>
              <a:t>DT </a:t>
            </a:r>
            <a:r>
              <a:rPr lang="en-US" sz="1200" dirty="0">
                <a:solidFill>
                  <a:schemeClr val="bg1"/>
                </a:solidFill>
                <a:latin typeface="Source Sans Pro"/>
                <a:cs typeface="Source Sans Pro"/>
              </a:rPr>
              <a:t>tasked to develop a charter for a Cross-Community Working Group on new gTLD Auction Proceeds for consideration by the ICANN SO/ACs for </a:t>
            </a:r>
            <a:r>
              <a:rPr lang="en-US" sz="1200" dirty="0" smtClean="0">
                <a:solidFill>
                  <a:schemeClr val="bg1"/>
                </a:solidFill>
                <a:latin typeface="Source Sans Pro"/>
                <a:cs typeface="Source Sans Pro"/>
              </a:rPr>
              <a:t>adoption; </a:t>
            </a:r>
          </a:p>
          <a:p>
            <a:pPr>
              <a:lnSpc>
                <a:spcPct val="100000"/>
              </a:lnSpc>
              <a:spcBef>
                <a:spcPts val="0"/>
              </a:spcBef>
            </a:pPr>
            <a:r>
              <a:rPr lang="en-US" sz="1200" dirty="0" smtClean="0">
                <a:solidFill>
                  <a:schemeClr val="bg1"/>
                </a:solidFill>
                <a:latin typeface="Source Sans Pro"/>
                <a:cs typeface="Source Sans Pro"/>
              </a:rPr>
              <a:t>First </a:t>
            </a:r>
            <a:r>
              <a:rPr lang="en-US" sz="1200" dirty="0">
                <a:solidFill>
                  <a:schemeClr val="bg1"/>
                </a:solidFill>
                <a:latin typeface="Source Sans Pro"/>
                <a:cs typeface="Source Sans Pro"/>
              </a:rPr>
              <a:t>meeting held on 23 February </a:t>
            </a:r>
            <a:r>
              <a:rPr lang="en-US" sz="1200" dirty="0" smtClean="0">
                <a:solidFill>
                  <a:schemeClr val="bg1"/>
                </a:solidFill>
                <a:latin typeface="Source Sans Pro"/>
                <a:cs typeface="Source Sans Pro"/>
              </a:rPr>
              <a:t>2016 and meeting regularly thereafter.</a:t>
            </a:r>
            <a:endParaRPr lang="id-ID" sz="1200" dirty="0">
              <a:solidFill>
                <a:schemeClr val="bg1"/>
              </a:solidFill>
              <a:latin typeface="Source Sans Pro"/>
              <a:cs typeface="Source Sans Pro"/>
            </a:endParaRPr>
          </a:p>
        </p:txBody>
      </p:sp>
      <p:sp>
        <p:nvSpPr>
          <p:cNvPr id="9" name="Text Placeholder 33"/>
          <p:cNvSpPr txBox="1">
            <a:spLocks/>
          </p:cNvSpPr>
          <p:nvPr/>
        </p:nvSpPr>
        <p:spPr>
          <a:xfrm>
            <a:off x="101908" y="1457352"/>
            <a:ext cx="2298836" cy="442051"/>
          </a:xfrm>
          <a:prstGeom prst="rect">
            <a:avLst/>
          </a:prstGeom>
        </p:spPr>
        <p:txBody>
          <a:bodyPr lIns="0" tIns="0" rIns="0" bIns="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pPr>
            <a:r>
              <a:rPr lang="en-AU" sz="1600" b="1" dirty="0" smtClean="0">
                <a:solidFill>
                  <a:schemeClr val="bg1"/>
                </a:solidFill>
                <a:latin typeface="Source Sans Pro"/>
                <a:ea typeface="Segoe UI" panose="020B0502040204020203" pitchFamily="34" charset="0"/>
                <a:cs typeface="Source Sans Pro"/>
              </a:rPr>
              <a:t>Overview</a:t>
            </a:r>
            <a:endParaRPr lang="en-AU" sz="1600" b="1" dirty="0">
              <a:solidFill>
                <a:schemeClr val="bg1"/>
              </a:solidFill>
              <a:latin typeface="Source Sans Pro"/>
              <a:ea typeface="Segoe UI" panose="020B0502040204020203" pitchFamily="34" charset="0"/>
              <a:cs typeface="Source Sans Pro"/>
            </a:endParaRPr>
          </a:p>
        </p:txBody>
      </p:sp>
      <p:sp>
        <p:nvSpPr>
          <p:cNvPr id="11" name="Rectangle 10"/>
          <p:cNvSpPr/>
          <p:nvPr/>
        </p:nvSpPr>
        <p:spPr>
          <a:xfrm>
            <a:off x="2569213" y="1375934"/>
            <a:ext cx="4200631" cy="200258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350">
              <a:solidFill>
                <a:prstClr val="white"/>
              </a:solidFill>
              <a:latin typeface="Source Sans Pro"/>
              <a:cs typeface="Source Sans Pro"/>
            </a:endParaRPr>
          </a:p>
        </p:txBody>
      </p:sp>
      <p:sp>
        <p:nvSpPr>
          <p:cNvPr id="12" name="Text Placeholder 32"/>
          <p:cNvSpPr txBox="1">
            <a:spLocks/>
          </p:cNvSpPr>
          <p:nvPr/>
        </p:nvSpPr>
        <p:spPr>
          <a:xfrm>
            <a:off x="2804621" y="1799939"/>
            <a:ext cx="3908484" cy="1404177"/>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nSpc>
                <a:spcPct val="100000"/>
              </a:lnSpc>
              <a:spcBef>
                <a:spcPts val="0"/>
              </a:spcBef>
            </a:pPr>
            <a:r>
              <a:rPr lang="en-US" sz="1200" dirty="0" smtClean="0">
                <a:solidFill>
                  <a:prstClr val="white"/>
                </a:solidFill>
                <a:latin typeface="Source Sans Pro"/>
                <a:cs typeface="Source Sans Pro"/>
              </a:rPr>
              <a:t>DT </a:t>
            </a:r>
            <a:r>
              <a:rPr lang="en-US" sz="1200" dirty="0" smtClean="0">
                <a:solidFill>
                  <a:prstClr val="white"/>
                </a:solidFill>
                <a:latin typeface="Source Sans Pro"/>
                <a:cs typeface="Source Sans Pro"/>
              </a:rPr>
              <a:t>has</a:t>
            </a:r>
            <a:r>
              <a:rPr lang="en-US" sz="1200" dirty="0" smtClean="0">
                <a:solidFill>
                  <a:prstClr val="white"/>
                </a:solidFill>
                <a:latin typeface="Source Sans Pro"/>
                <a:cs typeface="Source Sans Pro"/>
              </a:rPr>
              <a:t> published </a:t>
            </a:r>
            <a:r>
              <a:rPr lang="en-US" sz="1200" dirty="0" smtClean="0">
                <a:solidFill>
                  <a:prstClr val="white"/>
                </a:solidFill>
                <a:latin typeface="Source Sans Pro"/>
                <a:cs typeface="Source Sans Pro"/>
              </a:rPr>
              <a:t>draft  Charter for discussion at ICANN56;</a:t>
            </a:r>
          </a:p>
          <a:p>
            <a:pPr>
              <a:lnSpc>
                <a:spcPct val="100000"/>
              </a:lnSpc>
              <a:spcBef>
                <a:spcPts val="0"/>
              </a:spcBef>
            </a:pPr>
            <a:r>
              <a:rPr lang="en-US" sz="1200" dirty="0" smtClean="0">
                <a:solidFill>
                  <a:prstClr val="white"/>
                </a:solidFill>
                <a:latin typeface="Source Sans Pro"/>
                <a:cs typeface="Source Sans Pro"/>
              </a:rPr>
              <a:t>Charter is accompanied </a:t>
            </a:r>
            <a:r>
              <a:rPr lang="en-US" sz="1200" dirty="0" smtClean="0">
                <a:solidFill>
                  <a:prstClr val="white"/>
                </a:solidFill>
                <a:latin typeface="Source Sans Pro"/>
                <a:cs typeface="Source Sans Pro"/>
              </a:rPr>
              <a:t>by: </a:t>
            </a:r>
          </a:p>
          <a:p>
            <a:pPr lvl="1">
              <a:lnSpc>
                <a:spcPct val="100000"/>
              </a:lnSpc>
              <a:spcBef>
                <a:spcPts val="0"/>
              </a:spcBef>
            </a:pPr>
            <a:r>
              <a:rPr lang="en-US" sz="1200" dirty="0" smtClean="0">
                <a:solidFill>
                  <a:prstClr val="white"/>
                </a:solidFill>
                <a:latin typeface="Source Sans Pro"/>
                <a:cs typeface="Source Sans Pro"/>
              </a:rPr>
              <a:t>(1) a memo  outlining the legal and fiduciary constraints as a result of ICANN”s Bylaws and status; and </a:t>
            </a:r>
          </a:p>
          <a:p>
            <a:pPr lvl="1">
              <a:lnSpc>
                <a:spcPct val="100000"/>
              </a:lnSpc>
              <a:spcBef>
                <a:spcPts val="0"/>
              </a:spcBef>
            </a:pPr>
            <a:r>
              <a:rPr lang="en-US" sz="1200" dirty="0" smtClean="0">
                <a:solidFill>
                  <a:prstClr val="white"/>
                </a:solidFill>
                <a:latin typeface="Source Sans Pro"/>
                <a:cs typeface="Source Sans Pro"/>
              </a:rPr>
              <a:t>(2) A set </a:t>
            </a:r>
            <a:r>
              <a:rPr lang="en-US" sz="1200" dirty="0" smtClean="0">
                <a:solidFill>
                  <a:prstClr val="white"/>
                </a:solidFill>
                <a:latin typeface="Source Sans Pro"/>
                <a:cs typeface="Source Sans Pro"/>
              </a:rPr>
              <a:t>of principles which the DT believes should guide the work of the CCWG.</a:t>
            </a:r>
            <a:endParaRPr lang="id-ID" sz="1200" dirty="0">
              <a:solidFill>
                <a:prstClr val="white"/>
              </a:solidFill>
              <a:latin typeface="Source Sans Pro"/>
              <a:cs typeface="Source Sans Pro"/>
            </a:endParaRPr>
          </a:p>
        </p:txBody>
      </p:sp>
      <p:sp>
        <p:nvSpPr>
          <p:cNvPr id="13" name="Text Placeholder 33"/>
          <p:cNvSpPr txBox="1">
            <a:spLocks/>
          </p:cNvSpPr>
          <p:nvPr/>
        </p:nvSpPr>
        <p:spPr>
          <a:xfrm>
            <a:off x="2774141" y="1457352"/>
            <a:ext cx="3550459" cy="442051"/>
          </a:xfrm>
          <a:prstGeom prst="rect">
            <a:avLst/>
          </a:prstGeom>
        </p:spPr>
        <p:txBody>
          <a:bodyPr lIns="0" tIns="0" rIns="0" bIns="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pPr>
            <a:r>
              <a:rPr lang="en-AU" sz="1600" b="1" dirty="0" smtClean="0">
                <a:solidFill>
                  <a:schemeClr val="bg1"/>
                </a:solidFill>
                <a:latin typeface="Source Sans Pro"/>
                <a:ea typeface="Segoe UI" panose="020B0502040204020203" pitchFamily="34" charset="0"/>
                <a:cs typeface="Source Sans Pro"/>
              </a:rPr>
              <a:t>What to Expect </a:t>
            </a:r>
            <a:r>
              <a:rPr lang="en-AU" sz="1600" b="1" dirty="0" smtClean="0">
                <a:solidFill>
                  <a:schemeClr val="bg1"/>
                </a:solidFill>
                <a:latin typeface="Source Sans Pro"/>
                <a:ea typeface="Segoe UI" panose="020B0502040204020203" pitchFamily="34" charset="0"/>
                <a:cs typeface="Source Sans Pro"/>
              </a:rPr>
              <a:t>During </a:t>
            </a:r>
            <a:r>
              <a:rPr lang="en-AU" sz="1600" b="1" smtClean="0">
                <a:solidFill>
                  <a:schemeClr val="bg1"/>
                </a:solidFill>
                <a:latin typeface="Source Sans Pro"/>
                <a:ea typeface="Segoe UI" panose="020B0502040204020203" pitchFamily="34" charset="0"/>
                <a:cs typeface="Source Sans Pro"/>
              </a:rPr>
              <a:t>Today’s Session:</a:t>
            </a:r>
            <a:endParaRPr lang="en-AU" sz="1600" b="1" dirty="0">
              <a:solidFill>
                <a:schemeClr val="bg1"/>
              </a:solidFill>
              <a:latin typeface="Source Sans Pro"/>
              <a:ea typeface="Segoe UI" panose="020B0502040204020203" pitchFamily="34" charset="0"/>
              <a:cs typeface="Source Sans Pro"/>
            </a:endParaRPr>
          </a:p>
        </p:txBody>
      </p:sp>
      <p:sp>
        <p:nvSpPr>
          <p:cNvPr id="15" name="Rectangle 14"/>
          <p:cNvSpPr/>
          <p:nvPr/>
        </p:nvSpPr>
        <p:spPr>
          <a:xfrm flipH="1">
            <a:off x="4961541" y="3430276"/>
            <a:ext cx="4200631" cy="200258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350">
              <a:solidFill>
                <a:prstClr val="white"/>
              </a:solidFill>
              <a:latin typeface="Source Sans Pro"/>
              <a:cs typeface="Source Sans Pro"/>
            </a:endParaRPr>
          </a:p>
        </p:txBody>
      </p:sp>
      <p:sp>
        <p:nvSpPr>
          <p:cNvPr id="16" name="Text Placeholder 32"/>
          <p:cNvSpPr txBox="1">
            <a:spLocks/>
          </p:cNvSpPr>
          <p:nvPr/>
        </p:nvSpPr>
        <p:spPr>
          <a:xfrm>
            <a:off x="5151818" y="3753225"/>
            <a:ext cx="3819653" cy="1165032"/>
          </a:xfrm>
          <a:prstGeom prst="rect">
            <a:avLst/>
          </a:prstGeom>
          <a:noFill/>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nSpc>
                <a:spcPct val="100000"/>
              </a:lnSpc>
              <a:spcBef>
                <a:spcPts val="0"/>
              </a:spcBef>
            </a:pPr>
            <a:r>
              <a:rPr lang="en-US" sz="1100" dirty="0">
                <a:solidFill>
                  <a:prstClr val="white"/>
                </a:solidFill>
                <a:latin typeface="Source Sans Pro"/>
                <a:cs typeface="Source Sans Pro"/>
              </a:rPr>
              <a:t>Review </a:t>
            </a:r>
            <a:r>
              <a:rPr lang="en-US" sz="1100" dirty="0" smtClean="0">
                <a:solidFill>
                  <a:prstClr val="white"/>
                </a:solidFill>
                <a:latin typeface="Source Sans Pro"/>
                <a:cs typeface="Source Sans Pro"/>
              </a:rPr>
              <a:t>the Updated </a:t>
            </a:r>
            <a:r>
              <a:rPr lang="en-US" sz="1100" dirty="0">
                <a:solidFill>
                  <a:prstClr val="white"/>
                </a:solidFill>
                <a:latin typeface="Source Sans Pro"/>
                <a:cs typeface="Source Sans Pro"/>
              </a:rPr>
              <a:t>discussion paper published to reflect public comments received (see </a:t>
            </a:r>
            <a:r>
              <a:rPr lang="en-US" sz="1100" dirty="0">
                <a:solidFill>
                  <a:prstClr val="white"/>
                </a:solidFill>
                <a:latin typeface="Source Sans Pro"/>
                <a:cs typeface="Source Sans Pro"/>
                <a:hlinkClick r:id="rId3"/>
              </a:rPr>
              <a:t>http://</a:t>
            </a:r>
            <a:r>
              <a:rPr lang="en-US" sz="1100" dirty="0" smtClean="0">
                <a:solidFill>
                  <a:prstClr val="white"/>
                </a:solidFill>
                <a:latin typeface="Source Sans Pro"/>
                <a:cs typeface="Source Sans Pro"/>
                <a:hlinkClick r:id="rId3"/>
              </a:rPr>
              <a:t>gnso.icann.org/en/drafts/new-gtld-auction-proceeds-07dec15-en.pdf</a:t>
            </a:r>
            <a:r>
              <a:rPr lang="en-US" sz="1100" dirty="0" smtClean="0">
                <a:solidFill>
                  <a:prstClr val="white"/>
                </a:solidFill>
                <a:latin typeface="Source Sans Pro"/>
                <a:cs typeface="Source Sans Pro"/>
              </a:rPr>
              <a:t> );</a:t>
            </a:r>
          </a:p>
          <a:p>
            <a:pPr>
              <a:lnSpc>
                <a:spcPct val="100000"/>
              </a:lnSpc>
              <a:spcBef>
                <a:spcPts val="0"/>
              </a:spcBef>
            </a:pPr>
            <a:r>
              <a:rPr lang="en-US" sz="1100" dirty="0" smtClean="0">
                <a:solidFill>
                  <a:prstClr val="white"/>
                </a:solidFill>
                <a:latin typeface="Source Sans Pro"/>
                <a:cs typeface="Source Sans Pro"/>
              </a:rPr>
              <a:t>Draft </a:t>
            </a:r>
            <a:r>
              <a:rPr lang="en-US" sz="1100" dirty="0">
                <a:solidFill>
                  <a:prstClr val="white"/>
                </a:solidFill>
                <a:latin typeface="Source Sans Pro"/>
                <a:cs typeface="Source Sans Pro"/>
              </a:rPr>
              <a:t>Uniform Framework for a Cross Community Working Group (CCWG) Life Cycle: Principles and Recommendations (see </a:t>
            </a:r>
            <a:r>
              <a:rPr lang="en-US" sz="1100" dirty="0">
                <a:solidFill>
                  <a:prstClr val="white"/>
                </a:solidFill>
                <a:latin typeface="Source Sans Pro"/>
                <a:cs typeface="Source Sans Pro"/>
                <a:hlinkClick r:id="rId4"/>
              </a:rPr>
              <a:t>http://</a:t>
            </a:r>
            <a:r>
              <a:rPr lang="en-US" sz="1100" dirty="0" smtClean="0">
                <a:solidFill>
                  <a:prstClr val="white"/>
                </a:solidFill>
                <a:latin typeface="Source Sans Pro"/>
                <a:cs typeface="Source Sans Pro"/>
                <a:hlinkClick r:id="rId4"/>
              </a:rPr>
              <a:t>gnso.icann.org/en/drafts/draft-principles-for-ccwg-22feb16-en.pdf)</a:t>
            </a:r>
            <a:r>
              <a:rPr lang="en-US" sz="1100" dirty="0" smtClean="0">
                <a:solidFill>
                  <a:prstClr val="white"/>
                </a:solidFill>
                <a:latin typeface="Source Sans Pro"/>
                <a:cs typeface="Source Sans Pro"/>
              </a:rPr>
              <a:t> );</a:t>
            </a:r>
          </a:p>
          <a:p>
            <a:pPr>
              <a:lnSpc>
                <a:spcPct val="100000"/>
              </a:lnSpc>
              <a:spcBef>
                <a:spcPts val="0"/>
              </a:spcBef>
            </a:pPr>
            <a:r>
              <a:rPr lang="en-US" sz="1100" dirty="0" smtClean="0">
                <a:solidFill>
                  <a:prstClr val="white"/>
                </a:solidFill>
                <a:latin typeface="Source Sans Pro"/>
                <a:cs typeface="Source Sans Pro"/>
              </a:rPr>
              <a:t>Draft Charter – see </a:t>
            </a:r>
            <a:r>
              <a:rPr lang="en-US" sz="1050" dirty="0">
                <a:latin typeface="Source Sans Pro"/>
                <a:cs typeface="Source Sans Pro"/>
                <a:hlinkClick r:id="rId5"/>
              </a:rPr>
              <a:t>https://community.icann.org/x/mRuOAw</a:t>
            </a:r>
            <a:r>
              <a:rPr lang="en-US" sz="1050" dirty="0">
                <a:latin typeface="Source Sans Pro"/>
                <a:cs typeface="Source Sans Pro"/>
              </a:rPr>
              <a:t> </a:t>
            </a:r>
            <a:endParaRPr lang="en-US" sz="1050" dirty="0" smtClean="0">
              <a:solidFill>
                <a:prstClr val="white"/>
              </a:solidFill>
              <a:latin typeface="Source Sans Pro"/>
              <a:cs typeface="Source Sans Pro"/>
            </a:endParaRPr>
          </a:p>
        </p:txBody>
      </p:sp>
      <p:sp>
        <p:nvSpPr>
          <p:cNvPr id="17" name="Text Placeholder 33"/>
          <p:cNvSpPr txBox="1">
            <a:spLocks/>
          </p:cNvSpPr>
          <p:nvPr/>
        </p:nvSpPr>
        <p:spPr>
          <a:xfrm>
            <a:off x="5151819" y="3552125"/>
            <a:ext cx="3004749" cy="442051"/>
          </a:xfrm>
          <a:prstGeom prst="rect">
            <a:avLst/>
          </a:prstGeom>
          <a:noFill/>
        </p:spPr>
        <p:txBody>
          <a:bodyPr lIns="0" tIns="0" rIns="0" bIns="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pPr>
            <a:r>
              <a:rPr lang="en-AU" sz="1600" b="1" smtClean="0">
                <a:solidFill>
                  <a:schemeClr val="bg1"/>
                </a:solidFill>
                <a:latin typeface="Source Sans Pro"/>
                <a:ea typeface="Segoe UI" panose="020B0502040204020203" pitchFamily="34" charset="0"/>
                <a:cs typeface="Source Sans Pro"/>
              </a:rPr>
              <a:t>Background materials</a:t>
            </a:r>
            <a:endParaRPr lang="en-AU" sz="1600" b="1" dirty="0">
              <a:solidFill>
                <a:schemeClr val="bg1"/>
              </a:solidFill>
              <a:latin typeface="Source Sans Pro"/>
              <a:ea typeface="Segoe UI" panose="020B0502040204020203" pitchFamily="34" charset="0"/>
              <a:cs typeface="Source Sans Pro"/>
            </a:endParaRPr>
          </a:p>
        </p:txBody>
      </p:sp>
      <p:pic>
        <p:nvPicPr>
          <p:cNvPr id="27" name="Picture 26" descr="0005-newspaper.eps"/>
          <p:cNvPicPr>
            <a:picLocks noChangeAspect="1"/>
          </p:cNvPicPr>
          <p:nvPr/>
        </p:nvPicPr>
        <p:blipFill>
          <a:blip r:embed="rId6">
            <a:alphaModFix/>
            <a:duotone>
              <a:schemeClr val="accent5">
                <a:shade val="45000"/>
                <a:satMod val="135000"/>
              </a:schemeClr>
              <a:prstClr val="white"/>
            </a:duotone>
            <a:lum bright="20000"/>
            <a:extLst>
              <a:ext uri="{28A0092B-C50C-407E-A947-70E740481C1C}">
                <a14:useLocalDpi xmlns:a14="http://schemas.microsoft.com/office/drawing/2010/main"/>
              </a:ext>
            </a:extLst>
          </a:blip>
          <a:stretch>
            <a:fillRect/>
          </a:stretch>
        </p:blipFill>
        <p:spPr>
          <a:xfrm>
            <a:off x="3122595" y="3941340"/>
            <a:ext cx="1186587" cy="912759"/>
          </a:xfrm>
          <a:prstGeom prst="rect">
            <a:avLst/>
          </a:prstGeom>
        </p:spPr>
      </p:pic>
      <p:pic>
        <p:nvPicPr>
          <p:cNvPr id="28" name="Picture 27" descr="0185-clipboard.eps"/>
          <p:cNvPicPr>
            <a:picLocks noChangeAspect="1"/>
          </p:cNvPicPr>
          <p:nvPr/>
        </p:nvPicPr>
        <p:blipFill>
          <a:blip r:embed="rId7">
            <a:duotone>
              <a:schemeClr val="accent3">
                <a:shade val="45000"/>
                <a:satMod val="135000"/>
              </a:schemeClr>
              <a:prstClr val="white"/>
            </a:duotone>
            <a:extLst>
              <a:ext uri="{28A0092B-C50C-407E-A947-70E740481C1C}">
                <a14:useLocalDpi xmlns:a14="http://schemas.microsoft.com/office/drawing/2010/main"/>
              </a:ext>
            </a:extLst>
          </a:blip>
          <a:stretch>
            <a:fillRect/>
          </a:stretch>
        </p:blipFill>
        <p:spPr>
          <a:xfrm>
            <a:off x="7455372" y="1678378"/>
            <a:ext cx="1089028" cy="1282633"/>
          </a:xfrm>
          <a:prstGeom prst="rect">
            <a:avLst/>
          </a:prstGeom>
        </p:spPr>
      </p:pic>
    </p:spTree>
    <p:extLst>
      <p:ext uri="{BB962C8B-B14F-4D97-AF65-F5344CB8AC3E}">
        <p14:creationId xmlns:p14="http://schemas.microsoft.com/office/powerpoint/2010/main" val="3039146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and Fiduciary Constraints</a:t>
            </a:r>
            <a:endParaRPr lang="en-US" dirty="0"/>
          </a:p>
        </p:txBody>
      </p:sp>
      <p:sp>
        <p:nvSpPr>
          <p:cNvPr id="3" name="TextBox 2"/>
          <p:cNvSpPr txBox="1"/>
          <p:nvPr/>
        </p:nvSpPr>
        <p:spPr>
          <a:xfrm>
            <a:off x="292100" y="1168400"/>
            <a:ext cx="8470900" cy="4832092"/>
          </a:xfrm>
          <a:prstGeom prst="rect">
            <a:avLst/>
          </a:prstGeom>
          <a:noFill/>
        </p:spPr>
        <p:txBody>
          <a:bodyPr wrap="square" rtlCol="0">
            <a:spAutoFit/>
          </a:bodyPr>
          <a:lstStyle/>
          <a:p>
            <a:pPr marL="285750" lvl="0" indent="-285750">
              <a:buFont typeface="Arial" charset="0"/>
              <a:buChar char="•"/>
            </a:pPr>
            <a:r>
              <a:rPr lang="en-US" sz="2400" dirty="0" smtClean="0">
                <a:latin typeface="Arial" charset="0"/>
                <a:ea typeface="Arial" charset="0"/>
                <a:cs typeface="Arial" charset="0"/>
              </a:rPr>
              <a:t>Consistency </a:t>
            </a:r>
            <a:r>
              <a:rPr lang="en-US" sz="2400" dirty="0">
                <a:latin typeface="Arial" charset="0"/>
                <a:ea typeface="Arial" charset="0"/>
                <a:cs typeface="Arial" charset="0"/>
              </a:rPr>
              <a:t>with ICANN’s Mission as Set out Bylaws</a:t>
            </a:r>
          </a:p>
          <a:p>
            <a:pPr marL="285750" lvl="0" indent="-285750">
              <a:buFont typeface="Arial" charset="0"/>
              <a:buChar char="•"/>
            </a:pPr>
            <a:r>
              <a:rPr lang="en-US" sz="2400" dirty="0">
                <a:latin typeface="Arial" charset="0"/>
                <a:ea typeface="Arial" charset="0"/>
                <a:cs typeface="Arial" charset="0"/>
              </a:rPr>
              <a:t>Private Benefit </a:t>
            </a:r>
            <a:r>
              <a:rPr lang="en-US" sz="2400" dirty="0" smtClean="0">
                <a:latin typeface="Arial" charset="0"/>
                <a:ea typeface="Arial" charset="0"/>
                <a:cs typeface="Arial" charset="0"/>
              </a:rPr>
              <a:t>Concerns:</a:t>
            </a:r>
            <a:endParaRPr lang="en-US" sz="2400" dirty="0">
              <a:latin typeface="Arial" charset="0"/>
              <a:ea typeface="Arial" charset="0"/>
              <a:cs typeface="Arial" charset="0"/>
            </a:endParaRPr>
          </a:p>
          <a:p>
            <a:pPr marL="800100" lvl="1" indent="-342900">
              <a:buFont typeface="Courier New" charset="0"/>
              <a:buChar char="o"/>
            </a:pPr>
            <a:r>
              <a:rPr lang="en-US" sz="2200" dirty="0" smtClean="0">
                <a:latin typeface="Arial" charset="0"/>
                <a:ea typeface="Arial" charset="0"/>
                <a:cs typeface="Arial" charset="0"/>
              </a:rPr>
              <a:t>Considerations </a:t>
            </a:r>
            <a:r>
              <a:rPr lang="en-US" sz="2200" dirty="0">
                <a:latin typeface="Arial" charset="0"/>
                <a:ea typeface="Arial" charset="0"/>
                <a:cs typeface="Arial" charset="0"/>
              </a:rPr>
              <a:t>for grants to </a:t>
            </a:r>
            <a:r>
              <a:rPr lang="en-US" sz="2200" dirty="0" smtClean="0">
                <a:latin typeface="Arial" charset="0"/>
                <a:ea typeface="Arial" charset="0"/>
                <a:cs typeface="Arial" charset="0"/>
              </a:rPr>
              <a:t>organizations</a:t>
            </a:r>
          </a:p>
          <a:p>
            <a:pPr marL="800100" lvl="1" indent="-342900">
              <a:buFont typeface="Courier New" charset="0"/>
              <a:buChar char="o"/>
            </a:pPr>
            <a:r>
              <a:rPr lang="en-US" sz="2200" dirty="0" smtClean="0">
                <a:latin typeface="Arial" charset="0"/>
                <a:ea typeface="Arial" charset="0"/>
                <a:cs typeface="Arial" charset="0"/>
              </a:rPr>
              <a:t>Recommended </a:t>
            </a:r>
            <a:r>
              <a:rPr lang="en-US" sz="2200" dirty="0">
                <a:latin typeface="Arial" charset="0"/>
                <a:ea typeface="Arial" charset="0"/>
                <a:cs typeface="Arial" charset="0"/>
              </a:rPr>
              <a:t>Prohibition on Grants to Individuals</a:t>
            </a:r>
          </a:p>
          <a:p>
            <a:pPr marL="285750" lvl="0" indent="-285750">
              <a:buFont typeface="Arial" charset="0"/>
              <a:buChar char="•"/>
            </a:pPr>
            <a:r>
              <a:rPr lang="en-US" sz="2400" dirty="0">
                <a:latin typeface="Arial" charset="0"/>
                <a:ea typeface="Arial" charset="0"/>
                <a:cs typeface="Arial" charset="0"/>
              </a:rPr>
              <a:t>Must not be used for political activity</a:t>
            </a:r>
          </a:p>
          <a:p>
            <a:pPr marL="285750" lvl="0" indent="-285750">
              <a:buFont typeface="Arial" charset="0"/>
              <a:buChar char="•"/>
            </a:pPr>
            <a:r>
              <a:rPr lang="en-US" sz="2400" dirty="0">
                <a:latin typeface="Arial" charset="0"/>
                <a:ea typeface="Arial" charset="0"/>
                <a:cs typeface="Arial" charset="0"/>
              </a:rPr>
              <a:t>Should not be used for lobbying activities</a:t>
            </a:r>
          </a:p>
          <a:p>
            <a:pPr marL="285750" lvl="0" indent="-285750">
              <a:buFont typeface="Arial" charset="0"/>
              <a:buChar char="•"/>
            </a:pPr>
            <a:r>
              <a:rPr lang="en-US" sz="2400" dirty="0">
                <a:latin typeface="Arial" charset="0"/>
                <a:ea typeface="Arial" charset="0"/>
                <a:cs typeface="Arial" charset="0"/>
              </a:rPr>
              <a:t>Conflict of Interest Considerations</a:t>
            </a:r>
          </a:p>
          <a:p>
            <a:pPr marL="285750" lvl="0" indent="-285750">
              <a:buFont typeface="Arial" charset="0"/>
              <a:buChar char="•"/>
            </a:pPr>
            <a:r>
              <a:rPr lang="en-US" sz="2400" dirty="0">
                <a:latin typeface="Arial" charset="0"/>
                <a:ea typeface="Arial" charset="0"/>
                <a:cs typeface="Arial" charset="0"/>
              </a:rPr>
              <a:t>Procedural Concerns</a:t>
            </a:r>
          </a:p>
          <a:p>
            <a:pPr marL="285750" lvl="0" indent="-285750">
              <a:buFont typeface="Arial" charset="0"/>
              <a:buChar char="•"/>
            </a:pPr>
            <a:r>
              <a:rPr lang="en-US" sz="2400" dirty="0">
                <a:latin typeface="Arial" charset="0"/>
                <a:ea typeface="Arial" charset="0"/>
                <a:cs typeface="Arial" charset="0"/>
              </a:rPr>
              <a:t>Financial and Fiduciary Concerns</a:t>
            </a:r>
          </a:p>
          <a:p>
            <a:pPr marL="285750" indent="-285750">
              <a:buFont typeface="Arial" charset="0"/>
              <a:buChar char="•"/>
            </a:pPr>
            <a:endParaRPr lang="en-US" sz="2400" dirty="0" smtClean="0">
              <a:latin typeface="Arial" charset="0"/>
              <a:ea typeface="Arial" charset="0"/>
              <a:cs typeface="Arial" charset="0"/>
            </a:endParaRPr>
          </a:p>
          <a:p>
            <a:endParaRPr lang="en-US" sz="2400" dirty="0" smtClean="0">
              <a:latin typeface="Arial" charset="0"/>
              <a:ea typeface="Arial" charset="0"/>
              <a:cs typeface="Arial" charset="0"/>
            </a:endParaRPr>
          </a:p>
          <a:p>
            <a:r>
              <a:rPr lang="en-US" sz="2400" dirty="0" smtClean="0">
                <a:latin typeface="Arial" charset="0"/>
                <a:ea typeface="Arial" charset="0"/>
                <a:cs typeface="Arial" charset="0"/>
              </a:rPr>
              <a:t>For further details, see </a:t>
            </a:r>
            <a:r>
              <a:rPr lang="en-US" sz="2400" dirty="0" smtClean="0">
                <a:latin typeface="Arial" charset="0"/>
                <a:ea typeface="Arial" charset="0"/>
                <a:cs typeface="Arial" charset="0"/>
                <a:hlinkClick r:id="rId2" invalidUrl="https://community.icann.org/download/attachments/58730906/May 2016 - Note to Auction Proceeds Charter DT re legal and fiduciary principles-UPDATED.doc?version=1&amp;modificationDate=1466697425000&amp;api=v2"/>
              </a:rPr>
              <a:t>Note to Auction Proceeds DT re legal and fiduciary principles</a:t>
            </a:r>
            <a:r>
              <a:rPr lang="en-US" sz="2400" dirty="0" smtClean="0">
                <a:latin typeface="Arial" charset="0"/>
                <a:ea typeface="Arial" charset="0"/>
                <a:cs typeface="Arial" charset="0"/>
              </a:rPr>
              <a:t>. </a:t>
            </a:r>
            <a:endParaRPr lang="en-US" sz="2400" dirty="0" smtClean="0">
              <a:latin typeface="Arial" charset="0"/>
              <a:ea typeface="Arial" charset="0"/>
              <a:cs typeface="Arial" charset="0"/>
            </a:endParaRPr>
          </a:p>
        </p:txBody>
      </p:sp>
    </p:spTree>
    <p:extLst>
      <p:ext uri="{BB962C8B-B14F-4D97-AF65-F5344CB8AC3E}">
        <p14:creationId xmlns:p14="http://schemas.microsoft.com/office/powerpoint/2010/main" val="1927353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Charter – Goals &amp; Objectives</a:t>
            </a:r>
            <a:endParaRPr lang="en-US" dirty="0"/>
          </a:p>
        </p:txBody>
      </p:sp>
      <p:sp>
        <p:nvSpPr>
          <p:cNvPr id="3" name="TextBox 2"/>
          <p:cNvSpPr txBox="1"/>
          <p:nvPr/>
        </p:nvSpPr>
        <p:spPr>
          <a:xfrm>
            <a:off x="381000" y="1181100"/>
            <a:ext cx="7683500" cy="3693319"/>
          </a:xfrm>
          <a:prstGeom prst="rect">
            <a:avLst/>
          </a:prstGeom>
          <a:noFill/>
        </p:spPr>
        <p:txBody>
          <a:bodyPr wrap="square" rtlCol="0">
            <a:spAutoFit/>
          </a:bodyPr>
          <a:lstStyle/>
          <a:p>
            <a:pPr marL="285750" indent="-285750">
              <a:buFont typeface="Arial" charset="0"/>
              <a:buChar char="•"/>
            </a:pPr>
            <a:r>
              <a:rPr lang="en-GB" sz="2400" dirty="0" smtClean="0">
                <a:latin typeface="Arial" charset="0"/>
                <a:ea typeface="Arial" charset="0"/>
                <a:cs typeface="Arial" charset="0"/>
              </a:rPr>
              <a:t>Develop </a:t>
            </a:r>
            <a:r>
              <a:rPr lang="en-GB" sz="2400" dirty="0">
                <a:latin typeface="Arial" charset="0"/>
                <a:ea typeface="Arial" charset="0"/>
                <a:cs typeface="Arial" charset="0"/>
              </a:rPr>
              <a:t>a proposal(s) for </a:t>
            </a:r>
            <a:r>
              <a:rPr lang="en-GB" sz="2400" dirty="0" smtClean="0">
                <a:latin typeface="Arial" charset="0"/>
                <a:ea typeface="Arial" charset="0"/>
                <a:cs typeface="Arial" charset="0"/>
              </a:rPr>
              <a:t>a mechanism to </a:t>
            </a:r>
            <a:r>
              <a:rPr lang="en-GB" sz="2400" dirty="0">
                <a:latin typeface="Arial" charset="0"/>
                <a:ea typeface="Arial" charset="0"/>
                <a:cs typeface="Arial" charset="0"/>
              </a:rPr>
              <a:t>allocate the new </a:t>
            </a:r>
            <a:r>
              <a:rPr lang="en-GB" sz="2400" dirty="0" err="1">
                <a:latin typeface="Arial" charset="0"/>
                <a:ea typeface="Arial" charset="0"/>
                <a:cs typeface="Arial" charset="0"/>
              </a:rPr>
              <a:t>gTLD</a:t>
            </a:r>
            <a:r>
              <a:rPr lang="en-GB" sz="2400" dirty="0">
                <a:latin typeface="Arial" charset="0"/>
                <a:ea typeface="Arial" charset="0"/>
                <a:cs typeface="Arial" charset="0"/>
              </a:rPr>
              <a:t> Auction </a:t>
            </a:r>
            <a:r>
              <a:rPr lang="en-GB" sz="2400" dirty="0" smtClean="0">
                <a:latin typeface="Arial" charset="0"/>
                <a:ea typeface="Arial" charset="0"/>
                <a:cs typeface="Arial" charset="0"/>
              </a:rPr>
              <a:t>Proceeds</a:t>
            </a:r>
          </a:p>
          <a:p>
            <a:pPr marL="285750" indent="-285750">
              <a:buFont typeface="Arial" charset="0"/>
              <a:buChar char="•"/>
            </a:pPr>
            <a:r>
              <a:rPr lang="en-GB" sz="2400" dirty="0" smtClean="0">
                <a:latin typeface="Arial" charset="0"/>
                <a:ea typeface="Arial" charset="0"/>
                <a:cs typeface="Arial" charset="0"/>
              </a:rPr>
              <a:t>Consider </a:t>
            </a:r>
            <a:r>
              <a:rPr lang="en-GB" sz="2400" dirty="0">
                <a:latin typeface="Arial" charset="0"/>
                <a:ea typeface="Arial" charset="0"/>
                <a:cs typeface="Arial" charset="0"/>
              </a:rPr>
              <a:t>the </a:t>
            </a:r>
            <a:r>
              <a:rPr lang="en-GB" sz="2400" dirty="0" smtClean="0">
                <a:latin typeface="Arial" charset="0"/>
                <a:ea typeface="Arial" charset="0"/>
                <a:cs typeface="Arial" charset="0"/>
              </a:rPr>
              <a:t>scope, </a:t>
            </a:r>
            <a:r>
              <a:rPr lang="en-GB" sz="2400" dirty="0">
                <a:latin typeface="Arial" charset="0"/>
                <a:ea typeface="Arial" charset="0"/>
                <a:cs typeface="Arial" charset="0"/>
              </a:rPr>
              <a:t>due diligence requirements </a:t>
            </a:r>
            <a:r>
              <a:rPr lang="en-GB" sz="2400" dirty="0" smtClean="0">
                <a:latin typeface="Arial" charset="0"/>
                <a:ea typeface="Arial" charset="0"/>
                <a:cs typeface="Arial" charset="0"/>
              </a:rPr>
              <a:t>as </a:t>
            </a:r>
            <a:r>
              <a:rPr lang="en-GB" sz="2400" dirty="0">
                <a:latin typeface="Arial" charset="0"/>
                <a:ea typeface="Arial" charset="0"/>
                <a:cs typeface="Arial" charset="0"/>
              </a:rPr>
              <a:t>well as how to deal with directly related matters such as potential conflicts of </a:t>
            </a:r>
            <a:r>
              <a:rPr lang="en-GB" sz="2400" dirty="0" smtClean="0">
                <a:latin typeface="Arial" charset="0"/>
                <a:ea typeface="Arial" charset="0"/>
                <a:cs typeface="Arial" charset="0"/>
              </a:rPr>
              <a:t>interest</a:t>
            </a:r>
          </a:p>
          <a:p>
            <a:pPr marL="285750" indent="-285750">
              <a:buFont typeface="Arial" charset="0"/>
              <a:buChar char="•"/>
            </a:pPr>
            <a:r>
              <a:rPr lang="en-GB" sz="2400" dirty="0" smtClean="0">
                <a:latin typeface="Arial" charset="0"/>
                <a:ea typeface="Arial" charset="0"/>
                <a:cs typeface="Arial" charset="0"/>
              </a:rPr>
              <a:t>CCWG will NOT </a:t>
            </a:r>
            <a:r>
              <a:rPr lang="en-GB" sz="2400" dirty="0">
                <a:latin typeface="Arial" charset="0"/>
                <a:ea typeface="Arial" charset="0"/>
                <a:cs typeface="Arial" charset="0"/>
              </a:rPr>
              <a:t>make any recommendations or determinations with regards to specific funding decisions (i.e. which specific organizations or projects are to be funded or not)</a:t>
            </a:r>
            <a:endParaRPr lang="en-GB" sz="2400" dirty="0" smtClean="0">
              <a:latin typeface="Arial" charset="0"/>
              <a:ea typeface="Arial" charset="0"/>
              <a:cs typeface="Arial" charset="0"/>
            </a:endParaRPr>
          </a:p>
          <a:p>
            <a:pPr marL="285750" indent="-285750">
              <a:buFont typeface="Arial" charset="0"/>
              <a:buChar char="•"/>
            </a:pPr>
            <a:endParaRPr lang="en-US" dirty="0" smtClean="0">
              <a:latin typeface="Source Sans Pro"/>
              <a:cs typeface="Source Sans Pro"/>
            </a:endParaRPr>
          </a:p>
        </p:txBody>
      </p:sp>
    </p:spTree>
    <p:extLst>
      <p:ext uri="{BB962C8B-B14F-4D97-AF65-F5344CB8AC3E}">
        <p14:creationId xmlns:p14="http://schemas.microsoft.com/office/powerpoint/2010/main" val="1768599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Charter – Goals &amp; Objectives</a:t>
            </a:r>
            <a:endParaRPr lang="en-US" dirty="0"/>
          </a:p>
        </p:txBody>
      </p:sp>
      <p:sp>
        <p:nvSpPr>
          <p:cNvPr id="3" name="TextBox 2"/>
          <p:cNvSpPr txBox="1"/>
          <p:nvPr/>
        </p:nvSpPr>
        <p:spPr>
          <a:xfrm>
            <a:off x="287867" y="1202267"/>
            <a:ext cx="8517466" cy="4524315"/>
          </a:xfrm>
          <a:prstGeom prst="rect">
            <a:avLst/>
          </a:prstGeom>
          <a:noFill/>
        </p:spPr>
        <p:txBody>
          <a:bodyPr wrap="square" rtlCol="0">
            <a:spAutoFit/>
          </a:bodyPr>
          <a:lstStyle/>
          <a:p>
            <a:r>
              <a:rPr lang="en-GB" sz="2400" dirty="0" smtClean="0">
                <a:latin typeface="Arial" charset="0"/>
                <a:ea typeface="Arial" charset="0"/>
                <a:cs typeface="Arial" charset="0"/>
              </a:rPr>
              <a:t>”</a:t>
            </a:r>
            <a:r>
              <a:rPr lang="en-GB" sz="2400" i="1" dirty="0" smtClean="0">
                <a:latin typeface="Arial" charset="0"/>
                <a:ea typeface="Arial" charset="0"/>
                <a:cs typeface="Arial" charset="0"/>
              </a:rPr>
              <a:t>The </a:t>
            </a:r>
            <a:r>
              <a:rPr lang="en-GB" sz="2400" i="1" dirty="0">
                <a:latin typeface="Arial" charset="0"/>
                <a:ea typeface="Arial" charset="0"/>
                <a:cs typeface="Arial" charset="0"/>
              </a:rPr>
              <a:t>CCWG is tasked to develop a proposal(s) for consideration by the Chartering Organizations on the mechanism that should be developed in order to allocate the new </a:t>
            </a:r>
            <a:r>
              <a:rPr lang="en-GB" sz="2400" i="1" dirty="0" err="1">
                <a:latin typeface="Arial" charset="0"/>
                <a:ea typeface="Arial" charset="0"/>
                <a:cs typeface="Arial" charset="0"/>
              </a:rPr>
              <a:t>gTLD</a:t>
            </a:r>
            <a:r>
              <a:rPr lang="en-GB" sz="2400" i="1" dirty="0">
                <a:latin typeface="Arial" charset="0"/>
                <a:ea typeface="Arial" charset="0"/>
                <a:cs typeface="Arial" charset="0"/>
              </a:rPr>
              <a:t> Auction Proceeds. As part of this proposal, the CCWG is also expected to consider the scope (see for further details below) of fund allocation, due diligence requirements that preserve ICANN tax status as well as how to deal with directly related matters such as potential or actual conflicts of interest. The CCWG will NOT make any recommendations or determinations with regards to specific funding decisions (i.e. which specific organizations or projects are to be funded or not). </a:t>
            </a:r>
            <a:r>
              <a:rPr lang="en-GB" sz="2400" dirty="0" smtClean="0">
                <a:latin typeface="Arial" charset="0"/>
                <a:ea typeface="Arial" charset="0"/>
                <a:cs typeface="Arial" charset="0"/>
              </a:rPr>
              <a:t>“</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1695478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Charter – Scope (Guiding Principles)</a:t>
            </a:r>
            <a:endParaRPr lang="en-US" dirty="0"/>
          </a:p>
        </p:txBody>
      </p:sp>
      <p:sp>
        <p:nvSpPr>
          <p:cNvPr id="3" name="TextBox 2"/>
          <p:cNvSpPr txBox="1"/>
          <p:nvPr/>
        </p:nvSpPr>
        <p:spPr>
          <a:xfrm>
            <a:off x="169334" y="1481667"/>
            <a:ext cx="8644466" cy="2677656"/>
          </a:xfrm>
          <a:prstGeom prst="rect">
            <a:avLst/>
          </a:prstGeom>
          <a:noFill/>
        </p:spPr>
        <p:txBody>
          <a:bodyPr wrap="square" rtlCol="0">
            <a:spAutoFit/>
          </a:bodyPr>
          <a:lstStyle/>
          <a:p>
            <a:pPr lvl="0"/>
            <a:r>
              <a:rPr lang="en-GB" sz="2400" dirty="0" smtClean="0">
                <a:latin typeface="Arial" charset="0"/>
                <a:ea typeface="Arial" charset="0"/>
                <a:cs typeface="Arial" charset="0"/>
              </a:rPr>
              <a:t>Both for deliberations &amp; final recommendations:</a:t>
            </a:r>
          </a:p>
          <a:p>
            <a:pPr lvl="0"/>
            <a:endParaRPr lang="en-GB" sz="2400" dirty="0" smtClean="0">
              <a:latin typeface="Arial" charset="0"/>
              <a:ea typeface="Arial" charset="0"/>
              <a:cs typeface="Arial" charset="0"/>
            </a:endParaRPr>
          </a:p>
          <a:p>
            <a:pPr marL="342900" lvl="0" indent="-342900">
              <a:buFont typeface="Arial" charset="0"/>
              <a:buChar char="•"/>
            </a:pPr>
            <a:r>
              <a:rPr lang="en-GB" sz="2400" dirty="0" smtClean="0">
                <a:latin typeface="Arial" charset="0"/>
                <a:ea typeface="Arial" charset="0"/>
                <a:cs typeface="Arial" charset="0"/>
              </a:rPr>
              <a:t>Ensure </a:t>
            </a:r>
            <a:r>
              <a:rPr lang="en-GB" sz="2400" dirty="0">
                <a:latin typeface="Arial" charset="0"/>
                <a:ea typeface="Arial" charset="0"/>
                <a:cs typeface="Arial" charset="0"/>
              </a:rPr>
              <a:t>transparency &amp; openness;</a:t>
            </a:r>
            <a:endParaRPr lang="en-US" sz="2400" dirty="0">
              <a:latin typeface="Arial" charset="0"/>
              <a:ea typeface="Arial" charset="0"/>
              <a:cs typeface="Arial" charset="0"/>
            </a:endParaRPr>
          </a:p>
          <a:p>
            <a:pPr marL="342900" lvl="0" indent="-342900">
              <a:buFont typeface="Arial" charset="0"/>
              <a:buChar char="•"/>
            </a:pPr>
            <a:r>
              <a:rPr lang="en-GB" sz="2400" dirty="0">
                <a:latin typeface="Arial" charset="0"/>
                <a:ea typeface="Arial" charset="0"/>
                <a:cs typeface="Arial" charset="0"/>
              </a:rPr>
              <a:t>Provide sufficient accountability;</a:t>
            </a:r>
            <a:endParaRPr lang="en-US" sz="2400" dirty="0">
              <a:latin typeface="Arial" charset="0"/>
              <a:ea typeface="Arial" charset="0"/>
              <a:cs typeface="Arial" charset="0"/>
            </a:endParaRPr>
          </a:p>
          <a:p>
            <a:pPr marL="342900" lvl="0" indent="-342900">
              <a:buFont typeface="Arial" charset="0"/>
              <a:buChar char="•"/>
            </a:pPr>
            <a:r>
              <a:rPr lang="en-GB" sz="2400" dirty="0">
                <a:latin typeface="Arial" charset="0"/>
                <a:ea typeface="Arial" charset="0"/>
                <a:cs typeface="Arial" charset="0"/>
              </a:rPr>
              <a:t>Ensure that processes and procedures are lean &amp; effective;</a:t>
            </a:r>
            <a:endParaRPr lang="en-US" sz="2400" dirty="0">
              <a:latin typeface="Arial" charset="0"/>
              <a:ea typeface="Arial" charset="0"/>
              <a:cs typeface="Arial" charset="0"/>
            </a:endParaRPr>
          </a:p>
          <a:p>
            <a:pPr marL="342900" lvl="0" indent="-342900">
              <a:buFont typeface="Arial" charset="0"/>
              <a:buChar char="•"/>
            </a:pPr>
            <a:r>
              <a:rPr lang="en-GB" sz="2400" dirty="0">
                <a:latin typeface="Arial" charset="0"/>
                <a:ea typeface="Arial" charset="0"/>
                <a:cs typeface="Arial" charset="0"/>
              </a:rPr>
              <a:t>Avoid any conflict of interest; and</a:t>
            </a:r>
            <a:endParaRPr lang="en-US" sz="2400" dirty="0">
              <a:latin typeface="Arial" charset="0"/>
              <a:ea typeface="Arial" charset="0"/>
              <a:cs typeface="Arial" charset="0"/>
            </a:endParaRPr>
          </a:p>
          <a:p>
            <a:pPr marL="342900" lvl="0" indent="-342900">
              <a:buFont typeface="Arial" charset="0"/>
              <a:buChar char="•"/>
            </a:pPr>
            <a:r>
              <a:rPr lang="en-US" sz="2400" dirty="0" smtClean="0">
                <a:latin typeface="Arial" charset="0"/>
                <a:ea typeface="Arial" charset="0"/>
                <a:cs typeface="Arial" charset="0"/>
              </a:rPr>
              <a:t>Ensure diversity</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3681968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extLst>
    <a:ext uri="{05A4C25C-085E-4340-85A3-A5531E510DB2}">
      <thm15:themeFamily xmlns:thm15="http://schemas.microsoft.com/office/thememl/2012/main" name="ICANNPPT_Arial_May2016_" id="{C895D4B6-7CA4-7943-A4F5-2122BEB233D7}" vid="{C8A82979-A159-FF4A-B628-28C3F7C93EC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ICANNPPT_Arial_May2016_</Template>
  <TotalTime>9897</TotalTime>
  <Words>1937</Words>
  <Application>Microsoft Macintosh PowerPoint</Application>
  <PresentationFormat>On-screen Show (4:3)</PresentationFormat>
  <Paragraphs>142</Paragraphs>
  <Slides>20</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Calibri</vt:lpstr>
      <vt:lpstr>Courier New</vt:lpstr>
      <vt:lpstr>ＭＳ Ｐゴシック</vt:lpstr>
      <vt:lpstr>Segoe UI</vt:lpstr>
      <vt:lpstr>Source Sans Pro</vt:lpstr>
      <vt:lpstr>Arial</vt:lpstr>
      <vt:lpstr>Office Theme</vt:lpstr>
      <vt:lpstr>PowerPoint Presentation</vt:lpstr>
      <vt:lpstr>PowerPoint Presentation</vt:lpstr>
      <vt:lpstr>What is this about?</vt:lpstr>
      <vt:lpstr>Placeholder for process slide &amp; objectives of session</vt:lpstr>
      <vt:lpstr>The Drafting Team</vt:lpstr>
      <vt:lpstr>Legal and Fiduciary Constraints</vt:lpstr>
      <vt:lpstr>Draft Charter – Goals &amp; Objectives</vt:lpstr>
      <vt:lpstr>Draft Charter – Goals &amp; Objectives</vt:lpstr>
      <vt:lpstr>Draft Charter – Scope (Guiding Principles)</vt:lpstr>
      <vt:lpstr>Draft Charter – Scope (Guiding Principles)</vt:lpstr>
      <vt:lpstr>Draft Charter – Scope (continued)</vt:lpstr>
      <vt:lpstr>Draft Charter – Scope (continued)</vt:lpstr>
      <vt:lpstr>Draft Charter – Scope (continued)</vt:lpstr>
      <vt:lpstr>Draft Charter: Membership, participants &amp; observers</vt:lpstr>
      <vt:lpstr>Draft Charter: Membership, participants &amp; observers</vt:lpstr>
      <vt:lpstr>Draft Charter – Decision-making</vt:lpstr>
      <vt:lpstr>Draft Charter – Decision-making</vt:lpstr>
      <vt:lpstr>Expected Next Steps</vt:lpstr>
      <vt:lpstr>Discussion</vt:lpstr>
      <vt:lpstr>PowerPoint Presentation</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Marika Konings</cp:lastModifiedBy>
  <cp:revision>134</cp:revision>
  <cp:lastPrinted>2015-04-13T15:10:57Z</cp:lastPrinted>
  <dcterms:created xsi:type="dcterms:W3CDTF">2016-05-31T14:34:06Z</dcterms:created>
  <dcterms:modified xsi:type="dcterms:W3CDTF">2016-06-24T13:20:20Z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VersionGuid">
    <vt:lpwstr>706d6ba7-79f8-4f5b-b64e-530e5dd7b4c7</vt:lpwstr>
  </property>
  <property fmtid="{D5CDD505-2E9C-101B-9397-08002B2CF9AE}" pid="3" name="Offisync_ServerID">
    <vt:lpwstr>f1a3e59a-4990-4d5e-9ace-4d146556dde0</vt:lpwstr>
  </property>
  <property fmtid="{D5CDD505-2E9C-101B-9397-08002B2CF9AE}" pid="4" name="Offisync_UpdateToken">
    <vt:lpwstr>1</vt:lpwstr>
  </property>
  <property fmtid="{D5CDD505-2E9C-101B-9397-08002B2CF9AE}" pid="5" name="Offisync_UniqueId">
    <vt:lpwstr>14430</vt:lpwstr>
  </property>
  <property fmtid="{D5CDD505-2E9C-101B-9397-08002B2CF9AE}" pid="6" name="Offisync_ProviderInitializationData">
    <vt:lpwstr>https://wecann.icann.org</vt:lpwstr>
  </property>
  <property fmtid="{D5CDD505-2E9C-101B-9397-08002B2CF9AE}" pid="7" name="Jive_LatestUserAccountName">
    <vt:lpwstr>carlos.reyes@icann.org</vt:lpwstr>
  </property>
</Properties>
</file>