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578" r:id="rId2"/>
    <p:sldId id="385" r:id="rId3"/>
    <p:sldId id="398" r:id="rId4"/>
    <p:sldId id="586" r:id="rId5"/>
    <p:sldId id="582" r:id="rId6"/>
    <p:sldId id="585" r:id="rId7"/>
    <p:sldId id="583" r:id="rId8"/>
    <p:sldId id="58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EDEDE"/>
    <a:srgbClr val="002B49"/>
    <a:srgbClr val="9C240F"/>
    <a:srgbClr val="CB460F"/>
    <a:srgbClr val="FA5B36"/>
    <a:srgbClr val="0E4B91"/>
    <a:srgbClr val="18548A"/>
    <a:srgbClr val="1553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9" autoAdjust="0"/>
    <p:restoredTop sz="93902" autoAdjust="0"/>
  </p:normalViewPr>
  <p:slideViewPr>
    <p:cSldViewPr snapToGrid="0" snapToObjects="1">
      <p:cViewPr varScale="1">
        <p:scale>
          <a:sx n="103" d="100"/>
          <a:sy n="103" d="100"/>
        </p:scale>
        <p:origin x="208" y="248"/>
      </p:cViewPr>
      <p:guideLst>
        <p:guide orient="horz" pos="141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68"/>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commentAuthors" Target="commentAuthors.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6/21/17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295855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9" Type="http://schemas.openxmlformats.org/officeDocument/2006/relationships/hyperlink" Target="https://www.twitter.com/icann" TargetMode="External"/><Relationship Id="rId20" Type="http://schemas.openxmlformats.org/officeDocument/2006/relationships/hyperlink" Target="https://www.slideshare.net/icannpresentations" TargetMode="External"/><Relationship Id="rId10" Type="http://schemas.openxmlformats.org/officeDocument/2006/relationships/hyperlink" Target="twitter.com/icann" TargetMode="External"/><Relationship Id="rId11" Type="http://schemas.openxmlformats.org/officeDocument/2006/relationships/image" Target="../media/image21.png"/><Relationship Id="rId12" Type="http://schemas.openxmlformats.org/officeDocument/2006/relationships/hyperlink" Target="https://www.facebook.com/icannorg" TargetMode="External"/><Relationship Id="rId13" Type="http://schemas.openxmlformats.org/officeDocument/2006/relationships/hyperlink" Target="facebook.com/icannorg" TargetMode="External"/><Relationship Id="rId14" Type="http://schemas.openxmlformats.org/officeDocument/2006/relationships/image" Target="../media/image22.png"/><Relationship Id="rId15" Type="http://schemas.openxmlformats.org/officeDocument/2006/relationships/hyperlink" Target="youtube.com/user/ICANNnews" TargetMode="External"/><Relationship Id="rId16" Type="http://schemas.openxmlformats.org/officeDocument/2006/relationships/image" Target="../media/image23.png"/><Relationship Id="rId17" Type="http://schemas.openxmlformats.org/officeDocument/2006/relationships/hyperlink" Target="https://www.youtube.com/user/ICANNnews" TargetMode="External"/><Relationship Id="rId18" Type="http://schemas.openxmlformats.org/officeDocument/2006/relationships/hyperlink" Target="https://soundcloud.com/icann" TargetMode="External"/><Relationship Id="rId19" Type="http://schemas.openxmlformats.org/officeDocument/2006/relationships/image" Target="../media/image24.png"/><Relationship Id="rId1" Type="http://schemas.openxmlformats.org/officeDocument/2006/relationships/slideMaster" Target="../slideMasters/slideMaster1.xml"/><Relationship Id="rId2" Type="http://schemas.openxmlformats.org/officeDocument/2006/relationships/image" Target="../media/image18.emf"/><Relationship Id="rId3" Type="http://schemas.openxmlformats.org/officeDocument/2006/relationships/hyperlink" Target="https://www.flickr.com/photos/icann" TargetMode="External"/><Relationship Id="rId4" Type="http://schemas.openxmlformats.org/officeDocument/2006/relationships/hyperlink" Target="flickr.com/photos/icann" TargetMode="External"/><Relationship Id="rId5" Type="http://schemas.openxmlformats.org/officeDocument/2006/relationships/image" Target="../media/image19.png"/><Relationship Id="rId6" Type="http://schemas.openxmlformats.org/officeDocument/2006/relationships/hyperlink" Target="https://www.linkedin.com/company/icann" TargetMode="External"/><Relationship Id="rId7" Type="http://schemas.openxmlformats.org/officeDocument/2006/relationships/hyperlink" Target="linkedin.com/company/icann" TargetMode="External"/><Relationship Id="rId8"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emf"/><Relationship Id="rId3" Type="http://schemas.openxmlformats.org/officeDocument/2006/relationships/image" Target="../media/image26.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05055" cy="450663"/>
          </a:xfrm>
          <a:prstGeom prst="rect">
            <a:avLst/>
          </a:prstGeom>
        </p:spPr>
        <p:txBody>
          <a:bodyPr lIns="91440" tIns="45720" rIns="91440" bIns="45720"/>
          <a:lstStyle>
            <a:lvl1pPr>
              <a:defRPr>
                <a:solidFill>
                  <a:schemeClr val="accent6">
                    <a:lumMod val="50000"/>
                  </a:schemeClr>
                </a:solidFill>
                <a:latin typeface="+mj-lt"/>
              </a:defRPr>
            </a:lvl1pPr>
          </a:lstStyle>
          <a:p>
            <a:r>
              <a:rPr lang="en-US" smtClean="0"/>
              <a:t>Click to edit Master title style</a:t>
            </a:r>
            <a:endParaRPr lang="en-US" dirty="0"/>
          </a:p>
        </p:txBody>
      </p:sp>
      <p:sp>
        <p:nvSpPr>
          <p:cNvPr id="6" name="Content Placeholder 5"/>
          <p:cNvSpPr>
            <a:spLocks noGrp="1"/>
          </p:cNvSpPr>
          <p:nvPr>
            <p:ph sz="quarter" idx="10" hasCustomPrompt="1"/>
          </p:nvPr>
        </p:nvSpPr>
        <p:spPr>
          <a:xfrm>
            <a:off x="812800" y="1470213"/>
            <a:ext cx="10543117"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marL="1371600" indent="0">
              <a:buNone/>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10075" b="8780"/>
          <a:stretch/>
        </p:blipFill>
        <p:spPr>
          <a:xfrm>
            <a:off x="0" y="683491"/>
            <a:ext cx="12192000" cy="5564909"/>
          </a:xfrm>
          <a:prstGeom prst="rect">
            <a:avLst/>
          </a:prstGeom>
        </p:spPr>
      </p:pic>
      <p:sp>
        <p:nvSpPr>
          <p:cNvPr id="15" name="Rectangle 14"/>
          <p:cNvSpPr/>
          <p:nvPr userDrawn="1"/>
        </p:nvSpPr>
        <p:spPr>
          <a:xfrm>
            <a:off x="0" y="790814"/>
            <a:ext cx="12192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Title 19"/>
          <p:cNvSpPr>
            <a:spLocks noGrp="1"/>
          </p:cNvSpPr>
          <p:nvPr userDrawn="1">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8972" b="7826"/>
          <a:stretch/>
        </p:blipFill>
        <p:spPr>
          <a:xfrm>
            <a:off x="0" y="654425"/>
            <a:ext cx="12192000" cy="5620869"/>
          </a:xfrm>
          <a:prstGeom prst="rect">
            <a:avLst/>
          </a:prstGeom>
        </p:spPr>
      </p:pic>
      <p:sp>
        <p:nvSpPr>
          <p:cNvPr id="28"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613037"/>
            <a:ext cx="12192000" cy="5696861"/>
          </a:xfrm>
          <a:prstGeom prst="rect">
            <a:avLst/>
          </a:prstGeom>
        </p:spPr>
      </p:pic>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9"/>
          <p:cNvSpPr>
            <a:spLocks noGrp="1"/>
          </p:cNvSpPr>
          <p:nvPr>
            <p:ph type="title" hasCustomPrompt="1"/>
          </p:nvPr>
        </p:nvSpPr>
        <p:spPr>
          <a:xfrm>
            <a:off x="420624" y="48278"/>
            <a:ext cx="10208224"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1"/>
            <a:ext cx="12192002" cy="6858000"/>
          </a:xfrm>
          <a:prstGeom prst="rect">
            <a:avLst/>
          </a:prstGeom>
        </p:spPr>
      </p:pic>
      <p:sp>
        <p:nvSpPr>
          <p:cNvPr id="2"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0" name="Oval 29"/>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6" name="Straight Connector 3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0" name="Straight Connector 39"/>
          <p:cNvCxnSpPr>
            <a:endCxn id="41"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Arc 40"/>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2" name="Straight Connector 41"/>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48" name="Oval 4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216385" cy="6858000"/>
          </a:xfrm>
          <a:prstGeom prst="rect">
            <a:avLst/>
          </a:prstGeom>
        </p:spPr>
      </p:pic>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8" name="Oval 17"/>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Oval 1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0" name="Oval 19"/>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4"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0" name="Picture 9"/>
          <p:cNvPicPr>
            <a:picLocks noChangeAspect="1"/>
          </p:cNvPicPr>
          <p:nvPr userDrawn="1"/>
        </p:nvPicPr>
        <p:blipFill>
          <a:blip r:embed="rId3"/>
          <a:stretch>
            <a:fillRect/>
          </a:stretch>
        </p:blipFill>
        <p:spPr>
          <a:xfrm>
            <a:off x="365760" y="6464808"/>
            <a:ext cx="390801" cy="312641"/>
          </a:xfrm>
          <a:prstGeom prst="rect">
            <a:avLst/>
          </a:prstGeom>
        </p:spPr>
      </p:pic>
      <p:sp>
        <p:nvSpPr>
          <p:cNvPr id="1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53082" y="0"/>
            <a:ext cx="10788321"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66928" y="3553576"/>
            <a:ext cx="10788321"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66928" y="4279392"/>
            <a:ext cx="10788321"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566928" y="4553712"/>
            <a:ext cx="10788321"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567596" y="5193792"/>
            <a:ext cx="1189829" cy="951863"/>
          </a:xfrm>
          <a:prstGeom prst="rect">
            <a:avLst/>
          </a:prstGeom>
        </p:spPr>
      </p:pic>
      <p:sp>
        <p:nvSpPr>
          <p:cNvPr id="15" name="Text Placeholder 4"/>
          <p:cNvSpPr>
            <a:spLocks noGrp="1"/>
          </p:cNvSpPr>
          <p:nvPr>
            <p:ph type="body" sz="quarter" idx="13" hasCustomPrompt="1"/>
          </p:nvPr>
        </p:nvSpPr>
        <p:spPr>
          <a:xfrm>
            <a:off x="548639" y="2837138"/>
            <a:ext cx="10808208"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7257"/>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483281"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9" name="Oval 38"/>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0" name="Straight Connector 39"/>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3" name="Straight Connector 42"/>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6" name="Straight Connector 4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4"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5"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6"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7"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8"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9"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80"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81"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82"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stretch>
            <a:fillRect/>
          </a:stretch>
        </p:blipFill>
        <p:spPr>
          <a:xfrm>
            <a:off x="0"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3"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4"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5"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6"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7"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8"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9"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0"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1"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le 2"/>
          <p:cNvSpPr>
            <a:spLocks noGrp="1"/>
          </p:cNvSpPr>
          <p:nvPr>
            <p:ph type="title" hasCustomPrompt="1"/>
          </p:nvPr>
        </p:nvSpPr>
        <p:spPr>
          <a:xfrm>
            <a:off x="550863" y="1"/>
            <a:ext cx="10805054"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50863" y="3553574"/>
            <a:ext cx="10805054"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50863" y="4279392"/>
            <a:ext cx="10805054"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550863" y="4553415"/>
            <a:ext cx="10805054"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567217" y="5193792"/>
            <a:ext cx="1193800" cy="952500"/>
          </a:xfrm>
          <a:prstGeom prst="rect">
            <a:avLst/>
          </a:prstGeom>
        </p:spPr>
      </p:pic>
      <p:sp>
        <p:nvSpPr>
          <p:cNvPr id="13" name="Text Placeholder 4"/>
          <p:cNvSpPr>
            <a:spLocks noGrp="1"/>
          </p:cNvSpPr>
          <p:nvPr>
            <p:ph type="body" sz="quarter" idx="14" hasCustomPrompt="1"/>
          </p:nvPr>
        </p:nvSpPr>
        <p:spPr>
          <a:xfrm>
            <a:off x="548640" y="2837138"/>
            <a:ext cx="10808208"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1"/>
            <a:ext cx="12192000" cy="6857999"/>
          </a:xfrm>
          <a:prstGeom prst="rect">
            <a:avLst/>
          </a:prstGeom>
        </p:spPr>
      </p:pic>
      <p:sp>
        <p:nvSpPr>
          <p:cNvPr id="56" name="Arc 55"/>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57" name="Straight Connector 56"/>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38" name="Picture 3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cxnSp>
        <p:nvCxnSpPr>
          <p:cNvPr id="55" name="Straight Connector 54"/>
          <p:cNvCxnSpPr>
            <a:endCxn id="56" idx="0"/>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31" name="Oval 30"/>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32" name="Oval 31"/>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Tree>
    <p:extLst>
      <p:ext uri="{BB962C8B-B14F-4D97-AF65-F5344CB8AC3E}">
        <p14:creationId xmlns:p14="http://schemas.microsoft.com/office/powerpoint/2010/main" val="4159617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3"/>
            <a:ext cx="12216385" cy="6858000"/>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0366"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8" name="Arc 37"/>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3" name="Straight Connector 42"/>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1"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2"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3"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59" name="Straight Connector 5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94087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2904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57411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82115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30"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Oval 26"/>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0097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Tree>
    <p:extLst>
      <p:ext uri="{BB962C8B-B14F-4D97-AF65-F5344CB8AC3E}">
        <p14:creationId xmlns:p14="http://schemas.microsoft.com/office/powerpoint/2010/main" val="628110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01667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5"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Oval 2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8" name="Straight Connector 27"/>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7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47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22" name="Title 2"/>
          <p:cNvSpPr>
            <a:spLocks noGrp="1"/>
          </p:cNvSpPr>
          <p:nvPr>
            <p:ph type="title" hasCustomPrompt="1"/>
          </p:nvPr>
        </p:nvSpPr>
        <p:spPr>
          <a:xfrm>
            <a:off x="2228479" y="2020824"/>
            <a:ext cx="9299448" cy="1325880"/>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 </a:t>
            </a:r>
            <a:br>
              <a:rPr lang="en-US" dirty="0"/>
            </a:br>
            <a:r>
              <a:rPr lang="en-US" dirty="0"/>
              <a:t>(75 characters maximum)</a:t>
            </a:r>
          </a:p>
        </p:txBody>
      </p:sp>
      <p:sp>
        <p:nvSpPr>
          <p:cNvPr id="32" name="Text Placeholder 4"/>
          <p:cNvSpPr>
            <a:spLocks noGrp="1"/>
          </p:cNvSpPr>
          <p:nvPr>
            <p:ph type="body" sz="quarter" idx="10" hasCustomPrompt="1"/>
          </p:nvPr>
        </p:nvSpPr>
        <p:spPr>
          <a:xfrm>
            <a:off x="2228479" y="4617720"/>
            <a:ext cx="9299448" cy="578412"/>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33" name="Text Placeholder 4"/>
          <p:cNvSpPr>
            <a:spLocks noGrp="1"/>
          </p:cNvSpPr>
          <p:nvPr>
            <p:ph type="body" sz="quarter" idx="11" hasCustomPrompt="1"/>
          </p:nvPr>
        </p:nvSpPr>
        <p:spPr>
          <a:xfrm>
            <a:off x="2228479" y="5199656"/>
            <a:ext cx="9299448" cy="390521"/>
          </a:xfrm>
          <a:prstGeom prst="rect">
            <a:avLst/>
          </a:prstGeom>
        </p:spPr>
        <p:txBody>
          <a:bodyPr lIns="0" tIns="0" rIns="0" bIns="0" anchor="b" anchorCtr="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34"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35" name="Picture 34"/>
          <p:cNvPicPr>
            <a:picLocks noChangeAspect="1"/>
          </p:cNvPicPr>
          <p:nvPr userDrawn="1"/>
        </p:nvPicPr>
        <p:blipFill>
          <a:blip r:embed="rId2"/>
          <a:stretch>
            <a:fillRect/>
          </a:stretch>
        </p:blipFill>
        <p:spPr>
          <a:xfrm>
            <a:off x="326395" y="4874480"/>
            <a:ext cx="1189829" cy="951863"/>
          </a:xfrm>
          <a:prstGeom prst="rect">
            <a:avLst/>
          </a:prstGeom>
        </p:spPr>
      </p:pic>
      <p:sp>
        <p:nvSpPr>
          <p:cNvPr id="48" name="Oval 47"/>
          <p:cNvSpPr/>
          <p:nvPr userDrawn="1"/>
        </p:nvSpPr>
        <p:spPr>
          <a:xfrm>
            <a:off x="1825043"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9" name="Straight Connector 48"/>
          <p:cNvCxnSpPr/>
          <p:nvPr userDrawn="1"/>
        </p:nvCxnSpPr>
        <p:spPr>
          <a:xfrm flipH="1">
            <a:off x="0" y="6124669"/>
            <a:ext cx="179387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H="1">
            <a:off x="1892734" y="6124511"/>
            <a:ext cx="972078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userDrawn="1"/>
        </p:nvSpPr>
        <p:spPr>
          <a:xfrm flipH="1">
            <a:off x="11642081"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52" name="Oval 51"/>
          <p:cNvSpPr/>
          <p:nvPr userDrawn="1"/>
        </p:nvSpPr>
        <p:spPr>
          <a:xfrm flipH="1">
            <a:off x="11642081"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53" name="Straight Connector 52"/>
          <p:cNvCxnSpPr/>
          <p:nvPr userDrawn="1"/>
        </p:nvCxnSpPr>
        <p:spPr>
          <a:xfrm flipV="1">
            <a:off x="1849172" y="3552825"/>
            <a:ext cx="0" cy="2529959"/>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4" name="Arc 53"/>
          <p:cNvSpPr/>
          <p:nvPr userDrawn="1"/>
        </p:nvSpPr>
        <p:spPr>
          <a:xfrm rot="16200000">
            <a:off x="1847726" y="3495590"/>
            <a:ext cx="121764" cy="118872"/>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55" name="Straight Connector 54"/>
          <p:cNvCxnSpPr/>
          <p:nvPr userDrawn="1"/>
        </p:nvCxnSpPr>
        <p:spPr>
          <a:xfrm flipH="1">
            <a:off x="1899083" y="3494144"/>
            <a:ext cx="971443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784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139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388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020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431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868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3391319" y="1552703"/>
            <a:ext cx="880067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3391319" y="1049145"/>
            <a:ext cx="6974253"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30" name="Text Placeholder 29"/>
          <p:cNvSpPr>
            <a:spLocks noGrp="1"/>
          </p:cNvSpPr>
          <p:nvPr>
            <p:ph type="body" sz="quarter" idx="10" hasCustomPrompt="1"/>
          </p:nvPr>
        </p:nvSpPr>
        <p:spPr>
          <a:xfrm>
            <a:off x="3391319" y="1865312"/>
            <a:ext cx="796459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grpSp>
        <p:nvGrpSpPr>
          <p:cNvPr id="54" name="Group 53"/>
          <p:cNvGrpSpPr/>
          <p:nvPr userDrawn="1"/>
        </p:nvGrpSpPr>
        <p:grpSpPr>
          <a:xfrm>
            <a:off x="3402135" y="4228306"/>
            <a:ext cx="3416667" cy="365760"/>
            <a:chOff x="5325979" y="4715893"/>
            <a:chExt cx="3416667" cy="365760"/>
          </a:xfrm>
        </p:grpSpPr>
        <p:sp>
          <p:nvSpPr>
            <p:cNvPr id="55"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56" name="Picture 55"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7" name="Group 56"/>
          <p:cNvGrpSpPr/>
          <p:nvPr userDrawn="1"/>
        </p:nvGrpSpPr>
        <p:grpSpPr>
          <a:xfrm>
            <a:off x="3402135" y="4726326"/>
            <a:ext cx="3636602" cy="365760"/>
            <a:chOff x="1235726" y="5571713"/>
            <a:chExt cx="3636602" cy="365760"/>
          </a:xfrm>
        </p:grpSpPr>
        <p:sp>
          <p:nvSpPr>
            <p:cNvPr id="58"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59" name="Picture 58"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60" name="Group 59"/>
          <p:cNvGrpSpPr/>
          <p:nvPr userDrawn="1"/>
        </p:nvGrpSpPr>
        <p:grpSpPr>
          <a:xfrm>
            <a:off x="3402135" y="2734246"/>
            <a:ext cx="2809587" cy="365760"/>
            <a:chOff x="1235726" y="3073176"/>
            <a:chExt cx="2809587" cy="365760"/>
          </a:xfrm>
        </p:grpSpPr>
        <p:sp>
          <p:nvSpPr>
            <p:cNvPr id="61"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62" name="Picture 61"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63" name="Group 62"/>
          <p:cNvGrpSpPr/>
          <p:nvPr userDrawn="1"/>
        </p:nvGrpSpPr>
        <p:grpSpPr>
          <a:xfrm>
            <a:off x="3402135" y="3232266"/>
            <a:ext cx="3730320" cy="365760"/>
            <a:chOff x="1235727" y="3892739"/>
            <a:chExt cx="3730320" cy="365760"/>
          </a:xfrm>
        </p:grpSpPr>
        <p:sp>
          <p:nvSpPr>
            <p:cNvPr id="64"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65" name="Picture 64"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66" name="Group 65"/>
          <p:cNvGrpSpPr/>
          <p:nvPr userDrawn="1"/>
        </p:nvGrpSpPr>
        <p:grpSpPr>
          <a:xfrm>
            <a:off x="3402135" y="3730286"/>
            <a:ext cx="3636602" cy="365760"/>
            <a:chOff x="1235726" y="4721075"/>
            <a:chExt cx="3636602" cy="365760"/>
          </a:xfrm>
        </p:grpSpPr>
        <p:pic>
          <p:nvPicPr>
            <p:cNvPr id="67" name="Picture 66"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8"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69" name="Group 68"/>
          <p:cNvGrpSpPr/>
          <p:nvPr userDrawn="1"/>
        </p:nvGrpSpPr>
        <p:grpSpPr>
          <a:xfrm>
            <a:off x="3402135" y="5722367"/>
            <a:ext cx="2586167" cy="365760"/>
            <a:chOff x="5325979" y="3073176"/>
            <a:chExt cx="2586167" cy="365760"/>
          </a:xfrm>
        </p:grpSpPr>
        <p:sp>
          <p:nvSpPr>
            <p:cNvPr id="70"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71" name="Picture 70"/>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72" name="Group 71"/>
          <p:cNvGrpSpPr/>
          <p:nvPr userDrawn="1"/>
        </p:nvGrpSpPr>
        <p:grpSpPr>
          <a:xfrm>
            <a:off x="3402135" y="5224346"/>
            <a:ext cx="3416667" cy="365760"/>
            <a:chOff x="5325979" y="5571713"/>
            <a:chExt cx="3416667" cy="365760"/>
          </a:xfrm>
        </p:grpSpPr>
        <p:sp>
          <p:nvSpPr>
            <p:cNvPr id="73"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74" name="Picture 73"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597257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 Placeholder 32"/>
          <p:cNvSpPr txBox="1">
            <a:spLocks/>
          </p:cNvSpPr>
          <p:nvPr userDrawn="1"/>
        </p:nvSpPr>
        <p:spPr bwMode="auto">
          <a:xfrm>
            <a:off x="2921748" y="2425013"/>
            <a:ext cx="8440953"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498950" y="862602"/>
            <a:ext cx="9870957"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52732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lt"/>
            </a:endParaRPr>
          </a:p>
        </p:txBody>
      </p:sp>
      <p:cxnSp>
        <p:nvCxnSpPr>
          <p:cNvPr id="34" name="Straight Connector 3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2421943"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1" y="6320453"/>
            <a:ext cx="23872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2504929" y="6320453"/>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15191"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2" name="Straight Connector 41"/>
          <p:cNvCxnSpPr>
            <a:endCxn id="43" idx="0"/>
          </p:cNvCxnSpPr>
          <p:nvPr userDrawn="1"/>
        </p:nvCxnSpPr>
        <p:spPr>
          <a:xfrm flipV="1">
            <a:off x="2446072" y="2281331"/>
            <a:ext cx="0" cy="3976594"/>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2444626" y="2221895"/>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mn-lt"/>
            </a:endParaRPr>
          </a:p>
        </p:txBody>
      </p:sp>
      <p:cxnSp>
        <p:nvCxnSpPr>
          <p:cNvPr id="44" name="Straight Connector 43"/>
          <p:cNvCxnSpPr/>
          <p:nvPr userDrawn="1"/>
        </p:nvCxnSpPr>
        <p:spPr>
          <a:xfrm flipH="1">
            <a:off x="2504929" y="2220449"/>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11700996" y="6320453"/>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420624" y="42394"/>
            <a:ext cx="11808013" cy="531346"/>
          </a:xfrm>
          <a:prstGeom prst="rect">
            <a:avLst/>
          </a:prstGeom>
        </p:spPr>
        <p:txBody>
          <a:bodyPr lIns="91440" tIns="45720" rIns="91440" bIns="4572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pic>
        <p:nvPicPr>
          <p:cNvPr id="22" name="Picture 21"/>
          <p:cNvPicPr>
            <a:picLocks noChangeAspect="1"/>
          </p:cNvPicPr>
          <p:nvPr userDrawn="1"/>
        </p:nvPicPr>
        <p:blipFill>
          <a:blip r:embed="rId2"/>
          <a:stretch>
            <a:fillRect/>
          </a:stretch>
        </p:blipFill>
        <p:spPr>
          <a:xfrm>
            <a:off x="2826932" y="1039938"/>
            <a:ext cx="4287549" cy="760694"/>
          </a:xfrm>
          <a:prstGeom prst="rect">
            <a:avLst/>
          </a:prstGeom>
        </p:spPr>
      </p:pic>
      <p:pic>
        <p:nvPicPr>
          <p:cNvPr id="23" name="Picture 22"/>
          <p:cNvPicPr>
            <a:picLocks noChangeAspect="1"/>
          </p:cNvPicPr>
          <p:nvPr userDrawn="1"/>
        </p:nvPicPr>
        <p:blipFill>
          <a:blip r:embed="rId3"/>
          <a:stretch>
            <a:fillRect/>
          </a:stretch>
        </p:blipFill>
        <p:spPr>
          <a:xfrm>
            <a:off x="2919709" y="2853692"/>
            <a:ext cx="3149229" cy="3236708"/>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51" name="Oval 50"/>
          <p:cNvSpPr/>
          <p:nvPr userDrawn="1"/>
        </p:nvSpPr>
        <p:spPr>
          <a:xfrm flipH="1">
            <a:off x="11615191"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2" name="Straight Connector 51"/>
          <p:cNvCxnSpPr/>
          <p:nvPr userDrawn="1"/>
        </p:nvCxnSpPr>
        <p:spPr>
          <a:xfrm flipH="1">
            <a:off x="11700996" y="2219538"/>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502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764" y="616645"/>
            <a:ext cx="12225528" cy="5696712"/>
          </a:xfrm>
          <a:prstGeom prst="rect">
            <a:avLst/>
          </a:prstGeom>
          <a:ln w="19050">
            <a:solidFill>
              <a:schemeClr val="accent6">
                <a:lumMod val="50000"/>
              </a:schemeClr>
            </a:solidFill>
          </a:ln>
        </p:spPr>
        <p:txBody>
          <a:bodyPr/>
          <a:lstStyle>
            <a:lvl1pPr marL="0" indent="0">
              <a:buFontTx/>
              <a:buNone/>
              <a:defRPr/>
            </a:lvl1pPr>
          </a:lstStyle>
          <a:p>
            <a:r>
              <a:rPr lang="en-US" smtClean="0"/>
              <a:t>Drag picture to placeholder or click icon to add</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873601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FF02A38-9571-8943-B1EC-5DD787849B1C}" type="datetimeFigureOut">
              <a:rPr lang="en-US" smtClean="0"/>
              <a:t>6/21/17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53F4635-328A-4942-B933-9316327A6A92}" type="slidenum">
              <a:rPr lang="en-US" smtClean="0"/>
              <a:t>‹#›</a:t>
            </a:fld>
            <a:endParaRPr lang="en-US"/>
          </a:p>
        </p:txBody>
      </p:sp>
    </p:spTree>
    <p:extLst>
      <p:ext uri="{BB962C8B-B14F-4D97-AF65-F5344CB8AC3E}">
        <p14:creationId xmlns:p14="http://schemas.microsoft.com/office/powerpoint/2010/main" val="141400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4"/>
          <p:cNvSpPr>
            <a:spLocks noGrp="1"/>
          </p:cNvSpPr>
          <p:nvPr>
            <p:ph type="body" sz="quarter" idx="10" hasCustomPrompt="1"/>
          </p:nvPr>
        </p:nvSpPr>
        <p:spPr>
          <a:xfrm>
            <a:off x="2228479" y="4617720"/>
            <a:ext cx="9295500" cy="575112"/>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11" name="Text Placeholder 4"/>
          <p:cNvSpPr>
            <a:spLocks noGrp="1"/>
          </p:cNvSpPr>
          <p:nvPr>
            <p:ph type="body" sz="quarter" idx="11" hasCustomPrompt="1"/>
          </p:nvPr>
        </p:nvSpPr>
        <p:spPr>
          <a:xfrm>
            <a:off x="2228479" y="5199656"/>
            <a:ext cx="9295500" cy="390521"/>
          </a:xfrm>
          <a:prstGeom prst="rect">
            <a:avLst/>
          </a:prstGeom>
        </p:spPr>
        <p:txBody>
          <a:bodyPr lIns="0" tIns="0" rIns="0" bIns="0" anchor="b" anchorCtr="0">
            <a:normAutofit/>
          </a:bodyPr>
          <a:lstStyle>
            <a:lvl1pPr marL="0" indent="0" algn="l">
              <a:spcBef>
                <a:spcPts val="0"/>
              </a:spcBef>
              <a:buNone/>
              <a:defRPr sz="1800">
                <a:solidFill>
                  <a:schemeClr val="bg1"/>
                </a:solidFill>
              </a:defRPr>
            </a:lvl1pPr>
          </a:lstStyle>
          <a:p>
            <a:pPr lvl="0"/>
            <a:r>
              <a:rPr lang="en-US" dirty="0"/>
              <a:t>Event Name</a:t>
            </a:r>
          </a:p>
        </p:txBody>
      </p:sp>
      <p:sp>
        <p:nvSpPr>
          <p:cNvPr id="12"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9" name="Picture 8"/>
          <p:cNvPicPr>
            <a:picLocks noChangeAspect="1"/>
          </p:cNvPicPr>
          <p:nvPr userDrawn="1"/>
        </p:nvPicPr>
        <p:blipFill>
          <a:blip r:embed="rId3"/>
          <a:stretch>
            <a:fillRect/>
          </a:stretch>
        </p:blipFill>
        <p:spPr>
          <a:xfrm>
            <a:off x="326044" y="4878445"/>
            <a:ext cx="1193800" cy="952500"/>
          </a:xfrm>
          <a:prstGeom prst="rect">
            <a:avLst/>
          </a:prstGeom>
        </p:spPr>
      </p:pic>
      <p:sp>
        <p:nvSpPr>
          <p:cNvPr id="13" name="Oval 12"/>
          <p:cNvSpPr/>
          <p:nvPr userDrawn="1"/>
        </p:nvSpPr>
        <p:spPr>
          <a:xfrm>
            <a:off x="1825043"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14" name="Straight Connector 13"/>
          <p:cNvCxnSpPr/>
          <p:nvPr userDrawn="1"/>
        </p:nvCxnSpPr>
        <p:spPr>
          <a:xfrm flipH="1">
            <a:off x="0" y="6124669"/>
            <a:ext cx="179387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1892734" y="6124511"/>
            <a:ext cx="972078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Oval 15"/>
          <p:cNvSpPr/>
          <p:nvPr userDrawn="1"/>
        </p:nvSpPr>
        <p:spPr>
          <a:xfrm flipH="1">
            <a:off x="11642081"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7" name="Oval 16"/>
          <p:cNvSpPr/>
          <p:nvPr userDrawn="1"/>
        </p:nvSpPr>
        <p:spPr>
          <a:xfrm flipH="1">
            <a:off x="11642081"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18" name="Straight Connector 17"/>
          <p:cNvCxnSpPr/>
          <p:nvPr userDrawn="1"/>
        </p:nvCxnSpPr>
        <p:spPr>
          <a:xfrm flipV="1">
            <a:off x="1849172" y="3552825"/>
            <a:ext cx="0" cy="252995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Arc 18"/>
          <p:cNvSpPr/>
          <p:nvPr userDrawn="1"/>
        </p:nvSpPr>
        <p:spPr>
          <a:xfrm rot="16200000">
            <a:off x="1847726" y="3495590"/>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20" name="Straight Connector 19"/>
          <p:cNvCxnSpPr/>
          <p:nvPr userDrawn="1"/>
        </p:nvCxnSpPr>
        <p:spPr>
          <a:xfrm flipH="1">
            <a:off x="1899083" y="3494144"/>
            <a:ext cx="971443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2"/>
          <p:cNvSpPr>
            <a:spLocks noGrp="1"/>
          </p:cNvSpPr>
          <p:nvPr>
            <p:ph type="title" hasCustomPrompt="1"/>
          </p:nvPr>
        </p:nvSpPr>
        <p:spPr>
          <a:xfrm>
            <a:off x="2228479" y="2020824"/>
            <a:ext cx="9295500" cy="1325563"/>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 </a:t>
            </a:r>
          </a:p>
        </p:txBody>
      </p:sp>
      <p:sp>
        <p:nvSpPr>
          <p:cNvPr id="21"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12192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318497"/>
            <a:ext cx="12202855" cy="547644"/>
          </a:xfrm>
          <a:prstGeom prst="rect">
            <a:avLst/>
          </a:prstGeom>
        </p:spPr>
      </p:pic>
      <p:sp>
        <p:nvSpPr>
          <p:cNvPr id="16" name="Slide Number Placeholder 5"/>
          <p:cNvSpPr txBox="1">
            <a:spLocks/>
          </p:cNvSpPr>
          <p:nvPr userDrawn="1"/>
        </p:nvSpPr>
        <p:spPr>
          <a:xfrm>
            <a:off x="9102309" y="6414965"/>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77722589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6"/>
            <a:ext cx="12192000" cy="710654"/>
          </a:xfrm>
          <a:prstGeom prst="rect">
            <a:avLst/>
          </a:prstGeom>
          <a:solidFill>
            <a:srgbClr val="1768B1"/>
          </a:solidFill>
        </p:spPr>
        <p:txBody>
          <a:bodyPr vert="horz"/>
          <a:lstStyle>
            <a:lvl1pPr marL="243414" algn="l">
              <a:lnSpc>
                <a:spcPts val="3317"/>
              </a:lnSpc>
              <a:defRPr sz="2500" b="0" i="0" baseline="0">
                <a:solidFill>
                  <a:schemeClr val="bg1"/>
                </a:solidFill>
                <a:latin typeface="Arial"/>
                <a:cs typeface="Arial"/>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 y="6318498"/>
            <a:ext cx="12202855" cy="547644"/>
          </a:xfrm>
          <a:prstGeom prst="rect">
            <a:avLst/>
          </a:prstGeom>
        </p:spPr>
      </p:pic>
      <p:sp>
        <p:nvSpPr>
          <p:cNvPr id="16" name="Slide Number Placeholder 5"/>
          <p:cNvSpPr txBox="1">
            <a:spLocks/>
          </p:cNvSpPr>
          <p:nvPr userDrawn="1"/>
        </p:nvSpPr>
        <p:spPr>
          <a:xfrm>
            <a:off x="9102309" y="6414968"/>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83" dirty="0" smtClean="0">
                <a:solidFill>
                  <a:srgbClr val="FFFFFF"/>
                </a:solidFill>
                <a:latin typeface="Arial"/>
                <a:cs typeface="Arial"/>
              </a:rPr>
              <a:t>   |   </a:t>
            </a:r>
            <a:fld id="{D43A6F16-D3CF-4F46-B6D9-B3CAB1B87938}" type="slidenum">
              <a:rPr lang="en-US" sz="1083" smtClean="0">
                <a:solidFill>
                  <a:srgbClr val="FFFFFF"/>
                </a:solidFill>
                <a:latin typeface="Arial"/>
                <a:cs typeface="Arial"/>
              </a:rPr>
              <a:pPr algn="r"/>
              <a:t>‹#›</a:t>
            </a:fld>
            <a:endParaRPr lang="en-US" sz="1083" dirty="0">
              <a:solidFill>
                <a:srgbClr val="FFFFFF"/>
              </a:solidFill>
              <a:latin typeface="Arial"/>
              <a:cs typeface="Arial"/>
            </a:endParaRPr>
          </a:p>
        </p:txBody>
      </p:sp>
    </p:spTree>
    <p:extLst>
      <p:ext uri="{BB962C8B-B14F-4D97-AF65-F5344CB8AC3E}">
        <p14:creationId xmlns:p14="http://schemas.microsoft.com/office/powerpoint/2010/main" val="47165338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1B21C6F-8325-418F-8D9E-2564A7CF8997}" type="datetimeFigureOut">
              <a:rPr lang="en-US" smtClean="0"/>
              <a:t>6/21/17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A3D0A8E-EC7D-4D50-8A56-3F04B8CF4FE7}" type="slidenum">
              <a:rPr lang="en-US" smtClean="0"/>
              <a:t>‹#›</a:t>
            </a:fld>
            <a:endParaRPr lang="en-US"/>
          </a:p>
        </p:txBody>
      </p:sp>
    </p:spTree>
    <p:extLst>
      <p:ext uri="{BB962C8B-B14F-4D97-AF65-F5344CB8AC3E}">
        <p14:creationId xmlns:p14="http://schemas.microsoft.com/office/powerpoint/2010/main" val="209960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47122" cy="450663"/>
          </a:xfrm>
          <a:prstGeom prst="rect">
            <a:avLst/>
          </a:prstGeom>
        </p:spPr>
        <p:txBody>
          <a:bodyPr lIns="91440" tIns="45720" rIns="91440" bIns="45720"/>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16645"/>
            <a:ext cx="12192000" cy="5696712"/>
          </a:xfrm>
          <a:prstGeom prst="rect">
            <a:avLst/>
          </a:prstGeom>
        </p:spPr>
        <p:txBody>
          <a:bodyPr/>
          <a:lstStyle>
            <a:lvl1pPr marL="0" indent="0">
              <a:buFontTx/>
              <a:buNone/>
              <a:defRPr/>
            </a:lvl1pPr>
          </a:lstStyle>
          <a:p>
            <a:r>
              <a:rPr lang="en-US" smtClean="0"/>
              <a:t>Drag picture to placeholder or click icon to add</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7762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05807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12192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2" name="Straight Connector 21"/>
          <p:cNvCxnSpPr/>
          <p:nvPr userDrawn="1"/>
        </p:nvCxnSpPr>
        <p:spPr>
          <a:xfrm flipH="1">
            <a:off x="0" y="608083"/>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8965" y="614512"/>
            <a:ext cx="4655184" cy="5696712"/>
          </a:xfrm>
          <a:prstGeom prst="rect">
            <a:avLst/>
          </a:prstGeom>
        </p:spPr>
        <p:txBody>
          <a:bodyPr/>
          <a:lstStyle>
            <a:lvl1pPr marL="0" indent="0">
              <a:buFont typeface="Arial" panose="020B0604020202020204" pitchFamily="34" charset="0"/>
              <a:buNone/>
              <a:defRPr/>
            </a:lvl1pPr>
          </a:lstStyle>
          <a:p>
            <a:r>
              <a:rPr lang="en-US" smtClean="0"/>
              <a:t>Drag picture to placeholder or click icon to add</a:t>
            </a:r>
            <a:endParaRPr lang="en-US" dirty="0"/>
          </a:p>
        </p:txBody>
      </p:sp>
      <p:pic>
        <p:nvPicPr>
          <p:cNvPr id="9" name="Picture 8"/>
          <p:cNvPicPr>
            <a:picLocks noChangeAspect="1"/>
          </p:cNvPicPr>
          <p:nvPr userDrawn="1"/>
        </p:nvPicPr>
        <p:blipFill>
          <a:blip r:embed="rId2"/>
          <a:stretch>
            <a:fillRect/>
          </a:stretch>
        </p:blipFill>
        <p:spPr>
          <a:xfrm>
            <a:off x="365760" y="6464808"/>
            <a:ext cx="390801" cy="312641"/>
          </a:xfrm>
          <a:prstGeom prst="rect">
            <a:avLst/>
          </a:prstGeom>
        </p:spPr>
      </p:pic>
      <p:sp>
        <p:nvSpPr>
          <p:cNvPr id="12"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3" name="Straight Connector 22"/>
          <p:cNvCxnSpPr/>
          <p:nvPr userDrawn="1"/>
        </p:nvCxnSpPr>
        <p:spPr>
          <a:xfrm flipH="1">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theme" Target="../theme/theme1.xml"/><Relationship Id="rId54" Type="http://schemas.openxmlformats.org/officeDocument/2006/relationships/image" Target="../media/image1.emf"/><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1" name="Picture 20"/>
          <p:cNvPicPr>
            <a:picLocks noChangeAspect="1"/>
          </p:cNvPicPr>
          <p:nvPr userDrawn="1"/>
        </p:nvPicPr>
        <p:blipFill>
          <a:blip r:embed="rId54"/>
          <a:stretch>
            <a:fillRect/>
          </a:stretch>
        </p:blipFill>
        <p:spPr>
          <a:xfrm>
            <a:off x="365760" y="6464808"/>
            <a:ext cx="390801" cy="312641"/>
          </a:xfrm>
          <a:prstGeom prst="rect">
            <a:avLst/>
          </a:prstGeom>
        </p:spPr>
      </p:pic>
      <p:sp>
        <p:nvSpPr>
          <p:cNvPr id="31" name="Oval 30"/>
          <p:cNvSpPr/>
          <p:nvPr userDrawn="1"/>
        </p:nvSpPr>
        <p:spPr>
          <a:xfrm>
            <a:off x="53367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2" name="Straight Connector 31"/>
          <p:cNvCxnSpPr/>
          <p:nvPr userDrawn="1"/>
        </p:nvCxnSpPr>
        <p:spPr>
          <a:xfrm flipH="1">
            <a:off x="3230" y="608083"/>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6" y="608083"/>
            <a:ext cx="115753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53367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flipH="1">
            <a:off x="11606949"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14"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679" r:id="rId22"/>
    <p:sldLayoutId id="2147483727" r:id="rId23"/>
    <p:sldLayoutId id="2147483728" r:id="rId24"/>
    <p:sldLayoutId id="2147483730" r:id="rId25"/>
    <p:sldLayoutId id="2147483731" r:id="rId26"/>
    <p:sldLayoutId id="2147483732" r:id="rId27"/>
    <p:sldLayoutId id="2147483729" r:id="rId28"/>
    <p:sldLayoutId id="2147483734" r:id="rId29"/>
    <p:sldLayoutId id="2147483688" r:id="rId30"/>
    <p:sldLayoutId id="2147483743" r:id="rId31"/>
    <p:sldLayoutId id="2147483744" r:id="rId32"/>
    <p:sldLayoutId id="2147483745" r:id="rId33"/>
    <p:sldLayoutId id="2147483746" r:id="rId34"/>
    <p:sldLayoutId id="2147483747" r:id="rId35"/>
    <p:sldLayoutId id="2147483748" r:id="rId36"/>
    <p:sldLayoutId id="2147483750" r:id="rId37"/>
    <p:sldLayoutId id="2147483687" r:id="rId38"/>
    <p:sldLayoutId id="2147483735" r:id="rId39"/>
    <p:sldLayoutId id="2147483736" r:id="rId40"/>
    <p:sldLayoutId id="2147483737" r:id="rId41"/>
    <p:sldLayoutId id="2147483738" r:id="rId42"/>
    <p:sldLayoutId id="2147483739" r:id="rId43"/>
    <p:sldLayoutId id="2147483740" r:id="rId44"/>
    <p:sldLayoutId id="2147483742" r:id="rId45"/>
    <p:sldLayoutId id="2147483716" r:id="rId46"/>
    <p:sldLayoutId id="2147483717" r:id="rId47"/>
    <p:sldLayoutId id="2147483751" r:id="rId48"/>
    <p:sldLayoutId id="2147483754" r:id="rId49"/>
    <p:sldLayoutId id="2147483755" r:id="rId50"/>
    <p:sldLayoutId id="2147483756" r:id="rId51"/>
    <p:sldLayoutId id="2147483757" r:id="rId52"/>
  </p:sldLayoutIdLst>
  <p:hf hdr="0" ft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3" userDrawn="1">
          <p15:clr>
            <a:srgbClr val="F26B43"/>
          </p15:clr>
        </p15:guide>
        <p15:guide id="4" pos="512" userDrawn="1">
          <p15:clr>
            <a:srgbClr val="F26B43"/>
          </p15:clr>
        </p15:guide>
        <p15:guide id="5" pos="347" userDrawn="1">
          <p15:clr>
            <a:srgbClr val="F26B43"/>
          </p15:clr>
        </p15:guide>
        <p15:guide id="6" pos="7324" userDrawn="1">
          <p15:clr>
            <a:srgbClr val="F26B43"/>
          </p15:clr>
        </p15:guide>
        <p15:guide id="7" orient="horz" pos="4105" userDrawn="1">
          <p15:clr>
            <a:srgbClr val="F26B43"/>
          </p15:clr>
        </p15:guide>
        <p15:guide id="8" orient="horz" pos="384" userDrawn="1">
          <p15:clr>
            <a:srgbClr val="F26B43"/>
          </p15:clr>
        </p15:guide>
        <p15:guide id="9"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8.tiff"/><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hyperlink" Target="https://www.icann.org/en/system/files/files/proposed-amend-bgc-charter-31mar17-en.pdf" TargetMode="External"/><Relationship Id="rId4" Type="http://schemas.openxmlformats.org/officeDocument/2006/relationships/hyperlink" Target="https://www.icann.org/en/system/files/files/proposed-bamc-charter-31mar17-en.pdf" TargetMode="External"/><Relationship Id="rId5" Type="http://schemas.openxmlformats.org/officeDocument/2006/relationships/hyperlink" Target="https://www.icann.org/en/ec/proposed-fundamentals-bylaws-changes-move-gov-committee" TargetMode="External"/><Relationship Id="rId1" Type="http://schemas.openxmlformats.org/officeDocument/2006/relationships/slideLayout" Target="../slideLayouts/slideLayout52.xml"/><Relationship Id="rId2" Type="http://schemas.openxmlformats.org/officeDocument/2006/relationships/hyperlink" Target="https://www.icann.org/en/system/files/files/proposed-amend-bylaws-article4-section-4-2-31mar17-e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9" y="0"/>
            <a:ext cx="12184243" cy="6858000"/>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040" y="171641"/>
            <a:ext cx="5436729" cy="3243915"/>
          </a:xfrm>
          <a:prstGeom prst="rect">
            <a:avLst/>
          </a:prstGeom>
        </p:spPr>
      </p:pic>
    </p:spTree>
    <p:extLst>
      <p:ext uri="{BB962C8B-B14F-4D97-AF65-F5344CB8AC3E}">
        <p14:creationId xmlns:p14="http://schemas.microsoft.com/office/powerpoint/2010/main" val="1190200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p:cNvSpPr>
            <a:spLocks noGrp="1"/>
          </p:cNvSpPr>
          <p:nvPr>
            <p:ph type="body" sz="quarter" idx="12"/>
          </p:nvPr>
        </p:nvSpPr>
        <p:spPr/>
        <p:txBody>
          <a:bodyPr/>
          <a:lstStyle/>
          <a:p>
            <a:r>
              <a:rPr lang="en-US" dirty="0" smtClean="0"/>
              <a:t>27 </a:t>
            </a:r>
            <a:r>
              <a:rPr lang="en-US" dirty="0" smtClean="0"/>
              <a:t>June </a:t>
            </a:r>
            <a:r>
              <a:rPr lang="en-US" dirty="0"/>
              <a:t>2017</a:t>
            </a:r>
          </a:p>
        </p:txBody>
      </p:sp>
      <p:sp>
        <p:nvSpPr>
          <p:cNvPr id="33" name="Title 32"/>
          <p:cNvSpPr>
            <a:spLocks noGrp="1"/>
          </p:cNvSpPr>
          <p:nvPr>
            <p:ph type="title"/>
          </p:nvPr>
        </p:nvSpPr>
        <p:spPr/>
        <p:txBody>
          <a:bodyPr>
            <a:normAutofit/>
          </a:bodyPr>
          <a:lstStyle/>
          <a:p>
            <a:r>
              <a:rPr lang="en-US" dirty="0" smtClean="0"/>
              <a:t>Community Forum on a Proposed Fundamental Bylaw Amendment</a:t>
            </a:r>
            <a:endParaRPr lang="en-US" dirty="0"/>
          </a:p>
        </p:txBody>
      </p:sp>
      <p:sp>
        <p:nvSpPr>
          <p:cNvPr id="24" name="Text Placeholder 23"/>
          <p:cNvSpPr>
            <a:spLocks noGrp="1"/>
          </p:cNvSpPr>
          <p:nvPr>
            <p:ph type="body" sz="quarter" idx="14"/>
          </p:nvPr>
        </p:nvSpPr>
        <p:spPr>
          <a:xfrm>
            <a:off x="2228478" y="3666744"/>
            <a:ext cx="9299448" cy="1314330"/>
          </a:xfrm>
        </p:spPr>
        <p:txBody>
          <a:bodyPr>
            <a:normAutofit lnSpcReduction="10000"/>
          </a:bodyPr>
          <a:lstStyle/>
          <a:p>
            <a:r>
              <a:rPr lang="en-US" dirty="0" smtClean="0"/>
              <a:t>Community Forum moderated by:</a:t>
            </a:r>
          </a:p>
          <a:p>
            <a:r>
              <a:rPr lang="en-US" dirty="0" smtClean="0"/>
              <a:t>The Empowered Community Administration</a:t>
            </a:r>
          </a:p>
          <a:p>
            <a:endParaRPr lang="en-US" dirty="0"/>
          </a:p>
          <a:p>
            <a:r>
              <a:rPr lang="en-US" dirty="0" smtClean="0"/>
              <a:t>Board representative:</a:t>
            </a:r>
          </a:p>
          <a:p>
            <a:r>
              <a:rPr lang="en-US" dirty="0" smtClean="0"/>
              <a:t>Chris </a:t>
            </a:r>
            <a:r>
              <a:rPr lang="en-US" dirty="0" err="1" smtClean="0"/>
              <a:t>Disspain</a:t>
            </a:r>
            <a:endParaRPr lang="en-US" dirty="0"/>
          </a:p>
        </p:txBody>
      </p:sp>
    </p:spTree>
    <p:extLst>
      <p:ext uri="{BB962C8B-B14F-4D97-AF65-F5344CB8AC3E}">
        <p14:creationId xmlns:p14="http://schemas.microsoft.com/office/powerpoint/2010/main" val="77549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0624" y="46180"/>
            <a:ext cx="11622987" cy="450663"/>
          </a:xfrm>
        </p:spPr>
        <p:txBody>
          <a:bodyPr/>
          <a:lstStyle/>
          <a:p>
            <a:r>
              <a:rPr lang="en-US" sz="2000" dirty="0" smtClean="0"/>
              <a:t>Overview of the Empowered Community and the Empowered </a:t>
            </a:r>
            <a:r>
              <a:rPr lang="en-US" sz="2000" smtClean="0"/>
              <a:t>Community Administration</a:t>
            </a:r>
            <a:endParaRPr lang="en-US" sz="2000" dirty="0"/>
          </a:p>
        </p:txBody>
      </p:sp>
      <p:sp>
        <p:nvSpPr>
          <p:cNvPr id="3" name="Content Placeholder 2"/>
          <p:cNvSpPr>
            <a:spLocks noGrp="1"/>
          </p:cNvSpPr>
          <p:nvPr>
            <p:ph sz="quarter" idx="10"/>
          </p:nvPr>
        </p:nvSpPr>
        <p:spPr>
          <a:xfrm>
            <a:off x="776705" y="784413"/>
            <a:ext cx="10543117" cy="5544198"/>
          </a:xfrm>
        </p:spPr>
        <p:txBody>
          <a:bodyPr/>
          <a:lstStyle/>
          <a:p>
            <a:pPr marL="0" indent="0">
              <a:buNone/>
            </a:pPr>
            <a:r>
              <a:rPr lang="en-US" sz="2000" b="1" dirty="0" smtClean="0"/>
              <a:t>1. </a:t>
            </a:r>
            <a:r>
              <a:rPr lang="en-US" sz="2000" b="1" dirty="0" smtClean="0"/>
              <a:t>Who and what is the Empowered Community?</a:t>
            </a:r>
            <a:endParaRPr lang="en-US" sz="2000" b="1" dirty="0" smtClean="0"/>
          </a:p>
          <a:p>
            <a:r>
              <a:rPr lang="en-US" sz="2000" dirty="0"/>
              <a:t>The Empowered Community is the mechanism through which </a:t>
            </a:r>
            <a:r>
              <a:rPr lang="en-US" sz="2000" dirty="0"/>
              <a:t>ICANN</a:t>
            </a:r>
            <a:r>
              <a:rPr lang="en-US" sz="2000" dirty="0"/>
              <a:t>'s </a:t>
            </a:r>
            <a:r>
              <a:rPr lang="en-US" sz="2000" dirty="0"/>
              <a:t>Supporting Organizations</a:t>
            </a:r>
            <a:r>
              <a:rPr lang="en-US" sz="2000" dirty="0"/>
              <a:t>(SOs) and </a:t>
            </a:r>
            <a:r>
              <a:rPr lang="en-US" sz="2000" dirty="0"/>
              <a:t>Advisory Committees</a:t>
            </a:r>
            <a:r>
              <a:rPr lang="en-US" sz="2000" dirty="0"/>
              <a:t> (ACs) can organize under California law to legally enforce community powers. </a:t>
            </a:r>
            <a:endParaRPr lang="en-US" sz="2000" dirty="0" smtClean="0"/>
          </a:p>
          <a:p>
            <a:r>
              <a:rPr lang="en-US" sz="2000" dirty="0" smtClean="0"/>
              <a:t>The </a:t>
            </a:r>
            <a:r>
              <a:rPr lang="en-US" sz="2000" dirty="0"/>
              <a:t>community powers and rules that govern the Empowered Community are defined in the ICANN </a:t>
            </a:r>
            <a:r>
              <a:rPr lang="en-US" sz="2000" dirty="0" smtClean="0"/>
              <a:t>Bylaws and Articles of Incorporation.</a:t>
            </a:r>
          </a:p>
          <a:p>
            <a:r>
              <a:rPr lang="en-US" sz="2000" dirty="0" smtClean="0"/>
              <a:t>There are five Decisional Participants in the Empowered Community – the Address Supporting Organization (ASO), the Country Code Names Supporting Organization (</a:t>
            </a:r>
            <a:r>
              <a:rPr lang="en-US" sz="2000" dirty="0" err="1" smtClean="0"/>
              <a:t>ccNSO</a:t>
            </a:r>
            <a:r>
              <a:rPr lang="en-US" sz="2000" dirty="0" smtClean="0"/>
              <a:t>), the Generic Names Supporting Organization (GNSO), the At Large Advisory Committee (ALAC), and the Governmental Advisory Committee (GAC)</a:t>
            </a:r>
          </a:p>
          <a:p>
            <a:pPr marL="0" indent="0">
              <a:buNone/>
            </a:pPr>
            <a:r>
              <a:rPr lang="en-US" sz="2000" b="1" dirty="0" smtClean="0"/>
              <a:t>2. </a:t>
            </a:r>
            <a:r>
              <a:rPr lang="en-US" sz="2000" b="1" dirty="0"/>
              <a:t>Who and what is the Empowered </a:t>
            </a:r>
            <a:r>
              <a:rPr lang="en-US" sz="2000" b="1" dirty="0" smtClean="0"/>
              <a:t>Community Administration?</a:t>
            </a:r>
          </a:p>
          <a:p>
            <a:r>
              <a:rPr lang="en-US" sz="2000" dirty="0"/>
              <a:t>The Empowered Community Administration is the administrative body through which the Empowered Community acts. Each of the Decisional Participants of the Empowered Community designates one representative to the Empowered Community Administration.</a:t>
            </a:r>
            <a:endParaRPr lang="en-US" sz="2000" dirty="0" smtClean="0"/>
          </a:p>
        </p:txBody>
      </p:sp>
    </p:spTree>
    <p:extLst>
      <p:ext uri="{BB962C8B-B14F-4D97-AF65-F5344CB8AC3E}">
        <p14:creationId xmlns:p14="http://schemas.microsoft.com/office/powerpoint/2010/main" val="12111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13" name="Picture Placeholder 1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068" b="3068"/>
          <a:stretch>
            <a:fillRect/>
          </a:stretch>
        </p:blipFill>
        <p:spPr>
          <a:xfrm>
            <a:off x="667265" y="616645"/>
            <a:ext cx="11071654" cy="5696712"/>
          </a:xfrm>
        </p:spPr>
      </p:pic>
    </p:spTree>
    <p:extLst>
      <p:ext uri="{BB962C8B-B14F-4D97-AF65-F5344CB8AC3E}">
        <p14:creationId xmlns:p14="http://schemas.microsoft.com/office/powerpoint/2010/main" val="104435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34" y="135925"/>
            <a:ext cx="11623589" cy="420129"/>
          </a:xfrm>
        </p:spPr>
        <p:txBody>
          <a:bodyPr/>
          <a:lstStyle/>
          <a:p>
            <a:r>
              <a:rPr lang="en-US" sz="2200" dirty="0" smtClean="0"/>
              <a:t>Approval Action </a:t>
            </a:r>
            <a:r>
              <a:rPr lang="en-US" sz="2200" dirty="0" smtClean="0"/>
              <a:t>Particulars for the proposed Fundamental Bylaw amendment:</a:t>
            </a:r>
            <a:endParaRPr lang="en-US" sz="2200" dirty="0"/>
          </a:p>
        </p:txBody>
      </p:sp>
      <p:sp>
        <p:nvSpPr>
          <p:cNvPr id="3" name="Content Placeholder 2"/>
          <p:cNvSpPr>
            <a:spLocks noGrp="1"/>
          </p:cNvSpPr>
          <p:nvPr>
            <p:ph idx="1"/>
          </p:nvPr>
        </p:nvSpPr>
        <p:spPr>
          <a:xfrm>
            <a:off x="609600" y="1291282"/>
            <a:ext cx="10972800" cy="4525963"/>
          </a:xfrm>
        </p:spPr>
        <p:txBody>
          <a:bodyPr/>
          <a:lstStyle/>
          <a:p>
            <a:r>
              <a:rPr lang="en-US" sz="2400" dirty="0" smtClean="0"/>
              <a:t>21 Day Decision period starting at the conclusion of ICANN </a:t>
            </a:r>
            <a:r>
              <a:rPr lang="en-US" sz="2400" dirty="0" smtClean="0"/>
              <a:t>59</a:t>
            </a:r>
          </a:p>
          <a:p>
            <a:pPr marL="0" indent="0">
              <a:buNone/>
            </a:pPr>
            <a:endParaRPr lang="en-US" sz="2400" dirty="0" smtClean="0"/>
          </a:p>
          <a:p>
            <a:pPr lvl="1">
              <a:buFontTx/>
              <a:buChar char="-"/>
            </a:pPr>
            <a:r>
              <a:rPr lang="en-US" sz="2400" dirty="0" smtClean="0"/>
              <a:t>Decision Period commences 22.00 UTC, ends at </a:t>
            </a:r>
            <a:r>
              <a:rPr lang="en-US" sz="2400" b="1" dirty="0" smtClean="0"/>
              <a:t>06.59 UTC on 21 July 2017</a:t>
            </a:r>
            <a:r>
              <a:rPr lang="en-US" sz="2400" dirty="0" smtClean="0"/>
              <a:t/>
            </a:r>
            <a:br>
              <a:rPr lang="en-US" sz="2400" dirty="0" smtClean="0"/>
            </a:br>
            <a:endParaRPr lang="en-US" sz="2400" dirty="0" smtClean="0"/>
          </a:p>
          <a:p>
            <a:r>
              <a:rPr lang="en-US" sz="2400" dirty="0" smtClean="0"/>
              <a:t>Community Approval </a:t>
            </a:r>
            <a:r>
              <a:rPr lang="en-US" sz="2400" dirty="0" smtClean="0"/>
              <a:t>requires:</a:t>
            </a:r>
            <a:endParaRPr lang="en-US" sz="2400" dirty="0"/>
          </a:p>
          <a:p>
            <a:endParaRPr lang="en-US" sz="2400" dirty="0" smtClean="0"/>
          </a:p>
          <a:p>
            <a:pPr marL="800100" lvl="2" indent="0">
              <a:buNone/>
            </a:pPr>
            <a:r>
              <a:rPr lang="en-US" dirty="0" smtClean="0"/>
              <a:t>- </a:t>
            </a:r>
            <a:r>
              <a:rPr lang="en-US" dirty="0" smtClean="0"/>
              <a:t>At </a:t>
            </a:r>
            <a:r>
              <a:rPr lang="en-US" dirty="0" smtClean="0"/>
              <a:t>least 3 AC/SO’s </a:t>
            </a:r>
            <a:r>
              <a:rPr lang="en-US" dirty="0" smtClean="0"/>
              <a:t>approve</a:t>
            </a:r>
          </a:p>
          <a:p>
            <a:pPr marL="800100" lvl="2" indent="0">
              <a:buNone/>
            </a:pPr>
            <a:r>
              <a:rPr lang="en-US" dirty="0" smtClean="0"/>
              <a:t>- </a:t>
            </a:r>
            <a:r>
              <a:rPr lang="en-US" dirty="0" smtClean="0"/>
              <a:t>No </a:t>
            </a:r>
            <a:r>
              <a:rPr lang="en-US" dirty="0" smtClean="0"/>
              <a:t>more than 1 AC/SO </a:t>
            </a:r>
            <a:r>
              <a:rPr lang="en-US" dirty="0" smtClean="0"/>
              <a:t>disapproves</a:t>
            </a:r>
            <a:endParaRPr lang="en-US" dirty="0" smtClean="0"/>
          </a:p>
          <a:p>
            <a:pPr marL="457200" lvl="1" indent="0">
              <a:buNone/>
            </a:pPr>
            <a:endParaRPr lang="en-US" sz="2400" dirty="0"/>
          </a:p>
        </p:txBody>
      </p:sp>
    </p:spTree>
    <p:extLst>
      <p:ext uri="{BB962C8B-B14F-4D97-AF65-F5344CB8AC3E}">
        <p14:creationId xmlns:p14="http://schemas.microsoft.com/office/powerpoint/2010/main" val="552602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000" dirty="0" smtClean="0"/>
              <a:t>Timeline for Approval Action &amp; Decision on the Proposed Bylaw Amendment:</a:t>
            </a:r>
            <a:endParaRPr lang="en-US" sz="2000" dirty="0"/>
          </a:p>
        </p:txBody>
      </p:sp>
      <p:pic>
        <p:nvPicPr>
          <p:cNvPr id="11" name="Picture Placeholder 10"/>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1087395"/>
            <a:ext cx="12058577" cy="3687751"/>
          </a:xfrm>
        </p:spPr>
      </p:pic>
    </p:spTree>
    <p:extLst>
      <p:ext uri="{BB962C8B-B14F-4D97-AF65-F5344CB8AC3E}">
        <p14:creationId xmlns:p14="http://schemas.microsoft.com/office/powerpoint/2010/main" val="69073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644"/>
            <a:ext cx="10972800" cy="1143000"/>
          </a:xfrm>
        </p:spPr>
        <p:txBody>
          <a:bodyPr>
            <a:normAutofit/>
          </a:bodyPr>
          <a:lstStyle/>
          <a:p>
            <a:r>
              <a:rPr lang="en-US" sz="2400" dirty="0" smtClean="0"/>
              <a:t>Empowered Community Administration Role</a:t>
            </a:r>
            <a:endParaRPr lang="en-US" sz="2400" dirty="0"/>
          </a:p>
        </p:txBody>
      </p:sp>
      <p:sp>
        <p:nvSpPr>
          <p:cNvPr id="3" name="Content Placeholder 2"/>
          <p:cNvSpPr>
            <a:spLocks noGrp="1"/>
          </p:cNvSpPr>
          <p:nvPr>
            <p:ph idx="1"/>
          </p:nvPr>
        </p:nvSpPr>
        <p:spPr>
          <a:xfrm>
            <a:off x="609600" y="970007"/>
            <a:ext cx="10972800" cy="4525963"/>
          </a:xfrm>
        </p:spPr>
        <p:txBody>
          <a:bodyPr>
            <a:normAutofit/>
          </a:bodyPr>
          <a:lstStyle/>
          <a:p>
            <a:r>
              <a:rPr lang="en-US" sz="2400" dirty="0" smtClean="0"/>
              <a:t>Strictly Clerical</a:t>
            </a:r>
            <a:br>
              <a:rPr lang="en-US" sz="2400" dirty="0" smtClean="0"/>
            </a:br>
            <a:endParaRPr lang="en-US" sz="2400" dirty="0" smtClean="0"/>
          </a:p>
          <a:p>
            <a:pPr lvl="1"/>
            <a:r>
              <a:rPr lang="en-US" sz="2400" dirty="0" smtClean="0"/>
              <a:t>NOT DECISION MAKING!</a:t>
            </a:r>
            <a:br>
              <a:rPr lang="en-US" sz="2400" dirty="0" smtClean="0"/>
            </a:br>
            <a:endParaRPr lang="en-US" sz="2400" dirty="0" smtClean="0"/>
          </a:p>
          <a:p>
            <a:pPr lvl="1"/>
            <a:r>
              <a:rPr lang="en-US" sz="2400" dirty="0" smtClean="0"/>
              <a:t>We push paper around</a:t>
            </a:r>
          </a:p>
          <a:p>
            <a:pPr lvl="2"/>
            <a:r>
              <a:rPr lang="en-US" dirty="0" smtClean="0"/>
              <a:t>From ICANN Secretary to Decisional Participants</a:t>
            </a:r>
          </a:p>
          <a:p>
            <a:pPr lvl="2"/>
            <a:r>
              <a:rPr lang="en-US" dirty="0" smtClean="0"/>
              <a:t>From Decisional Participants to ICANN Secretary</a:t>
            </a:r>
            <a:br>
              <a:rPr lang="en-US" dirty="0" smtClean="0"/>
            </a:br>
            <a:endParaRPr lang="en-US" dirty="0" smtClean="0"/>
          </a:p>
          <a:p>
            <a:pPr lvl="1"/>
            <a:r>
              <a:rPr lang="en-US" sz="2400" dirty="0" smtClean="0"/>
              <a:t>We count votes from AC/SO’s and report the result to the ICANN Secretary</a:t>
            </a:r>
          </a:p>
        </p:txBody>
      </p:sp>
    </p:spTree>
    <p:extLst>
      <p:ext uri="{BB962C8B-B14F-4D97-AF65-F5344CB8AC3E}">
        <p14:creationId xmlns:p14="http://schemas.microsoft.com/office/powerpoint/2010/main" val="1862726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sz="2400" dirty="0" smtClean="0"/>
              <a:t>Proposed Bylaw and Related Documents</a:t>
            </a:r>
            <a:endParaRPr lang="en-US" sz="2400" dirty="0"/>
          </a:p>
        </p:txBody>
      </p:sp>
      <p:sp>
        <p:nvSpPr>
          <p:cNvPr id="3" name="Content Placeholder 2"/>
          <p:cNvSpPr>
            <a:spLocks noGrp="1"/>
          </p:cNvSpPr>
          <p:nvPr>
            <p:ph idx="1"/>
          </p:nvPr>
        </p:nvSpPr>
        <p:spPr>
          <a:xfrm>
            <a:off x="609600" y="1143000"/>
            <a:ext cx="10972800" cy="4525963"/>
          </a:xfrm>
        </p:spPr>
        <p:txBody>
          <a:bodyPr>
            <a:normAutofit fontScale="85000" lnSpcReduction="20000"/>
          </a:bodyPr>
          <a:lstStyle/>
          <a:p>
            <a:r>
              <a:rPr lang="en-US" sz="2600" dirty="0" smtClean="0"/>
              <a:t>Proposed Bylaw:</a:t>
            </a:r>
            <a:br>
              <a:rPr lang="en-US" sz="2600" dirty="0" smtClean="0"/>
            </a:br>
            <a:r>
              <a:rPr lang="en-US" sz="2600" dirty="0" smtClean="0">
                <a:hlinkClick r:id="rId2"/>
              </a:rPr>
              <a:t>https://www.icann.org/en/system/files/files/proposed-amend-bylaws-article4-section-4-2-31mar17-en.pdf</a:t>
            </a:r>
            <a:r>
              <a:rPr lang="en-US" sz="2600" dirty="0" smtClean="0"/>
              <a:t/>
            </a:r>
            <a:br>
              <a:rPr lang="en-US" sz="2600" dirty="0" smtClean="0"/>
            </a:br>
            <a:endParaRPr lang="en-US" sz="2600" dirty="0" smtClean="0"/>
          </a:p>
          <a:p>
            <a:r>
              <a:rPr lang="en-US" sz="2600" dirty="0" smtClean="0"/>
              <a:t>Draft Revised Board Governance Committee Charter:</a:t>
            </a:r>
            <a:br>
              <a:rPr lang="en-US" sz="2600" dirty="0" smtClean="0"/>
            </a:br>
            <a:r>
              <a:rPr lang="en-US" sz="2600" dirty="0" smtClean="0">
                <a:hlinkClick r:id="rId3"/>
              </a:rPr>
              <a:t>https://www.icann.org/en/system/files/files/proposed-amend-bgc-charter-31mar17-en.pdf</a:t>
            </a:r>
            <a:endParaRPr lang="en-US" sz="2600" dirty="0" smtClean="0"/>
          </a:p>
          <a:p>
            <a:endParaRPr lang="en-US" sz="2600" dirty="0" smtClean="0"/>
          </a:p>
          <a:p>
            <a:r>
              <a:rPr lang="en-US" sz="2600" dirty="0" smtClean="0"/>
              <a:t>Draft Board Accountability Mechanisms Committee Charter:</a:t>
            </a:r>
            <a:br>
              <a:rPr lang="en-US" sz="2600" dirty="0" smtClean="0"/>
            </a:br>
            <a:r>
              <a:rPr lang="en-US" sz="2600" dirty="0" smtClean="0">
                <a:hlinkClick r:id="rId4"/>
              </a:rPr>
              <a:t>https://</a:t>
            </a:r>
            <a:r>
              <a:rPr lang="en-US" sz="2600" dirty="0" smtClean="0">
                <a:hlinkClick r:id="rId4"/>
              </a:rPr>
              <a:t>www.icann.org/en/system/files/files/proposed-bamc-charter-31mar17-en.pdf</a:t>
            </a:r>
            <a:endParaRPr lang="en-US" sz="2600" dirty="0" smtClean="0"/>
          </a:p>
          <a:p>
            <a:endParaRPr lang="en-US" sz="2600" dirty="0"/>
          </a:p>
          <a:p>
            <a:r>
              <a:rPr lang="en-US" sz="2600" dirty="0"/>
              <a:t>More information on the Empowered Community process for an Approval Action: </a:t>
            </a:r>
            <a:r>
              <a:rPr lang="en-US" sz="2600" dirty="0">
                <a:hlinkClick r:id="rId5"/>
              </a:rPr>
              <a:t>https://www.icann.org/en/ec/proposed-fundamentals-bylaws-changes-move-gov-committee</a:t>
            </a:r>
            <a:r>
              <a:rPr lang="en-US" sz="2600" dirty="0"/>
              <a:t> </a:t>
            </a:r>
            <a:endParaRPr lang="en-US" sz="2600" dirty="0" smtClean="0"/>
          </a:p>
          <a:p>
            <a:endParaRPr lang="en-US" sz="2600" dirty="0" smtClean="0"/>
          </a:p>
          <a:p>
            <a:endParaRPr lang="en-US" dirty="0"/>
          </a:p>
        </p:txBody>
      </p:sp>
    </p:spTree>
    <p:extLst>
      <p:ext uri="{BB962C8B-B14F-4D97-AF65-F5344CB8AC3E}">
        <p14:creationId xmlns:p14="http://schemas.microsoft.com/office/powerpoint/2010/main" val="820217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ICANN PPT_Arial_16x9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_16x9 20170601.potx" id="{6DCE996D-886D-4310-B448-1ACF06EC9706}" vid="{B8D7A136-CA80-4520-9EC3-55CACFEC0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Template_16x9 20170601</Template>
  <TotalTime>65</TotalTime>
  <Words>115</Words>
  <Application>Microsoft Macintosh PowerPoint</Application>
  <PresentationFormat>Widescreen</PresentationFormat>
  <Paragraphs>38</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vt:lpstr>
      <vt:lpstr>ＭＳ Ｐゴシック</vt:lpstr>
      <vt:lpstr>Segoe UI</vt:lpstr>
      <vt:lpstr>Source Sans Pro</vt:lpstr>
      <vt:lpstr>Wingdings</vt:lpstr>
      <vt:lpstr>Arial</vt:lpstr>
      <vt:lpstr>ICANN PPT_Arial_16x9_June 2017_potx</vt:lpstr>
      <vt:lpstr>PowerPoint Presentation</vt:lpstr>
      <vt:lpstr>Community Forum on a Proposed Fundamental Bylaw Amendment</vt:lpstr>
      <vt:lpstr>Overview of the Empowered Community and the Empowered Community Administration</vt:lpstr>
      <vt:lpstr>PowerPoint Presentation</vt:lpstr>
      <vt:lpstr>Approval Action Particulars for the proposed Fundamental Bylaw amendment:</vt:lpstr>
      <vt:lpstr>Timeline for Approval Action &amp; Decision on the Proposed Bylaw Amendment:</vt:lpstr>
      <vt:lpstr>Empowered Community Administration Role</vt:lpstr>
      <vt:lpstr>Proposed Bylaw and Related Documents</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Wong</dc:creator>
  <cp:lastModifiedBy>Mary Wong</cp:lastModifiedBy>
  <cp:revision>9</cp:revision>
  <cp:lastPrinted>2017-01-26T19:29:02Z</cp:lastPrinted>
  <dcterms:created xsi:type="dcterms:W3CDTF">2017-06-20T19:39:52Z</dcterms:created>
  <dcterms:modified xsi:type="dcterms:W3CDTF">2017-06-21T06:57:31Z</dcterms:modified>
</cp:coreProperties>
</file>