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301" r:id="rId3"/>
    <p:sldId id="288" r:id="rId4"/>
    <p:sldId id="274" r:id="rId5"/>
    <p:sldId id="303" r:id="rId6"/>
    <p:sldId id="299" r:id="rId7"/>
    <p:sldId id="286" r:id="rId8"/>
    <p:sldId id="304" r:id="rId9"/>
    <p:sldId id="287" r:id="rId10"/>
    <p:sldId id="290" r:id="rId11"/>
    <p:sldId id="296" r:id="rId12"/>
    <p:sldId id="295" r:id="rId13"/>
    <p:sldId id="279" r:id="rId14"/>
    <p:sldId id="293" r:id="rId15"/>
    <p:sldId id="306" r:id="rId16"/>
    <p:sldId id="298" r:id="rId17"/>
    <p:sldId id="302" r:id="rId18"/>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0D98"/>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1" d="100"/>
          <a:sy n="51" d="100"/>
        </p:scale>
        <p:origin x="-2292" y="-10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4DDFC17-8423-4DE9-A8AA-1AB3264484CF}" type="datetimeFigureOut">
              <a:rPr lang="ru-RU" smtClean="0"/>
              <a:t>09.07.2020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6A5ECB-BF2B-4487-982A-3CA6018C0B9A}" type="slidenum">
              <a:rPr lang="ru-RU" smtClean="0"/>
              <a:t>‹#›</a:t>
            </a:fld>
            <a:endParaRPr lang="ru-RU"/>
          </a:p>
        </p:txBody>
      </p:sp>
    </p:spTree>
    <p:extLst>
      <p:ext uri="{BB962C8B-B14F-4D97-AF65-F5344CB8AC3E}">
        <p14:creationId xmlns:p14="http://schemas.microsoft.com/office/powerpoint/2010/main" val="72512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4DDFC17-8423-4DE9-A8AA-1AB3264484CF}" type="datetimeFigureOut">
              <a:rPr lang="ru-RU" smtClean="0"/>
              <a:t>09.07.2020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6A5ECB-BF2B-4487-982A-3CA6018C0B9A}" type="slidenum">
              <a:rPr lang="ru-RU" smtClean="0"/>
              <a:t>‹#›</a:t>
            </a:fld>
            <a:endParaRPr lang="ru-RU"/>
          </a:p>
        </p:txBody>
      </p:sp>
    </p:spTree>
    <p:extLst>
      <p:ext uri="{BB962C8B-B14F-4D97-AF65-F5344CB8AC3E}">
        <p14:creationId xmlns:p14="http://schemas.microsoft.com/office/powerpoint/2010/main" val="2711728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3729037" y="488951"/>
            <a:ext cx="1157288" cy="104013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57175" y="488951"/>
            <a:ext cx="3357563" cy="104013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4DDFC17-8423-4DE9-A8AA-1AB3264484CF}" type="datetimeFigureOut">
              <a:rPr lang="ru-RU" smtClean="0"/>
              <a:t>09.07.2020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6A5ECB-BF2B-4487-982A-3CA6018C0B9A}" type="slidenum">
              <a:rPr lang="ru-RU" smtClean="0"/>
              <a:t>‹#›</a:t>
            </a:fld>
            <a:endParaRPr lang="ru-RU"/>
          </a:p>
        </p:txBody>
      </p:sp>
    </p:spTree>
    <p:extLst>
      <p:ext uri="{BB962C8B-B14F-4D97-AF65-F5344CB8AC3E}">
        <p14:creationId xmlns:p14="http://schemas.microsoft.com/office/powerpoint/2010/main" val="1699689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4DDFC17-8423-4DE9-A8AA-1AB3264484CF}" type="datetimeFigureOut">
              <a:rPr lang="ru-RU" smtClean="0"/>
              <a:t>09.07.2020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6A5ECB-BF2B-4487-982A-3CA6018C0B9A}" type="slidenum">
              <a:rPr lang="ru-RU" smtClean="0"/>
              <a:t>‹#›</a:t>
            </a:fld>
            <a:endParaRPr lang="ru-RU"/>
          </a:p>
        </p:txBody>
      </p:sp>
    </p:spTree>
    <p:extLst>
      <p:ext uri="{BB962C8B-B14F-4D97-AF65-F5344CB8AC3E}">
        <p14:creationId xmlns:p14="http://schemas.microsoft.com/office/powerpoint/2010/main" val="3820422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4DDFC17-8423-4DE9-A8AA-1AB3264484CF}" type="datetimeFigureOut">
              <a:rPr lang="ru-RU" smtClean="0"/>
              <a:t>09.07.2020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6A5ECB-BF2B-4487-982A-3CA6018C0B9A}" type="slidenum">
              <a:rPr lang="ru-RU" smtClean="0"/>
              <a:t>‹#›</a:t>
            </a:fld>
            <a:endParaRPr lang="ru-RU"/>
          </a:p>
        </p:txBody>
      </p:sp>
    </p:spTree>
    <p:extLst>
      <p:ext uri="{BB962C8B-B14F-4D97-AF65-F5344CB8AC3E}">
        <p14:creationId xmlns:p14="http://schemas.microsoft.com/office/powerpoint/2010/main" val="2215347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4DDFC17-8423-4DE9-A8AA-1AB3264484CF}" type="datetimeFigureOut">
              <a:rPr lang="ru-RU" smtClean="0"/>
              <a:t>09.07.2020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6A5ECB-BF2B-4487-982A-3CA6018C0B9A}" type="slidenum">
              <a:rPr lang="ru-RU" smtClean="0"/>
              <a:t>‹#›</a:t>
            </a:fld>
            <a:endParaRPr lang="ru-RU"/>
          </a:p>
        </p:txBody>
      </p:sp>
    </p:spTree>
    <p:extLst>
      <p:ext uri="{BB962C8B-B14F-4D97-AF65-F5344CB8AC3E}">
        <p14:creationId xmlns:p14="http://schemas.microsoft.com/office/powerpoint/2010/main" val="2565729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4DDFC17-8423-4DE9-A8AA-1AB3264484CF}" type="datetimeFigureOut">
              <a:rPr lang="ru-RU" smtClean="0"/>
              <a:t>09.07.2020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76A5ECB-BF2B-4487-982A-3CA6018C0B9A}" type="slidenum">
              <a:rPr lang="ru-RU" smtClean="0"/>
              <a:t>‹#›</a:t>
            </a:fld>
            <a:endParaRPr lang="ru-RU"/>
          </a:p>
        </p:txBody>
      </p:sp>
    </p:spTree>
    <p:extLst>
      <p:ext uri="{BB962C8B-B14F-4D97-AF65-F5344CB8AC3E}">
        <p14:creationId xmlns:p14="http://schemas.microsoft.com/office/powerpoint/2010/main" val="3346842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4DDFC17-8423-4DE9-A8AA-1AB3264484CF}" type="datetimeFigureOut">
              <a:rPr lang="ru-RU" smtClean="0"/>
              <a:t>09.07.2020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76A5ECB-BF2B-4487-982A-3CA6018C0B9A}" type="slidenum">
              <a:rPr lang="ru-RU" smtClean="0"/>
              <a:t>‹#›</a:t>
            </a:fld>
            <a:endParaRPr lang="ru-RU"/>
          </a:p>
        </p:txBody>
      </p:sp>
    </p:spTree>
    <p:extLst>
      <p:ext uri="{BB962C8B-B14F-4D97-AF65-F5344CB8AC3E}">
        <p14:creationId xmlns:p14="http://schemas.microsoft.com/office/powerpoint/2010/main" val="4061131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4DDFC17-8423-4DE9-A8AA-1AB3264484CF}" type="datetimeFigureOut">
              <a:rPr lang="ru-RU" smtClean="0"/>
              <a:t>09.07.2020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76A5ECB-BF2B-4487-982A-3CA6018C0B9A}" type="slidenum">
              <a:rPr lang="ru-RU" smtClean="0"/>
              <a:t>‹#›</a:t>
            </a:fld>
            <a:endParaRPr lang="ru-RU"/>
          </a:p>
        </p:txBody>
      </p:sp>
    </p:spTree>
    <p:extLst>
      <p:ext uri="{BB962C8B-B14F-4D97-AF65-F5344CB8AC3E}">
        <p14:creationId xmlns:p14="http://schemas.microsoft.com/office/powerpoint/2010/main" val="518115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4DDFC17-8423-4DE9-A8AA-1AB3264484CF}" type="datetimeFigureOut">
              <a:rPr lang="ru-RU" smtClean="0"/>
              <a:t>09.07.2020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6A5ECB-BF2B-4487-982A-3CA6018C0B9A}" type="slidenum">
              <a:rPr lang="ru-RU" smtClean="0"/>
              <a:t>‹#›</a:t>
            </a:fld>
            <a:endParaRPr lang="ru-RU"/>
          </a:p>
        </p:txBody>
      </p:sp>
    </p:spTree>
    <p:extLst>
      <p:ext uri="{BB962C8B-B14F-4D97-AF65-F5344CB8AC3E}">
        <p14:creationId xmlns:p14="http://schemas.microsoft.com/office/powerpoint/2010/main" val="1083470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4DDFC17-8423-4DE9-A8AA-1AB3264484CF}" type="datetimeFigureOut">
              <a:rPr lang="ru-RU" smtClean="0"/>
              <a:t>09.07.2020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6A5ECB-BF2B-4487-982A-3CA6018C0B9A}" type="slidenum">
              <a:rPr lang="ru-RU" smtClean="0"/>
              <a:t>‹#›</a:t>
            </a:fld>
            <a:endParaRPr lang="ru-RU"/>
          </a:p>
        </p:txBody>
      </p:sp>
    </p:spTree>
    <p:extLst>
      <p:ext uri="{BB962C8B-B14F-4D97-AF65-F5344CB8AC3E}">
        <p14:creationId xmlns:p14="http://schemas.microsoft.com/office/powerpoint/2010/main" val="3560021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4DDFC17-8423-4DE9-A8AA-1AB3264484CF}" type="datetimeFigureOut">
              <a:rPr lang="ru-RU" smtClean="0"/>
              <a:t>09.07.2020</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76A5ECB-BF2B-4487-982A-3CA6018C0B9A}" type="slidenum">
              <a:rPr lang="ru-RU" smtClean="0"/>
              <a:t>‹#›</a:t>
            </a:fld>
            <a:endParaRPr lang="ru-RU"/>
          </a:p>
        </p:txBody>
      </p:sp>
    </p:spTree>
    <p:extLst>
      <p:ext uri="{BB962C8B-B14F-4D97-AF65-F5344CB8AC3E}">
        <p14:creationId xmlns:p14="http://schemas.microsoft.com/office/powerpoint/2010/main" val="3371127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community.icann.org/pages/viewpage.action?pageId=136121358" TargetMode="External"/><Relationship Id="rId3" Type="http://schemas.openxmlformats.org/officeDocument/2006/relationships/image" Target="../media/image1.png"/><Relationship Id="rId7" Type="http://schemas.openxmlformats.org/officeDocument/2006/relationships/hyperlink" Target="https://community.icann.org/display/alacpolicydev/At-Large+Workspace%3A+Third+Accountability+and+Transparency+Review+Team+%28ATRT3%29+Final+Report" TargetMode="External"/><Relationship Id="rId12" Type="http://schemas.openxmlformats.org/officeDocument/2006/relationships/image" Target="../media/image21.png"/><Relationship Id="rId2" Type="http://schemas.openxmlformats.org/officeDocument/2006/relationships/hyperlink" Target="https://community.icann.org/display/alacpolicydev/At-Large+Policy+Advice+Development+Page" TargetMode="External"/><Relationship Id="rId1" Type="http://schemas.openxmlformats.org/officeDocument/2006/relationships/slideLayout" Target="../slideLayouts/slideLayout1.xml"/><Relationship Id="rId6" Type="http://schemas.openxmlformats.org/officeDocument/2006/relationships/hyperlink" Target="https://community.icann.org/display/alacpolicydev/At-Large+Workspace%3A+Latin+America+and+Caribbean+%28LAC%29+Regional+Strategic+Plan+for+FY2021-2025" TargetMode="External"/><Relationship Id="rId11" Type="http://schemas.openxmlformats.org/officeDocument/2006/relationships/hyperlink" Target="https://t.co/hCknFCMuMY?amp=1" TargetMode="External"/><Relationship Id="rId5" Type="http://schemas.openxmlformats.org/officeDocument/2006/relationships/hyperlink" Target="https://community.icann.org/display/alacpolicydev/At-Large+Workspace%3A+At-Large+Policy+Platform" TargetMode="External"/><Relationship Id="rId10" Type="http://schemas.openxmlformats.org/officeDocument/2006/relationships/hyperlink" Target="https://community.icann.org/pages/viewpage.action?pageId=140247913" TargetMode="External"/><Relationship Id="rId4" Type="http://schemas.openxmlformats.org/officeDocument/2006/relationships/hyperlink" Target="https://community.icann.org/pages/viewpage.action?pageId=126424369" TargetMode="External"/><Relationship Id="rId9" Type="http://schemas.openxmlformats.org/officeDocument/2006/relationships/hyperlink" Target="https://community.icann.org/display/alacpolicydev/At-Large+Workspace%3A+ccNSO+PDP3%3A+Initial+Proposals+for+Process+to+Retire+ccTLDs"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newsalerts.icann.org/E0d0C0g8R480N02E2F00P01" TargetMode="External"/><Relationship Id="rId3" Type="http://schemas.openxmlformats.org/officeDocument/2006/relationships/image" Target="../media/image22.png"/><Relationship Id="rId7" Type="http://schemas.openxmlformats.org/officeDocument/2006/relationships/hyperlink" Target="https://newsalerts.icann.org/F18RP00EJ0C0g2G2000EdN0"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newsalerts.icann.org/DCD000I0ER800G01PN2g0d2" TargetMode="External"/><Relationship Id="rId5" Type="http://schemas.openxmlformats.org/officeDocument/2006/relationships/hyperlink" Target="https://newsalerts.icann.org/ilIC0NR1geP00d000822E00" TargetMode="External"/><Relationship Id="rId4" Type="http://schemas.openxmlformats.org/officeDocument/2006/relationships/hyperlink" Target="https://newsalerts.icann.org/TkNCI0g010008Rd20P02dE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icann.or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hyperlink" Target="https://twitter.com/hashtag/ICANN?src=hashtag_click" TargetMode="External"/><Relationship Id="rId3" Type="http://schemas.openxmlformats.org/officeDocument/2006/relationships/hyperlink" Target="https://newsalerts.icann.org/G1R0EH208X0RC0dP0000gN2" TargetMode="External"/><Relationship Id="rId7" Type="http://schemas.openxmlformats.org/officeDocument/2006/relationships/hyperlink" Target="https://www.icann.org/news/announcement-2020-06-11-en" TargetMode="External"/><Relationship Id="rId12"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icann.org/news/announcement-3-2020-06-16-en" TargetMode="External"/><Relationship Id="rId11" Type="http://schemas.openxmlformats.org/officeDocument/2006/relationships/hyperlink" Target="https://twitter.com/ICANN" TargetMode="External"/><Relationship Id="rId5" Type="http://schemas.openxmlformats.org/officeDocument/2006/relationships/hyperlink" Target="https://gac.icann.org/" TargetMode="External"/><Relationship Id="rId10" Type="http://schemas.openxmlformats.org/officeDocument/2006/relationships/hyperlink" Target="https://go.icann.org/2Y0HuvB" TargetMode="External"/><Relationship Id="rId4" Type="http://schemas.openxmlformats.org/officeDocument/2006/relationships/hyperlink" Target="https://gac.icann.org/contentMigrated/icann68-gac-communique" TargetMode="External"/><Relationship Id="rId9" Type="http://schemas.openxmlformats.org/officeDocument/2006/relationships/hyperlink" Target="https://go.icann.org/2Nsse5w"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afnic.fr/en/about-afnic/news/general-news/12102/show/gandi-and-isoc-france-elected-to-the-afnic-board-of-trustees.html"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isoc.fr/webinaires-jour-apre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facebook.com/watch/live/?v=259315942180543&amp;ref=watch_permalink" TargetMode="External"/><Relationship Id="rId7"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hyperlink" Target="https://www.facebook.com/globalyouthig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eump.org/media/2019/19-06-ua2dsm.pdf"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thenew.org/2019-annual-report-released/" TargetMode="External"/><Relationship Id="rId5" Type="http://schemas.openxmlformats.org/officeDocument/2006/relationships/image" Target="../media/image30.png"/><Relationship Id="rId4" Type="http://schemas.openxmlformats.org/officeDocument/2006/relationships/hyperlink" Target="http://eump.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twitter.com/hashtag/ICANN?src=hashtag_click" TargetMode="External"/><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youtu.be/54zXOFhmaA8" TargetMode="External"/><Relationship Id="rId4" Type="http://schemas.openxmlformats.org/officeDocument/2006/relationships/hyperlink" Target="https://t.co/AcTybPhRyx?amp=1"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ommunity.icann.org/display/EURALO/2020-07-07+EURALO+Monthly+Teleconference" TargetMode="External"/><Relationship Id="rId7" Type="http://schemas.openxmlformats.org/officeDocument/2006/relationships/image" Target="../media/image6.jpeg"/><Relationship Id="rId2" Type="http://schemas.openxmlformats.org/officeDocument/2006/relationships/hyperlink" Target="https://community.icann.org/display/EURALO/2020-06-16+EURALO+Monthly+Teleconference" TargetMode="Externa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hyperlink" Target="https://community.icann.org/display/atlarge/At-Large+Capacity+Building+Working+Grou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hyperlink" Target="https://68.schedule.icann.org/meetings/GcvB2wR6hkk6rQkdL#/?limit=10&amp;sortByFields[0]=isPinned&amp;sortByFields[1]=lastActivityAt&amp;sortByOrders[0]=-1&amp;sortByOrders[1]=-1" TargetMode="External"/><Relationship Id="rId13" Type="http://schemas.openxmlformats.org/officeDocument/2006/relationships/hyperlink" Target="https://community.icann.org/display/atlarge/At-Large+Meetings+-+Monday%2C+22+June+2020" TargetMode="External"/><Relationship Id="rId3" Type="http://schemas.openxmlformats.org/officeDocument/2006/relationships/hyperlink" Target="https://68.schedule.icann.org/" TargetMode="External"/><Relationship Id="rId7" Type="http://schemas.openxmlformats.org/officeDocument/2006/relationships/hyperlink" Target="https://68.schedule.icann.org/meetings/fTbJ82YZT3LKaAyHx#/?limit=10&amp;sortByFields[0]=isPinned&amp;sortByFields[1]=lastActivityAt&amp;sortByOrders[0]=-1&amp;sortByOrders[1]=-1" TargetMode="External"/><Relationship Id="rId12" Type="http://schemas.openxmlformats.org/officeDocument/2006/relationships/hyperlink" Target="https://68.schedule.icann.org/meetings/topcGsLytberghL7y"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68.schedule.icann.org/meetings/34FwnAvwA7kyZyzYz#/?limit=10&amp;sortByFields[0]=isPinned&amp;sortByFields[1]=lastActivityAt&amp;sortByOrders[0]=-1&amp;sortByOrders[1]=-1" TargetMode="External"/><Relationship Id="rId11" Type="http://schemas.openxmlformats.org/officeDocument/2006/relationships/hyperlink" Target="https://68.schedule.icann.org/meetings/QRkrdd9zhmL92xA2r#/?limit=10&amp;sortByFields[0]=isPinned&amp;sortByFields[1]=lastActivityAt&amp;sortByOrders[0]=-1&amp;sortByOrders[1]=-1" TargetMode="External"/><Relationship Id="rId5" Type="http://schemas.openxmlformats.org/officeDocument/2006/relationships/hyperlink" Target="https://68.schedule.icann.org/meetings/WAEQygoMgHfoGZsg9#/?limit=10&amp;sortByFields[0]=isPinned&amp;sortByFields[1]=lastActivityAt&amp;sortByOrders[0]=-1&amp;sortByOrders[1]=-1" TargetMode="External"/><Relationship Id="rId10" Type="http://schemas.openxmlformats.org/officeDocument/2006/relationships/hyperlink" Target="https://68.schedule.icann.org/meetings/kEmH9ySTFDTwXx5iw#/?limit=10&amp;sortByFields[0]=isPinned&amp;sortByFields[1]=lastActivityAt&amp;sortByOrders[0]=-1&amp;sortByOrders[1]=-1" TargetMode="External"/><Relationship Id="rId4" Type="http://schemas.openxmlformats.org/officeDocument/2006/relationships/hyperlink" Target="https://68.schedule.icann.org/meetings/bjpqGQniP3vapigvF#/?limit=10&amp;sortByFields[0]=isPinned&amp;sortByFields[1]=lastActivityAt&amp;sortByOrders[0]=-1&amp;sortByOrders[1]=-1" TargetMode="External"/><Relationship Id="rId9" Type="http://schemas.openxmlformats.org/officeDocument/2006/relationships/hyperlink" Target="https://68.schedule.icann.org/meetings/6S6BcRow2aLGn3yCS#/?limit=10&amp;sortByFields[0]=isPinned&amp;sortByFields[1]=lastActivityAt&amp;sortByOrders[0]=-1&amp;sortByOrders[1]=-1" TargetMode="External"/><Relationship Id="rId1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hyperlink" Target="https://t.co/2vRRRrwmsX?amp=1" TargetMode="External"/><Relationship Id="rId3" Type="http://schemas.openxmlformats.org/officeDocument/2006/relationships/hyperlink" Target="http://r20.rs6.net/tn.jsp?f=001AL6jPeqf273T1VEoyjzfMIyetoe8dqwYh6C52Pn79P99fVD0ovcSSYgW_sgLnAKYvq2SUjcsPydwlLmIOl14-7pPFvwGBgT0IfnhQQDRqc-zUj97KOmeCU10sjvc7k44AmS1n4jfVz096Lr02rB2dCkdNnr2ThovcdjPpGLAACkIyrwZLhtf99ePn4X5Rsa7Kl4_jjT2VOUceB8movEurWDaJJqykVm9DSZrZaZe3oavdQtOmDoXWhzlcVahaqKQog8ydyH5Qy4=&amp;c=at2ZCq85iN_VCS8fadoMaLn1JXj6S567S6xVO3WcCpeJFuJuMKKqSw==&amp;ch=NJNIk5-DFYmO4yDieSEHHhk70ket48ebDXoWhOjbbXWuQI93NvweHg==" TargetMode="External"/><Relationship Id="rId7" Type="http://schemas.openxmlformats.org/officeDocument/2006/relationships/hyperlink" Target="https://twitter.com/hashtag/ICANN68?src=hashtag_click"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twitter.com/hashtag/ALAC?src=hashtag_click" TargetMode="External"/><Relationship Id="rId5" Type="http://schemas.openxmlformats.org/officeDocument/2006/relationships/hyperlink" Target="https://twitter.com/hashtag/ICANN?src=hashtag_click" TargetMode="External"/><Relationship Id="rId4" Type="http://schemas.openxmlformats.org/officeDocument/2006/relationships/image" Target="../media/image9.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centr.org/library/library/external-event/icann68-report.html"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Рисунок 3" descr="af7a4501-735b-4269-8da2-1fc31646e441 - копия"/>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908" y="179512"/>
            <a:ext cx="717550" cy="77787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3" descr="Картинки по запросу olivier crepin-leblond"/>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5" descr="Картинки по запросу olivier crepin-leblo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TextBox 9"/>
          <p:cNvSpPr txBox="1"/>
          <p:nvPr/>
        </p:nvSpPr>
        <p:spPr>
          <a:xfrm>
            <a:off x="0" y="1013788"/>
            <a:ext cx="6858000" cy="369332"/>
          </a:xfrm>
          <a:prstGeom prst="rect">
            <a:avLst/>
          </a:prstGeom>
          <a:gradFill flip="none" rotWithShape="1">
            <a:gsLst>
              <a:gs pos="0">
                <a:schemeClr val="accent4">
                  <a:lumMod val="55000"/>
                </a:schemeClr>
              </a:gs>
              <a:gs pos="50000">
                <a:schemeClr val="accent1">
                  <a:tint val="44500"/>
                  <a:satMod val="160000"/>
                </a:schemeClr>
              </a:gs>
              <a:gs pos="100000">
                <a:schemeClr val="accent1">
                  <a:tint val="23500"/>
                  <a:satMod val="160000"/>
                </a:schemeClr>
              </a:gs>
            </a:gsLst>
            <a:lin ang="10800000" scaled="1"/>
            <a:tileRect/>
          </a:gradFill>
        </p:spPr>
        <p:txBody>
          <a:bodyPr wrap="square" rtlCol="0">
            <a:spAutoFit/>
          </a:bodyPr>
          <a:lstStyle/>
          <a:p>
            <a:pPr algn="ct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b="1" dirty="0" smtClean="0">
                <a:solidFill>
                  <a:schemeClr val="bg1"/>
                </a:solidFill>
              </a:rPr>
              <a:t>              EURALO news</a:t>
            </a:r>
            <a:endParaRPr lang="ru-RU" b="1" dirty="0">
              <a:solidFill>
                <a:schemeClr val="bg1"/>
              </a:solidFill>
            </a:endParaRPr>
          </a:p>
        </p:txBody>
      </p:sp>
      <p:sp>
        <p:nvSpPr>
          <p:cNvPr id="2" name="AutoShape 2" descr="https://img2.freepng.ru/20180513/zve/kisspng-exclamation-mark-computer-animation-question-mark-5af885c12b5ac5.9451041215262366091776.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Заголовок 1"/>
          <p:cNvSpPr txBox="1">
            <a:spLocks/>
          </p:cNvSpPr>
          <p:nvPr/>
        </p:nvSpPr>
        <p:spPr>
          <a:xfrm>
            <a:off x="260648" y="179512"/>
            <a:ext cx="6408712" cy="86409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000" b="1" dirty="0" smtClean="0">
                <a:solidFill>
                  <a:schemeClr val="accent4">
                    <a:lumMod val="75000"/>
                  </a:schemeClr>
                </a:solidFill>
              </a:rPr>
              <a:t>EURALO newsletter, June 2020</a:t>
            </a:r>
            <a:r>
              <a:rPr lang="en-US" sz="2000" b="1" dirty="0" smtClean="0">
                <a:solidFill>
                  <a:srgbClr val="3399FF"/>
                </a:solidFill>
              </a:rPr>
              <a:t> </a:t>
            </a:r>
            <a:r>
              <a:rPr lang="ru-RU" sz="2000" b="1" dirty="0" smtClean="0">
                <a:solidFill>
                  <a:srgbClr val="7030A0"/>
                </a:solidFill>
              </a:rPr>
              <a:t/>
            </a:r>
            <a:br>
              <a:rPr lang="ru-RU" sz="2000" b="1" dirty="0" smtClean="0">
                <a:solidFill>
                  <a:srgbClr val="7030A0"/>
                </a:solidFill>
              </a:rPr>
            </a:br>
            <a:endParaRPr lang="ru-RU" sz="2000" b="1" dirty="0">
              <a:solidFill>
                <a:srgbClr val="7030A0"/>
              </a:solidFill>
            </a:endParaRPr>
          </a:p>
        </p:txBody>
      </p:sp>
      <p:sp>
        <p:nvSpPr>
          <p:cNvPr id="9" name="Прямоугольник 8"/>
          <p:cNvSpPr/>
          <p:nvPr/>
        </p:nvSpPr>
        <p:spPr>
          <a:xfrm>
            <a:off x="3068960" y="1536626"/>
            <a:ext cx="3600400" cy="3539430"/>
          </a:xfrm>
          <a:prstGeom prst="rect">
            <a:avLst/>
          </a:prstGeom>
          <a:noFill/>
        </p:spPr>
        <p:txBody>
          <a:bodyPr wrap="square">
            <a:spAutoFit/>
          </a:bodyPr>
          <a:lstStyle/>
          <a:p>
            <a:pPr algn="r"/>
            <a:r>
              <a:rPr lang="en-US" sz="1600" b="1" dirty="0">
                <a:solidFill>
                  <a:schemeClr val="tx1">
                    <a:lumMod val="65000"/>
                    <a:lumOff val="35000"/>
                  </a:schemeClr>
                </a:solidFill>
              </a:rPr>
              <a:t>Dear EURALO members</a:t>
            </a:r>
            <a:r>
              <a:rPr lang="en-US" sz="1600" dirty="0">
                <a:solidFill>
                  <a:schemeClr val="tx1">
                    <a:lumMod val="65000"/>
                    <a:lumOff val="35000"/>
                  </a:schemeClr>
                </a:solidFill>
              </a:rPr>
              <a:t>, </a:t>
            </a:r>
            <a:endParaRPr lang="en-US" sz="1600" dirty="0" smtClean="0">
              <a:solidFill>
                <a:schemeClr val="tx1">
                  <a:lumMod val="65000"/>
                  <a:lumOff val="35000"/>
                </a:schemeClr>
              </a:solidFill>
            </a:endParaRPr>
          </a:p>
          <a:p>
            <a:pPr algn="r"/>
            <a:r>
              <a:rPr lang="en-US" sz="1600" dirty="0" smtClean="0">
                <a:solidFill>
                  <a:schemeClr val="tx1">
                    <a:lumMod val="65000"/>
                    <a:lumOff val="35000"/>
                  </a:schemeClr>
                </a:solidFill>
              </a:rPr>
              <a:t>we </a:t>
            </a:r>
            <a:r>
              <a:rPr lang="en-US" sz="1600" dirty="0">
                <a:solidFill>
                  <a:schemeClr val="tx1">
                    <a:lumMod val="65000"/>
                    <a:lumOff val="35000"/>
                  </a:schemeClr>
                </a:solidFill>
              </a:rPr>
              <a:t>would like to start this </a:t>
            </a:r>
            <a:r>
              <a:rPr lang="en-US" sz="1600" dirty="0" smtClean="0">
                <a:solidFill>
                  <a:schemeClr val="tx1">
                    <a:lumMod val="65000"/>
                    <a:lumOff val="35000"/>
                  </a:schemeClr>
                </a:solidFill>
              </a:rPr>
              <a:t>June  newsletter edition </a:t>
            </a:r>
            <a:r>
              <a:rPr lang="en-US" sz="1600" dirty="0">
                <a:solidFill>
                  <a:schemeClr val="tx1">
                    <a:lumMod val="65000"/>
                    <a:lumOff val="35000"/>
                  </a:schemeClr>
                </a:solidFill>
              </a:rPr>
              <a:t>with a fantastic news and </a:t>
            </a:r>
            <a:r>
              <a:rPr lang="en-US" sz="1600" dirty="0" smtClean="0">
                <a:solidFill>
                  <a:schemeClr val="tx1">
                    <a:lumMod val="65000"/>
                    <a:lumOff val="35000"/>
                  </a:schemeClr>
                </a:solidFill>
              </a:rPr>
              <a:t>take again  </a:t>
            </a:r>
            <a:r>
              <a:rPr lang="en-US" sz="1600" dirty="0">
                <a:solidFill>
                  <a:schemeClr val="tx1">
                    <a:lumMod val="65000"/>
                    <a:lumOff val="35000"/>
                  </a:schemeClr>
                </a:solidFill>
              </a:rPr>
              <a:t>the opportunity to congratulate </a:t>
            </a:r>
            <a:r>
              <a:rPr lang="en-US" sz="1600" b="1" dirty="0">
                <a:solidFill>
                  <a:schemeClr val="tx1">
                    <a:lumMod val="65000"/>
                    <a:lumOff val="35000"/>
                  </a:schemeClr>
                </a:solidFill>
              </a:rPr>
              <a:t>Olivier Crépin-Leblond </a:t>
            </a:r>
            <a:r>
              <a:rPr lang="en-US" sz="1600" dirty="0">
                <a:solidFill>
                  <a:schemeClr val="tx1">
                    <a:lumMod val="65000"/>
                    <a:lumOff val="35000"/>
                  </a:schemeClr>
                </a:solidFill>
              </a:rPr>
              <a:t>(a former Chair and Vice Chair of ICANN's At-Large Advisory Committee and Board member and former EURALO </a:t>
            </a:r>
            <a:r>
              <a:rPr lang="en-US" sz="1600" dirty="0" smtClean="0">
                <a:solidFill>
                  <a:schemeClr val="tx1">
                    <a:lumMod val="65000"/>
                    <a:lumOff val="35000"/>
                  </a:schemeClr>
                </a:solidFill>
              </a:rPr>
              <a:t>Chair) </a:t>
            </a:r>
            <a:r>
              <a:rPr lang="en-US" sz="1600" dirty="0">
                <a:solidFill>
                  <a:schemeClr val="tx1">
                    <a:lumMod val="65000"/>
                    <a:lumOff val="35000"/>
                  </a:schemeClr>
                </a:solidFill>
              </a:rPr>
              <a:t>on </a:t>
            </a:r>
            <a:r>
              <a:rPr lang="en-US" sz="1600" dirty="0" smtClean="0">
                <a:solidFill>
                  <a:schemeClr val="tx1">
                    <a:lumMod val="65000"/>
                    <a:lumOff val="35000"/>
                  </a:schemeClr>
                </a:solidFill>
              </a:rPr>
              <a:t>the well-deserved </a:t>
            </a:r>
            <a:r>
              <a:rPr lang="en-US" sz="1600" dirty="0">
                <a:solidFill>
                  <a:schemeClr val="tx1">
                    <a:lumMod val="65000"/>
                    <a:lumOff val="35000"/>
                  </a:schemeClr>
                </a:solidFill>
              </a:rPr>
              <a:t>award: </a:t>
            </a:r>
            <a:endParaRPr lang="en-US" sz="1600" dirty="0" smtClean="0">
              <a:solidFill>
                <a:schemeClr val="tx1">
                  <a:lumMod val="65000"/>
                  <a:lumOff val="35000"/>
                </a:schemeClr>
              </a:solidFill>
            </a:endParaRPr>
          </a:p>
          <a:p>
            <a:pPr algn="r"/>
            <a:r>
              <a:rPr lang="en-US" sz="1600" b="1" dirty="0" smtClean="0">
                <a:solidFill>
                  <a:srgbClr val="FF0000"/>
                </a:solidFill>
              </a:rPr>
              <a:t>Olivier </a:t>
            </a:r>
            <a:r>
              <a:rPr lang="en-US" sz="1600" b="1" dirty="0" err="1">
                <a:solidFill>
                  <a:srgbClr val="FF0000"/>
                </a:solidFill>
              </a:rPr>
              <a:t>Crepin-Leblond</a:t>
            </a:r>
            <a:r>
              <a:rPr lang="en-US" sz="1600" b="1" dirty="0">
                <a:solidFill>
                  <a:srgbClr val="FF0000"/>
                </a:solidFill>
              </a:rPr>
              <a:t> is the recipient of the  2020 Community Excellence </a:t>
            </a:r>
            <a:r>
              <a:rPr lang="en-US" sz="1600" b="1" dirty="0" smtClean="0">
                <a:solidFill>
                  <a:srgbClr val="FF0000"/>
                </a:solidFill>
              </a:rPr>
              <a:t>Award*!</a:t>
            </a:r>
          </a:p>
          <a:p>
            <a:pPr algn="r"/>
            <a:endParaRPr lang="en-US" sz="1600" dirty="0" smtClean="0"/>
          </a:p>
          <a:p>
            <a:pPr algn="r"/>
            <a:endParaRPr lang="en-US" sz="1600" dirty="0" smtClean="0"/>
          </a:p>
        </p:txBody>
      </p:sp>
      <p:sp>
        <p:nvSpPr>
          <p:cNvPr id="3" name="Прямоугольник 2"/>
          <p:cNvSpPr/>
          <p:nvPr/>
        </p:nvSpPr>
        <p:spPr>
          <a:xfrm>
            <a:off x="330847" y="8316416"/>
            <a:ext cx="6338513" cy="646331"/>
          </a:xfrm>
          <a:prstGeom prst="rect">
            <a:avLst/>
          </a:prstGeom>
        </p:spPr>
        <p:txBody>
          <a:bodyPr wrap="square">
            <a:spAutoFit/>
          </a:bodyPr>
          <a:lstStyle/>
          <a:p>
            <a:pPr algn="r"/>
            <a:r>
              <a:rPr lang="en-US" sz="1200" dirty="0" smtClean="0"/>
              <a:t>*</a:t>
            </a:r>
            <a:r>
              <a:rPr lang="en-US" sz="1200" dirty="0" smtClean="0">
                <a:solidFill>
                  <a:srgbClr val="FF0000"/>
                </a:solidFill>
              </a:rPr>
              <a:t>The </a:t>
            </a:r>
            <a:r>
              <a:rPr lang="en-US" sz="1200" dirty="0">
                <a:solidFill>
                  <a:srgbClr val="FF0000"/>
                </a:solidFill>
              </a:rPr>
              <a:t>Community Excellence Award </a:t>
            </a:r>
            <a:r>
              <a:rPr lang="en-US" sz="1200" dirty="0"/>
              <a:t>honors members of the ICANN community who have invested in consensus-based solutions and contributed in a substantive way to policymaking within the ICANN ecosystem.</a:t>
            </a:r>
          </a:p>
        </p:txBody>
      </p:sp>
      <p:sp>
        <p:nvSpPr>
          <p:cNvPr id="4" name="Прямоугольник 3"/>
          <p:cNvSpPr/>
          <p:nvPr/>
        </p:nvSpPr>
        <p:spPr>
          <a:xfrm>
            <a:off x="215900" y="4499992"/>
            <a:ext cx="6453460" cy="3785652"/>
          </a:xfrm>
          <a:prstGeom prst="rect">
            <a:avLst/>
          </a:prstGeom>
        </p:spPr>
        <p:txBody>
          <a:bodyPr wrap="square">
            <a:spAutoFit/>
          </a:bodyPr>
          <a:lstStyle/>
          <a:p>
            <a:pPr algn="r"/>
            <a:r>
              <a:rPr lang="en-US" sz="1500" dirty="0" smtClean="0">
                <a:solidFill>
                  <a:schemeClr val="tx1">
                    <a:lumMod val="75000"/>
                    <a:lumOff val="25000"/>
                  </a:schemeClr>
                </a:solidFill>
              </a:rPr>
              <a:t>Let us cite the ICANN news:</a:t>
            </a:r>
            <a:br>
              <a:rPr lang="en-US" sz="1500" dirty="0" smtClean="0">
                <a:solidFill>
                  <a:schemeClr val="tx1">
                    <a:lumMod val="75000"/>
                    <a:lumOff val="25000"/>
                  </a:schemeClr>
                </a:solidFill>
              </a:rPr>
            </a:br>
            <a:r>
              <a:rPr lang="en-US" sz="1500" dirty="0" smtClean="0">
                <a:solidFill>
                  <a:schemeClr val="tx1">
                    <a:lumMod val="75000"/>
                    <a:lumOff val="25000"/>
                  </a:schemeClr>
                </a:solidFill>
              </a:rPr>
              <a:t>“The </a:t>
            </a:r>
            <a:r>
              <a:rPr lang="en-US" sz="1500" dirty="0">
                <a:solidFill>
                  <a:schemeClr val="tx1">
                    <a:lumMod val="75000"/>
                    <a:lumOff val="25000"/>
                  </a:schemeClr>
                </a:solidFill>
              </a:rPr>
              <a:t>selection panel of representatives from ICANN Supporting Organizations and Advisory Committees recognized </a:t>
            </a:r>
            <a:r>
              <a:rPr lang="en-US" sz="1500" b="1" dirty="0" err="1">
                <a:solidFill>
                  <a:schemeClr val="tx1">
                    <a:lumMod val="75000"/>
                    <a:lumOff val="25000"/>
                  </a:schemeClr>
                </a:solidFill>
              </a:rPr>
              <a:t>Crépin-Leblond's</a:t>
            </a:r>
            <a:r>
              <a:rPr lang="en-US" sz="1500" dirty="0">
                <a:solidFill>
                  <a:schemeClr val="tx1">
                    <a:lumMod val="75000"/>
                    <a:lumOff val="25000"/>
                  </a:schemeClr>
                </a:solidFill>
              </a:rPr>
              <a:t> dedication to ICANN's </a:t>
            </a:r>
            <a:r>
              <a:rPr lang="en-US" sz="1500" dirty="0" err="1">
                <a:solidFill>
                  <a:schemeClr val="tx1">
                    <a:lumMod val="75000"/>
                    <a:lumOff val="25000"/>
                  </a:schemeClr>
                </a:solidFill>
              </a:rPr>
              <a:t>multistakeholder</a:t>
            </a:r>
            <a:r>
              <a:rPr lang="en-US" sz="1500" dirty="0">
                <a:solidFill>
                  <a:schemeClr val="tx1">
                    <a:lumMod val="75000"/>
                    <a:lumOff val="25000"/>
                  </a:schemeClr>
                </a:solidFill>
              </a:rPr>
              <a:t> model and long record of substantial contributions to the ICANN community. The panel noted his energy, enthusiasm, and willingness to engage across the diverse ICANN community contributed to his effective facilitation of community dialogues.</a:t>
            </a:r>
          </a:p>
          <a:p>
            <a:pPr algn="r"/>
            <a:endParaRPr lang="en-US" sz="1500" dirty="0">
              <a:solidFill>
                <a:schemeClr val="tx1">
                  <a:lumMod val="75000"/>
                  <a:lumOff val="25000"/>
                </a:schemeClr>
              </a:solidFill>
            </a:endParaRPr>
          </a:p>
          <a:p>
            <a:pPr algn="r"/>
            <a:r>
              <a:rPr lang="en-US" sz="1500" dirty="0">
                <a:solidFill>
                  <a:schemeClr val="tx1">
                    <a:lumMod val="75000"/>
                    <a:lumOff val="25000"/>
                  </a:schemeClr>
                </a:solidFill>
              </a:rPr>
              <a:t>He has participated in a number of key ICANN policy development processes and working groups and was a member of the 2010 Nominating Committee. Long active in the Internet governance ecosystem, he is the Chair of the United Kingdom chapter of the Internet Society, a founder and Board member of the European Dialogue on Internet Governance (EuroDIG), and the current co-Chair of the Cross-Community Working Group on Internet Governance.</a:t>
            </a:r>
          </a:p>
          <a:p>
            <a:pPr algn="r"/>
            <a:r>
              <a:rPr lang="en-US" sz="1500" b="1" dirty="0">
                <a:solidFill>
                  <a:schemeClr val="tx1">
                    <a:lumMod val="75000"/>
                    <a:lumOff val="25000"/>
                  </a:schemeClr>
                </a:solidFill>
              </a:rPr>
              <a:t>Crépin-Leblond</a:t>
            </a:r>
            <a:r>
              <a:rPr lang="en-US" sz="1500" dirty="0">
                <a:solidFill>
                  <a:schemeClr val="tx1">
                    <a:lumMod val="75000"/>
                    <a:lumOff val="25000"/>
                  </a:schemeClr>
                </a:solidFill>
              </a:rPr>
              <a:t> is the founder of Global Information Highway, an Internet policy, services, and equipment consultancy. </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401" t="24250" r="67531" b="29750"/>
          <a:stretch/>
        </p:blipFill>
        <p:spPr bwMode="auto">
          <a:xfrm>
            <a:off x="460374" y="1619673"/>
            <a:ext cx="2464569" cy="2888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Прямая соединительная линия 7"/>
          <p:cNvCxnSpPr/>
          <p:nvPr/>
        </p:nvCxnSpPr>
        <p:spPr>
          <a:xfrm>
            <a:off x="4869160" y="8316416"/>
            <a:ext cx="172819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9570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7149187"/>
            <a:ext cx="6894004" cy="2031325"/>
          </a:xfrm>
          <a:prstGeom prst="rect">
            <a:avLst/>
          </a:prstGeom>
          <a:gradFill flip="none" rotWithShape="1">
            <a:gsLst>
              <a:gs pos="0">
                <a:schemeClr val="accent4">
                  <a:lumMod val="55000"/>
                  <a:alpha val="34000"/>
                </a:schemeClr>
              </a:gs>
              <a:gs pos="50000">
                <a:schemeClr val="accent1">
                  <a:tint val="44500"/>
                  <a:satMod val="160000"/>
                </a:schemeClr>
              </a:gs>
              <a:gs pos="100000">
                <a:schemeClr val="accent1">
                  <a:tint val="23500"/>
                  <a:satMod val="160000"/>
                </a:schemeClr>
              </a:gs>
            </a:gsLst>
            <a:lin ang="10800000" scaled="1"/>
            <a:tileRect/>
          </a:gradFill>
        </p:spPr>
        <p:txBody>
          <a:bodyPr wrap="square" rtlCol="0">
            <a:spAutoFit/>
          </a:bodyPr>
          <a:lstStyle/>
          <a:p>
            <a:pPr algn="ctr"/>
            <a:r>
              <a:rPr lang="en-US" b="1" dirty="0" smtClean="0">
                <a:solidFill>
                  <a:schemeClr val="bg1"/>
                </a:solidFill>
              </a:rPr>
              <a:t> 					</a:t>
            </a:r>
            <a:endParaRPr lang="en-US" b="1" dirty="0">
              <a:solidFill>
                <a:schemeClr val="bg1"/>
              </a:solidFill>
            </a:endParaRPr>
          </a:p>
          <a:p>
            <a:pPr algn="ctr"/>
            <a:endParaRPr lang="en-US" b="1" dirty="0" smtClean="0">
              <a:solidFill>
                <a:schemeClr val="bg1"/>
              </a:solidFill>
            </a:endParaRPr>
          </a:p>
          <a:p>
            <a:pPr algn="ctr"/>
            <a:endParaRPr lang="en-US" b="1" dirty="0">
              <a:solidFill>
                <a:schemeClr val="bg1"/>
              </a:solidFill>
            </a:endParaRPr>
          </a:p>
          <a:p>
            <a:pPr algn="ctr"/>
            <a:endParaRPr lang="en-US" b="1" dirty="0" smtClean="0">
              <a:solidFill>
                <a:schemeClr val="bg1"/>
              </a:solidFill>
            </a:endParaRPr>
          </a:p>
          <a:p>
            <a:pPr algn="ctr"/>
            <a:endParaRPr lang="en-US" b="1" dirty="0">
              <a:solidFill>
                <a:schemeClr val="bg1"/>
              </a:solidFill>
            </a:endParaRPr>
          </a:p>
          <a:p>
            <a:pPr algn="ctr"/>
            <a:endParaRPr lang="en-US" b="1" dirty="0" smtClean="0">
              <a:solidFill>
                <a:schemeClr val="bg1"/>
              </a:solidFill>
            </a:endParaRPr>
          </a:p>
          <a:p>
            <a:pPr algn="ctr"/>
            <a:endParaRPr lang="en-US" b="1" dirty="0" smtClean="0">
              <a:solidFill>
                <a:schemeClr val="bg1"/>
              </a:solidFill>
            </a:endParaRPr>
          </a:p>
        </p:txBody>
      </p:sp>
      <p:sp>
        <p:nvSpPr>
          <p:cNvPr id="3" name="Подзаголовок 2"/>
          <p:cNvSpPr>
            <a:spLocks noGrp="1"/>
          </p:cNvSpPr>
          <p:nvPr>
            <p:ph type="subTitle" idx="1"/>
          </p:nvPr>
        </p:nvSpPr>
        <p:spPr>
          <a:xfrm>
            <a:off x="260648" y="1383120"/>
            <a:ext cx="6480720" cy="7509360"/>
          </a:xfrm>
        </p:spPr>
        <p:txBody>
          <a:bodyPr>
            <a:noAutofit/>
          </a:bodyPr>
          <a:lstStyle/>
          <a:p>
            <a:pPr algn="r">
              <a:spcBef>
                <a:spcPts val="0"/>
              </a:spcBef>
            </a:pPr>
            <a:r>
              <a:rPr lang="en-US" sz="1400" b="1" dirty="0"/>
              <a:t>All of EURALO and the At-Large community are invited to contribute to ICANN public comment proceedings. </a:t>
            </a:r>
          </a:p>
          <a:p>
            <a:pPr algn="r">
              <a:spcBef>
                <a:spcPts val="0"/>
              </a:spcBef>
            </a:pPr>
            <a:r>
              <a:rPr lang="en-US" sz="1400" b="1" dirty="0"/>
              <a:t>For more information, please visit the </a:t>
            </a:r>
          </a:p>
          <a:p>
            <a:pPr algn="r">
              <a:spcBef>
                <a:spcPts val="0"/>
              </a:spcBef>
            </a:pPr>
            <a:r>
              <a:rPr lang="en-US" sz="1400" b="1" dirty="0">
                <a:hlinkClick r:id="rId2"/>
              </a:rPr>
              <a:t> </a:t>
            </a:r>
            <a:r>
              <a:rPr lang="en-US" sz="1400" dirty="0">
                <a:hlinkClick r:id="rId2"/>
              </a:rPr>
              <a:t>At-Large Policy Advice Development </a:t>
            </a:r>
            <a:r>
              <a:rPr lang="en-US" sz="1400" dirty="0" smtClean="0">
                <a:hlinkClick r:id="rId2"/>
              </a:rPr>
              <a:t>Page</a:t>
            </a:r>
            <a:r>
              <a:rPr lang="en-US" sz="1400" dirty="0" smtClean="0"/>
              <a:t/>
            </a:r>
            <a:br>
              <a:rPr lang="en-US" sz="1400" dirty="0" smtClean="0"/>
            </a:br>
            <a:r>
              <a:rPr lang="en-US" sz="1400" dirty="0" smtClean="0"/>
              <a:t/>
            </a:r>
            <a:br>
              <a:rPr lang="en-US" sz="1400" dirty="0" smtClean="0"/>
            </a:br>
            <a:endParaRPr lang="en-US" sz="1400" dirty="0"/>
          </a:p>
          <a:p>
            <a:pPr algn="r">
              <a:spcBef>
                <a:spcPts val="0"/>
              </a:spcBef>
            </a:pPr>
            <a:endParaRPr lang="en-US" sz="1400" b="1" dirty="0" smtClean="0"/>
          </a:p>
          <a:p>
            <a:pPr algn="r">
              <a:spcBef>
                <a:spcPts val="0"/>
              </a:spcBef>
            </a:pPr>
            <a:endParaRPr lang="en-US" sz="1400" b="1" dirty="0"/>
          </a:p>
          <a:p>
            <a:pPr algn="r">
              <a:spcBef>
                <a:spcPts val="0"/>
              </a:spcBef>
            </a:pPr>
            <a:endParaRPr lang="en-US" sz="1400" b="1" dirty="0" smtClean="0"/>
          </a:p>
          <a:p>
            <a:pPr algn="r">
              <a:spcBef>
                <a:spcPts val="0"/>
              </a:spcBef>
            </a:pPr>
            <a:endParaRPr lang="en-US" sz="1400" b="1" dirty="0"/>
          </a:p>
          <a:p>
            <a:pPr algn="r">
              <a:spcBef>
                <a:spcPts val="0"/>
              </a:spcBef>
            </a:pPr>
            <a:endParaRPr lang="en-US" sz="1400" b="1" dirty="0" smtClean="0"/>
          </a:p>
          <a:p>
            <a:pPr algn="r">
              <a:spcBef>
                <a:spcPts val="0"/>
              </a:spcBef>
            </a:pPr>
            <a:endParaRPr lang="en-US" sz="1400" b="1" dirty="0"/>
          </a:p>
          <a:p>
            <a:pPr algn="r">
              <a:spcBef>
                <a:spcPts val="0"/>
              </a:spcBef>
            </a:pPr>
            <a:endParaRPr lang="en-US" sz="1400" b="1" dirty="0" smtClean="0"/>
          </a:p>
          <a:p>
            <a:pPr algn="r">
              <a:spcBef>
                <a:spcPts val="0"/>
              </a:spcBef>
            </a:pPr>
            <a:endParaRPr lang="en-US" sz="1400" b="1" dirty="0"/>
          </a:p>
          <a:p>
            <a:pPr algn="r">
              <a:spcBef>
                <a:spcPts val="0"/>
              </a:spcBef>
            </a:pPr>
            <a:endParaRPr lang="en-US" sz="1400" b="1" dirty="0" smtClean="0"/>
          </a:p>
          <a:p>
            <a:pPr algn="r">
              <a:spcBef>
                <a:spcPts val="0"/>
              </a:spcBef>
            </a:pPr>
            <a:r>
              <a:rPr lang="en-US" sz="1400" i="1" dirty="0" smtClean="0"/>
              <a:t/>
            </a:r>
            <a:br>
              <a:rPr lang="en-US" sz="1400" i="1" dirty="0" smtClean="0"/>
            </a:br>
            <a:endParaRPr lang="en-US" sz="1400" dirty="0" smtClean="0"/>
          </a:p>
          <a:p>
            <a:pPr algn="r">
              <a:spcBef>
                <a:spcPts val="0"/>
              </a:spcBef>
            </a:pPr>
            <a:endParaRPr lang="en-US" sz="1600" dirty="0"/>
          </a:p>
        </p:txBody>
      </p:sp>
      <p:pic>
        <p:nvPicPr>
          <p:cNvPr id="2049" name="Рисунок 3" descr="af7a4501-735b-4269-8da2-1fc31646e441 - коп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908" y="179512"/>
            <a:ext cx="717550" cy="77787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3" descr="Картинки по запросу olivier crepin-leblond"/>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5" descr="Картинки по запросу olivier crepin-leblo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TextBox 9"/>
          <p:cNvSpPr txBox="1"/>
          <p:nvPr/>
        </p:nvSpPr>
        <p:spPr>
          <a:xfrm>
            <a:off x="0" y="1013788"/>
            <a:ext cx="6858000" cy="369332"/>
          </a:xfrm>
          <a:prstGeom prst="rect">
            <a:avLst/>
          </a:prstGeom>
          <a:gradFill flip="none" rotWithShape="1">
            <a:gsLst>
              <a:gs pos="0">
                <a:schemeClr val="accent4">
                  <a:lumMod val="55000"/>
                </a:schemeClr>
              </a:gs>
              <a:gs pos="50000">
                <a:schemeClr val="accent1">
                  <a:tint val="44500"/>
                  <a:satMod val="160000"/>
                </a:schemeClr>
              </a:gs>
              <a:gs pos="100000">
                <a:schemeClr val="accent1">
                  <a:tint val="23500"/>
                  <a:satMod val="160000"/>
                </a:schemeClr>
              </a:gs>
            </a:gsLst>
            <a:lin ang="10800000" scaled="1"/>
            <a:tileRect/>
          </a:gradFill>
        </p:spPr>
        <p:txBody>
          <a:bodyPr wrap="square" rtlCol="0">
            <a:spAutoFit/>
          </a:bodyPr>
          <a:lstStyle/>
          <a:p>
            <a:pPr algn="ctr"/>
            <a:r>
              <a:rPr lang="en-US" b="1" dirty="0" smtClean="0">
                <a:solidFill>
                  <a:schemeClr val="bg1"/>
                </a:solidFill>
              </a:rPr>
              <a:t> 					            ALAC news</a:t>
            </a:r>
            <a:endParaRPr lang="ru-RU" b="1" dirty="0">
              <a:solidFill>
                <a:schemeClr val="bg1"/>
              </a:solidFill>
            </a:endParaRPr>
          </a:p>
        </p:txBody>
      </p:sp>
      <p:sp>
        <p:nvSpPr>
          <p:cNvPr id="9" name="Заголовок 1"/>
          <p:cNvSpPr txBox="1">
            <a:spLocks/>
          </p:cNvSpPr>
          <p:nvPr/>
        </p:nvSpPr>
        <p:spPr>
          <a:xfrm>
            <a:off x="260648" y="179512"/>
            <a:ext cx="6408712" cy="86409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000" b="1" dirty="0" smtClean="0">
                <a:solidFill>
                  <a:schemeClr val="accent4">
                    <a:lumMod val="75000"/>
                  </a:schemeClr>
                </a:solidFill>
              </a:rPr>
              <a:t>EURALO newsletter, June 2020</a:t>
            </a:r>
            <a:r>
              <a:rPr lang="en-US" sz="2000" b="1" dirty="0" smtClean="0">
                <a:solidFill>
                  <a:srgbClr val="3399FF"/>
                </a:solidFill>
              </a:rPr>
              <a:t> </a:t>
            </a:r>
            <a:r>
              <a:rPr lang="ru-RU" sz="2000" b="1" dirty="0" smtClean="0">
                <a:solidFill>
                  <a:srgbClr val="7030A0"/>
                </a:solidFill>
              </a:rPr>
              <a:t/>
            </a:r>
            <a:br>
              <a:rPr lang="ru-RU" sz="2000" b="1" dirty="0" smtClean="0">
                <a:solidFill>
                  <a:srgbClr val="7030A0"/>
                </a:solidFill>
              </a:rPr>
            </a:br>
            <a:endParaRPr lang="ru-RU" sz="2000" b="1" dirty="0">
              <a:solidFill>
                <a:srgbClr val="7030A0"/>
              </a:solidFill>
            </a:endParaRPr>
          </a:p>
        </p:txBody>
      </p:sp>
      <p:sp>
        <p:nvSpPr>
          <p:cNvPr id="2" name="Прямоугольник 1"/>
          <p:cNvSpPr/>
          <p:nvPr/>
        </p:nvSpPr>
        <p:spPr>
          <a:xfrm>
            <a:off x="79884" y="2331616"/>
            <a:ext cx="6661484" cy="4616648"/>
          </a:xfrm>
          <a:prstGeom prst="rect">
            <a:avLst/>
          </a:prstGeom>
        </p:spPr>
        <p:txBody>
          <a:bodyPr wrap="square">
            <a:spAutoFit/>
          </a:bodyPr>
          <a:lstStyle/>
          <a:p>
            <a:pPr algn="r"/>
            <a:r>
              <a:rPr lang="en-US" sz="1400" b="1" dirty="0">
                <a:solidFill>
                  <a:schemeClr val="tx1">
                    <a:lumMod val="65000"/>
                    <a:lumOff val="35000"/>
                  </a:schemeClr>
                </a:solidFill>
              </a:rPr>
              <a:t>We welcome you to read and </a:t>
            </a:r>
            <a:r>
              <a:rPr lang="en-US" sz="1400" b="1" dirty="0" smtClean="0">
                <a:solidFill>
                  <a:schemeClr val="tx1">
                    <a:lumMod val="65000"/>
                    <a:lumOff val="35000"/>
                  </a:schemeClr>
                </a:solidFill>
              </a:rPr>
              <a:t>participate:</a:t>
            </a:r>
          </a:p>
          <a:p>
            <a:pPr algn="r"/>
            <a:r>
              <a:rPr lang="en-US" sz="1400" b="1" dirty="0" smtClean="0">
                <a:solidFill>
                  <a:srgbClr val="00B0F0"/>
                </a:solidFill>
              </a:rPr>
              <a:t>ADOPTED</a:t>
            </a:r>
            <a:r>
              <a:rPr lang="en-US" sz="1400" b="1" dirty="0"/>
              <a:t/>
            </a:r>
            <a:br>
              <a:rPr lang="en-US" sz="1400" b="1" dirty="0"/>
            </a:br>
            <a:r>
              <a:rPr lang="en-US" sz="1400" dirty="0">
                <a:hlinkClick r:id="rId4"/>
              </a:rPr>
              <a:t>At-Large Workspace: Initial Report of the Expedited Policy Development Process (EPDP) on the Temporary Specification for </a:t>
            </a:r>
            <a:r>
              <a:rPr lang="en-US" sz="1400" dirty="0" err="1">
                <a:hlinkClick r:id="rId4"/>
              </a:rPr>
              <a:t>gTLD</a:t>
            </a:r>
            <a:r>
              <a:rPr lang="en-US" sz="1400" dirty="0">
                <a:hlinkClick r:id="rId4"/>
              </a:rPr>
              <a:t> Registration Data Team – PHASE </a:t>
            </a:r>
            <a:r>
              <a:rPr lang="en-US" sz="1400" dirty="0" smtClean="0">
                <a:hlinkClick r:id="rId4"/>
              </a:rPr>
              <a:t>2</a:t>
            </a:r>
            <a:r>
              <a:rPr lang="en-US" sz="1400" dirty="0" smtClean="0"/>
              <a:t/>
            </a:r>
            <a:br>
              <a:rPr lang="en-US" sz="1400" dirty="0" smtClean="0"/>
            </a:br>
            <a:endParaRPr lang="en-US" sz="1400" b="1" dirty="0" smtClean="0">
              <a:solidFill>
                <a:srgbClr val="C00000"/>
              </a:solidFill>
            </a:endParaRPr>
          </a:p>
          <a:p>
            <a:pPr algn="r"/>
            <a:r>
              <a:rPr lang="en-US" sz="1400" b="1" dirty="0" smtClean="0">
                <a:solidFill>
                  <a:srgbClr val="C00000"/>
                </a:solidFill>
              </a:rPr>
              <a:t>COMMENT</a:t>
            </a:r>
            <a:r>
              <a:rPr lang="en-US" sz="1400" b="1" dirty="0"/>
              <a:t/>
            </a:r>
            <a:br>
              <a:rPr lang="en-US" sz="1400" b="1" dirty="0"/>
            </a:br>
            <a:r>
              <a:rPr lang="en-US" sz="1400" dirty="0">
                <a:hlinkClick r:id="rId5"/>
              </a:rPr>
              <a:t>At-Large Workspace: At-Large Policy Platform</a:t>
            </a:r>
            <a:endParaRPr lang="en-US" sz="1400" dirty="0" smtClean="0"/>
          </a:p>
          <a:p>
            <a:pPr algn="r"/>
            <a:endParaRPr lang="en-US" sz="1400" b="1" dirty="0" smtClean="0"/>
          </a:p>
          <a:p>
            <a:pPr algn="r"/>
            <a:r>
              <a:rPr lang="en-US" sz="1400" b="1" dirty="0" smtClean="0">
                <a:solidFill>
                  <a:srgbClr val="00B050"/>
                </a:solidFill>
              </a:rPr>
              <a:t>DRAFTING</a:t>
            </a:r>
            <a:r>
              <a:rPr lang="en-US" sz="1400" dirty="0"/>
              <a:t/>
            </a:r>
            <a:br>
              <a:rPr lang="en-US" sz="1400" dirty="0"/>
            </a:br>
            <a:r>
              <a:rPr lang="en-US" sz="1400" dirty="0">
                <a:hlinkClick r:id="rId6"/>
              </a:rPr>
              <a:t>At-Large Workspace: Latin America and Caribbean (LAC) Regional Strategic Plan for </a:t>
            </a:r>
            <a:r>
              <a:rPr lang="en-US" sz="1400" dirty="0" smtClean="0">
                <a:hlinkClick r:id="rId6"/>
              </a:rPr>
              <a:t>FY2021-2025</a:t>
            </a:r>
            <a:endParaRPr lang="en-US" sz="1400" dirty="0" smtClean="0"/>
          </a:p>
          <a:p>
            <a:pPr algn="r"/>
            <a:r>
              <a:rPr lang="en-US" sz="1400" dirty="0">
                <a:hlinkClick r:id="rId7"/>
              </a:rPr>
              <a:t>At-Large Workspace: Third Accountability and Transparency Review Team (ATRT3) Final </a:t>
            </a:r>
            <a:r>
              <a:rPr lang="en-US" sz="1400" dirty="0" smtClean="0">
                <a:hlinkClick r:id="rId7"/>
              </a:rPr>
              <a:t>Report</a:t>
            </a:r>
            <a:endParaRPr lang="en-US" sz="1400" dirty="0" smtClean="0"/>
          </a:p>
          <a:p>
            <a:pPr algn="r"/>
            <a:r>
              <a:rPr lang="en-US" sz="1400" dirty="0">
                <a:hlinkClick r:id="rId8"/>
              </a:rPr>
              <a:t>At-Large Workspace: Enhancing the Effectiveness of ICANN’s </a:t>
            </a:r>
            <a:r>
              <a:rPr lang="en-US" sz="1400" dirty="0" err="1">
                <a:hlinkClick r:id="rId8"/>
              </a:rPr>
              <a:t>Multistakeholder</a:t>
            </a:r>
            <a:r>
              <a:rPr lang="en-US" sz="1400" dirty="0">
                <a:hlinkClick r:id="rId8"/>
              </a:rPr>
              <a:t> Model – Next Steps</a:t>
            </a:r>
            <a:r>
              <a:rPr lang="en-US" sz="1400" dirty="0" smtClean="0"/>
              <a:t/>
            </a:r>
            <a:br>
              <a:rPr lang="en-US" sz="1400" dirty="0" smtClean="0"/>
            </a:br>
            <a:endParaRPr lang="en-US" sz="1400" dirty="0" smtClean="0"/>
          </a:p>
          <a:p>
            <a:pPr algn="r"/>
            <a:r>
              <a:rPr lang="en-US" sz="1400" b="1" dirty="0" smtClean="0">
                <a:solidFill>
                  <a:schemeClr val="accent6">
                    <a:lumMod val="75000"/>
                  </a:schemeClr>
                </a:solidFill>
              </a:rPr>
              <a:t>VOTE</a:t>
            </a:r>
          </a:p>
          <a:p>
            <a:pPr algn="r"/>
            <a:r>
              <a:rPr lang="en-US" sz="1400" dirty="0">
                <a:hlinkClick r:id="rId9"/>
              </a:rPr>
              <a:t>At-Large Workspace: </a:t>
            </a:r>
            <a:r>
              <a:rPr lang="en-US" sz="1400" dirty="0" err="1">
                <a:hlinkClick r:id="rId9"/>
              </a:rPr>
              <a:t>ccNSO</a:t>
            </a:r>
            <a:r>
              <a:rPr lang="en-US" sz="1400" dirty="0">
                <a:hlinkClick r:id="rId9"/>
              </a:rPr>
              <a:t> PDP3: Initial Proposals for Process to Retire </a:t>
            </a:r>
            <a:r>
              <a:rPr lang="en-US" sz="1400" dirty="0" err="1">
                <a:hlinkClick r:id="rId9"/>
              </a:rPr>
              <a:t>ccTLDs</a:t>
            </a:r>
            <a:r>
              <a:rPr lang="en-US" sz="1400" dirty="0"/>
              <a:t> </a:t>
            </a:r>
            <a:endParaRPr lang="en-US" sz="1400" dirty="0" smtClean="0"/>
          </a:p>
          <a:p>
            <a:pPr algn="r"/>
            <a:endParaRPr lang="en-US" sz="1400" b="1" dirty="0"/>
          </a:p>
          <a:p>
            <a:pPr algn="r"/>
            <a:r>
              <a:rPr lang="en-US" sz="1400" b="1" dirty="0" smtClean="0"/>
              <a:t>TBC</a:t>
            </a:r>
          </a:p>
          <a:p>
            <a:pPr algn="r"/>
            <a:r>
              <a:rPr lang="en-US" sz="1400" dirty="0">
                <a:hlinkClick r:id="rId10"/>
              </a:rPr>
              <a:t>At-Large Workspace: Label Generation Rules for the Root Zone Version 4 (RZ-LGR-4)</a:t>
            </a:r>
            <a:endParaRPr lang="ru-RU" sz="1400" b="1" dirty="0"/>
          </a:p>
        </p:txBody>
      </p:sp>
      <p:sp>
        <p:nvSpPr>
          <p:cNvPr id="4" name="Прямоугольник 3"/>
          <p:cNvSpPr/>
          <p:nvPr/>
        </p:nvSpPr>
        <p:spPr>
          <a:xfrm>
            <a:off x="3735082" y="7291461"/>
            <a:ext cx="2988032" cy="1384995"/>
          </a:xfrm>
          <a:prstGeom prst="rect">
            <a:avLst/>
          </a:prstGeom>
        </p:spPr>
        <p:txBody>
          <a:bodyPr wrap="square">
            <a:spAutoFit/>
          </a:bodyPr>
          <a:lstStyle/>
          <a:p>
            <a:pPr algn="r"/>
            <a:r>
              <a:rPr lang="en-US" sz="1400" dirty="0">
                <a:solidFill>
                  <a:schemeClr val="bg1"/>
                </a:solidFill>
              </a:rPr>
              <a:t>How does </a:t>
            </a:r>
            <a:r>
              <a:rPr lang="en-US" sz="1400" dirty="0" err="1">
                <a:solidFill>
                  <a:schemeClr val="bg1"/>
                </a:solidFill>
              </a:rPr>
              <a:t>multistakeholder</a:t>
            </a:r>
            <a:r>
              <a:rPr lang="en-US" sz="1400" dirty="0">
                <a:solidFill>
                  <a:schemeClr val="bg1"/>
                </a:solidFill>
              </a:rPr>
              <a:t> advice development work at ICANN? </a:t>
            </a:r>
          </a:p>
          <a:p>
            <a:pPr algn="r"/>
            <a:r>
              <a:rPr lang="en-US" sz="1400" dirty="0">
                <a:solidFill>
                  <a:schemeClr val="bg1"/>
                </a:solidFill>
              </a:rPr>
              <a:t>Check out our infographic to learn about the process  </a:t>
            </a:r>
            <a:r>
              <a:rPr lang="en-US" sz="1400" dirty="0">
                <a:solidFill>
                  <a:schemeClr val="bg1"/>
                </a:solidFill>
                <a:hlinkClick r:id="rId11" tooltip="https://go.icann.org/30ZpAfO"/>
              </a:rPr>
              <a:t>https://go.icann.org/30ZpAfO</a:t>
            </a:r>
            <a:r>
              <a:rPr lang="en-US" sz="1400" dirty="0">
                <a:solidFill>
                  <a:schemeClr val="bg1"/>
                </a:solidFill>
              </a:rPr>
              <a:t> </a:t>
            </a:r>
            <a:endParaRPr lang="ru-RU" sz="1400" b="1" dirty="0">
              <a:solidFill>
                <a:schemeClr val="bg1"/>
              </a:solidFill>
            </a:endParaRPr>
          </a:p>
          <a:p>
            <a:pPr algn="r"/>
            <a:endParaRPr lang="ru-RU" sz="1400" b="1" dirty="0">
              <a:solidFill>
                <a:schemeClr val="tx1">
                  <a:lumMod val="75000"/>
                  <a:lumOff val="25000"/>
                </a:schemeClr>
              </a:solidFill>
            </a:endParaRPr>
          </a:p>
        </p:txBody>
      </p:sp>
      <p:pic>
        <p:nvPicPr>
          <p:cNvPr id="9218" name="Picture 2"/>
          <p:cNvPicPr>
            <a:picLocks noChangeAspect="1" noChangeArrowheads="1"/>
          </p:cNvPicPr>
          <p:nvPr/>
        </p:nvPicPr>
        <p:blipFill rotWithShape="1">
          <a:blip r:embed="rId12">
            <a:extLst>
              <a:ext uri="{28A0092B-C50C-407E-A947-70E740481C1C}">
                <a14:useLocalDpi xmlns:a14="http://schemas.microsoft.com/office/drawing/2010/main" val="0"/>
              </a:ext>
            </a:extLst>
          </a:blip>
          <a:srcRect l="23680" t="44294" r="33236" b="15216"/>
          <a:stretch/>
        </p:blipFill>
        <p:spPr bwMode="auto">
          <a:xfrm>
            <a:off x="422258" y="7257594"/>
            <a:ext cx="3366782" cy="1778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4512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987824"/>
            <a:ext cx="6858000" cy="504056"/>
          </a:xfrm>
          <a:prstGeom prst="rect">
            <a:avLst/>
          </a:prstGeom>
          <a:gradFill flip="none" rotWithShape="1">
            <a:gsLst>
              <a:gs pos="0">
                <a:schemeClr val="bg1"/>
              </a:gs>
              <a:gs pos="100000">
                <a:schemeClr val="accent1">
                  <a:tint val="44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49" name="Рисунок 3" descr="af7a4501-735b-4269-8da2-1fc31646e441 - копия"/>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908" y="179512"/>
            <a:ext cx="717550" cy="77787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3" descr="Картинки по запросу olivier crepin-leblond"/>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5" descr="Картинки по запросу olivier crepin-leblo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TextBox 9"/>
          <p:cNvSpPr txBox="1"/>
          <p:nvPr/>
        </p:nvSpPr>
        <p:spPr>
          <a:xfrm>
            <a:off x="0" y="1013788"/>
            <a:ext cx="6858000" cy="369332"/>
          </a:xfrm>
          <a:prstGeom prst="rect">
            <a:avLst/>
          </a:prstGeom>
          <a:gradFill flip="none" rotWithShape="1">
            <a:gsLst>
              <a:gs pos="0">
                <a:schemeClr val="accent4">
                  <a:lumMod val="55000"/>
                </a:schemeClr>
              </a:gs>
              <a:gs pos="50000">
                <a:schemeClr val="accent1">
                  <a:tint val="44500"/>
                  <a:satMod val="160000"/>
                </a:schemeClr>
              </a:gs>
              <a:gs pos="100000">
                <a:schemeClr val="accent1">
                  <a:tint val="23500"/>
                  <a:satMod val="160000"/>
                </a:schemeClr>
              </a:gs>
            </a:gsLst>
            <a:lin ang="10800000" scaled="1"/>
            <a:tileRect/>
          </a:gradFill>
        </p:spPr>
        <p:txBody>
          <a:bodyPr wrap="square" rtlCol="0">
            <a:spAutoFit/>
          </a:bodyPr>
          <a:lstStyle/>
          <a:p>
            <a:pPr algn="ctr"/>
            <a:r>
              <a:rPr lang="en-US" b="1" dirty="0" smtClean="0">
                <a:solidFill>
                  <a:schemeClr val="bg1"/>
                </a:solidFill>
              </a:rPr>
              <a:t> 					            ALAC news</a:t>
            </a:r>
            <a:endParaRPr lang="ru-RU" b="1" dirty="0">
              <a:solidFill>
                <a:schemeClr val="bg1"/>
              </a:solidFill>
            </a:endParaRPr>
          </a:p>
        </p:txBody>
      </p:sp>
      <p:sp>
        <p:nvSpPr>
          <p:cNvPr id="9" name="Заголовок 1"/>
          <p:cNvSpPr txBox="1">
            <a:spLocks/>
          </p:cNvSpPr>
          <p:nvPr/>
        </p:nvSpPr>
        <p:spPr>
          <a:xfrm>
            <a:off x="260648" y="179512"/>
            <a:ext cx="6408712" cy="86409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000" b="1" dirty="0" smtClean="0">
                <a:solidFill>
                  <a:schemeClr val="accent4">
                    <a:lumMod val="75000"/>
                  </a:schemeClr>
                </a:solidFill>
              </a:rPr>
              <a:t>EURALO newsletter, June 2020</a:t>
            </a:r>
            <a:r>
              <a:rPr lang="en-US" sz="2000" b="1" dirty="0" smtClean="0">
                <a:solidFill>
                  <a:srgbClr val="3399FF"/>
                </a:solidFill>
              </a:rPr>
              <a:t> </a:t>
            </a:r>
            <a:r>
              <a:rPr lang="ru-RU" sz="2000" b="1" dirty="0" smtClean="0">
                <a:solidFill>
                  <a:srgbClr val="7030A0"/>
                </a:solidFill>
              </a:rPr>
              <a:t/>
            </a:r>
            <a:br>
              <a:rPr lang="ru-RU" sz="2000" b="1" dirty="0" smtClean="0">
                <a:solidFill>
                  <a:srgbClr val="7030A0"/>
                </a:solidFill>
              </a:rPr>
            </a:br>
            <a:endParaRPr lang="ru-RU" sz="2000" b="1" dirty="0">
              <a:solidFill>
                <a:srgbClr val="7030A0"/>
              </a:solidFill>
            </a:endParaRPr>
          </a:p>
        </p:txBody>
      </p:sp>
      <p:pic>
        <p:nvPicPr>
          <p:cNvPr id="1026" name="Picture 2" descr="Изображени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0888" y="6973174"/>
            <a:ext cx="2707431" cy="1871312"/>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54446" y="1259632"/>
            <a:ext cx="6257314" cy="5693866"/>
          </a:xfrm>
          <a:prstGeom prst="rect">
            <a:avLst/>
          </a:prstGeom>
        </p:spPr>
        <p:txBody>
          <a:bodyPr wrap="square">
            <a:spAutoFit/>
          </a:bodyPr>
          <a:lstStyle/>
          <a:p>
            <a:pPr algn="r"/>
            <a:r>
              <a:rPr lang="en-US" sz="1400" dirty="0"/>
              <a:t/>
            </a:r>
            <a:br>
              <a:rPr lang="en-US" sz="1400" dirty="0"/>
            </a:br>
            <a:r>
              <a:rPr lang="en-US" sz="1400" b="1" dirty="0">
                <a:hlinkClick r:id="rId4"/>
              </a:rPr>
              <a:t>Webinar Invitation: Third Accountability and Transparency Review Team (ATRT3) Final Report</a:t>
            </a:r>
            <a:endParaRPr lang="en-US" sz="1400" dirty="0"/>
          </a:p>
          <a:p>
            <a:pPr algn="r"/>
            <a:r>
              <a:rPr lang="en-US" sz="1400" dirty="0"/>
              <a:t>29 June 2020</a:t>
            </a:r>
          </a:p>
          <a:p>
            <a:pPr algn="r"/>
            <a:r>
              <a:rPr lang="en-US" sz="1400" dirty="0" smtClean="0"/>
              <a:t>The </a:t>
            </a:r>
            <a:r>
              <a:rPr lang="en-US" sz="1400" dirty="0"/>
              <a:t>third Accountability and Transparency Review Team (</a:t>
            </a:r>
            <a:r>
              <a:rPr lang="en-US" sz="1400" dirty="0">
                <a:hlinkClick r:id="rId5"/>
              </a:rPr>
              <a:t>ATRT3</a:t>
            </a:r>
            <a:r>
              <a:rPr lang="en-US" sz="1400" dirty="0"/>
              <a:t>) invites the community to participate in a webinar on its </a:t>
            </a:r>
            <a:r>
              <a:rPr lang="en-US" sz="1400" dirty="0">
                <a:hlinkClick r:id="rId6"/>
              </a:rPr>
              <a:t>Final Report</a:t>
            </a:r>
            <a:r>
              <a:rPr lang="en-US" sz="1400" dirty="0"/>
              <a:t> [PDF, 3.92 MB]. There are two opportunities to participate</a:t>
            </a:r>
            <a:r>
              <a:rPr lang="en-US" sz="1400" dirty="0" smtClean="0"/>
              <a:t>:</a:t>
            </a:r>
          </a:p>
          <a:p>
            <a:pPr algn="r"/>
            <a:endParaRPr lang="en-US" sz="1400" dirty="0"/>
          </a:p>
          <a:p>
            <a:pPr algn="r"/>
            <a:r>
              <a:rPr lang="en-US" sz="1400" dirty="0"/>
              <a:t>15 July 2020 at 15:30-16:30 UTC</a:t>
            </a:r>
          </a:p>
          <a:p>
            <a:pPr algn="r"/>
            <a:r>
              <a:rPr lang="en-US" sz="1400" dirty="0"/>
              <a:t>16 July 2020 at 07:00-08:00 UTC</a:t>
            </a:r>
          </a:p>
          <a:p>
            <a:pPr algn="r"/>
            <a:endParaRPr lang="en-US" sz="1400" dirty="0" smtClean="0"/>
          </a:p>
          <a:p>
            <a:pPr algn="r"/>
            <a:r>
              <a:rPr lang="en-US" sz="1400" dirty="0" smtClean="0"/>
              <a:t>During </a:t>
            </a:r>
            <a:r>
              <a:rPr lang="en-US" sz="1400" dirty="0"/>
              <a:t>the webinar, the ATRT3 will present an overview of the recommendations in its Final Report and answer questions. Details on how to attend are available </a:t>
            </a:r>
            <a:r>
              <a:rPr lang="en-US" sz="1400" dirty="0">
                <a:hlinkClick r:id="rId7"/>
              </a:rPr>
              <a:t>here</a:t>
            </a:r>
            <a:r>
              <a:rPr lang="en-US" sz="1400" dirty="0"/>
              <a:t>.</a:t>
            </a:r>
          </a:p>
          <a:p>
            <a:pPr algn="r"/>
            <a:r>
              <a:rPr lang="en-US" sz="1400" b="1" dirty="0"/>
              <a:t>Background</a:t>
            </a:r>
          </a:p>
          <a:p>
            <a:pPr algn="r"/>
            <a:r>
              <a:rPr lang="en-US" sz="1400" dirty="0"/>
              <a:t>The </a:t>
            </a:r>
            <a:r>
              <a:rPr lang="en-US" sz="1400" dirty="0">
                <a:hlinkClick r:id="rId6"/>
              </a:rPr>
              <a:t>ATRT3 Final </a:t>
            </a:r>
            <a:r>
              <a:rPr lang="en-US" sz="1400" dirty="0" smtClean="0">
                <a:hlinkClick r:id="rId6"/>
              </a:rPr>
              <a:t>Report</a:t>
            </a:r>
            <a:r>
              <a:rPr lang="en-US" sz="1400" dirty="0" smtClean="0"/>
              <a:t> contains </a:t>
            </a:r>
            <a:r>
              <a:rPr lang="en-US" sz="1400" dirty="0"/>
              <a:t>five recommendations with regard to ICANN accountability and transparency in the following areas:</a:t>
            </a:r>
          </a:p>
          <a:p>
            <a:pPr algn="r"/>
            <a:r>
              <a:rPr lang="en-US" sz="1400" dirty="0"/>
              <a:t>Prioritization of review and Cross-Community Working Group on Enhancing ICANN Accountability, Work Stream 2 (WS2) recommendations.</a:t>
            </a:r>
          </a:p>
          <a:p>
            <a:pPr algn="r"/>
            <a:r>
              <a:rPr lang="en-US" sz="1400" dirty="0"/>
              <a:t>Amending Specific and Organizational Reviews.</a:t>
            </a:r>
          </a:p>
          <a:p>
            <a:pPr algn="r"/>
            <a:r>
              <a:rPr lang="en-US" sz="1400" dirty="0"/>
              <a:t>Accountability and transparency relating to Strategic and Operational Plans including accountability indicators.</a:t>
            </a:r>
          </a:p>
          <a:p>
            <a:pPr algn="r"/>
            <a:r>
              <a:rPr lang="en-US" sz="1400" dirty="0"/>
              <a:t>Public input.</a:t>
            </a:r>
          </a:p>
          <a:p>
            <a:pPr algn="r"/>
            <a:r>
              <a:rPr lang="en-US" sz="1400" dirty="0"/>
              <a:t>Assessment of the implementation of ATRT2 recommendations.</a:t>
            </a:r>
          </a:p>
          <a:p>
            <a:pPr algn="r"/>
            <a:r>
              <a:rPr lang="en-US" sz="1400" dirty="0"/>
              <a:t>On 16 June 2020, the </a:t>
            </a:r>
            <a:r>
              <a:rPr lang="en-US" sz="1400" dirty="0">
                <a:hlinkClick r:id="rId6"/>
              </a:rPr>
              <a:t>ATRT3 Final Report</a:t>
            </a:r>
            <a:r>
              <a:rPr lang="en-US" sz="1400" dirty="0"/>
              <a:t> [PDF, 3.92 MB] was issued for Public Comment to inform Board action on the ATRT3's final recommendations. The </a:t>
            </a:r>
            <a:r>
              <a:rPr lang="en-US" sz="1400" dirty="0">
                <a:hlinkClick r:id="rId8"/>
              </a:rPr>
              <a:t>Public Comment proceeding</a:t>
            </a:r>
            <a:r>
              <a:rPr lang="en-US" sz="1400" dirty="0"/>
              <a:t> will close at 23:59 UTC on 31 July 2020.</a:t>
            </a:r>
          </a:p>
        </p:txBody>
      </p:sp>
    </p:spTree>
    <p:extLst>
      <p:ext uri="{BB962C8B-B14F-4D97-AF65-F5344CB8AC3E}">
        <p14:creationId xmlns:p14="http://schemas.microsoft.com/office/powerpoint/2010/main" val="292083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Рисунок 3" descr="af7a4501-735b-4269-8da2-1fc31646e441 - копия"/>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908" y="179512"/>
            <a:ext cx="717550" cy="77787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3" descr="Картинки по запросу olivier crepin-leblond"/>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5" descr="Картинки по запросу olivier crepin-leblo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TextBox 9"/>
          <p:cNvSpPr txBox="1"/>
          <p:nvPr/>
        </p:nvSpPr>
        <p:spPr>
          <a:xfrm>
            <a:off x="0" y="1013788"/>
            <a:ext cx="6858000" cy="369332"/>
          </a:xfrm>
          <a:prstGeom prst="rect">
            <a:avLst/>
          </a:prstGeom>
          <a:gradFill flip="none" rotWithShape="1">
            <a:gsLst>
              <a:gs pos="0">
                <a:schemeClr val="accent4">
                  <a:lumMod val="55000"/>
                </a:schemeClr>
              </a:gs>
              <a:gs pos="50000">
                <a:schemeClr val="accent1">
                  <a:tint val="44500"/>
                  <a:satMod val="160000"/>
                </a:schemeClr>
              </a:gs>
              <a:gs pos="100000">
                <a:schemeClr val="accent1">
                  <a:tint val="23500"/>
                  <a:satMod val="160000"/>
                </a:schemeClr>
              </a:gs>
            </a:gsLst>
            <a:lin ang="10800000" scaled="1"/>
            <a:tileRect/>
          </a:gradFill>
        </p:spPr>
        <p:txBody>
          <a:bodyPr wrap="square" rtlCol="0">
            <a:spAutoFit/>
          </a:bodyPr>
          <a:lstStyle/>
          <a:p>
            <a:pPr algn="ctr"/>
            <a:r>
              <a:rPr lang="en-US" b="1" dirty="0">
                <a:solidFill>
                  <a:schemeClr val="bg1"/>
                </a:solidFill>
              </a:rPr>
              <a:t>	</a:t>
            </a:r>
            <a:r>
              <a:rPr lang="en-US" b="1" dirty="0" smtClean="0">
                <a:solidFill>
                  <a:schemeClr val="bg1"/>
                </a:solidFill>
              </a:rPr>
              <a:t>				       ICANN updates</a:t>
            </a:r>
            <a:endParaRPr lang="ru-RU" b="1" dirty="0">
              <a:solidFill>
                <a:schemeClr val="bg1"/>
              </a:solidFill>
            </a:endParaRPr>
          </a:p>
        </p:txBody>
      </p:sp>
      <p:sp>
        <p:nvSpPr>
          <p:cNvPr id="2" name="AutoShape 2" descr="https://radiokp.ru/sites/default/files/styles/kp_fullnode_730_486/public/2020-03/pustoyparizh.jpg?itok=cKeqROt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https://radiokp.ru/sites/default/files/styles/kp_fullnode_730_486/public/2020-03/pustoyparizh.jpg?itok=cKeqROt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6" descr="https://radiokp.ru/sites/default/files/styles/kp_fullnode_730_486/public/2020-03/pustoyparizh.jpg?itok=cKeqROtB"/>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3" name="Заголовок 1"/>
          <p:cNvSpPr txBox="1">
            <a:spLocks/>
          </p:cNvSpPr>
          <p:nvPr/>
        </p:nvSpPr>
        <p:spPr>
          <a:xfrm>
            <a:off x="260648" y="179512"/>
            <a:ext cx="6408712" cy="86409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000" b="1" dirty="0" smtClean="0">
                <a:solidFill>
                  <a:schemeClr val="accent4">
                    <a:lumMod val="75000"/>
                  </a:schemeClr>
                </a:solidFill>
              </a:rPr>
              <a:t>EURALO newsletter, May 2020</a:t>
            </a:r>
            <a:r>
              <a:rPr lang="en-US" sz="2000" b="1" dirty="0" smtClean="0">
                <a:solidFill>
                  <a:srgbClr val="3399FF"/>
                </a:solidFill>
              </a:rPr>
              <a:t> </a:t>
            </a:r>
            <a:r>
              <a:rPr lang="ru-RU" sz="2000" b="1" dirty="0" smtClean="0">
                <a:solidFill>
                  <a:srgbClr val="7030A0"/>
                </a:solidFill>
              </a:rPr>
              <a:t/>
            </a:r>
            <a:br>
              <a:rPr lang="ru-RU" sz="2000" b="1" dirty="0" smtClean="0">
                <a:solidFill>
                  <a:srgbClr val="7030A0"/>
                </a:solidFill>
              </a:rPr>
            </a:br>
            <a:endParaRPr lang="ru-RU" sz="2000" b="1" dirty="0">
              <a:solidFill>
                <a:srgbClr val="7030A0"/>
              </a:solidFill>
            </a:endParaRPr>
          </a:p>
        </p:txBody>
      </p:sp>
      <p:sp>
        <p:nvSpPr>
          <p:cNvPr id="9" name="Прямоугольник 8"/>
          <p:cNvSpPr/>
          <p:nvPr/>
        </p:nvSpPr>
        <p:spPr>
          <a:xfrm>
            <a:off x="260649" y="1475656"/>
            <a:ext cx="6480720" cy="1508105"/>
          </a:xfrm>
          <a:prstGeom prst="rect">
            <a:avLst/>
          </a:prstGeom>
        </p:spPr>
        <p:txBody>
          <a:bodyPr wrap="square">
            <a:spAutoFit/>
          </a:bodyPr>
          <a:lstStyle/>
          <a:p>
            <a:pPr algn="r"/>
            <a:r>
              <a:rPr lang="en-US" sz="1400" dirty="0">
                <a:solidFill>
                  <a:schemeClr val="tx1">
                    <a:lumMod val="65000"/>
                    <a:lumOff val="35000"/>
                  </a:schemeClr>
                </a:solidFill>
              </a:rPr>
              <a:t>We would like to pay your attention to the  updated version of ICANN website. It has become more convenient for getting the last news, learning more about current and future events, educational opportunities and moments where your </a:t>
            </a:r>
            <a:r>
              <a:rPr lang="en-US" sz="1400" dirty="0" smtClean="0">
                <a:solidFill>
                  <a:schemeClr val="tx1">
                    <a:lumMod val="65000"/>
                    <a:lumOff val="35000"/>
                  </a:schemeClr>
                </a:solidFill>
              </a:rPr>
              <a:t>input </a:t>
            </a:r>
            <a:r>
              <a:rPr lang="en-US" sz="1400" dirty="0">
                <a:solidFill>
                  <a:schemeClr val="tx1">
                    <a:lumMod val="65000"/>
                    <a:lumOff val="35000"/>
                  </a:schemeClr>
                </a:solidFill>
              </a:rPr>
              <a:t>in </a:t>
            </a:r>
            <a:r>
              <a:rPr lang="en-US" sz="1400" dirty="0" smtClean="0">
                <a:solidFill>
                  <a:schemeClr val="tx1">
                    <a:lumMod val="65000"/>
                    <a:lumOff val="35000"/>
                  </a:schemeClr>
                </a:solidFill>
              </a:rPr>
              <a:t>the decision-making </a:t>
            </a:r>
            <a:r>
              <a:rPr lang="en-US" sz="1400" dirty="0">
                <a:solidFill>
                  <a:schemeClr val="tx1">
                    <a:lumMod val="65000"/>
                    <a:lumOff val="35000"/>
                  </a:schemeClr>
                </a:solidFill>
              </a:rPr>
              <a:t>process is needed</a:t>
            </a:r>
            <a:r>
              <a:rPr lang="en-US" sz="1400" dirty="0" smtClean="0">
                <a:solidFill>
                  <a:schemeClr val="tx1">
                    <a:lumMod val="65000"/>
                    <a:lumOff val="35000"/>
                  </a:schemeClr>
                </a:solidFill>
              </a:rPr>
              <a:t>.</a:t>
            </a:r>
          </a:p>
          <a:p>
            <a:pPr algn="r"/>
            <a:r>
              <a:rPr lang="en-US" dirty="0" smtClean="0">
                <a:solidFill>
                  <a:schemeClr val="tx1">
                    <a:lumMod val="65000"/>
                    <a:lumOff val="35000"/>
                  </a:schemeClr>
                </a:solidFill>
              </a:rPr>
              <a:t/>
            </a:r>
            <a:br>
              <a:rPr lang="en-US" dirty="0" smtClean="0">
                <a:solidFill>
                  <a:schemeClr val="tx1">
                    <a:lumMod val="65000"/>
                    <a:lumOff val="35000"/>
                  </a:schemeClr>
                </a:solidFill>
              </a:rPr>
            </a:br>
            <a:r>
              <a:rPr lang="en-US" sz="1400" dirty="0" smtClean="0">
                <a:solidFill>
                  <a:schemeClr val="tx1">
                    <a:lumMod val="65000"/>
                    <a:lumOff val="35000"/>
                  </a:schemeClr>
                </a:solidFill>
              </a:rPr>
              <a:t>Visit</a:t>
            </a:r>
            <a:r>
              <a:rPr lang="en-US" dirty="0" smtClean="0">
                <a:solidFill>
                  <a:schemeClr val="tx1">
                    <a:lumMod val="65000"/>
                    <a:lumOff val="35000"/>
                  </a:schemeClr>
                </a:solidFill>
              </a:rPr>
              <a:t> </a:t>
            </a:r>
            <a:r>
              <a:rPr lang="en-US" sz="1400" dirty="0" smtClean="0">
                <a:hlinkClick r:id="rId3"/>
              </a:rPr>
              <a:t>icann.org</a:t>
            </a:r>
            <a:r>
              <a:rPr lang="en-US" sz="1400" dirty="0">
                <a:hlinkClick r:id="rId3"/>
              </a:rPr>
              <a:t>/</a:t>
            </a:r>
            <a:r>
              <a:rPr lang="en-US" sz="1400" dirty="0" smtClean="0">
                <a:solidFill>
                  <a:schemeClr val="tx1">
                    <a:lumMod val="65000"/>
                    <a:lumOff val="35000"/>
                  </a:schemeClr>
                </a:solidFill>
              </a:rPr>
              <a:t> </a:t>
            </a:r>
            <a:r>
              <a:rPr lang="en-US" sz="1400" b="1" dirty="0">
                <a:solidFill>
                  <a:schemeClr val="tx1">
                    <a:lumMod val="65000"/>
                    <a:lumOff val="35000"/>
                  </a:schemeClr>
                </a:solidFill>
              </a:rPr>
              <a:t> </a:t>
            </a:r>
            <a:endParaRPr lang="en-US" sz="1400" b="1" dirty="0" smtClean="0">
              <a:solidFill>
                <a:schemeClr val="tx1">
                  <a:lumMod val="65000"/>
                  <a:lumOff val="35000"/>
                </a:schemeClr>
              </a:solidFill>
            </a:endParaRPr>
          </a:p>
        </p:txBody>
      </p:sp>
      <p:sp>
        <p:nvSpPr>
          <p:cNvPr id="11" name="AutoShape 2" descr="На изображении может находиться: небо, небоскреб и на улице"/>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1505" t="14000" r="23116" b="12500"/>
          <a:stretch/>
        </p:blipFill>
        <p:spPr bwMode="auto">
          <a:xfrm>
            <a:off x="116632" y="2987824"/>
            <a:ext cx="6658536"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4765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Рисунок 3" descr="af7a4501-735b-4269-8da2-1fc31646e441 - копия"/>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908" y="179512"/>
            <a:ext cx="717550" cy="77787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3" descr="Картинки по запросу olivier crepin-leblond"/>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5" descr="Картинки по запросу olivier crepin-leblo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TextBox 9"/>
          <p:cNvSpPr txBox="1"/>
          <p:nvPr/>
        </p:nvSpPr>
        <p:spPr>
          <a:xfrm>
            <a:off x="0" y="1013788"/>
            <a:ext cx="6858000" cy="369332"/>
          </a:xfrm>
          <a:prstGeom prst="rect">
            <a:avLst/>
          </a:prstGeom>
          <a:gradFill flip="none" rotWithShape="1">
            <a:gsLst>
              <a:gs pos="0">
                <a:schemeClr val="accent4">
                  <a:lumMod val="55000"/>
                </a:schemeClr>
              </a:gs>
              <a:gs pos="50000">
                <a:schemeClr val="accent1">
                  <a:tint val="44500"/>
                  <a:satMod val="160000"/>
                </a:schemeClr>
              </a:gs>
              <a:gs pos="100000">
                <a:schemeClr val="accent1">
                  <a:tint val="23500"/>
                  <a:satMod val="160000"/>
                </a:schemeClr>
              </a:gs>
            </a:gsLst>
            <a:lin ang="10800000" scaled="1"/>
            <a:tileRect/>
          </a:gradFill>
        </p:spPr>
        <p:txBody>
          <a:bodyPr wrap="square" rtlCol="0">
            <a:spAutoFit/>
          </a:bodyPr>
          <a:lstStyle/>
          <a:p>
            <a:pPr algn="ctr"/>
            <a:r>
              <a:rPr lang="en-US" b="1" dirty="0">
                <a:solidFill>
                  <a:schemeClr val="bg1"/>
                </a:solidFill>
              </a:rPr>
              <a:t>	</a:t>
            </a:r>
            <a:r>
              <a:rPr lang="en-US" b="1" dirty="0" smtClean="0">
                <a:solidFill>
                  <a:schemeClr val="bg1"/>
                </a:solidFill>
              </a:rPr>
              <a:t>				       ICANN updates</a:t>
            </a:r>
            <a:endParaRPr lang="ru-RU" b="1" dirty="0">
              <a:solidFill>
                <a:schemeClr val="bg1"/>
              </a:solidFill>
            </a:endParaRPr>
          </a:p>
        </p:txBody>
      </p:sp>
      <p:sp>
        <p:nvSpPr>
          <p:cNvPr id="2" name="AutoShape 2" descr="https://radiokp.ru/sites/default/files/styles/kp_fullnode_730_486/public/2020-03/pustoyparizh.jpg?itok=cKeqROt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https://radiokp.ru/sites/default/files/styles/kp_fullnode_730_486/public/2020-03/pustoyparizh.jpg?itok=cKeqROt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6" descr="https://radiokp.ru/sites/default/files/styles/kp_fullnode_730_486/public/2020-03/pustoyparizh.jpg?itok=cKeqROtB"/>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Заголовок 1"/>
          <p:cNvSpPr txBox="1">
            <a:spLocks/>
          </p:cNvSpPr>
          <p:nvPr/>
        </p:nvSpPr>
        <p:spPr>
          <a:xfrm>
            <a:off x="260648" y="179512"/>
            <a:ext cx="6408712" cy="86409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000" b="1" dirty="0" smtClean="0">
                <a:solidFill>
                  <a:schemeClr val="accent4">
                    <a:lumMod val="75000"/>
                  </a:schemeClr>
                </a:solidFill>
              </a:rPr>
              <a:t>EURALO newsletter, June 2020</a:t>
            </a:r>
            <a:r>
              <a:rPr lang="en-US" sz="2000" b="1" dirty="0" smtClean="0">
                <a:solidFill>
                  <a:srgbClr val="3399FF"/>
                </a:solidFill>
              </a:rPr>
              <a:t> </a:t>
            </a:r>
            <a:r>
              <a:rPr lang="ru-RU" sz="2000" b="1" dirty="0" smtClean="0">
                <a:solidFill>
                  <a:srgbClr val="7030A0"/>
                </a:solidFill>
              </a:rPr>
              <a:t/>
            </a:r>
            <a:br>
              <a:rPr lang="ru-RU" sz="2000" b="1" dirty="0" smtClean="0">
                <a:solidFill>
                  <a:srgbClr val="7030A0"/>
                </a:solidFill>
              </a:rPr>
            </a:br>
            <a:endParaRPr lang="ru-RU" sz="2000" b="1" dirty="0">
              <a:solidFill>
                <a:srgbClr val="7030A0"/>
              </a:solidFill>
            </a:endParaRPr>
          </a:p>
        </p:txBody>
      </p:sp>
      <p:sp>
        <p:nvSpPr>
          <p:cNvPr id="9" name="Прямоугольник 8"/>
          <p:cNvSpPr/>
          <p:nvPr/>
        </p:nvSpPr>
        <p:spPr>
          <a:xfrm>
            <a:off x="381908" y="1475656"/>
            <a:ext cx="6287452" cy="3970318"/>
          </a:xfrm>
          <a:prstGeom prst="rect">
            <a:avLst/>
          </a:prstGeom>
        </p:spPr>
        <p:txBody>
          <a:bodyPr wrap="square">
            <a:spAutoFit/>
          </a:bodyPr>
          <a:lstStyle/>
          <a:p>
            <a:pPr algn="r"/>
            <a:r>
              <a:rPr lang="en-US" sz="1400" dirty="0" smtClean="0"/>
              <a:t>18 </a:t>
            </a:r>
            <a:r>
              <a:rPr lang="en-US" sz="1400" dirty="0"/>
              <a:t>June 2020</a:t>
            </a:r>
          </a:p>
          <a:p>
            <a:pPr algn="r"/>
            <a:r>
              <a:rPr lang="en-US" sz="1400" dirty="0" smtClean="0">
                <a:solidFill>
                  <a:schemeClr val="tx1">
                    <a:lumMod val="65000"/>
                    <a:lumOff val="35000"/>
                  </a:schemeClr>
                </a:solidFill>
              </a:rPr>
              <a:t>ICANN announced </a:t>
            </a:r>
            <a:r>
              <a:rPr lang="en-US" sz="1400" dirty="0">
                <a:solidFill>
                  <a:schemeClr val="tx1">
                    <a:lumMod val="65000"/>
                    <a:lumOff val="35000"/>
                  </a:schemeClr>
                </a:solidFill>
              </a:rPr>
              <a:t>the release of updated </a:t>
            </a:r>
            <a:r>
              <a:rPr lang="en-US" sz="1400" dirty="0">
                <a:solidFill>
                  <a:schemeClr val="tx1">
                    <a:lumMod val="65000"/>
                    <a:lumOff val="35000"/>
                  </a:schemeClr>
                </a:solidFill>
                <a:hlinkClick r:id="rId3"/>
              </a:rPr>
              <a:t>Domain Name Marketplace Indicators</a:t>
            </a:r>
            <a:r>
              <a:rPr lang="en-US" sz="1400" dirty="0">
                <a:solidFill>
                  <a:schemeClr val="tx1">
                    <a:lumMod val="65000"/>
                    <a:lumOff val="35000"/>
                  </a:schemeClr>
                </a:solidFill>
              </a:rPr>
              <a:t> through the ICANN Open </a:t>
            </a:r>
            <a:r>
              <a:rPr lang="en-US" sz="1400" dirty="0" smtClean="0">
                <a:solidFill>
                  <a:schemeClr val="tx1">
                    <a:lumMod val="65000"/>
                    <a:lumOff val="35000"/>
                  </a:schemeClr>
                </a:solidFill>
              </a:rPr>
              <a:t>Data</a:t>
            </a:r>
          </a:p>
          <a:p>
            <a:pPr algn="r"/>
            <a:endParaRPr lang="ru-RU" sz="1400" dirty="0">
              <a:solidFill>
                <a:schemeClr val="tx1">
                  <a:lumMod val="65000"/>
                  <a:lumOff val="35000"/>
                </a:schemeClr>
              </a:solidFill>
            </a:endParaRPr>
          </a:p>
          <a:p>
            <a:pPr algn="r"/>
            <a:r>
              <a:rPr lang="en-US" sz="1400" dirty="0" smtClean="0"/>
              <a:t>27 </a:t>
            </a:r>
            <a:r>
              <a:rPr lang="en-US" sz="1400" dirty="0"/>
              <a:t>June 2020 </a:t>
            </a:r>
            <a:endParaRPr lang="en-US" sz="1400" dirty="0"/>
          </a:p>
          <a:p>
            <a:pPr algn="r"/>
            <a:r>
              <a:rPr lang="en-US" sz="1400" dirty="0" smtClean="0">
                <a:solidFill>
                  <a:schemeClr val="tx1">
                    <a:lumMod val="65000"/>
                    <a:lumOff val="35000"/>
                  </a:schemeClr>
                </a:solidFill>
              </a:rPr>
              <a:t>The </a:t>
            </a:r>
            <a:r>
              <a:rPr lang="en-US" sz="1400" dirty="0">
                <a:solidFill>
                  <a:schemeClr val="tx1">
                    <a:lumMod val="65000"/>
                    <a:lumOff val="35000"/>
                  </a:schemeClr>
                </a:solidFill>
              </a:rPr>
              <a:t>Governmental Advisory Committee (GAC) of the Internet Corporation for Assigned Names and Numbers (ICANN) issued the GAC Communiqué – ICANN68 Virtual Policy Forum. It is available for review </a:t>
            </a:r>
            <a:r>
              <a:rPr lang="en-US" sz="1400" dirty="0">
                <a:solidFill>
                  <a:schemeClr val="tx1">
                    <a:lumMod val="65000"/>
                    <a:lumOff val="35000"/>
                  </a:schemeClr>
                </a:solidFill>
                <a:hlinkClick r:id="rId4"/>
              </a:rPr>
              <a:t>here</a:t>
            </a:r>
            <a:r>
              <a:rPr lang="en-US" sz="1400" dirty="0">
                <a:solidFill>
                  <a:schemeClr val="tx1">
                    <a:lumMod val="65000"/>
                    <a:lumOff val="35000"/>
                  </a:schemeClr>
                </a:solidFill>
              </a:rPr>
              <a:t>.</a:t>
            </a:r>
          </a:p>
          <a:p>
            <a:pPr algn="r"/>
            <a:r>
              <a:rPr lang="en-US" sz="1400" dirty="0">
                <a:solidFill>
                  <a:schemeClr val="tx1">
                    <a:lumMod val="65000"/>
                    <a:lumOff val="35000"/>
                  </a:schemeClr>
                </a:solidFill>
              </a:rPr>
              <a:t>Previous GAC advice and past communiqués are available at </a:t>
            </a:r>
            <a:r>
              <a:rPr lang="en-US" sz="1400" dirty="0">
                <a:solidFill>
                  <a:schemeClr val="tx1">
                    <a:lumMod val="65000"/>
                    <a:lumOff val="35000"/>
                  </a:schemeClr>
                </a:solidFill>
                <a:hlinkClick r:id="rId5"/>
              </a:rPr>
              <a:t>https://gac.icann.org</a:t>
            </a:r>
            <a:r>
              <a:rPr lang="en-US" sz="1400" dirty="0" smtClean="0">
                <a:solidFill>
                  <a:schemeClr val="tx1">
                    <a:lumMod val="65000"/>
                    <a:lumOff val="35000"/>
                  </a:schemeClr>
                </a:solidFill>
              </a:rPr>
              <a:t>.</a:t>
            </a:r>
          </a:p>
          <a:p>
            <a:pPr algn="r"/>
            <a:endParaRPr lang="en-US" sz="1400" dirty="0" smtClean="0"/>
          </a:p>
          <a:p>
            <a:pPr algn="r"/>
            <a:r>
              <a:rPr lang="en-US" sz="1400" dirty="0" smtClean="0"/>
              <a:t>16 </a:t>
            </a:r>
            <a:r>
              <a:rPr lang="en-US" sz="1400" dirty="0"/>
              <a:t>June 2020</a:t>
            </a:r>
            <a:endParaRPr lang="en-US" sz="1400" dirty="0">
              <a:solidFill>
                <a:schemeClr val="tx1">
                  <a:lumMod val="65000"/>
                  <a:lumOff val="35000"/>
                </a:schemeClr>
              </a:solidFill>
            </a:endParaRPr>
          </a:p>
          <a:p>
            <a:pPr algn="r"/>
            <a:r>
              <a:rPr lang="en-US" sz="1400" dirty="0">
                <a:hlinkClick r:id="rId6"/>
              </a:rPr>
              <a:t>ICANN Signs Memorandum of Understanding with the Global Cyber Alliance</a:t>
            </a:r>
            <a:endParaRPr lang="en-US" sz="1400" dirty="0"/>
          </a:p>
          <a:p>
            <a:pPr algn="r"/>
            <a:endParaRPr lang="en-US" sz="1400" dirty="0" smtClean="0">
              <a:solidFill>
                <a:schemeClr val="tx1">
                  <a:lumMod val="65000"/>
                  <a:lumOff val="35000"/>
                </a:schemeClr>
              </a:solidFill>
            </a:endParaRPr>
          </a:p>
          <a:p>
            <a:pPr algn="r"/>
            <a:endParaRPr lang="en-US" sz="1400" dirty="0" smtClean="0"/>
          </a:p>
          <a:p>
            <a:pPr algn="r"/>
            <a:r>
              <a:rPr lang="en-US" sz="1400" dirty="0" smtClean="0"/>
              <a:t>11 </a:t>
            </a:r>
            <a:r>
              <a:rPr lang="en-US" sz="1400" dirty="0"/>
              <a:t>June 2020</a:t>
            </a:r>
          </a:p>
          <a:p>
            <a:pPr algn="r"/>
            <a:r>
              <a:rPr lang="en-US" sz="1400" dirty="0" smtClean="0">
                <a:hlinkClick r:id="rId7"/>
              </a:rPr>
              <a:t>ICANN69 </a:t>
            </a:r>
            <a:r>
              <a:rPr lang="en-US" sz="1400" dirty="0">
                <a:hlinkClick r:id="rId7"/>
              </a:rPr>
              <a:t>to be Held as Virtual Public Meeting</a:t>
            </a:r>
            <a:endParaRPr lang="en-US" sz="1400" dirty="0"/>
          </a:p>
          <a:p>
            <a:pPr algn="r"/>
            <a:endParaRPr lang="en-US" sz="1400" dirty="0">
              <a:solidFill>
                <a:schemeClr val="tx1">
                  <a:lumMod val="65000"/>
                  <a:lumOff val="35000"/>
                </a:schemeClr>
              </a:solidFill>
            </a:endParaRPr>
          </a:p>
          <a:p>
            <a:pPr algn="r"/>
            <a:endParaRPr lang="en-US" sz="1400" dirty="0">
              <a:solidFill>
                <a:schemeClr val="tx1">
                  <a:lumMod val="65000"/>
                  <a:lumOff val="35000"/>
                </a:schemeClr>
              </a:solidFill>
            </a:endParaRPr>
          </a:p>
        </p:txBody>
      </p:sp>
      <p:sp>
        <p:nvSpPr>
          <p:cNvPr id="13" name="Прямоугольник 12"/>
          <p:cNvSpPr/>
          <p:nvPr/>
        </p:nvSpPr>
        <p:spPr>
          <a:xfrm>
            <a:off x="433379" y="7364630"/>
            <a:ext cx="6287452" cy="1815882"/>
          </a:xfrm>
          <a:prstGeom prst="rect">
            <a:avLst/>
          </a:prstGeom>
        </p:spPr>
        <p:txBody>
          <a:bodyPr wrap="square">
            <a:spAutoFit/>
          </a:bodyPr>
          <a:lstStyle/>
          <a:p>
            <a:pPr algn="r"/>
            <a:r>
              <a:rPr lang="en-US" sz="1400" dirty="0">
                <a:solidFill>
                  <a:schemeClr val="tx1">
                    <a:lumMod val="65000"/>
                    <a:lumOff val="35000"/>
                  </a:schemeClr>
                </a:solidFill>
              </a:rPr>
              <a:t>Read </a:t>
            </a:r>
            <a:r>
              <a:rPr lang="en-US" sz="1400" dirty="0" smtClean="0">
                <a:solidFill>
                  <a:schemeClr val="tx1">
                    <a:lumMod val="65000"/>
                    <a:lumOff val="35000"/>
                  </a:schemeClr>
                </a:solidFill>
              </a:rPr>
              <a:t>The </a:t>
            </a:r>
            <a:r>
              <a:rPr lang="en-US" sz="1400" dirty="0" smtClean="0">
                <a:solidFill>
                  <a:schemeClr val="tx1">
                    <a:lumMod val="65000"/>
                    <a:lumOff val="35000"/>
                  </a:schemeClr>
                </a:solidFill>
                <a:hlinkClick r:id="rId8"/>
              </a:rPr>
              <a:t>ICANN</a:t>
            </a:r>
            <a:r>
              <a:rPr lang="en-US" sz="1400" dirty="0" smtClean="0">
                <a:solidFill>
                  <a:schemeClr val="tx1">
                    <a:lumMod val="65000"/>
                    <a:lumOff val="35000"/>
                  </a:schemeClr>
                </a:solidFill>
              </a:rPr>
              <a:t> </a:t>
            </a:r>
            <a:r>
              <a:rPr lang="en-US" sz="1400" dirty="0">
                <a:solidFill>
                  <a:schemeClr val="tx1">
                    <a:lumMod val="65000"/>
                    <a:lumOff val="35000"/>
                  </a:schemeClr>
                </a:solidFill>
              </a:rPr>
              <a:t>blog </a:t>
            </a:r>
            <a:r>
              <a:rPr lang="en-US" sz="1400" dirty="0" smtClean="0">
                <a:solidFill>
                  <a:schemeClr val="tx1">
                    <a:lumMod val="65000"/>
                    <a:lumOff val="35000"/>
                  </a:schemeClr>
                </a:solidFill>
              </a:rPr>
              <a:t>about: </a:t>
            </a:r>
          </a:p>
          <a:p>
            <a:pPr algn="r"/>
            <a:endParaRPr lang="en-US" sz="1400" dirty="0">
              <a:solidFill>
                <a:schemeClr val="tx1">
                  <a:lumMod val="65000"/>
                  <a:lumOff val="35000"/>
                </a:schemeClr>
              </a:solidFill>
            </a:endParaRPr>
          </a:p>
          <a:p>
            <a:pPr algn="r"/>
            <a:r>
              <a:rPr lang="en-US" sz="1400" dirty="0" smtClean="0">
                <a:solidFill>
                  <a:schemeClr val="tx1">
                    <a:lumMod val="65000"/>
                    <a:lumOff val="35000"/>
                  </a:schemeClr>
                </a:solidFill>
              </a:rPr>
              <a:t>- how </a:t>
            </a:r>
            <a:r>
              <a:rPr lang="en-US" sz="1400" dirty="0">
                <a:solidFill>
                  <a:schemeClr val="tx1">
                    <a:lumMod val="65000"/>
                    <a:lumOff val="35000"/>
                  </a:schemeClr>
                </a:solidFill>
              </a:rPr>
              <a:t>we all have a responsibility to combat systemic racism and injustice. </a:t>
            </a:r>
            <a:r>
              <a:rPr lang="en-US" sz="1400" dirty="0">
                <a:solidFill>
                  <a:schemeClr val="tx1">
                    <a:lumMod val="65000"/>
                    <a:lumOff val="35000"/>
                  </a:schemeClr>
                </a:solidFill>
                <a:hlinkClick r:id="rId9" tooltip="https://go.icann.org/2Nsse5w"/>
              </a:rPr>
              <a:t>https://</a:t>
            </a:r>
            <a:r>
              <a:rPr lang="en-US" sz="1400" dirty="0" smtClean="0">
                <a:solidFill>
                  <a:schemeClr val="tx1">
                    <a:lumMod val="65000"/>
                    <a:lumOff val="35000"/>
                  </a:schemeClr>
                </a:solidFill>
                <a:hlinkClick r:id="rId9" tooltip="https://go.icann.org/2Nsse5w"/>
              </a:rPr>
              <a:t>go.icann.org/2Nsse5w</a:t>
            </a:r>
            <a:endParaRPr lang="en-US" sz="1400" dirty="0" smtClean="0">
              <a:solidFill>
                <a:schemeClr val="tx1">
                  <a:lumMod val="65000"/>
                  <a:lumOff val="35000"/>
                </a:schemeClr>
              </a:solidFill>
            </a:endParaRPr>
          </a:p>
          <a:p>
            <a:pPr algn="r"/>
            <a:endParaRPr lang="en-US" sz="1400" dirty="0">
              <a:solidFill>
                <a:schemeClr val="tx1">
                  <a:lumMod val="65000"/>
                  <a:lumOff val="35000"/>
                </a:schemeClr>
              </a:solidFill>
            </a:endParaRPr>
          </a:p>
          <a:p>
            <a:pPr marL="285750" indent="-285750" algn="r">
              <a:buFontTx/>
              <a:buChar char="-"/>
            </a:pPr>
            <a:r>
              <a:rPr lang="en-US" sz="1400" dirty="0" smtClean="0">
                <a:solidFill>
                  <a:schemeClr val="tx1">
                    <a:lumMod val="65000"/>
                    <a:lumOff val="35000"/>
                  </a:schemeClr>
                </a:solidFill>
              </a:rPr>
              <a:t>the </a:t>
            </a:r>
            <a:r>
              <a:rPr lang="en-US" sz="1400" dirty="0">
                <a:solidFill>
                  <a:schemeClr val="tx1">
                    <a:lumMod val="65000"/>
                    <a:lumOff val="35000"/>
                  </a:schemeClr>
                </a:solidFill>
              </a:rPr>
              <a:t>organizational changes coming to </a:t>
            </a:r>
            <a:r>
              <a:rPr lang="en-US" sz="1400" dirty="0" smtClean="0">
                <a:solidFill>
                  <a:schemeClr val="tx1">
                    <a:lumMod val="65000"/>
                    <a:lumOff val="35000"/>
                  </a:schemeClr>
                </a:solidFill>
                <a:hlinkClick r:id="rId8"/>
              </a:rPr>
              <a:t>ICANN</a:t>
            </a:r>
            <a:r>
              <a:rPr lang="en-US" sz="1400" dirty="0" smtClean="0">
                <a:solidFill>
                  <a:schemeClr val="tx1">
                    <a:lumMod val="65000"/>
                    <a:lumOff val="35000"/>
                  </a:schemeClr>
                </a:solidFill>
              </a:rPr>
              <a:t> </a:t>
            </a:r>
            <a:r>
              <a:rPr lang="en-US" sz="1400" dirty="0">
                <a:solidFill>
                  <a:schemeClr val="tx1">
                    <a:lumMod val="65000"/>
                    <a:lumOff val="35000"/>
                  </a:schemeClr>
                </a:solidFill>
              </a:rPr>
              <a:t>org </a:t>
            </a:r>
            <a:r>
              <a:rPr lang="en-US" sz="1400" dirty="0" smtClean="0">
                <a:solidFill>
                  <a:schemeClr val="tx1">
                    <a:lumMod val="65000"/>
                    <a:lumOff val="35000"/>
                  </a:schemeClr>
                </a:solidFill>
                <a:hlinkClick r:id="rId10" tooltip="https://go.icann.org/2Y0HuvB"/>
              </a:rPr>
              <a:t>https</a:t>
            </a:r>
            <a:r>
              <a:rPr lang="en-US" sz="1400" dirty="0">
                <a:solidFill>
                  <a:schemeClr val="tx1">
                    <a:lumMod val="65000"/>
                    <a:lumOff val="35000"/>
                  </a:schemeClr>
                </a:solidFill>
                <a:hlinkClick r:id="rId10" tooltip="https://go.icann.org/2Y0HuvB"/>
              </a:rPr>
              <a:t>://</a:t>
            </a:r>
            <a:r>
              <a:rPr lang="en-US" sz="1400" dirty="0" smtClean="0">
                <a:solidFill>
                  <a:schemeClr val="tx1">
                    <a:lumMod val="65000"/>
                    <a:lumOff val="35000"/>
                  </a:schemeClr>
                </a:solidFill>
                <a:hlinkClick r:id="rId10" tooltip="https://go.icann.org/2Y0HuvB"/>
              </a:rPr>
              <a:t>go.icann.org/2Y0HuvB</a:t>
            </a:r>
            <a:endParaRPr lang="en-US" sz="1400" dirty="0" smtClean="0">
              <a:solidFill>
                <a:schemeClr val="tx1">
                  <a:lumMod val="65000"/>
                  <a:lumOff val="35000"/>
                </a:schemeClr>
              </a:solidFill>
            </a:endParaRPr>
          </a:p>
          <a:p>
            <a:r>
              <a:rPr lang="en-US" sz="1400" b="1" dirty="0">
                <a:hlinkClick r:id="rId11"/>
              </a:rPr>
              <a:t/>
            </a:r>
            <a:br>
              <a:rPr lang="en-US" sz="1400" b="1" dirty="0">
                <a:hlinkClick r:id="rId11"/>
              </a:rPr>
            </a:br>
            <a:endParaRPr lang="en-US" sz="1400" dirty="0">
              <a:solidFill>
                <a:schemeClr val="tx1">
                  <a:lumMod val="65000"/>
                  <a:lumOff val="35000"/>
                </a:schemeClr>
              </a:solidFill>
            </a:endParaRPr>
          </a:p>
        </p:txBody>
      </p:sp>
      <p:pic>
        <p:nvPicPr>
          <p:cNvPr id="14" name="Picture 2" descr="Изображение"/>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24944" y="5508104"/>
            <a:ext cx="3744416"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052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87342" y="1835696"/>
            <a:ext cx="6480720" cy="7056784"/>
          </a:xfrm>
        </p:spPr>
        <p:txBody>
          <a:bodyPr>
            <a:noAutofit/>
          </a:bodyPr>
          <a:lstStyle/>
          <a:p>
            <a:pPr algn="r"/>
            <a:r>
              <a:rPr lang="en-US" sz="1400" dirty="0"/>
              <a:t> </a:t>
            </a:r>
            <a:endParaRPr lang="ru-RU" sz="1400" dirty="0"/>
          </a:p>
          <a:p>
            <a:pPr algn="r"/>
            <a:r>
              <a:rPr lang="en-US" sz="1400" dirty="0"/>
              <a:t> </a:t>
            </a:r>
            <a:endParaRPr lang="ru-RU" sz="1400" dirty="0"/>
          </a:p>
          <a:p>
            <a:pPr algn="r"/>
            <a:r>
              <a:rPr lang="en-US" sz="1400" dirty="0"/>
              <a:t/>
            </a:r>
            <a:br>
              <a:rPr lang="en-US" sz="1400" dirty="0"/>
            </a:br>
            <a:endParaRPr lang="en-US" sz="1400" u="sng" dirty="0"/>
          </a:p>
        </p:txBody>
      </p:sp>
      <p:pic>
        <p:nvPicPr>
          <p:cNvPr id="2049" name="Рисунок 3" descr="af7a4501-735b-4269-8da2-1fc31646e441 - копия"/>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908" y="179512"/>
            <a:ext cx="717550" cy="77787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3" descr="Картинки по запросу olivier crepin-leblond"/>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5" descr="Картинки по запросу olivier crepin-leblo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TextBox 6"/>
          <p:cNvSpPr txBox="1"/>
          <p:nvPr/>
        </p:nvSpPr>
        <p:spPr>
          <a:xfrm>
            <a:off x="0" y="1013788"/>
            <a:ext cx="6858000" cy="646331"/>
          </a:xfrm>
          <a:prstGeom prst="rect">
            <a:avLst/>
          </a:prstGeom>
          <a:gradFill flip="none" rotWithShape="1">
            <a:gsLst>
              <a:gs pos="0">
                <a:schemeClr val="accent4">
                  <a:lumMod val="55000"/>
                </a:schemeClr>
              </a:gs>
              <a:gs pos="50000">
                <a:schemeClr val="accent1">
                  <a:tint val="44500"/>
                  <a:satMod val="160000"/>
                </a:schemeClr>
              </a:gs>
              <a:gs pos="100000">
                <a:schemeClr val="accent1">
                  <a:tint val="23500"/>
                  <a:satMod val="160000"/>
                </a:schemeClr>
              </a:gs>
            </a:gsLst>
            <a:lin ang="10800000" scaled="1"/>
            <a:tileRect/>
          </a:gradFill>
        </p:spPr>
        <p:txBody>
          <a:bodyPr wrap="square" rtlCol="0">
            <a:spAutoFit/>
          </a:bodyPr>
          <a:lstStyle/>
          <a:p>
            <a:pPr algn="ctr"/>
            <a:r>
              <a:rPr lang="en-US" b="1" cap="small" dirty="0" smtClean="0">
                <a:solidFill>
                  <a:schemeClr val="bg1"/>
                </a:solidFill>
              </a:rPr>
              <a:t>                      ALSs updates and European regional activities, Outreach </a:t>
            </a:r>
          </a:p>
          <a:p>
            <a:pPr algn="ctr"/>
            <a:r>
              <a:rPr lang="en-US" b="1" cap="small" dirty="0" smtClean="0">
                <a:solidFill>
                  <a:schemeClr val="bg1"/>
                </a:solidFill>
              </a:rPr>
              <a:t>                                                and Engagement work of </a:t>
            </a:r>
            <a:r>
              <a:rPr lang="en-US" b="1" cap="small" dirty="0" err="1" smtClean="0">
                <a:solidFill>
                  <a:schemeClr val="bg1"/>
                </a:solidFill>
              </a:rPr>
              <a:t>Euralo</a:t>
            </a:r>
            <a:r>
              <a:rPr lang="en-US" b="1" cap="small" dirty="0" smtClean="0">
                <a:solidFill>
                  <a:schemeClr val="bg1"/>
                </a:solidFill>
              </a:rPr>
              <a:t> members</a:t>
            </a:r>
            <a:endParaRPr lang="ru-RU" dirty="0">
              <a:solidFill>
                <a:schemeClr val="bg1"/>
              </a:solidFill>
            </a:endParaRPr>
          </a:p>
        </p:txBody>
      </p:sp>
      <p:sp>
        <p:nvSpPr>
          <p:cNvPr id="4" name="AutoShape 4" descr="https://intgovwiki.org/w/images/thumb/e/e6/Wolfgang_Kleinw%C3%A4chter.jpg/400px-Wolfgang_Kleinw%C3%A4chter.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Прямоугольник 7"/>
          <p:cNvSpPr/>
          <p:nvPr/>
        </p:nvSpPr>
        <p:spPr>
          <a:xfrm>
            <a:off x="4077072" y="7622758"/>
            <a:ext cx="2780928" cy="261610"/>
          </a:xfrm>
          <a:prstGeom prst="rect">
            <a:avLst/>
          </a:prstGeom>
        </p:spPr>
        <p:txBody>
          <a:bodyPr wrap="square">
            <a:spAutoFit/>
          </a:bodyPr>
          <a:lstStyle/>
          <a:p>
            <a:r>
              <a:rPr lang="en-US" sz="1100" b="1" dirty="0" smtClean="0">
                <a:solidFill>
                  <a:schemeClr val="bg1"/>
                </a:solidFill>
                <a:latin typeface="Arial Black" panose="020B0A04020102020204" pitchFamily="34" charset="0"/>
              </a:rPr>
              <a:t>Virtual</a:t>
            </a:r>
            <a:r>
              <a:rPr lang="en-US" sz="1100" b="1" dirty="0">
                <a:solidFill>
                  <a:schemeClr val="bg1"/>
                </a:solidFill>
                <a:latin typeface="Arial Black" panose="020B0A04020102020204" pitchFamily="34" charset="0"/>
              </a:rPr>
              <a:t> </a:t>
            </a:r>
            <a:r>
              <a:rPr lang="en-US" sz="1100" b="1" dirty="0" smtClean="0">
                <a:solidFill>
                  <a:schemeClr val="bg1"/>
                </a:solidFill>
                <a:latin typeface="Arial Black" panose="020B0A04020102020204" pitchFamily="34" charset="0"/>
              </a:rPr>
              <a:t>12-14 May 2020</a:t>
            </a:r>
            <a:endParaRPr lang="ru-RU" sz="1100" dirty="0">
              <a:solidFill>
                <a:schemeClr val="bg1"/>
              </a:solidFill>
              <a:latin typeface="Arial Black" panose="020B0A04020102020204" pitchFamily="34" charset="0"/>
            </a:endParaRPr>
          </a:p>
        </p:txBody>
      </p:sp>
      <p:sp>
        <p:nvSpPr>
          <p:cNvPr id="16" name="Заголовок 1"/>
          <p:cNvSpPr txBox="1">
            <a:spLocks/>
          </p:cNvSpPr>
          <p:nvPr/>
        </p:nvSpPr>
        <p:spPr>
          <a:xfrm>
            <a:off x="260648" y="179512"/>
            <a:ext cx="6408712" cy="86409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000" b="1" dirty="0" smtClean="0">
                <a:solidFill>
                  <a:schemeClr val="accent4">
                    <a:lumMod val="75000"/>
                  </a:schemeClr>
                </a:solidFill>
              </a:rPr>
              <a:t>EURALO newsletter, June 2020</a:t>
            </a:r>
            <a:r>
              <a:rPr lang="en-US" sz="2000" b="1" dirty="0" smtClean="0">
                <a:solidFill>
                  <a:srgbClr val="3399FF"/>
                </a:solidFill>
              </a:rPr>
              <a:t> </a:t>
            </a:r>
            <a:r>
              <a:rPr lang="ru-RU" sz="2000" b="1" dirty="0" smtClean="0">
                <a:solidFill>
                  <a:srgbClr val="7030A0"/>
                </a:solidFill>
              </a:rPr>
              <a:t/>
            </a:r>
            <a:br>
              <a:rPr lang="ru-RU" sz="2000" b="1" dirty="0" smtClean="0">
                <a:solidFill>
                  <a:srgbClr val="7030A0"/>
                </a:solidFill>
              </a:rPr>
            </a:br>
            <a:endParaRPr lang="ru-RU" sz="2000" b="1" dirty="0">
              <a:solidFill>
                <a:srgbClr val="7030A0"/>
              </a:solidFill>
            </a:endParaRPr>
          </a:p>
        </p:txBody>
      </p:sp>
      <p:sp>
        <p:nvSpPr>
          <p:cNvPr id="10" name="AutoShape 4" descr="https://cdn.isoc.fr/wp-content/uploads/2020/06/actu-homepage-webinaires.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6" descr="https://cdn.isoc.fr/wp-content/uploads/2020/06/actu-homepage-webinaires.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Прямоугольник 11"/>
          <p:cNvSpPr/>
          <p:nvPr/>
        </p:nvSpPr>
        <p:spPr>
          <a:xfrm>
            <a:off x="224644" y="1835696"/>
            <a:ext cx="6408711" cy="3108543"/>
          </a:xfrm>
          <a:prstGeom prst="rect">
            <a:avLst/>
          </a:prstGeom>
        </p:spPr>
        <p:txBody>
          <a:bodyPr wrap="square">
            <a:spAutoFit/>
          </a:bodyPr>
          <a:lstStyle/>
          <a:p>
            <a:pPr algn="r"/>
            <a:r>
              <a:rPr lang="en-US" sz="1400" b="1" dirty="0" smtClean="0">
                <a:solidFill>
                  <a:schemeClr val="tx1">
                    <a:lumMod val="65000"/>
                    <a:lumOff val="35000"/>
                  </a:schemeClr>
                </a:solidFill>
              </a:rPr>
              <a:t>ISOC FRANCE</a:t>
            </a:r>
            <a:br>
              <a:rPr lang="en-US" sz="1400" b="1" dirty="0" smtClean="0">
                <a:solidFill>
                  <a:schemeClr val="tx1">
                    <a:lumMod val="65000"/>
                    <a:lumOff val="35000"/>
                  </a:schemeClr>
                </a:solidFill>
              </a:rPr>
            </a:br>
            <a:r>
              <a:rPr lang="en-US" sz="1400" b="1" dirty="0" smtClean="0"/>
              <a:t>The </a:t>
            </a:r>
            <a:r>
              <a:rPr lang="en-US" sz="1400" b="1" dirty="0" err="1"/>
              <a:t>Afnic</a:t>
            </a:r>
            <a:r>
              <a:rPr lang="en-US" sz="1400" b="1" dirty="0"/>
              <a:t> Annual General Meeting held on 1 July 2020 reappointed 2 elected members of the Board of Trustees, one Users’ representative and one Registrars’ representative</a:t>
            </a:r>
            <a:r>
              <a:rPr lang="en-US" sz="1400" b="1" dirty="0" smtClean="0"/>
              <a:t>.</a:t>
            </a:r>
            <a:br>
              <a:rPr lang="en-US" sz="1400" b="1" dirty="0" smtClean="0"/>
            </a:br>
            <a:r>
              <a:rPr lang="en-US" sz="1400" b="1" dirty="0" err="1"/>
              <a:t>Gandi</a:t>
            </a:r>
            <a:r>
              <a:rPr lang="en-US" sz="1400" b="1" dirty="0"/>
              <a:t> SAS</a:t>
            </a:r>
            <a:r>
              <a:rPr lang="en-US" sz="1400" dirty="0"/>
              <a:t>, represented by </a:t>
            </a:r>
            <a:r>
              <a:rPr lang="en-US" sz="1400" dirty="0" err="1"/>
              <a:t>Mr</a:t>
            </a:r>
            <a:r>
              <a:rPr lang="en-US" sz="1400" dirty="0"/>
              <a:t> Arnaud </a:t>
            </a:r>
            <a:r>
              <a:rPr lang="en-US" sz="1400" dirty="0" err="1"/>
              <a:t>Franquinet</a:t>
            </a:r>
            <a:r>
              <a:rPr lang="en-US" sz="1400" dirty="0"/>
              <a:t>, Chief Operating Officer, to the Registrar Consultative Committee</a:t>
            </a:r>
            <a:r>
              <a:rPr lang="en-US" sz="1400" dirty="0" smtClean="0"/>
              <a:t>.</a:t>
            </a:r>
            <a:br>
              <a:rPr lang="en-US" sz="1400" dirty="0" smtClean="0"/>
            </a:br>
            <a:r>
              <a:rPr lang="en-US" sz="1400" b="1" dirty="0"/>
              <a:t>Internet Society France</a:t>
            </a:r>
            <a:r>
              <a:rPr lang="en-US" sz="1400" dirty="0"/>
              <a:t>, represented by </a:t>
            </a:r>
            <a:r>
              <a:rPr lang="en-US" sz="1400" dirty="0" err="1"/>
              <a:t>Mr</a:t>
            </a:r>
            <a:r>
              <a:rPr lang="en-US" sz="1400" dirty="0"/>
              <a:t> </a:t>
            </a:r>
            <a:r>
              <a:rPr lang="en-US" sz="1400" dirty="0" err="1"/>
              <a:t>Sébastien</a:t>
            </a:r>
            <a:r>
              <a:rPr lang="en-US" sz="1400" dirty="0"/>
              <a:t> </a:t>
            </a:r>
            <a:r>
              <a:rPr lang="en-US" sz="1400" dirty="0" err="1"/>
              <a:t>Bachollet</a:t>
            </a:r>
            <a:r>
              <a:rPr lang="en-US" sz="1400" dirty="0"/>
              <a:t>, to the User Consultative Committee</a:t>
            </a:r>
            <a:r>
              <a:rPr lang="en-US" sz="1400" dirty="0" smtClean="0"/>
              <a:t>.</a:t>
            </a:r>
            <a:br>
              <a:rPr lang="en-US" sz="1400" dirty="0" smtClean="0"/>
            </a:br>
            <a:r>
              <a:rPr lang="en-US" sz="1400" dirty="0" smtClean="0"/>
              <a:t/>
            </a:r>
            <a:br>
              <a:rPr lang="en-US" sz="1400" dirty="0" smtClean="0"/>
            </a:br>
            <a:r>
              <a:rPr lang="en-US" sz="1400" dirty="0" smtClean="0"/>
              <a:t>OUR Congratulations!</a:t>
            </a:r>
          </a:p>
          <a:p>
            <a:pPr algn="r"/>
            <a:endParaRPr lang="en-US" sz="1400" dirty="0"/>
          </a:p>
          <a:p>
            <a:pPr algn="r"/>
            <a:r>
              <a:rPr lang="en-US" sz="1400" dirty="0">
                <a:hlinkClick r:id="rId3"/>
              </a:rPr>
              <a:t>https://www.afnic.fr/en/about-afnic/news/general-news/12102/show/gandi-and-isoc-france-elected-to-the-afnic-board-of-trustees.html</a:t>
            </a:r>
            <a:r>
              <a:rPr lang="en-US" sz="1400" dirty="0"/>
              <a:t> </a:t>
            </a:r>
            <a:endParaRPr lang="ru-RU" sz="1400" dirty="0" smtClean="0"/>
          </a:p>
          <a:p>
            <a:pPr algn="r"/>
            <a:endParaRPr lang="ru-RU" sz="1400" dirty="0">
              <a:solidFill>
                <a:schemeClr val="tx1">
                  <a:lumMod val="65000"/>
                  <a:lumOff val="35000"/>
                </a:schemeClr>
              </a:solidFill>
            </a:endParaRPr>
          </a:p>
        </p:txBody>
      </p:sp>
      <p:sp>
        <p:nvSpPr>
          <p:cNvPr id="2" name="AutoShape 2" descr="https://www.afnic.fr/medias/images/actus/2020/Isoc_FRance.jpg"/>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126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9487" t="19565" r="35374" b="33968"/>
          <a:stretch/>
        </p:blipFill>
        <p:spPr bwMode="auto">
          <a:xfrm>
            <a:off x="1988840" y="4773217"/>
            <a:ext cx="4572000" cy="3399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1157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87342" y="1835696"/>
            <a:ext cx="6480720" cy="7056784"/>
          </a:xfrm>
        </p:spPr>
        <p:txBody>
          <a:bodyPr>
            <a:noAutofit/>
          </a:bodyPr>
          <a:lstStyle/>
          <a:p>
            <a:pPr algn="r"/>
            <a:r>
              <a:rPr lang="en-US" sz="1400" dirty="0"/>
              <a:t> </a:t>
            </a:r>
            <a:endParaRPr lang="ru-RU" sz="1400" dirty="0"/>
          </a:p>
          <a:p>
            <a:pPr algn="r"/>
            <a:r>
              <a:rPr lang="en-US" sz="1400" dirty="0"/>
              <a:t> </a:t>
            </a:r>
            <a:endParaRPr lang="ru-RU" sz="1400" dirty="0"/>
          </a:p>
          <a:p>
            <a:pPr algn="r"/>
            <a:r>
              <a:rPr lang="en-US" sz="1400" dirty="0"/>
              <a:t/>
            </a:r>
            <a:br>
              <a:rPr lang="en-US" sz="1400" dirty="0"/>
            </a:br>
            <a:endParaRPr lang="en-US" sz="1400" u="sng" dirty="0"/>
          </a:p>
        </p:txBody>
      </p:sp>
      <p:pic>
        <p:nvPicPr>
          <p:cNvPr id="2049" name="Рисунок 3" descr="af7a4501-735b-4269-8da2-1fc31646e441 - копия"/>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908" y="179512"/>
            <a:ext cx="717550" cy="77787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3" descr="Картинки по запросу olivier crepin-leblond"/>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5" descr="Картинки по запросу olivier crepin-leblo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TextBox 6"/>
          <p:cNvSpPr txBox="1"/>
          <p:nvPr/>
        </p:nvSpPr>
        <p:spPr>
          <a:xfrm>
            <a:off x="0" y="1013788"/>
            <a:ext cx="6858000" cy="646331"/>
          </a:xfrm>
          <a:prstGeom prst="rect">
            <a:avLst/>
          </a:prstGeom>
          <a:gradFill flip="none" rotWithShape="1">
            <a:gsLst>
              <a:gs pos="0">
                <a:schemeClr val="accent4">
                  <a:lumMod val="55000"/>
                </a:schemeClr>
              </a:gs>
              <a:gs pos="50000">
                <a:schemeClr val="accent1">
                  <a:tint val="44500"/>
                  <a:satMod val="160000"/>
                </a:schemeClr>
              </a:gs>
              <a:gs pos="100000">
                <a:schemeClr val="accent1">
                  <a:tint val="23500"/>
                  <a:satMod val="160000"/>
                </a:schemeClr>
              </a:gs>
            </a:gsLst>
            <a:lin ang="10800000" scaled="1"/>
            <a:tileRect/>
          </a:gradFill>
        </p:spPr>
        <p:txBody>
          <a:bodyPr wrap="square" rtlCol="0">
            <a:spAutoFit/>
          </a:bodyPr>
          <a:lstStyle/>
          <a:p>
            <a:pPr algn="ctr"/>
            <a:r>
              <a:rPr lang="en-US" b="1" cap="small" dirty="0" smtClean="0">
                <a:solidFill>
                  <a:schemeClr val="bg1"/>
                </a:solidFill>
              </a:rPr>
              <a:t>                      ALSs updates and European regional activities, Outreach </a:t>
            </a:r>
          </a:p>
          <a:p>
            <a:pPr algn="ctr"/>
            <a:r>
              <a:rPr lang="en-US" b="1" cap="small" dirty="0" smtClean="0">
                <a:solidFill>
                  <a:schemeClr val="bg1"/>
                </a:solidFill>
              </a:rPr>
              <a:t>                                                and Engagement work of </a:t>
            </a:r>
            <a:r>
              <a:rPr lang="en-US" b="1" cap="small" dirty="0" err="1" smtClean="0">
                <a:solidFill>
                  <a:schemeClr val="bg1"/>
                </a:solidFill>
              </a:rPr>
              <a:t>Euralo</a:t>
            </a:r>
            <a:r>
              <a:rPr lang="en-US" b="1" cap="small" dirty="0" smtClean="0">
                <a:solidFill>
                  <a:schemeClr val="bg1"/>
                </a:solidFill>
              </a:rPr>
              <a:t> members</a:t>
            </a:r>
            <a:endParaRPr lang="ru-RU" dirty="0">
              <a:solidFill>
                <a:schemeClr val="bg1"/>
              </a:solidFill>
            </a:endParaRPr>
          </a:p>
        </p:txBody>
      </p:sp>
      <p:sp>
        <p:nvSpPr>
          <p:cNvPr id="4" name="AutoShape 4" descr="https://intgovwiki.org/w/images/thumb/e/e6/Wolfgang_Kleinw%C3%A4chter.jpg/400px-Wolfgang_Kleinw%C3%A4chter.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Прямоугольник 7"/>
          <p:cNvSpPr/>
          <p:nvPr/>
        </p:nvSpPr>
        <p:spPr>
          <a:xfrm>
            <a:off x="4077072" y="7622758"/>
            <a:ext cx="2780928" cy="261610"/>
          </a:xfrm>
          <a:prstGeom prst="rect">
            <a:avLst/>
          </a:prstGeom>
        </p:spPr>
        <p:txBody>
          <a:bodyPr wrap="square">
            <a:spAutoFit/>
          </a:bodyPr>
          <a:lstStyle/>
          <a:p>
            <a:r>
              <a:rPr lang="en-US" sz="1100" b="1" dirty="0" smtClean="0">
                <a:solidFill>
                  <a:schemeClr val="bg1"/>
                </a:solidFill>
                <a:latin typeface="Arial Black" panose="020B0A04020102020204" pitchFamily="34" charset="0"/>
              </a:rPr>
              <a:t>Virtual</a:t>
            </a:r>
            <a:r>
              <a:rPr lang="en-US" sz="1100" b="1" dirty="0">
                <a:solidFill>
                  <a:schemeClr val="bg1"/>
                </a:solidFill>
                <a:latin typeface="Arial Black" panose="020B0A04020102020204" pitchFamily="34" charset="0"/>
              </a:rPr>
              <a:t> </a:t>
            </a:r>
            <a:r>
              <a:rPr lang="en-US" sz="1100" b="1" dirty="0" smtClean="0">
                <a:solidFill>
                  <a:schemeClr val="bg1"/>
                </a:solidFill>
                <a:latin typeface="Arial Black" panose="020B0A04020102020204" pitchFamily="34" charset="0"/>
              </a:rPr>
              <a:t>12-14 May 2020</a:t>
            </a:r>
            <a:endParaRPr lang="ru-RU" sz="1100" dirty="0">
              <a:solidFill>
                <a:schemeClr val="bg1"/>
              </a:solidFill>
              <a:latin typeface="Arial Black" panose="020B0A04020102020204" pitchFamily="34" charset="0"/>
            </a:endParaRPr>
          </a:p>
        </p:txBody>
      </p:sp>
      <p:sp>
        <p:nvSpPr>
          <p:cNvPr id="16" name="Заголовок 1"/>
          <p:cNvSpPr txBox="1">
            <a:spLocks/>
          </p:cNvSpPr>
          <p:nvPr/>
        </p:nvSpPr>
        <p:spPr>
          <a:xfrm>
            <a:off x="260648" y="179512"/>
            <a:ext cx="6408712" cy="86409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000" b="1" dirty="0" smtClean="0">
                <a:solidFill>
                  <a:schemeClr val="accent4">
                    <a:lumMod val="75000"/>
                  </a:schemeClr>
                </a:solidFill>
              </a:rPr>
              <a:t>EURALO newsletter, June 2020</a:t>
            </a:r>
            <a:r>
              <a:rPr lang="en-US" sz="2000" b="1" dirty="0" smtClean="0">
                <a:solidFill>
                  <a:srgbClr val="3399FF"/>
                </a:solidFill>
              </a:rPr>
              <a:t> </a:t>
            </a:r>
            <a:r>
              <a:rPr lang="ru-RU" sz="2000" b="1" dirty="0" smtClean="0">
                <a:solidFill>
                  <a:srgbClr val="7030A0"/>
                </a:solidFill>
              </a:rPr>
              <a:t/>
            </a:r>
            <a:br>
              <a:rPr lang="ru-RU" sz="2000" b="1" dirty="0" smtClean="0">
                <a:solidFill>
                  <a:srgbClr val="7030A0"/>
                </a:solidFill>
              </a:rPr>
            </a:br>
            <a:endParaRPr lang="ru-RU" sz="2000" b="1" dirty="0">
              <a:solidFill>
                <a:srgbClr val="7030A0"/>
              </a:solidFill>
            </a:endParaRPr>
          </a:p>
        </p:txBody>
      </p:sp>
      <p:sp>
        <p:nvSpPr>
          <p:cNvPr id="10" name="AutoShape 4" descr="https://cdn.isoc.fr/wp-content/uploads/2020/06/actu-homepage-webinaires.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6" descr="https://cdn.isoc.fr/wp-content/uploads/2020/06/actu-homepage-webinaires.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127"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14744" t="29902" r="42654" b="23735"/>
          <a:stretch/>
        </p:blipFill>
        <p:spPr bwMode="auto">
          <a:xfrm>
            <a:off x="3358606" y="1898197"/>
            <a:ext cx="3310754" cy="2025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Прямоугольник 11"/>
          <p:cNvSpPr/>
          <p:nvPr/>
        </p:nvSpPr>
        <p:spPr>
          <a:xfrm>
            <a:off x="332657" y="4058647"/>
            <a:ext cx="6408711" cy="4401205"/>
          </a:xfrm>
          <a:prstGeom prst="rect">
            <a:avLst/>
          </a:prstGeom>
        </p:spPr>
        <p:txBody>
          <a:bodyPr wrap="square">
            <a:spAutoFit/>
          </a:bodyPr>
          <a:lstStyle/>
          <a:p>
            <a:pPr algn="r"/>
            <a:r>
              <a:rPr lang="en-US" sz="1400" dirty="0" smtClean="0">
                <a:solidFill>
                  <a:schemeClr val="tx1">
                    <a:lumMod val="65000"/>
                    <a:lumOff val="35000"/>
                  </a:schemeClr>
                </a:solidFill>
              </a:rPr>
              <a:t>Through a series of webinars</a:t>
            </a:r>
            <a:r>
              <a:rPr lang="en-US" sz="1400" b="1" dirty="0" smtClean="0">
                <a:solidFill>
                  <a:schemeClr val="tx1">
                    <a:lumMod val="65000"/>
                    <a:lumOff val="35000"/>
                  </a:schemeClr>
                </a:solidFill>
              </a:rPr>
              <a:t>, ISOC </a:t>
            </a:r>
            <a:r>
              <a:rPr lang="en-US" sz="1400" b="1" dirty="0" smtClean="0">
                <a:solidFill>
                  <a:schemeClr val="tx1">
                    <a:lumMod val="65000"/>
                    <a:lumOff val="35000"/>
                  </a:schemeClr>
                </a:solidFill>
              </a:rPr>
              <a:t>FRANCE </a:t>
            </a:r>
          </a:p>
          <a:p>
            <a:pPr algn="r"/>
            <a:r>
              <a:rPr lang="en-US" sz="1400" dirty="0" smtClean="0">
                <a:solidFill>
                  <a:schemeClr val="tx1">
                    <a:lumMod val="65000"/>
                    <a:lumOff val="35000"/>
                  </a:schemeClr>
                </a:solidFill>
              </a:rPr>
              <a:t>invited </a:t>
            </a:r>
            <a:r>
              <a:rPr lang="en-US" sz="1400" dirty="0" smtClean="0">
                <a:solidFill>
                  <a:schemeClr val="tx1">
                    <a:lumMod val="65000"/>
                    <a:lumOff val="35000"/>
                  </a:schemeClr>
                </a:solidFill>
              </a:rPr>
              <a:t>you to think about today in terms of digital sovereignty, Internet governance methods, the digital education  or open standards. The series of webinars will also be presented at the Internet governance Forum in France 2020.</a:t>
            </a:r>
          </a:p>
          <a:p>
            <a:pPr algn="r"/>
            <a:endParaRPr lang="en-US" sz="1400" dirty="0" smtClean="0">
              <a:solidFill>
                <a:schemeClr val="tx1">
                  <a:lumMod val="65000"/>
                  <a:lumOff val="35000"/>
                </a:schemeClr>
              </a:solidFill>
            </a:endParaRPr>
          </a:p>
          <a:p>
            <a:pPr algn="r"/>
            <a:endParaRPr lang="en-US" sz="1400" dirty="0" smtClean="0">
              <a:solidFill>
                <a:schemeClr val="tx1">
                  <a:lumMod val="65000"/>
                  <a:lumOff val="35000"/>
                </a:schemeClr>
              </a:solidFill>
            </a:endParaRPr>
          </a:p>
          <a:p>
            <a:pPr algn="r"/>
            <a:r>
              <a:rPr lang="en-US" sz="1400" b="1" dirty="0" smtClean="0">
                <a:solidFill>
                  <a:schemeClr val="tx1">
                    <a:lumMod val="65000"/>
                    <a:lumOff val="35000"/>
                  </a:schemeClr>
                </a:solidFill>
              </a:rPr>
              <a:t>June 9 at 18: 30 </a:t>
            </a:r>
            <a:r>
              <a:rPr lang="en-US" sz="1400" dirty="0" smtClean="0">
                <a:solidFill>
                  <a:schemeClr val="tx1">
                    <a:lumMod val="65000"/>
                    <a:lumOff val="35000"/>
                  </a:schemeClr>
                </a:solidFill>
              </a:rPr>
              <a:t>"What is Internet Governance in the light of the Covid19 crisis?" with </a:t>
            </a:r>
            <a:r>
              <a:rPr lang="en-US" sz="1400" dirty="0" err="1" smtClean="0">
                <a:solidFill>
                  <a:schemeClr val="tx1">
                    <a:lumMod val="65000"/>
                    <a:lumOff val="35000"/>
                  </a:schemeClr>
                </a:solidFill>
              </a:rPr>
              <a:t>Sébastien</a:t>
            </a:r>
            <a:r>
              <a:rPr lang="en-US" sz="1400" dirty="0" smtClean="0">
                <a:solidFill>
                  <a:schemeClr val="tx1">
                    <a:lumMod val="65000"/>
                    <a:lumOff val="35000"/>
                  </a:schemeClr>
                </a:solidFill>
              </a:rPr>
              <a:t> </a:t>
            </a:r>
            <a:r>
              <a:rPr lang="en-US" sz="1400" dirty="0" err="1" smtClean="0">
                <a:solidFill>
                  <a:schemeClr val="tx1">
                    <a:lumMod val="65000"/>
                    <a:lumOff val="35000"/>
                  </a:schemeClr>
                </a:solidFill>
              </a:rPr>
              <a:t>Bachollet</a:t>
            </a:r>
            <a:r>
              <a:rPr lang="en-US" sz="1400" dirty="0" smtClean="0">
                <a:solidFill>
                  <a:schemeClr val="tx1">
                    <a:lumMod val="65000"/>
                    <a:lumOff val="35000"/>
                  </a:schemeClr>
                </a:solidFill>
              </a:rPr>
              <a:t>, honorary President of Internet Society France (EURALO Chair), Olivier </a:t>
            </a:r>
            <a:r>
              <a:rPr lang="en-US" sz="1400" dirty="0" err="1" smtClean="0">
                <a:solidFill>
                  <a:schemeClr val="tx1">
                    <a:lumMod val="65000"/>
                    <a:lumOff val="35000"/>
                  </a:schemeClr>
                </a:solidFill>
              </a:rPr>
              <a:t>Crepin-Leblond</a:t>
            </a:r>
            <a:r>
              <a:rPr lang="en-US" sz="1400" dirty="0" smtClean="0">
                <a:solidFill>
                  <a:schemeClr val="tx1">
                    <a:lumMod val="65000"/>
                    <a:lumOff val="35000"/>
                  </a:schemeClr>
                </a:solidFill>
              </a:rPr>
              <a:t>, President of Internet Society UK  (honorary Ex EURALO Chair) and Esther </a:t>
            </a:r>
            <a:r>
              <a:rPr lang="en-US" sz="1400" dirty="0" err="1" smtClean="0">
                <a:solidFill>
                  <a:schemeClr val="tx1">
                    <a:lumMod val="65000"/>
                    <a:lumOff val="35000"/>
                  </a:schemeClr>
                </a:solidFill>
              </a:rPr>
              <a:t>Ngom</a:t>
            </a:r>
            <a:r>
              <a:rPr lang="en-US" sz="1400" dirty="0" smtClean="0">
                <a:solidFill>
                  <a:schemeClr val="tx1">
                    <a:lumMod val="65000"/>
                    <a:lumOff val="35000"/>
                  </a:schemeClr>
                </a:solidFill>
              </a:rPr>
              <a:t>, President of Internet Society Cameroon.</a:t>
            </a:r>
          </a:p>
          <a:p>
            <a:pPr algn="r"/>
            <a:endParaRPr lang="en-US" sz="1400" dirty="0" smtClean="0">
              <a:solidFill>
                <a:schemeClr val="tx1">
                  <a:lumMod val="65000"/>
                  <a:lumOff val="35000"/>
                </a:schemeClr>
              </a:solidFill>
            </a:endParaRPr>
          </a:p>
          <a:p>
            <a:pPr algn="r"/>
            <a:r>
              <a:rPr lang="en-US" sz="1400" b="1" dirty="0" smtClean="0">
                <a:solidFill>
                  <a:schemeClr val="tx1">
                    <a:lumMod val="65000"/>
                    <a:lumOff val="35000"/>
                  </a:schemeClr>
                </a:solidFill>
              </a:rPr>
              <a:t>June 16 at 19: 30</a:t>
            </a:r>
            <a:r>
              <a:rPr lang="en-US" sz="1400" dirty="0" smtClean="0">
                <a:solidFill>
                  <a:schemeClr val="tx1">
                    <a:lumMod val="65000"/>
                    <a:lumOff val="35000"/>
                  </a:schemeClr>
                </a:solidFill>
              </a:rPr>
              <a:t>: "Digital sovereignty rethink" with Lucien </a:t>
            </a:r>
            <a:r>
              <a:rPr lang="en-US" sz="1400" dirty="0" err="1" smtClean="0">
                <a:solidFill>
                  <a:schemeClr val="tx1">
                    <a:lumMod val="65000"/>
                    <a:lumOff val="35000"/>
                  </a:schemeClr>
                </a:solidFill>
              </a:rPr>
              <a:t>Castex</a:t>
            </a:r>
            <a:r>
              <a:rPr lang="en-US" sz="1400" dirty="0" smtClean="0">
                <a:solidFill>
                  <a:schemeClr val="tx1">
                    <a:lumMod val="65000"/>
                    <a:lumOff val="35000"/>
                  </a:schemeClr>
                </a:solidFill>
              </a:rPr>
              <a:t>, co-President of FGI France</a:t>
            </a:r>
          </a:p>
          <a:p>
            <a:pPr algn="r"/>
            <a:r>
              <a:rPr lang="en-US" sz="1400" b="1" dirty="0" smtClean="0">
                <a:solidFill>
                  <a:schemeClr val="tx1">
                    <a:lumMod val="65000"/>
                    <a:lumOff val="35000"/>
                  </a:schemeClr>
                </a:solidFill>
              </a:rPr>
              <a:t>June 23 at 18: 30 </a:t>
            </a:r>
            <a:r>
              <a:rPr lang="en-US" sz="1400" dirty="0" smtClean="0">
                <a:solidFill>
                  <a:schemeClr val="tx1">
                    <a:lumMod val="65000"/>
                    <a:lumOff val="35000"/>
                  </a:schemeClr>
                </a:solidFill>
              </a:rPr>
              <a:t>. "Shaping digital education for all" with Nicolas </a:t>
            </a:r>
            <a:r>
              <a:rPr lang="en-US" sz="1400" dirty="0" err="1" smtClean="0">
                <a:solidFill>
                  <a:schemeClr val="tx1">
                    <a:lumMod val="65000"/>
                    <a:lumOff val="35000"/>
                  </a:schemeClr>
                </a:solidFill>
              </a:rPr>
              <a:t>Chagny</a:t>
            </a:r>
            <a:r>
              <a:rPr lang="en-US" sz="1400" dirty="0" smtClean="0">
                <a:solidFill>
                  <a:schemeClr val="tx1">
                    <a:lumMod val="65000"/>
                    <a:lumOff val="35000"/>
                  </a:schemeClr>
                </a:solidFill>
              </a:rPr>
              <a:t>, President of Internet Society France and CEO of WebForce3</a:t>
            </a:r>
          </a:p>
          <a:p>
            <a:pPr algn="r"/>
            <a:endParaRPr lang="en-US" sz="1400" dirty="0" smtClean="0">
              <a:solidFill>
                <a:schemeClr val="tx1">
                  <a:lumMod val="65000"/>
                  <a:lumOff val="35000"/>
                </a:schemeClr>
              </a:solidFill>
            </a:endParaRPr>
          </a:p>
          <a:p>
            <a:pPr algn="r"/>
            <a:r>
              <a:rPr lang="en-US" sz="1400" b="1" dirty="0" smtClean="0">
                <a:solidFill>
                  <a:schemeClr val="tx1">
                    <a:lumMod val="65000"/>
                    <a:lumOff val="35000"/>
                  </a:schemeClr>
                </a:solidFill>
              </a:rPr>
              <a:t>July 1 at 18: 30</a:t>
            </a:r>
            <a:r>
              <a:rPr lang="en-US" sz="1400" dirty="0" smtClean="0">
                <a:solidFill>
                  <a:schemeClr val="tx1">
                    <a:lumMod val="65000"/>
                    <a:lumOff val="35000"/>
                  </a:schemeClr>
                </a:solidFill>
              </a:rPr>
              <a:t>: "Promoting norms and standards discovered during the crisis and foreseeing FGI France 2020“</a:t>
            </a:r>
            <a:br>
              <a:rPr lang="en-US" sz="1400" dirty="0" smtClean="0">
                <a:solidFill>
                  <a:schemeClr val="tx1">
                    <a:lumMod val="65000"/>
                    <a:lumOff val="35000"/>
                  </a:schemeClr>
                </a:solidFill>
              </a:rPr>
            </a:br>
            <a:r>
              <a:rPr lang="en-US" sz="1400" dirty="0" smtClean="0">
                <a:hlinkClick r:id="rId4"/>
              </a:rPr>
              <a:t>https://www.isoc.fr/webinaires-jour-apres/</a:t>
            </a:r>
            <a:endParaRPr lang="ru-RU" sz="1400" dirty="0" smtClean="0"/>
          </a:p>
          <a:p>
            <a:pPr algn="r"/>
            <a:endParaRPr lang="ru-RU" sz="1400" dirty="0">
              <a:solidFill>
                <a:schemeClr val="tx1">
                  <a:lumMod val="65000"/>
                  <a:lumOff val="35000"/>
                </a:schemeClr>
              </a:solidFill>
            </a:endParaRPr>
          </a:p>
        </p:txBody>
      </p:sp>
    </p:spTree>
    <p:extLst>
      <p:ext uri="{BB962C8B-B14F-4D97-AF65-F5344CB8AC3E}">
        <p14:creationId xmlns:p14="http://schemas.microsoft.com/office/powerpoint/2010/main" val="3711513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87342" y="1835696"/>
            <a:ext cx="6480720" cy="7056784"/>
          </a:xfrm>
        </p:spPr>
        <p:txBody>
          <a:bodyPr>
            <a:noAutofit/>
          </a:bodyPr>
          <a:lstStyle/>
          <a:p>
            <a:pPr algn="r"/>
            <a:r>
              <a:rPr lang="en-US" sz="1400" dirty="0"/>
              <a:t> </a:t>
            </a:r>
            <a:endParaRPr lang="ru-RU" sz="1400" dirty="0"/>
          </a:p>
          <a:p>
            <a:pPr algn="r"/>
            <a:r>
              <a:rPr lang="en-US" sz="1400" dirty="0"/>
              <a:t> </a:t>
            </a:r>
            <a:endParaRPr lang="ru-RU" sz="1400" dirty="0"/>
          </a:p>
          <a:p>
            <a:pPr algn="r"/>
            <a:r>
              <a:rPr lang="en-US" sz="1400" dirty="0"/>
              <a:t/>
            </a:r>
            <a:br>
              <a:rPr lang="en-US" sz="1400" dirty="0"/>
            </a:br>
            <a:endParaRPr lang="en-US" sz="1400" u="sng" dirty="0"/>
          </a:p>
        </p:txBody>
      </p:sp>
      <p:pic>
        <p:nvPicPr>
          <p:cNvPr id="2049" name="Рисунок 3" descr="af7a4501-735b-4269-8da2-1fc31646e441 - копия"/>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908" y="179512"/>
            <a:ext cx="717550" cy="77787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3" descr="Картинки по запросу olivier crepin-leblond"/>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5" descr="Картинки по запросу olivier crepin-leblo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TextBox 6"/>
          <p:cNvSpPr txBox="1"/>
          <p:nvPr/>
        </p:nvSpPr>
        <p:spPr>
          <a:xfrm>
            <a:off x="0" y="1013788"/>
            <a:ext cx="6858000" cy="646331"/>
          </a:xfrm>
          <a:prstGeom prst="rect">
            <a:avLst/>
          </a:prstGeom>
          <a:gradFill flip="none" rotWithShape="1">
            <a:gsLst>
              <a:gs pos="0">
                <a:schemeClr val="accent4">
                  <a:lumMod val="55000"/>
                </a:schemeClr>
              </a:gs>
              <a:gs pos="50000">
                <a:schemeClr val="accent1">
                  <a:tint val="44500"/>
                  <a:satMod val="160000"/>
                </a:schemeClr>
              </a:gs>
              <a:gs pos="100000">
                <a:schemeClr val="accent1">
                  <a:tint val="23500"/>
                  <a:satMod val="160000"/>
                </a:schemeClr>
              </a:gs>
            </a:gsLst>
            <a:lin ang="10800000" scaled="1"/>
            <a:tileRect/>
          </a:gradFill>
        </p:spPr>
        <p:txBody>
          <a:bodyPr wrap="square" rtlCol="0">
            <a:spAutoFit/>
          </a:bodyPr>
          <a:lstStyle/>
          <a:p>
            <a:pPr algn="ctr"/>
            <a:r>
              <a:rPr lang="en-US" b="1" cap="small" dirty="0" smtClean="0">
                <a:solidFill>
                  <a:schemeClr val="bg1"/>
                </a:solidFill>
              </a:rPr>
              <a:t>                      ALSs updates and European regional activities, Outreach </a:t>
            </a:r>
          </a:p>
          <a:p>
            <a:pPr algn="ctr"/>
            <a:r>
              <a:rPr lang="en-US" b="1" cap="small" dirty="0" smtClean="0">
                <a:solidFill>
                  <a:schemeClr val="bg1"/>
                </a:solidFill>
              </a:rPr>
              <a:t>                                                and Engagement work of </a:t>
            </a:r>
            <a:r>
              <a:rPr lang="en-US" b="1" cap="small" dirty="0" err="1" smtClean="0">
                <a:solidFill>
                  <a:schemeClr val="bg1"/>
                </a:solidFill>
              </a:rPr>
              <a:t>Euralo</a:t>
            </a:r>
            <a:r>
              <a:rPr lang="en-US" b="1" cap="small" dirty="0" smtClean="0">
                <a:solidFill>
                  <a:schemeClr val="bg1"/>
                </a:solidFill>
              </a:rPr>
              <a:t> members</a:t>
            </a:r>
            <a:endParaRPr lang="ru-RU" dirty="0">
              <a:solidFill>
                <a:schemeClr val="bg1"/>
              </a:solidFill>
            </a:endParaRPr>
          </a:p>
        </p:txBody>
      </p:sp>
      <p:sp>
        <p:nvSpPr>
          <p:cNvPr id="4" name="AutoShape 4" descr="https://intgovwiki.org/w/images/thumb/e/e6/Wolfgang_Kleinw%C3%A4chter.jpg/400px-Wolfgang_Kleinw%C3%A4chter.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Прямоугольник 7"/>
          <p:cNvSpPr/>
          <p:nvPr/>
        </p:nvSpPr>
        <p:spPr>
          <a:xfrm>
            <a:off x="4077072" y="7622758"/>
            <a:ext cx="2780928" cy="261610"/>
          </a:xfrm>
          <a:prstGeom prst="rect">
            <a:avLst/>
          </a:prstGeom>
        </p:spPr>
        <p:txBody>
          <a:bodyPr wrap="square">
            <a:spAutoFit/>
          </a:bodyPr>
          <a:lstStyle/>
          <a:p>
            <a:r>
              <a:rPr lang="en-US" sz="1100" b="1" dirty="0" smtClean="0">
                <a:solidFill>
                  <a:schemeClr val="bg1"/>
                </a:solidFill>
                <a:latin typeface="Arial Black" panose="020B0A04020102020204" pitchFamily="34" charset="0"/>
              </a:rPr>
              <a:t>Virtual</a:t>
            </a:r>
            <a:r>
              <a:rPr lang="en-US" sz="1100" b="1" dirty="0">
                <a:solidFill>
                  <a:schemeClr val="bg1"/>
                </a:solidFill>
                <a:latin typeface="Arial Black" panose="020B0A04020102020204" pitchFamily="34" charset="0"/>
              </a:rPr>
              <a:t> </a:t>
            </a:r>
            <a:r>
              <a:rPr lang="en-US" sz="1100" b="1" dirty="0" smtClean="0">
                <a:solidFill>
                  <a:schemeClr val="bg1"/>
                </a:solidFill>
                <a:latin typeface="Arial Black" panose="020B0A04020102020204" pitchFamily="34" charset="0"/>
              </a:rPr>
              <a:t>12-14 May 2020</a:t>
            </a:r>
            <a:endParaRPr lang="ru-RU" sz="1100" dirty="0">
              <a:solidFill>
                <a:schemeClr val="bg1"/>
              </a:solidFill>
              <a:latin typeface="Arial Black" panose="020B0A04020102020204" pitchFamily="34" charset="0"/>
            </a:endParaRPr>
          </a:p>
        </p:txBody>
      </p:sp>
      <p:sp>
        <p:nvSpPr>
          <p:cNvPr id="16" name="Заголовок 1"/>
          <p:cNvSpPr txBox="1">
            <a:spLocks/>
          </p:cNvSpPr>
          <p:nvPr/>
        </p:nvSpPr>
        <p:spPr>
          <a:xfrm>
            <a:off x="260648" y="179512"/>
            <a:ext cx="6408712" cy="86409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000" b="1" dirty="0" smtClean="0">
                <a:solidFill>
                  <a:schemeClr val="accent4">
                    <a:lumMod val="75000"/>
                  </a:schemeClr>
                </a:solidFill>
              </a:rPr>
              <a:t>EURALO newsletter, June 2020</a:t>
            </a:r>
            <a:r>
              <a:rPr lang="en-US" sz="2000" b="1" dirty="0" smtClean="0">
                <a:solidFill>
                  <a:srgbClr val="3399FF"/>
                </a:solidFill>
              </a:rPr>
              <a:t> </a:t>
            </a:r>
            <a:r>
              <a:rPr lang="ru-RU" sz="2000" b="1" dirty="0" smtClean="0">
                <a:solidFill>
                  <a:srgbClr val="7030A0"/>
                </a:solidFill>
              </a:rPr>
              <a:t/>
            </a:r>
            <a:br>
              <a:rPr lang="ru-RU" sz="2000" b="1" dirty="0" smtClean="0">
                <a:solidFill>
                  <a:srgbClr val="7030A0"/>
                </a:solidFill>
              </a:rPr>
            </a:br>
            <a:endParaRPr lang="ru-RU" sz="2000" b="1" dirty="0">
              <a:solidFill>
                <a:srgbClr val="7030A0"/>
              </a:solidFill>
            </a:endParaRPr>
          </a:p>
        </p:txBody>
      </p:sp>
      <p:sp>
        <p:nvSpPr>
          <p:cNvPr id="10" name="AutoShape 4" descr="https://cdn.isoc.fr/wp-content/uploads/2020/06/actu-homepage-webinaires.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6" descr="https://cdn.isoc.fr/wp-content/uploads/2020/06/actu-homepage-webinaires.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Прямоугольник 11"/>
          <p:cNvSpPr/>
          <p:nvPr/>
        </p:nvSpPr>
        <p:spPr>
          <a:xfrm>
            <a:off x="282149" y="1824658"/>
            <a:ext cx="6408711" cy="5262979"/>
          </a:xfrm>
          <a:prstGeom prst="rect">
            <a:avLst/>
          </a:prstGeom>
        </p:spPr>
        <p:txBody>
          <a:bodyPr wrap="square">
            <a:spAutoFit/>
          </a:bodyPr>
          <a:lstStyle/>
          <a:p>
            <a:pPr algn="r"/>
            <a:r>
              <a:rPr lang="en-US" sz="1400" b="1" dirty="0" err="1"/>
              <a:t>TaC</a:t>
            </a:r>
            <a:r>
              <a:rPr lang="en-US" sz="1400" b="1" dirty="0"/>
              <a:t> (Together against cybercrime International) and </a:t>
            </a:r>
            <a:r>
              <a:rPr lang="en-US" sz="1400" b="1" dirty="0" err="1"/>
              <a:t>Yuliya</a:t>
            </a:r>
            <a:r>
              <a:rPr lang="en-US" sz="1400" b="1" dirty="0"/>
              <a:t> </a:t>
            </a:r>
            <a:r>
              <a:rPr lang="en-US" sz="1400" b="1" dirty="0" err="1"/>
              <a:t>Morenets</a:t>
            </a:r>
            <a:r>
              <a:rPr lang="en-US" sz="1400" b="1" dirty="0"/>
              <a:t> - Founder </a:t>
            </a:r>
            <a:r>
              <a:rPr lang="en-US" sz="1400" b="1" dirty="0" err="1"/>
              <a:t>TaC</a:t>
            </a:r>
            <a:r>
              <a:rPr lang="en-US" sz="1400" b="1" dirty="0"/>
              <a:t> and Youth IGF movement</a:t>
            </a:r>
          </a:p>
          <a:p>
            <a:pPr algn="r"/>
            <a:endParaRPr lang="en-US" sz="1400" dirty="0" smtClean="0">
              <a:solidFill>
                <a:schemeClr val="tx1">
                  <a:lumMod val="65000"/>
                  <a:lumOff val="35000"/>
                </a:schemeClr>
              </a:solidFill>
            </a:endParaRPr>
          </a:p>
          <a:p>
            <a:pPr algn="r"/>
            <a:r>
              <a:rPr lang="en-US" sz="1400" dirty="0" smtClean="0">
                <a:solidFill>
                  <a:schemeClr val="tx1">
                    <a:lumMod val="65000"/>
                    <a:lumOff val="35000"/>
                  </a:schemeClr>
                </a:solidFill>
              </a:rPr>
              <a:t>As </a:t>
            </a:r>
            <a:r>
              <a:rPr lang="en-US" sz="1400" dirty="0">
                <a:solidFill>
                  <a:schemeClr val="tx1">
                    <a:lumMod val="65000"/>
                    <a:lumOff val="35000"/>
                  </a:schemeClr>
                </a:solidFill>
              </a:rPr>
              <a:t>part of the Youth IGF </a:t>
            </a:r>
            <a:r>
              <a:rPr lang="en-US" sz="1400" dirty="0" smtClean="0">
                <a:solidFill>
                  <a:schemeClr val="tx1">
                    <a:lumMod val="65000"/>
                    <a:lumOff val="35000"/>
                  </a:schemeClr>
                </a:solidFill>
              </a:rPr>
              <a:t>Movement </a:t>
            </a:r>
            <a:r>
              <a:rPr lang="en-US" sz="1400" dirty="0">
                <a:solidFill>
                  <a:schemeClr val="tx1">
                    <a:lumMod val="65000"/>
                    <a:lumOff val="35000"/>
                  </a:schemeClr>
                </a:solidFill>
              </a:rPr>
              <a:t>held </a:t>
            </a:r>
            <a:r>
              <a:rPr lang="en-US" sz="1400" dirty="0" smtClean="0">
                <a:solidFill>
                  <a:schemeClr val="tx1">
                    <a:lumMod val="65000"/>
                    <a:lumOff val="35000"/>
                  </a:schemeClr>
                </a:solidFill>
              </a:rPr>
              <a:t> </a:t>
            </a:r>
            <a:r>
              <a:rPr lang="en-US" sz="1400" dirty="0">
                <a:solidFill>
                  <a:schemeClr val="tx1">
                    <a:lumMod val="65000"/>
                    <a:lumOff val="35000"/>
                  </a:schemeClr>
                </a:solidFill>
              </a:rPr>
              <a:t>series of excellent </a:t>
            </a:r>
            <a:r>
              <a:rPr lang="en-US" sz="1400" dirty="0" smtClean="0">
                <a:solidFill>
                  <a:schemeClr val="tx1">
                    <a:lumMod val="65000"/>
                    <a:lumOff val="35000"/>
                  </a:schemeClr>
                </a:solidFill>
              </a:rPr>
              <a:t>Online </a:t>
            </a:r>
            <a:r>
              <a:rPr lang="en-US" sz="1400" dirty="0">
                <a:solidFill>
                  <a:schemeClr val="tx1">
                    <a:lumMod val="65000"/>
                    <a:lumOff val="35000"/>
                  </a:schemeClr>
                </a:solidFill>
              </a:rPr>
              <a:t>talks in different countries dedicated to the spread of counterfeit medicines and launched a new </a:t>
            </a:r>
            <a:r>
              <a:rPr lang="en-US" sz="1400" b="1" dirty="0" smtClean="0">
                <a:solidFill>
                  <a:schemeClr val="tx1">
                    <a:lumMod val="65000"/>
                    <a:lumOff val="35000"/>
                  </a:schemeClr>
                </a:solidFill>
              </a:rPr>
              <a:t>Youth IGF TV project - </a:t>
            </a:r>
            <a:r>
              <a:rPr lang="en-US" sz="1400" dirty="0">
                <a:solidFill>
                  <a:schemeClr val="tx1">
                    <a:lumMod val="65000"/>
                    <a:lumOff val="35000"/>
                  </a:schemeClr>
                </a:solidFill>
              </a:rPr>
              <a:t>high-level interview on the topics "Youth in Digital era and Cybersecurity"</a:t>
            </a:r>
          </a:p>
          <a:p>
            <a:pPr algn="r"/>
            <a:endParaRPr lang="en-US" sz="1400" dirty="0">
              <a:solidFill>
                <a:schemeClr val="tx1">
                  <a:lumMod val="65000"/>
                  <a:lumOff val="35000"/>
                </a:schemeClr>
              </a:solidFill>
            </a:endParaRPr>
          </a:p>
          <a:p>
            <a:pPr algn="r"/>
            <a:r>
              <a:rPr lang="en-US" sz="1400" dirty="0">
                <a:solidFill>
                  <a:schemeClr val="tx1">
                    <a:lumMod val="65000"/>
                    <a:lumOff val="35000"/>
                  </a:schemeClr>
                </a:solidFill>
              </a:rPr>
              <a:t>The webinars are attended by members and leaders of </a:t>
            </a:r>
            <a:r>
              <a:rPr lang="en-US" sz="1400" dirty="0" err="1">
                <a:solidFill>
                  <a:schemeClr val="tx1">
                    <a:lumMod val="65000"/>
                    <a:lumOff val="35000"/>
                  </a:schemeClr>
                </a:solidFill>
              </a:rPr>
              <a:t>Euralo</a:t>
            </a:r>
            <a:r>
              <a:rPr lang="en-US" sz="1400" dirty="0">
                <a:solidFill>
                  <a:schemeClr val="tx1">
                    <a:lumMod val="65000"/>
                    <a:lumOff val="35000"/>
                  </a:schemeClr>
                </a:solidFill>
              </a:rPr>
              <a:t>, At-Large, ISOC and our ALSs. this is a great example of </a:t>
            </a:r>
            <a:r>
              <a:rPr lang="en-US" sz="1400" dirty="0" err="1">
                <a:solidFill>
                  <a:schemeClr val="tx1">
                    <a:lumMod val="65000"/>
                    <a:lumOff val="35000"/>
                  </a:schemeClr>
                </a:solidFill>
              </a:rPr>
              <a:t>synergia</a:t>
            </a:r>
            <a:r>
              <a:rPr lang="en-US" sz="1400" dirty="0">
                <a:solidFill>
                  <a:schemeClr val="tx1">
                    <a:lumMod val="65000"/>
                    <a:lumOff val="35000"/>
                  </a:schemeClr>
                </a:solidFill>
              </a:rPr>
              <a:t> and excellent leadership in attracting the younger generation to the discussion of IG.</a:t>
            </a:r>
          </a:p>
          <a:p>
            <a:pPr algn="r"/>
            <a:r>
              <a:rPr lang="en-US" sz="1400" dirty="0">
                <a:solidFill>
                  <a:schemeClr val="tx1">
                    <a:lumMod val="65000"/>
                    <a:lumOff val="35000"/>
                  </a:schemeClr>
                </a:solidFill>
              </a:rPr>
              <a:t>We invite you </a:t>
            </a:r>
            <a:r>
              <a:rPr lang="en-US" sz="1400" dirty="0">
                <a:solidFill>
                  <a:schemeClr val="tx1">
                    <a:lumMod val="65000"/>
                    <a:lumOff val="35000"/>
                  </a:schemeClr>
                </a:solidFill>
                <a:hlinkClick r:id="rId3"/>
              </a:rPr>
              <a:t>to watch the recording of the webinar</a:t>
            </a:r>
            <a:r>
              <a:rPr lang="en-US" sz="1400" dirty="0">
                <a:solidFill>
                  <a:schemeClr val="tx1">
                    <a:lumMod val="65000"/>
                    <a:lumOff val="35000"/>
                  </a:schemeClr>
                </a:solidFill>
              </a:rPr>
              <a:t>, which was moderated and curated by Joanna </a:t>
            </a:r>
            <a:r>
              <a:rPr lang="en-US" sz="1400" dirty="0" smtClean="0">
                <a:solidFill>
                  <a:schemeClr val="tx1">
                    <a:lumMod val="65000"/>
                    <a:lumOff val="35000"/>
                  </a:schemeClr>
                </a:solidFill>
              </a:rPr>
              <a:t>Kulesza in Poland.</a:t>
            </a:r>
          </a:p>
          <a:p>
            <a:pPr algn="r"/>
            <a:endParaRPr lang="en-US" sz="1400" dirty="0" smtClean="0">
              <a:solidFill>
                <a:schemeClr val="tx1">
                  <a:lumMod val="65000"/>
                  <a:lumOff val="35000"/>
                </a:schemeClr>
              </a:solidFill>
            </a:endParaRPr>
          </a:p>
          <a:p>
            <a:pPr algn="r"/>
            <a:endParaRPr lang="en-US" sz="1400" dirty="0">
              <a:solidFill>
                <a:schemeClr val="tx1">
                  <a:lumMod val="65000"/>
                  <a:lumOff val="35000"/>
                </a:schemeClr>
              </a:solidFill>
            </a:endParaRPr>
          </a:p>
          <a:p>
            <a:pPr algn="r"/>
            <a:endParaRPr lang="en-US" sz="1400" dirty="0" smtClean="0">
              <a:solidFill>
                <a:schemeClr val="tx1">
                  <a:lumMod val="65000"/>
                  <a:lumOff val="35000"/>
                </a:schemeClr>
              </a:solidFill>
            </a:endParaRPr>
          </a:p>
          <a:p>
            <a:pPr algn="r"/>
            <a:endParaRPr lang="en-US" sz="1400" dirty="0">
              <a:solidFill>
                <a:schemeClr val="tx1">
                  <a:lumMod val="65000"/>
                  <a:lumOff val="35000"/>
                </a:schemeClr>
              </a:solidFill>
            </a:endParaRPr>
          </a:p>
          <a:p>
            <a:pPr algn="r"/>
            <a:endParaRPr lang="en-US" sz="1400" dirty="0" smtClean="0">
              <a:solidFill>
                <a:schemeClr val="tx1">
                  <a:lumMod val="65000"/>
                  <a:lumOff val="35000"/>
                </a:schemeClr>
              </a:solidFill>
            </a:endParaRPr>
          </a:p>
          <a:p>
            <a:pPr algn="r"/>
            <a:endParaRPr lang="en-US" sz="1400" dirty="0">
              <a:solidFill>
                <a:schemeClr val="tx1">
                  <a:lumMod val="65000"/>
                  <a:lumOff val="35000"/>
                </a:schemeClr>
              </a:solidFill>
            </a:endParaRPr>
          </a:p>
          <a:p>
            <a:pPr algn="r"/>
            <a:endParaRPr lang="en-US" sz="1400" dirty="0" smtClean="0">
              <a:solidFill>
                <a:schemeClr val="tx1">
                  <a:lumMod val="65000"/>
                  <a:lumOff val="35000"/>
                </a:schemeClr>
              </a:solidFill>
            </a:endParaRPr>
          </a:p>
          <a:p>
            <a:pPr algn="r"/>
            <a:endParaRPr lang="en-US" sz="1400" dirty="0">
              <a:solidFill>
                <a:schemeClr val="tx1">
                  <a:lumMod val="65000"/>
                  <a:lumOff val="35000"/>
                </a:schemeClr>
              </a:solidFill>
            </a:endParaRPr>
          </a:p>
          <a:p>
            <a:pPr algn="r"/>
            <a:r>
              <a:rPr lang="en-US" sz="1400" dirty="0" smtClean="0">
                <a:solidFill>
                  <a:schemeClr val="tx1">
                    <a:lumMod val="65000"/>
                    <a:lumOff val="35000"/>
                  </a:schemeClr>
                </a:solidFill>
              </a:rPr>
              <a:t>All </a:t>
            </a:r>
            <a:r>
              <a:rPr lang="en-US" sz="1400" dirty="0">
                <a:solidFill>
                  <a:schemeClr val="tx1">
                    <a:lumMod val="65000"/>
                    <a:lumOff val="35000"/>
                  </a:schemeClr>
                </a:solidFill>
              </a:rPr>
              <a:t>webinars and online talks can be found on the Facebook </a:t>
            </a:r>
            <a:r>
              <a:rPr lang="en-US" sz="1400" dirty="0" smtClean="0">
                <a:solidFill>
                  <a:schemeClr val="tx1">
                    <a:lumMod val="65000"/>
                    <a:lumOff val="35000"/>
                  </a:schemeClr>
                </a:solidFill>
              </a:rPr>
              <a:t>page </a:t>
            </a:r>
            <a:r>
              <a:rPr lang="en-US" sz="1400" dirty="0" smtClean="0">
                <a:hlinkClick r:id="rId4"/>
              </a:rPr>
              <a:t>facebook.com/</a:t>
            </a:r>
            <a:r>
              <a:rPr lang="en-US" sz="1400" dirty="0" err="1" smtClean="0">
                <a:hlinkClick r:id="rId4"/>
              </a:rPr>
              <a:t>globalyouthigf</a:t>
            </a:r>
            <a:r>
              <a:rPr lang="en-US" sz="1400" dirty="0">
                <a:hlinkClick r:id="rId4"/>
              </a:rPr>
              <a:t>/</a:t>
            </a:r>
            <a:endParaRPr lang="en-US" sz="1400" dirty="0">
              <a:solidFill>
                <a:schemeClr val="tx1">
                  <a:lumMod val="65000"/>
                  <a:lumOff val="35000"/>
                </a:schemeClr>
              </a:solidFill>
            </a:endParaRPr>
          </a:p>
          <a:p>
            <a:pPr algn="r"/>
            <a:endParaRPr lang="ru-RU" sz="1400" dirty="0">
              <a:solidFill>
                <a:schemeClr val="tx1">
                  <a:lumMod val="65000"/>
                  <a:lumOff val="35000"/>
                </a:schemeClr>
              </a:solidFill>
            </a:endParaRPr>
          </a:p>
        </p:txBody>
      </p:sp>
      <p:pic>
        <p:nvPicPr>
          <p:cNvPr id="1026" name="Picture 2" descr="C:\Users\Филина\Desktop\Youth IGF\Promo Fake medicine web FINA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873" y="7005845"/>
            <a:ext cx="2402663" cy="1941038"/>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C:\Users\Филина\Desktop\Youth IGF\Face of cyberspace 8 jul 2020 inst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9996" y="6857349"/>
            <a:ext cx="3919364" cy="2054037"/>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29258" t="24745" r="30837" b="32653"/>
          <a:stretch/>
        </p:blipFill>
        <p:spPr bwMode="auto">
          <a:xfrm>
            <a:off x="4260290" y="4744311"/>
            <a:ext cx="2409070" cy="1445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2107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87342" y="1835696"/>
            <a:ext cx="6480720" cy="7056784"/>
          </a:xfrm>
        </p:spPr>
        <p:txBody>
          <a:bodyPr>
            <a:noAutofit/>
          </a:bodyPr>
          <a:lstStyle/>
          <a:p>
            <a:pPr algn="r"/>
            <a:r>
              <a:rPr lang="en-US" sz="1400" dirty="0"/>
              <a:t> </a:t>
            </a:r>
            <a:endParaRPr lang="ru-RU" sz="1400" dirty="0"/>
          </a:p>
          <a:p>
            <a:pPr algn="r"/>
            <a:r>
              <a:rPr lang="en-US" sz="1400" dirty="0"/>
              <a:t> </a:t>
            </a:r>
            <a:endParaRPr lang="ru-RU" sz="1400" dirty="0"/>
          </a:p>
          <a:p>
            <a:pPr algn="r"/>
            <a:r>
              <a:rPr lang="en-US" sz="1400" dirty="0"/>
              <a:t/>
            </a:r>
            <a:br>
              <a:rPr lang="en-US" sz="1400" dirty="0"/>
            </a:br>
            <a:endParaRPr lang="en-US" sz="1400" u="sng" dirty="0"/>
          </a:p>
        </p:txBody>
      </p:sp>
      <p:pic>
        <p:nvPicPr>
          <p:cNvPr id="2049" name="Рисунок 3" descr="af7a4501-735b-4269-8da2-1fc31646e441 - копия"/>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908" y="179512"/>
            <a:ext cx="717550" cy="77787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3" descr="Картинки по запросу olivier crepin-leblond"/>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5" descr="Картинки по запросу olivier crepin-leblo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TextBox 6"/>
          <p:cNvSpPr txBox="1"/>
          <p:nvPr/>
        </p:nvSpPr>
        <p:spPr>
          <a:xfrm>
            <a:off x="0" y="1013788"/>
            <a:ext cx="6858000" cy="646331"/>
          </a:xfrm>
          <a:prstGeom prst="rect">
            <a:avLst/>
          </a:prstGeom>
          <a:gradFill flip="none" rotWithShape="1">
            <a:gsLst>
              <a:gs pos="0">
                <a:schemeClr val="accent4">
                  <a:lumMod val="55000"/>
                </a:schemeClr>
              </a:gs>
              <a:gs pos="50000">
                <a:schemeClr val="accent1">
                  <a:tint val="44500"/>
                  <a:satMod val="160000"/>
                </a:schemeClr>
              </a:gs>
              <a:gs pos="100000">
                <a:schemeClr val="accent1">
                  <a:tint val="23500"/>
                  <a:satMod val="160000"/>
                </a:schemeClr>
              </a:gs>
            </a:gsLst>
            <a:lin ang="10800000" scaled="1"/>
            <a:tileRect/>
          </a:gradFill>
        </p:spPr>
        <p:txBody>
          <a:bodyPr wrap="square" rtlCol="0">
            <a:spAutoFit/>
          </a:bodyPr>
          <a:lstStyle/>
          <a:p>
            <a:pPr algn="ctr"/>
            <a:r>
              <a:rPr lang="en-US" b="1" cap="small" dirty="0" smtClean="0">
                <a:solidFill>
                  <a:schemeClr val="bg1"/>
                </a:solidFill>
              </a:rPr>
              <a:t>                      ALSs updates and European regional activities, Outreach </a:t>
            </a:r>
          </a:p>
          <a:p>
            <a:pPr algn="ctr"/>
            <a:r>
              <a:rPr lang="en-US" b="1" cap="small" dirty="0" smtClean="0">
                <a:solidFill>
                  <a:schemeClr val="bg1"/>
                </a:solidFill>
              </a:rPr>
              <a:t>                                                and Engagement work of </a:t>
            </a:r>
            <a:r>
              <a:rPr lang="en-US" b="1" cap="small" dirty="0" err="1" smtClean="0">
                <a:solidFill>
                  <a:schemeClr val="bg1"/>
                </a:solidFill>
              </a:rPr>
              <a:t>Euralo</a:t>
            </a:r>
            <a:r>
              <a:rPr lang="en-US" b="1" cap="small" dirty="0" smtClean="0">
                <a:solidFill>
                  <a:schemeClr val="bg1"/>
                </a:solidFill>
              </a:rPr>
              <a:t> members</a:t>
            </a:r>
            <a:endParaRPr lang="ru-RU" dirty="0">
              <a:solidFill>
                <a:schemeClr val="bg1"/>
              </a:solidFill>
            </a:endParaRPr>
          </a:p>
        </p:txBody>
      </p:sp>
      <p:sp>
        <p:nvSpPr>
          <p:cNvPr id="4" name="AutoShape 4" descr="https://intgovwiki.org/w/images/thumb/e/e6/Wolfgang_Kleinw%C3%A4chter.jpg/400px-Wolfgang_Kleinw%C3%A4chter.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Прямоугольник 7"/>
          <p:cNvSpPr/>
          <p:nvPr/>
        </p:nvSpPr>
        <p:spPr>
          <a:xfrm>
            <a:off x="4077072" y="7622758"/>
            <a:ext cx="2780928" cy="261610"/>
          </a:xfrm>
          <a:prstGeom prst="rect">
            <a:avLst/>
          </a:prstGeom>
        </p:spPr>
        <p:txBody>
          <a:bodyPr wrap="square">
            <a:spAutoFit/>
          </a:bodyPr>
          <a:lstStyle/>
          <a:p>
            <a:r>
              <a:rPr lang="en-US" sz="1100" b="1" dirty="0" smtClean="0">
                <a:solidFill>
                  <a:schemeClr val="bg1"/>
                </a:solidFill>
                <a:latin typeface="Arial Black" panose="020B0A04020102020204" pitchFamily="34" charset="0"/>
              </a:rPr>
              <a:t>Virtual</a:t>
            </a:r>
            <a:r>
              <a:rPr lang="en-US" sz="1100" b="1" dirty="0">
                <a:solidFill>
                  <a:schemeClr val="bg1"/>
                </a:solidFill>
                <a:latin typeface="Arial Black" panose="020B0A04020102020204" pitchFamily="34" charset="0"/>
              </a:rPr>
              <a:t> </a:t>
            </a:r>
            <a:r>
              <a:rPr lang="en-US" sz="1100" b="1" dirty="0" smtClean="0">
                <a:solidFill>
                  <a:schemeClr val="bg1"/>
                </a:solidFill>
                <a:latin typeface="Arial Black" panose="020B0A04020102020204" pitchFamily="34" charset="0"/>
              </a:rPr>
              <a:t>12-14 May 2020</a:t>
            </a:r>
            <a:endParaRPr lang="ru-RU" sz="1100" dirty="0">
              <a:solidFill>
                <a:schemeClr val="bg1"/>
              </a:solidFill>
              <a:latin typeface="Arial Black" panose="020B0A04020102020204" pitchFamily="34" charset="0"/>
            </a:endParaRPr>
          </a:p>
        </p:txBody>
      </p:sp>
      <p:sp>
        <p:nvSpPr>
          <p:cNvPr id="16" name="Заголовок 1"/>
          <p:cNvSpPr txBox="1">
            <a:spLocks/>
          </p:cNvSpPr>
          <p:nvPr/>
        </p:nvSpPr>
        <p:spPr>
          <a:xfrm>
            <a:off x="260648" y="179512"/>
            <a:ext cx="6408712" cy="86409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000" b="1" dirty="0" smtClean="0">
                <a:solidFill>
                  <a:schemeClr val="accent4">
                    <a:lumMod val="75000"/>
                  </a:schemeClr>
                </a:solidFill>
              </a:rPr>
              <a:t>EURALO newsletter, June 2020</a:t>
            </a:r>
            <a:r>
              <a:rPr lang="en-US" sz="2000" b="1" dirty="0" smtClean="0">
                <a:solidFill>
                  <a:srgbClr val="3399FF"/>
                </a:solidFill>
              </a:rPr>
              <a:t> </a:t>
            </a:r>
            <a:r>
              <a:rPr lang="ru-RU" sz="2000" b="1" dirty="0" smtClean="0">
                <a:solidFill>
                  <a:srgbClr val="7030A0"/>
                </a:solidFill>
              </a:rPr>
              <a:t/>
            </a:r>
            <a:br>
              <a:rPr lang="ru-RU" sz="2000" b="1" dirty="0" smtClean="0">
                <a:solidFill>
                  <a:srgbClr val="7030A0"/>
                </a:solidFill>
              </a:rPr>
            </a:br>
            <a:endParaRPr lang="ru-RU" sz="2000" b="1" dirty="0">
              <a:solidFill>
                <a:srgbClr val="7030A0"/>
              </a:solidFill>
            </a:endParaRPr>
          </a:p>
        </p:txBody>
      </p:sp>
      <p:sp>
        <p:nvSpPr>
          <p:cNvPr id="10" name="AutoShape 4" descr="https://cdn.isoc.fr/wp-content/uploads/2020/06/actu-homepage-webinaires.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6" descr="https://cdn.isoc.fr/wp-content/uploads/2020/06/actu-homepage-webinaires.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Прямоугольник 1"/>
          <p:cNvSpPr/>
          <p:nvPr/>
        </p:nvSpPr>
        <p:spPr>
          <a:xfrm>
            <a:off x="215900" y="1835696"/>
            <a:ext cx="6450215" cy="2677656"/>
          </a:xfrm>
          <a:prstGeom prst="rect">
            <a:avLst/>
          </a:prstGeom>
        </p:spPr>
        <p:txBody>
          <a:bodyPr wrap="square">
            <a:spAutoFit/>
          </a:bodyPr>
          <a:lstStyle/>
          <a:p>
            <a:pPr algn="r"/>
            <a:r>
              <a:rPr lang="es-ES" sz="1400" dirty="0"/>
              <a:t>INGO European Media Platform (EMP)</a:t>
            </a:r>
            <a:endParaRPr lang="en-US" sz="1400" dirty="0" smtClean="0">
              <a:solidFill>
                <a:schemeClr val="tx1">
                  <a:lumMod val="65000"/>
                  <a:lumOff val="35000"/>
                </a:schemeClr>
              </a:solidFill>
            </a:endParaRPr>
          </a:p>
          <a:p>
            <a:pPr algn="r"/>
            <a:r>
              <a:rPr lang="en-US" sz="1400" dirty="0" smtClean="0">
                <a:solidFill>
                  <a:schemeClr val="tx1">
                    <a:lumMod val="65000"/>
                    <a:lumOff val="35000"/>
                  </a:schemeClr>
                </a:solidFill>
              </a:rPr>
              <a:t>On </a:t>
            </a:r>
            <a:r>
              <a:rPr lang="en-US" sz="1400" dirty="0">
                <a:solidFill>
                  <a:schemeClr val="tx1">
                    <a:lumMod val="65000"/>
                    <a:lumOff val="35000"/>
                  </a:schemeClr>
                </a:solidFill>
              </a:rPr>
              <a:t>June 7, 2019 the Diplomatic Academy of Ukraine hosted the presentation of “Integrating Ukraine into the European Digital Single Market: transforming impediments into the windows of opportunity” project outcomes. The event was attended by the representatives of Government Office for European and Euro-Atlantic Integration, the National Commission for the State Regulation of Communications and </a:t>
            </a:r>
            <a:r>
              <a:rPr lang="en-US" sz="1400" dirty="0" err="1">
                <a:solidFill>
                  <a:schemeClr val="tx1">
                    <a:lumMod val="65000"/>
                    <a:lumOff val="35000"/>
                  </a:schemeClr>
                </a:solidFill>
              </a:rPr>
              <a:t>Informatization</a:t>
            </a:r>
            <a:r>
              <a:rPr lang="en-US" sz="1400" dirty="0">
                <a:solidFill>
                  <a:schemeClr val="tx1">
                    <a:lumMod val="65000"/>
                    <a:lumOff val="35000"/>
                  </a:schemeClr>
                </a:solidFill>
              </a:rPr>
              <a:t>, the Ministry of Foreign Affairs, the State Agency on E-Governance, the Ukrainian Consumers’ Union, biggest mobile carriers and internet providers, as well as experts and civic activists. A resolution was adopted based on the roundtable discussion.</a:t>
            </a:r>
          </a:p>
          <a:p>
            <a:pPr algn="r"/>
            <a:r>
              <a:rPr lang="en-US" sz="1400" dirty="0">
                <a:solidFill>
                  <a:schemeClr val="tx1">
                    <a:lumMod val="65000"/>
                    <a:lumOff val="35000"/>
                  </a:schemeClr>
                </a:solidFill>
                <a:hlinkClick r:id="rId3"/>
              </a:rPr>
              <a:t>http://eump.org/media/2019/19-06-ua2dsm.pdf</a:t>
            </a:r>
            <a:endParaRPr lang="en-US" sz="1400" dirty="0">
              <a:solidFill>
                <a:schemeClr val="tx1">
                  <a:lumMod val="65000"/>
                  <a:lumOff val="35000"/>
                </a:schemeClr>
              </a:solidFill>
            </a:endParaRPr>
          </a:p>
          <a:p>
            <a:pPr algn="r"/>
            <a:endParaRPr lang="en-US" sz="1400" dirty="0" smtClean="0">
              <a:solidFill>
                <a:schemeClr val="tx1">
                  <a:lumMod val="65000"/>
                  <a:lumOff val="35000"/>
                </a:schemeClr>
              </a:solidFill>
              <a:hlinkClick r:id="rId4"/>
            </a:endParaRPr>
          </a:p>
        </p:txBody>
      </p:sp>
      <p:sp>
        <p:nvSpPr>
          <p:cNvPr id="14" name="TextBox 13"/>
          <p:cNvSpPr txBox="1"/>
          <p:nvPr/>
        </p:nvSpPr>
        <p:spPr>
          <a:xfrm>
            <a:off x="20394" y="4860032"/>
            <a:ext cx="6858000" cy="369332"/>
          </a:xfrm>
          <a:prstGeom prst="rect">
            <a:avLst/>
          </a:prstGeom>
          <a:gradFill flip="none" rotWithShape="1">
            <a:gsLst>
              <a:gs pos="0">
                <a:schemeClr val="accent4">
                  <a:lumMod val="55000"/>
                </a:schemeClr>
              </a:gs>
              <a:gs pos="50000">
                <a:schemeClr val="accent1">
                  <a:tint val="44500"/>
                  <a:satMod val="160000"/>
                </a:schemeClr>
              </a:gs>
              <a:gs pos="100000">
                <a:schemeClr val="accent1">
                  <a:tint val="23500"/>
                  <a:satMod val="160000"/>
                </a:schemeClr>
              </a:gs>
            </a:gsLst>
            <a:lin ang="10800000" scaled="1"/>
            <a:tileRect/>
          </a:gradFill>
        </p:spPr>
        <p:txBody>
          <a:bodyPr wrap="square" rtlCol="0">
            <a:spAutoFit/>
          </a:bodyPr>
          <a:lstStyle/>
          <a:p>
            <a:pPr algn="ctr"/>
            <a:r>
              <a:rPr lang="en-US" b="1" dirty="0">
                <a:solidFill>
                  <a:schemeClr val="bg1"/>
                </a:solidFill>
              </a:rPr>
              <a:t>	</a:t>
            </a:r>
            <a:r>
              <a:rPr lang="en-US" b="1" dirty="0" smtClean="0">
                <a:solidFill>
                  <a:schemeClr val="bg1"/>
                </a:solidFill>
              </a:rPr>
              <a:t>				</a:t>
            </a:r>
            <a:r>
              <a:rPr lang="en-US" b="1" dirty="0">
                <a:solidFill>
                  <a:schemeClr val="bg1"/>
                </a:solidFill>
              </a:rPr>
              <a:t> </a:t>
            </a:r>
            <a:r>
              <a:rPr lang="en-US" b="1" dirty="0" smtClean="0">
                <a:solidFill>
                  <a:schemeClr val="bg1"/>
                </a:solidFill>
              </a:rPr>
              <a:t> Industry news</a:t>
            </a:r>
            <a:endParaRPr lang="ru-RU" b="1" dirty="0">
              <a:solidFill>
                <a:schemeClr val="bg1"/>
              </a:solidFill>
            </a:endParaRPr>
          </a:p>
        </p:txBody>
      </p:sp>
      <p:pic>
        <p:nvPicPr>
          <p:cNvPr id="1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966" t="23011" r="13270" b="9091"/>
          <a:stretch/>
        </p:blipFill>
        <p:spPr bwMode="auto">
          <a:xfrm>
            <a:off x="686041" y="5436096"/>
            <a:ext cx="5983319" cy="3055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Прямоугольник 16"/>
          <p:cNvSpPr/>
          <p:nvPr/>
        </p:nvSpPr>
        <p:spPr>
          <a:xfrm>
            <a:off x="1747638" y="8491101"/>
            <a:ext cx="4921721" cy="323165"/>
          </a:xfrm>
          <a:prstGeom prst="rect">
            <a:avLst/>
          </a:prstGeom>
        </p:spPr>
        <p:txBody>
          <a:bodyPr wrap="square">
            <a:spAutoFit/>
          </a:bodyPr>
          <a:lstStyle/>
          <a:p>
            <a:pPr algn="r"/>
            <a:r>
              <a:rPr lang="en-US" sz="1500" dirty="0">
                <a:hlinkClick r:id="rId6"/>
              </a:rPr>
              <a:t>https://thenew.org/2019-annual-report-released/</a:t>
            </a:r>
            <a:endParaRPr lang="ru-RU" sz="1500" dirty="0"/>
          </a:p>
        </p:txBody>
      </p:sp>
    </p:spTree>
    <p:extLst>
      <p:ext uri="{BB962C8B-B14F-4D97-AF65-F5344CB8AC3E}">
        <p14:creationId xmlns:p14="http://schemas.microsoft.com/office/powerpoint/2010/main" val="2059394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Рисунок 3" descr="af7a4501-735b-4269-8da2-1fc31646e441 - копия"/>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908" y="179512"/>
            <a:ext cx="717550" cy="77787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3" descr="Картинки по запросу olivier crepin-leblond"/>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5" descr="Картинки по запросу olivier crepin-leblo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AutoShape 2" descr="https://img2.freepng.ru/20180513/zve/kisspng-exclamation-mark-computer-animation-question-mark-5af885c12b5ac5.9451041215262366091776.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Заголовок 1"/>
          <p:cNvSpPr txBox="1">
            <a:spLocks/>
          </p:cNvSpPr>
          <p:nvPr/>
        </p:nvSpPr>
        <p:spPr>
          <a:xfrm>
            <a:off x="260648" y="179512"/>
            <a:ext cx="6408712" cy="86409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000" b="1" dirty="0" smtClean="0">
                <a:solidFill>
                  <a:schemeClr val="accent4">
                    <a:lumMod val="75000"/>
                  </a:schemeClr>
                </a:solidFill>
              </a:rPr>
              <a:t>EURALO newsletter, June 2020</a:t>
            </a:r>
            <a:r>
              <a:rPr lang="en-US" sz="2000" b="1" dirty="0" smtClean="0">
                <a:solidFill>
                  <a:srgbClr val="3399FF"/>
                </a:solidFill>
              </a:rPr>
              <a:t> </a:t>
            </a:r>
            <a:r>
              <a:rPr lang="ru-RU" sz="2000" b="1" dirty="0" smtClean="0">
                <a:solidFill>
                  <a:srgbClr val="7030A0"/>
                </a:solidFill>
              </a:rPr>
              <a:t/>
            </a:r>
            <a:br>
              <a:rPr lang="ru-RU" sz="2000" b="1" dirty="0" smtClean="0">
                <a:solidFill>
                  <a:srgbClr val="7030A0"/>
                </a:solidFill>
              </a:rPr>
            </a:br>
            <a:endParaRPr lang="ru-RU" sz="2000" b="1" dirty="0">
              <a:solidFill>
                <a:srgbClr val="7030A0"/>
              </a:solidFill>
            </a:endParaRPr>
          </a:p>
        </p:txBody>
      </p:sp>
      <p:sp>
        <p:nvSpPr>
          <p:cNvPr id="9" name="Прямоугольник 8"/>
          <p:cNvSpPr/>
          <p:nvPr/>
        </p:nvSpPr>
        <p:spPr>
          <a:xfrm>
            <a:off x="155575" y="1619672"/>
            <a:ext cx="6513785" cy="4031873"/>
          </a:xfrm>
          <a:prstGeom prst="rect">
            <a:avLst/>
          </a:prstGeom>
          <a:noFill/>
        </p:spPr>
        <p:txBody>
          <a:bodyPr wrap="square">
            <a:spAutoFit/>
          </a:bodyPr>
          <a:lstStyle/>
          <a:p>
            <a:pPr algn="r"/>
            <a:r>
              <a:rPr lang="en-US" sz="1600" dirty="0" smtClean="0">
                <a:hlinkClick r:id="rId3"/>
              </a:rPr>
              <a:t>ICANN</a:t>
            </a:r>
            <a:r>
              <a:rPr lang="en-US" sz="1600" dirty="0" smtClean="0"/>
              <a:t> </a:t>
            </a:r>
            <a:r>
              <a:rPr lang="en-US" sz="1600" dirty="0"/>
              <a:t>Community Excellence Award Selection Panelist Margarita Valdés discusses the process for choosing the 2020 recipient, Olivier MJ Crépin-Leblond </a:t>
            </a:r>
            <a:r>
              <a:rPr lang="en-US" sz="1600" dirty="0" smtClean="0"/>
              <a:t> </a:t>
            </a:r>
            <a:r>
              <a:rPr lang="en-US" sz="1600" u="sng" dirty="0">
                <a:hlinkClick r:id="rId4" tooltip="https://bit.ly/37WnRsX"/>
              </a:rPr>
              <a:t>https://bit.ly/37WnRsX</a:t>
            </a:r>
            <a:r>
              <a:rPr lang="en-US" sz="1600" dirty="0"/>
              <a:t>  </a:t>
            </a:r>
            <a:endParaRPr lang="en-US" sz="1600" dirty="0" smtClean="0"/>
          </a:p>
          <a:p>
            <a:pPr algn="r"/>
            <a:endParaRPr lang="en-US" sz="1600" dirty="0"/>
          </a:p>
          <a:p>
            <a:pPr algn="r"/>
            <a:endParaRPr lang="en-US" sz="1600" dirty="0" smtClean="0"/>
          </a:p>
          <a:p>
            <a:pPr algn="r"/>
            <a:endParaRPr lang="en-US" sz="1600" dirty="0"/>
          </a:p>
          <a:p>
            <a:pPr algn="r"/>
            <a:endParaRPr lang="en-US" sz="1600" dirty="0" smtClean="0"/>
          </a:p>
          <a:p>
            <a:pPr algn="r"/>
            <a:endParaRPr lang="en-US" sz="1600" dirty="0"/>
          </a:p>
          <a:p>
            <a:pPr algn="r"/>
            <a:endParaRPr lang="en-US" sz="1600" dirty="0" smtClean="0"/>
          </a:p>
          <a:p>
            <a:pPr algn="r"/>
            <a:endParaRPr lang="en-US" sz="1600" dirty="0"/>
          </a:p>
          <a:p>
            <a:pPr algn="r"/>
            <a:endParaRPr lang="en-US" sz="1600" dirty="0" smtClean="0"/>
          </a:p>
          <a:p>
            <a:pPr algn="r"/>
            <a:endParaRPr lang="en-US" sz="1600" dirty="0"/>
          </a:p>
          <a:p>
            <a:pPr algn="r"/>
            <a:endParaRPr lang="en-US" sz="1600" dirty="0" smtClean="0"/>
          </a:p>
          <a:p>
            <a:pPr algn="r"/>
            <a:endParaRPr lang="en-US" sz="1600" dirty="0"/>
          </a:p>
          <a:p>
            <a:pPr algn="r"/>
            <a:endParaRPr lang="en-US" sz="1600" dirty="0" smtClean="0"/>
          </a:p>
          <a:p>
            <a:pPr algn="r"/>
            <a:r>
              <a:rPr lang="en-US" sz="1600" dirty="0" smtClean="0"/>
              <a:t>We also </a:t>
            </a:r>
            <a:r>
              <a:rPr lang="en-US" sz="1600" dirty="0" smtClean="0"/>
              <a:t>invite you to watch </a:t>
            </a:r>
            <a:r>
              <a:rPr lang="en-US" sz="1600" dirty="0">
                <a:hlinkClick r:id="rId5"/>
              </a:rPr>
              <a:t>the interview with Olivier </a:t>
            </a:r>
            <a:r>
              <a:rPr lang="en-US" sz="1600" dirty="0" smtClean="0">
                <a:hlinkClick r:id="rId5"/>
              </a:rPr>
              <a:t>Crépin-Leblond</a:t>
            </a:r>
            <a:r>
              <a:rPr lang="en-US" sz="1600" dirty="0"/>
              <a:t>:</a:t>
            </a:r>
          </a:p>
        </p:txBody>
      </p:sp>
      <p:pic>
        <p:nvPicPr>
          <p:cNvPr id="2051"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10447" t="23781" r="42587" b="29878"/>
          <a:stretch/>
        </p:blipFill>
        <p:spPr bwMode="auto">
          <a:xfrm>
            <a:off x="1035598" y="5658591"/>
            <a:ext cx="5569902" cy="3089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0" y="1013788"/>
            <a:ext cx="6858000" cy="369332"/>
          </a:xfrm>
          <a:prstGeom prst="rect">
            <a:avLst/>
          </a:prstGeom>
          <a:gradFill flip="none" rotWithShape="1">
            <a:gsLst>
              <a:gs pos="0">
                <a:schemeClr val="accent4">
                  <a:lumMod val="55000"/>
                </a:schemeClr>
              </a:gs>
              <a:gs pos="50000">
                <a:schemeClr val="accent1">
                  <a:tint val="44500"/>
                  <a:satMod val="160000"/>
                </a:schemeClr>
              </a:gs>
              <a:gs pos="100000">
                <a:schemeClr val="accent1">
                  <a:tint val="23500"/>
                  <a:satMod val="160000"/>
                </a:schemeClr>
              </a:gs>
            </a:gsLst>
            <a:lin ang="10800000" scaled="1"/>
            <a:tileRect/>
          </a:gradFill>
        </p:spPr>
        <p:txBody>
          <a:bodyPr wrap="square" rtlCol="0">
            <a:spAutoFit/>
          </a:bodyPr>
          <a:lstStyle/>
          <a:p>
            <a:pPr algn="ct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b="1" dirty="0" smtClean="0">
                <a:solidFill>
                  <a:schemeClr val="bg1"/>
                </a:solidFill>
              </a:rPr>
              <a:t>              EURALO news</a:t>
            </a:r>
            <a:endParaRPr lang="ru-RU" b="1" dirty="0">
              <a:solidFill>
                <a:schemeClr val="bg1"/>
              </a:solidFill>
            </a:endParaRPr>
          </a:p>
        </p:txBody>
      </p:sp>
      <p:pic>
        <p:nvPicPr>
          <p:cNvPr id="10242" name="Picture 2" descr="Изображение"/>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5182" y="2483768"/>
            <a:ext cx="4462170" cy="2513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231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420888" y="1475656"/>
            <a:ext cx="4320480" cy="7272808"/>
          </a:xfrm>
        </p:spPr>
        <p:txBody>
          <a:bodyPr>
            <a:noAutofit/>
          </a:bodyPr>
          <a:lstStyle/>
          <a:p>
            <a:pPr algn="r">
              <a:spcBef>
                <a:spcPts val="0"/>
              </a:spcBef>
            </a:pPr>
            <a:r>
              <a:rPr lang="en-US" sz="1400" dirty="0" smtClean="0">
                <a:solidFill>
                  <a:schemeClr val="tx1">
                    <a:lumMod val="65000"/>
                    <a:lumOff val="35000"/>
                  </a:schemeClr>
                </a:solidFill>
              </a:rPr>
              <a:t>Please </a:t>
            </a:r>
            <a:r>
              <a:rPr lang="en-US" sz="1400" dirty="0">
                <a:solidFill>
                  <a:schemeClr val="tx1">
                    <a:lumMod val="65000"/>
                    <a:lumOff val="35000"/>
                  </a:schemeClr>
                </a:solidFill>
              </a:rPr>
              <a:t>note that we </a:t>
            </a:r>
            <a:r>
              <a:rPr lang="en-US" sz="1400" dirty="0" smtClean="0">
                <a:solidFill>
                  <a:schemeClr val="tx1">
                    <a:lumMod val="65000"/>
                    <a:lumOff val="35000"/>
                  </a:schemeClr>
                </a:solidFill>
              </a:rPr>
              <a:t>have </a:t>
            </a:r>
            <a:r>
              <a:rPr lang="en-US" sz="1400" b="1" dirty="0" smtClean="0">
                <a:solidFill>
                  <a:schemeClr val="tx1">
                    <a:lumMod val="65000"/>
                    <a:lumOff val="35000"/>
                  </a:schemeClr>
                </a:solidFill>
              </a:rPr>
              <a:t>very </a:t>
            </a:r>
            <a:r>
              <a:rPr lang="en-US" sz="1400" b="1" dirty="0">
                <a:solidFill>
                  <a:schemeClr val="tx1">
                    <a:lumMod val="65000"/>
                    <a:lumOff val="35000"/>
                  </a:schemeClr>
                </a:solidFill>
              </a:rPr>
              <a:t>convenient </a:t>
            </a:r>
            <a:r>
              <a:rPr lang="en-US" sz="1400" b="1" dirty="0" smtClean="0">
                <a:solidFill>
                  <a:schemeClr val="tx1">
                    <a:lumMod val="65000"/>
                    <a:lumOff val="35000"/>
                  </a:schemeClr>
                </a:solidFill>
              </a:rPr>
              <a:t>tool</a:t>
            </a:r>
            <a:r>
              <a:rPr lang="en-US" sz="1400" dirty="0" smtClean="0">
                <a:solidFill>
                  <a:schemeClr val="tx1">
                    <a:lumMod val="65000"/>
                    <a:lumOff val="35000"/>
                  </a:schemeClr>
                </a:solidFill>
              </a:rPr>
              <a:t>:</a:t>
            </a:r>
          </a:p>
          <a:p>
            <a:pPr algn="r">
              <a:spcBef>
                <a:spcPts val="0"/>
              </a:spcBef>
            </a:pPr>
            <a:r>
              <a:rPr lang="en-US" sz="1400" b="1" dirty="0" smtClean="0">
                <a:solidFill>
                  <a:schemeClr val="tx1">
                    <a:lumMod val="65000"/>
                    <a:lumOff val="35000"/>
                  </a:schemeClr>
                </a:solidFill>
              </a:rPr>
              <a:t>The spreadsheet </a:t>
            </a:r>
            <a:r>
              <a:rPr lang="en-US" sz="1400" b="1" dirty="0">
                <a:solidFill>
                  <a:schemeClr val="tx1">
                    <a:lumMod val="65000"/>
                    <a:lumOff val="35000"/>
                  </a:schemeClr>
                </a:solidFill>
              </a:rPr>
              <a:t>of expertise of </a:t>
            </a:r>
            <a:r>
              <a:rPr lang="en-US" sz="1400" b="1" dirty="0" smtClean="0">
                <a:solidFill>
                  <a:schemeClr val="tx1">
                    <a:lumMod val="65000"/>
                    <a:lumOff val="35000"/>
                  </a:schemeClr>
                </a:solidFill>
              </a:rPr>
              <a:t>EURALO ALS </a:t>
            </a:r>
            <a:r>
              <a:rPr lang="en-US" sz="1400" b="1" dirty="0">
                <a:solidFill>
                  <a:schemeClr val="tx1">
                    <a:lumMod val="65000"/>
                    <a:lumOff val="35000"/>
                  </a:schemeClr>
                </a:solidFill>
              </a:rPr>
              <a:t>representatives and individuals</a:t>
            </a:r>
            <a:r>
              <a:rPr lang="en-US" sz="1400" b="1" dirty="0" smtClean="0">
                <a:solidFill>
                  <a:schemeClr val="tx1">
                    <a:lumMod val="65000"/>
                    <a:lumOff val="35000"/>
                  </a:schemeClr>
                </a:solidFill>
              </a:rPr>
              <a:t>.</a:t>
            </a:r>
            <a:br>
              <a:rPr lang="en-US" sz="1400" b="1" dirty="0" smtClean="0">
                <a:solidFill>
                  <a:schemeClr val="tx1">
                    <a:lumMod val="65000"/>
                    <a:lumOff val="35000"/>
                  </a:schemeClr>
                </a:solidFill>
              </a:rPr>
            </a:br>
            <a:r>
              <a:rPr lang="en-US" sz="1400" b="1" dirty="0" smtClean="0">
                <a:solidFill>
                  <a:schemeClr val="tx1">
                    <a:lumMod val="65000"/>
                    <a:lumOff val="35000"/>
                  </a:schemeClr>
                </a:solidFill>
              </a:rPr>
              <a:t> </a:t>
            </a:r>
            <a:br>
              <a:rPr lang="en-US" sz="1400" b="1" dirty="0" smtClean="0">
                <a:solidFill>
                  <a:schemeClr val="tx1">
                    <a:lumMod val="65000"/>
                    <a:lumOff val="35000"/>
                  </a:schemeClr>
                </a:solidFill>
              </a:rPr>
            </a:br>
            <a:r>
              <a:rPr lang="en-US" sz="1400" dirty="0" smtClean="0">
                <a:solidFill>
                  <a:schemeClr val="tx1">
                    <a:lumMod val="65000"/>
                    <a:lumOff val="35000"/>
                  </a:schemeClr>
                </a:solidFill>
              </a:rPr>
              <a:t>The great opportunity to indicate </a:t>
            </a:r>
            <a:r>
              <a:rPr lang="en-US" sz="1400" dirty="0">
                <a:solidFill>
                  <a:schemeClr val="tx1">
                    <a:lumMod val="65000"/>
                    <a:lumOff val="35000"/>
                  </a:schemeClr>
                </a:solidFill>
              </a:rPr>
              <a:t>your expertise in different fields and professional area connected to ICANN </a:t>
            </a:r>
            <a:r>
              <a:rPr lang="en-US" sz="1400" dirty="0" smtClean="0">
                <a:solidFill>
                  <a:schemeClr val="tx1">
                    <a:lumMod val="65000"/>
                    <a:lumOff val="35000"/>
                  </a:schemeClr>
                </a:solidFill>
              </a:rPr>
              <a:t>interests.</a:t>
            </a:r>
            <a:br>
              <a:rPr lang="en-US" sz="1400" dirty="0" smtClean="0">
                <a:solidFill>
                  <a:schemeClr val="tx1">
                    <a:lumMod val="65000"/>
                    <a:lumOff val="35000"/>
                  </a:schemeClr>
                </a:solidFill>
              </a:rPr>
            </a:br>
            <a:r>
              <a:rPr lang="en-US" sz="1400" dirty="0" smtClean="0">
                <a:solidFill>
                  <a:schemeClr val="tx1">
                    <a:lumMod val="65000"/>
                    <a:lumOff val="35000"/>
                  </a:schemeClr>
                </a:solidFill>
              </a:rPr>
              <a:t>All EURALO ALSs representatives and members  have got the link by email.</a:t>
            </a:r>
          </a:p>
          <a:p>
            <a:pPr algn="r">
              <a:spcBef>
                <a:spcPts val="0"/>
              </a:spcBef>
            </a:pPr>
            <a:endParaRPr lang="en-US" sz="1400" b="1" dirty="0" smtClean="0">
              <a:solidFill>
                <a:schemeClr val="tx1">
                  <a:lumMod val="65000"/>
                  <a:lumOff val="35000"/>
                </a:schemeClr>
              </a:solidFill>
            </a:endParaRPr>
          </a:p>
          <a:p>
            <a:pPr algn="r">
              <a:spcBef>
                <a:spcPts val="0"/>
              </a:spcBef>
            </a:pPr>
            <a:endParaRPr lang="en-US" sz="1400" b="1" dirty="0" smtClean="0">
              <a:solidFill>
                <a:schemeClr val="tx1">
                  <a:lumMod val="65000"/>
                  <a:lumOff val="35000"/>
                </a:schemeClr>
              </a:solidFill>
            </a:endParaRPr>
          </a:p>
          <a:p>
            <a:pPr algn="r">
              <a:spcBef>
                <a:spcPts val="0"/>
              </a:spcBef>
            </a:pPr>
            <a:endParaRPr lang="en-US" sz="1400" b="1" dirty="0">
              <a:solidFill>
                <a:schemeClr val="tx1">
                  <a:lumMod val="65000"/>
                  <a:lumOff val="35000"/>
                </a:schemeClr>
              </a:solidFill>
            </a:endParaRPr>
          </a:p>
          <a:p>
            <a:pPr algn="r">
              <a:spcBef>
                <a:spcPts val="0"/>
              </a:spcBef>
            </a:pPr>
            <a:r>
              <a:rPr lang="en-US" sz="1400" b="1" dirty="0" smtClean="0">
                <a:solidFill>
                  <a:schemeClr val="tx1">
                    <a:lumMod val="65000"/>
                    <a:lumOff val="35000"/>
                  </a:schemeClr>
                </a:solidFill>
              </a:rPr>
              <a:t>We </a:t>
            </a:r>
            <a:r>
              <a:rPr lang="en-US" sz="1400" b="1" dirty="0">
                <a:solidFill>
                  <a:schemeClr val="tx1">
                    <a:lumMod val="65000"/>
                    <a:lumOff val="35000"/>
                  </a:schemeClr>
                </a:solidFill>
              </a:rPr>
              <a:t>kindly </a:t>
            </a:r>
            <a:r>
              <a:rPr lang="en-US" sz="1400" b="1" dirty="0" smtClean="0">
                <a:solidFill>
                  <a:schemeClr val="tx1">
                    <a:lumMod val="65000"/>
                    <a:lumOff val="35000"/>
                  </a:schemeClr>
                </a:solidFill>
              </a:rPr>
              <a:t>recommend you to join the </a:t>
            </a:r>
            <a:r>
              <a:rPr lang="en-US" sz="1400" b="1" u="sng" dirty="0" smtClean="0">
                <a:solidFill>
                  <a:schemeClr val="tx1">
                    <a:lumMod val="65000"/>
                    <a:lumOff val="35000"/>
                  </a:schemeClr>
                </a:solidFill>
              </a:rPr>
              <a:t>monthly calls </a:t>
            </a:r>
            <a:r>
              <a:rPr lang="en-US" sz="1400" dirty="0" smtClean="0">
                <a:solidFill>
                  <a:schemeClr val="tx1">
                    <a:lumMod val="65000"/>
                    <a:lumOff val="35000"/>
                  </a:schemeClr>
                </a:solidFill>
              </a:rPr>
              <a:t>for </a:t>
            </a:r>
            <a:r>
              <a:rPr lang="en-US" sz="1400" dirty="0">
                <a:solidFill>
                  <a:schemeClr val="tx1">
                    <a:lumMod val="65000"/>
                    <a:lumOff val="35000"/>
                  </a:schemeClr>
                </a:solidFill>
              </a:rPr>
              <a:t>the latest </a:t>
            </a:r>
            <a:endParaRPr lang="en-US" sz="1400" dirty="0" smtClean="0">
              <a:solidFill>
                <a:schemeClr val="tx1">
                  <a:lumMod val="65000"/>
                  <a:lumOff val="35000"/>
                </a:schemeClr>
              </a:solidFill>
            </a:endParaRPr>
          </a:p>
          <a:p>
            <a:pPr algn="r">
              <a:spcBef>
                <a:spcPts val="0"/>
              </a:spcBef>
            </a:pPr>
            <a:r>
              <a:rPr lang="en-US" sz="1400" dirty="0" smtClean="0">
                <a:solidFill>
                  <a:schemeClr val="tx1">
                    <a:lumMod val="65000"/>
                    <a:lumOff val="35000"/>
                  </a:schemeClr>
                </a:solidFill>
              </a:rPr>
              <a:t>EURALO </a:t>
            </a:r>
            <a:r>
              <a:rPr lang="en-US" sz="1400" dirty="0">
                <a:solidFill>
                  <a:schemeClr val="tx1">
                    <a:lumMod val="65000"/>
                    <a:lumOff val="35000"/>
                  </a:schemeClr>
                </a:solidFill>
              </a:rPr>
              <a:t>and At-Large </a:t>
            </a:r>
          </a:p>
          <a:p>
            <a:pPr algn="r">
              <a:spcBef>
                <a:spcPts val="0"/>
              </a:spcBef>
            </a:pPr>
            <a:r>
              <a:rPr lang="en-US" sz="1400" dirty="0">
                <a:solidFill>
                  <a:schemeClr val="tx1">
                    <a:lumMod val="65000"/>
                    <a:lumOff val="35000"/>
                  </a:schemeClr>
                </a:solidFill>
              </a:rPr>
              <a:t>community updates.</a:t>
            </a:r>
          </a:p>
          <a:p>
            <a:pPr algn="r">
              <a:spcBef>
                <a:spcPts val="0"/>
              </a:spcBef>
            </a:pPr>
            <a:r>
              <a:rPr lang="en-US" sz="1400" dirty="0" smtClean="0">
                <a:solidFill>
                  <a:schemeClr val="tx1">
                    <a:lumMod val="65000"/>
                    <a:lumOff val="35000"/>
                  </a:schemeClr>
                </a:solidFill>
              </a:rPr>
              <a:t>The </a:t>
            </a:r>
            <a:r>
              <a:rPr lang="en-US" sz="1400" dirty="0">
                <a:solidFill>
                  <a:schemeClr val="tx1">
                    <a:lumMod val="65000"/>
                    <a:lumOff val="35000"/>
                  </a:schemeClr>
                </a:solidFill>
              </a:rPr>
              <a:t>most recent EURALO </a:t>
            </a:r>
            <a:r>
              <a:rPr lang="en-US" sz="1400" dirty="0" smtClean="0">
                <a:solidFill>
                  <a:schemeClr val="tx1">
                    <a:lumMod val="65000"/>
                    <a:lumOff val="35000"/>
                  </a:schemeClr>
                </a:solidFill>
              </a:rPr>
              <a:t>Monthly calls took place </a:t>
            </a:r>
            <a:endParaRPr lang="en-US" sz="1400" dirty="0" smtClean="0">
              <a:solidFill>
                <a:schemeClr val="tx1">
                  <a:lumMod val="65000"/>
                  <a:lumOff val="35000"/>
                </a:schemeClr>
              </a:solidFill>
            </a:endParaRPr>
          </a:p>
          <a:p>
            <a:pPr algn="r">
              <a:spcBef>
                <a:spcPts val="0"/>
              </a:spcBef>
            </a:pPr>
            <a:r>
              <a:rPr lang="en-US" sz="1400" dirty="0" smtClean="0">
                <a:solidFill>
                  <a:schemeClr val="tx1">
                    <a:lumMod val="65000"/>
                    <a:lumOff val="35000"/>
                  </a:schemeClr>
                </a:solidFill>
              </a:rPr>
              <a:t>on </a:t>
            </a:r>
            <a:r>
              <a:rPr lang="en-US" sz="1400" dirty="0" smtClean="0">
                <a:solidFill>
                  <a:schemeClr val="tx1">
                    <a:lumMod val="65000"/>
                    <a:lumOff val="35000"/>
                  </a:schemeClr>
                </a:solidFill>
                <a:hlinkClick r:id="rId2"/>
              </a:rPr>
              <a:t>16 June </a:t>
            </a:r>
            <a:r>
              <a:rPr lang="en-US" sz="1400" dirty="0" smtClean="0">
                <a:solidFill>
                  <a:schemeClr val="tx1">
                    <a:lumMod val="65000"/>
                    <a:lumOff val="35000"/>
                  </a:schemeClr>
                </a:solidFill>
              </a:rPr>
              <a:t>and </a:t>
            </a:r>
            <a:r>
              <a:rPr lang="en-US" sz="1400" dirty="0" smtClean="0">
                <a:solidFill>
                  <a:schemeClr val="tx1">
                    <a:lumMod val="65000"/>
                    <a:lumOff val="35000"/>
                  </a:schemeClr>
                </a:solidFill>
                <a:hlinkClick r:id="rId3"/>
              </a:rPr>
              <a:t>7 July 2020  </a:t>
            </a:r>
            <a:endParaRPr lang="en-US" sz="1400" dirty="0" smtClean="0">
              <a:solidFill>
                <a:schemeClr val="tx1">
                  <a:lumMod val="65000"/>
                  <a:lumOff val="35000"/>
                </a:schemeClr>
              </a:solidFill>
            </a:endParaRPr>
          </a:p>
          <a:p>
            <a:pPr algn="r"/>
            <a:endParaRPr lang="en-US" sz="1400" dirty="0">
              <a:solidFill>
                <a:schemeClr val="tx1">
                  <a:lumMod val="65000"/>
                  <a:lumOff val="35000"/>
                </a:schemeClr>
              </a:solidFill>
            </a:endParaRPr>
          </a:p>
          <a:p>
            <a:pPr algn="r"/>
            <a:endParaRPr lang="en-US" sz="1400" dirty="0" smtClean="0">
              <a:solidFill>
                <a:schemeClr val="tx1">
                  <a:lumMod val="65000"/>
                  <a:lumOff val="35000"/>
                </a:schemeClr>
              </a:solidFill>
            </a:endParaRPr>
          </a:p>
          <a:p>
            <a:pPr algn="r"/>
            <a:endParaRPr lang="en-US" sz="1400" dirty="0">
              <a:solidFill>
                <a:schemeClr val="tx1">
                  <a:lumMod val="65000"/>
                  <a:lumOff val="35000"/>
                </a:schemeClr>
              </a:solidFill>
            </a:endParaRPr>
          </a:p>
          <a:p>
            <a:pPr algn="r"/>
            <a:r>
              <a:rPr lang="en-US" sz="1400" dirty="0" smtClean="0">
                <a:solidFill>
                  <a:schemeClr val="tx1">
                    <a:lumMod val="65000"/>
                    <a:lumOff val="35000"/>
                  </a:schemeClr>
                </a:solidFill>
              </a:rPr>
              <a:t>Don't </a:t>
            </a:r>
            <a:r>
              <a:rPr lang="en-US" sz="1400" dirty="0">
                <a:solidFill>
                  <a:schemeClr val="tx1">
                    <a:lumMod val="65000"/>
                    <a:lumOff val="35000"/>
                  </a:schemeClr>
                </a:solidFill>
              </a:rPr>
              <a:t>forget about the unique opportunity to visit the magnificent At-Large Capacity Building webinars. We </a:t>
            </a:r>
            <a:r>
              <a:rPr lang="en-US" sz="1400" dirty="0" smtClean="0">
                <a:solidFill>
                  <a:schemeClr val="tx1">
                    <a:lumMod val="65000"/>
                    <a:lumOff val="35000"/>
                  </a:schemeClr>
                </a:solidFill>
              </a:rPr>
              <a:t>kindly remind </a:t>
            </a:r>
            <a:r>
              <a:rPr lang="en-US" sz="1400" dirty="0">
                <a:solidFill>
                  <a:schemeClr val="tx1">
                    <a:lumMod val="65000"/>
                    <a:lumOff val="35000"/>
                  </a:schemeClr>
                </a:solidFill>
              </a:rPr>
              <a:t>you that we are waiting for you not only as attendees</a:t>
            </a:r>
            <a:r>
              <a:rPr lang="en-US" sz="1400" b="1" dirty="0">
                <a:solidFill>
                  <a:schemeClr val="tx1">
                    <a:lumMod val="65000"/>
                    <a:lumOff val="35000"/>
                  </a:schemeClr>
                </a:solidFill>
              </a:rPr>
              <a:t>, but also as speakers!</a:t>
            </a:r>
            <a:endParaRPr lang="en-US" sz="1400" b="1" dirty="0" smtClean="0">
              <a:solidFill>
                <a:schemeClr val="tx1">
                  <a:lumMod val="65000"/>
                  <a:lumOff val="35000"/>
                </a:schemeClr>
              </a:solidFill>
            </a:endParaRPr>
          </a:p>
          <a:p>
            <a:pPr algn="r">
              <a:spcBef>
                <a:spcPts val="0"/>
              </a:spcBef>
            </a:pPr>
            <a:r>
              <a:rPr lang="en-US" sz="1400" dirty="0">
                <a:hlinkClick r:id="rId4"/>
              </a:rPr>
              <a:t>https://community.icann.org/display/atlarge/At-Large+Capacity+Building+Working+Group</a:t>
            </a:r>
            <a:r>
              <a:rPr lang="en-US" sz="1400" dirty="0" smtClean="0">
                <a:solidFill>
                  <a:schemeClr val="tx1">
                    <a:lumMod val="65000"/>
                    <a:lumOff val="35000"/>
                  </a:schemeClr>
                </a:solidFill>
              </a:rPr>
              <a:t> </a:t>
            </a:r>
            <a:r>
              <a:rPr lang="en-US" sz="1400" dirty="0">
                <a:solidFill>
                  <a:schemeClr val="tx1">
                    <a:lumMod val="65000"/>
                    <a:lumOff val="35000"/>
                  </a:schemeClr>
                </a:solidFill>
              </a:rPr>
              <a:t/>
            </a:r>
            <a:br>
              <a:rPr lang="en-US" sz="1400" dirty="0">
                <a:solidFill>
                  <a:schemeClr val="tx1">
                    <a:lumMod val="65000"/>
                    <a:lumOff val="35000"/>
                  </a:schemeClr>
                </a:solidFill>
              </a:rPr>
            </a:br>
            <a:endParaRPr lang="en-US" sz="1400" dirty="0">
              <a:solidFill>
                <a:schemeClr val="tx1">
                  <a:lumMod val="65000"/>
                  <a:lumOff val="35000"/>
                </a:schemeClr>
              </a:solidFill>
            </a:endParaRPr>
          </a:p>
          <a:p>
            <a:pPr algn="r"/>
            <a:endParaRPr lang="en-US" sz="1400" dirty="0">
              <a:solidFill>
                <a:schemeClr val="accent4">
                  <a:lumMod val="75000"/>
                </a:schemeClr>
              </a:solidFill>
            </a:endParaRPr>
          </a:p>
          <a:p>
            <a:pPr algn="r"/>
            <a:endParaRPr lang="en-US" sz="1400" dirty="0" smtClean="0">
              <a:solidFill>
                <a:schemeClr val="accent4">
                  <a:lumMod val="75000"/>
                </a:schemeClr>
              </a:solidFill>
            </a:endParaRPr>
          </a:p>
          <a:p>
            <a:pPr algn="r"/>
            <a:endParaRPr lang="en-US" sz="1400" dirty="0">
              <a:solidFill>
                <a:schemeClr val="accent4">
                  <a:lumMod val="75000"/>
                </a:schemeClr>
              </a:solidFill>
            </a:endParaRPr>
          </a:p>
          <a:p>
            <a:pPr algn="r"/>
            <a:endParaRPr lang="en-US" sz="1400" dirty="0" smtClean="0">
              <a:solidFill>
                <a:schemeClr val="accent4">
                  <a:lumMod val="75000"/>
                </a:schemeClr>
              </a:solidFill>
            </a:endParaRPr>
          </a:p>
          <a:p>
            <a:pPr algn="r"/>
            <a:endParaRPr lang="en-US" sz="1400" dirty="0" smtClean="0">
              <a:solidFill>
                <a:schemeClr val="accent4">
                  <a:lumMod val="75000"/>
                </a:schemeClr>
              </a:solidFill>
            </a:endParaRPr>
          </a:p>
          <a:p>
            <a:pPr algn="r"/>
            <a:endParaRPr lang="en-US" sz="1400" dirty="0" smtClean="0">
              <a:solidFill>
                <a:schemeClr val="accent4">
                  <a:lumMod val="75000"/>
                </a:schemeClr>
              </a:solidFill>
            </a:endParaRPr>
          </a:p>
          <a:p>
            <a:pPr algn="r">
              <a:spcBef>
                <a:spcPts val="0"/>
              </a:spcBef>
            </a:pPr>
            <a:endParaRPr lang="en-US" sz="1400" dirty="0" smtClean="0"/>
          </a:p>
          <a:p>
            <a:pPr algn="r">
              <a:spcBef>
                <a:spcPts val="0"/>
              </a:spcBef>
            </a:pPr>
            <a:r>
              <a:rPr lang="ru-RU" sz="1400" dirty="0" smtClean="0"/>
              <a:t/>
            </a:r>
            <a:br>
              <a:rPr lang="ru-RU" sz="1400" dirty="0" smtClean="0"/>
            </a:br>
            <a:r>
              <a:rPr lang="ru-RU" sz="1400" dirty="0" smtClean="0"/>
              <a:t> </a:t>
            </a:r>
            <a:endParaRPr lang="en-US" sz="1400" dirty="0" smtClean="0"/>
          </a:p>
        </p:txBody>
      </p:sp>
      <p:pic>
        <p:nvPicPr>
          <p:cNvPr id="2049" name="Рисунок 3" descr="af7a4501-735b-4269-8da2-1fc31646e441 - копия"/>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908" y="179512"/>
            <a:ext cx="717550" cy="77787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3" descr="Картинки по запросу olivier crepin-leblond"/>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5" descr="Картинки по запросу olivier crepin-leblo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TextBox 9"/>
          <p:cNvSpPr txBox="1"/>
          <p:nvPr/>
        </p:nvSpPr>
        <p:spPr>
          <a:xfrm>
            <a:off x="0" y="1013788"/>
            <a:ext cx="6858000" cy="369332"/>
          </a:xfrm>
          <a:prstGeom prst="rect">
            <a:avLst/>
          </a:prstGeom>
          <a:gradFill flip="none" rotWithShape="1">
            <a:gsLst>
              <a:gs pos="0">
                <a:schemeClr val="accent4">
                  <a:lumMod val="55000"/>
                </a:schemeClr>
              </a:gs>
              <a:gs pos="50000">
                <a:schemeClr val="accent1">
                  <a:tint val="44500"/>
                  <a:satMod val="160000"/>
                </a:schemeClr>
              </a:gs>
              <a:gs pos="100000">
                <a:schemeClr val="accent1">
                  <a:tint val="23500"/>
                  <a:satMod val="160000"/>
                </a:schemeClr>
              </a:gs>
            </a:gsLst>
            <a:lin ang="10800000" scaled="1"/>
            <a:tileRect/>
          </a:gradFill>
        </p:spPr>
        <p:txBody>
          <a:bodyPr wrap="square" rtlCol="0">
            <a:spAutoFit/>
          </a:bodyPr>
          <a:lstStyle/>
          <a:p>
            <a:pPr algn="ctr"/>
            <a:r>
              <a:rPr lang="en-US" b="1" dirty="0" smtClean="0">
                <a:solidFill>
                  <a:schemeClr val="bg1"/>
                </a:solidFill>
              </a:rPr>
              <a:t>					         EURALO </a:t>
            </a:r>
            <a:r>
              <a:rPr lang="en-US" b="1" dirty="0">
                <a:solidFill>
                  <a:schemeClr val="bg1"/>
                </a:solidFill>
              </a:rPr>
              <a:t>news </a:t>
            </a:r>
            <a:endParaRPr lang="ru-RU" b="1" dirty="0">
              <a:solidFill>
                <a:schemeClr val="bg1"/>
              </a:solidFill>
            </a:endParaRPr>
          </a:p>
        </p:txBody>
      </p:sp>
      <p:sp>
        <p:nvSpPr>
          <p:cNvPr id="2" name="AutoShape 2" descr="https://img2.freepng.ru/20180513/zve/kisspng-exclamation-mark-computer-animation-question-mark-5af885c12b5ac5.9451041215262366091776.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Заголовок 1"/>
          <p:cNvSpPr txBox="1">
            <a:spLocks/>
          </p:cNvSpPr>
          <p:nvPr/>
        </p:nvSpPr>
        <p:spPr>
          <a:xfrm>
            <a:off x="260648" y="179512"/>
            <a:ext cx="6408712" cy="86409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000" b="1" dirty="0" smtClean="0">
                <a:solidFill>
                  <a:schemeClr val="accent4">
                    <a:lumMod val="75000"/>
                  </a:schemeClr>
                </a:solidFill>
              </a:rPr>
              <a:t>EURALO newsletter, June 2020</a:t>
            </a:r>
            <a:r>
              <a:rPr lang="en-US" sz="2000" b="1" dirty="0" smtClean="0">
                <a:solidFill>
                  <a:srgbClr val="3399FF"/>
                </a:solidFill>
              </a:rPr>
              <a:t> </a:t>
            </a:r>
            <a:r>
              <a:rPr lang="ru-RU" sz="2000" b="1" dirty="0" smtClean="0">
                <a:solidFill>
                  <a:srgbClr val="7030A0"/>
                </a:solidFill>
              </a:rPr>
              <a:t/>
            </a:r>
            <a:br>
              <a:rPr lang="ru-RU" sz="2000" b="1" dirty="0" smtClean="0">
                <a:solidFill>
                  <a:srgbClr val="7030A0"/>
                </a:solidFill>
              </a:rPr>
            </a:br>
            <a:endParaRPr lang="ru-RU" sz="2000" b="1" dirty="0">
              <a:solidFill>
                <a:srgbClr val="7030A0"/>
              </a:solidFill>
            </a:endParaRPr>
          </a:p>
        </p:txBody>
      </p:sp>
      <p:sp>
        <p:nvSpPr>
          <p:cNvPr id="4" name="AutoShape 2" descr="https://www.wpia.uni.lodz.pl/img/news/small/files/profiles/315/kulesza_light.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291"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25076" t="14489" r="52403" b="24716"/>
          <a:stretch/>
        </p:blipFill>
        <p:spPr bwMode="auto">
          <a:xfrm>
            <a:off x="451469" y="6156176"/>
            <a:ext cx="1787985" cy="2713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descr="C:\Users\Филина\Desktop\EURALO work\5018bb26-1ed1-4148-9504-a1158aa6c2f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7975" y="3059832"/>
            <a:ext cx="1799611" cy="2399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870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Рисунок 3" descr="af7a4501-735b-4269-8da2-1fc31646e441 - копия"/>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908" y="179512"/>
            <a:ext cx="717550" cy="77787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3" descr="Картинки по запросу olivier crepin-leblond"/>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5" descr="Картинки по запросу olivier crepin-leblo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TextBox 9"/>
          <p:cNvSpPr txBox="1"/>
          <p:nvPr/>
        </p:nvSpPr>
        <p:spPr>
          <a:xfrm>
            <a:off x="0" y="1013788"/>
            <a:ext cx="6858000" cy="369332"/>
          </a:xfrm>
          <a:prstGeom prst="rect">
            <a:avLst/>
          </a:prstGeom>
          <a:gradFill flip="none" rotWithShape="1">
            <a:gsLst>
              <a:gs pos="0">
                <a:schemeClr val="accent4">
                  <a:lumMod val="55000"/>
                </a:schemeClr>
              </a:gs>
              <a:gs pos="50000">
                <a:schemeClr val="accent1">
                  <a:tint val="44500"/>
                  <a:satMod val="160000"/>
                </a:schemeClr>
              </a:gs>
              <a:gs pos="100000">
                <a:schemeClr val="accent1">
                  <a:tint val="23500"/>
                  <a:satMod val="160000"/>
                </a:schemeClr>
              </a:gs>
            </a:gsLst>
            <a:lin ang="10800000" scaled="1"/>
            <a:tileRect/>
          </a:gradFill>
        </p:spPr>
        <p:txBody>
          <a:bodyPr wrap="square" rtlCol="0">
            <a:spAutoFit/>
          </a:bodyPr>
          <a:lstStyle/>
          <a:p>
            <a:pPr algn="ctr"/>
            <a:r>
              <a:rPr lang="en-US" b="1" dirty="0">
                <a:solidFill>
                  <a:schemeClr val="bg1"/>
                </a:solidFill>
              </a:rPr>
              <a:t> </a:t>
            </a:r>
            <a:r>
              <a:rPr lang="en-US" b="1" dirty="0" smtClean="0">
                <a:solidFill>
                  <a:schemeClr val="bg1"/>
                </a:solidFill>
              </a:rPr>
              <a:t>                                                                                                        </a:t>
            </a:r>
            <a:r>
              <a:rPr lang="en-US" b="1" dirty="0" smtClean="0">
                <a:solidFill>
                  <a:schemeClr val="bg1"/>
                </a:solidFill>
              </a:rPr>
              <a:t>ICANN68</a:t>
            </a:r>
            <a:endParaRPr lang="ru-RU" b="1" dirty="0">
              <a:solidFill>
                <a:schemeClr val="bg1"/>
              </a:solidFill>
            </a:endParaRPr>
          </a:p>
        </p:txBody>
      </p:sp>
      <p:sp>
        <p:nvSpPr>
          <p:cNvPr id="2" name="AutoShape 2" descr="https://img2.freepng.ru/20180513/zve/kisspng-exclamation-mark-computer-animation-question-mark-5af885c12b5ac5.9451041215262366091776.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Заголовок 1"/>
          <p:cNvSpPr txBox="1">
            <a:spLocks/>
          </p:cNvSpPr>
          <p:nvPr/>
        </p:nvSpPr>
        <p:spPr>
          <a:xfrm>
            <a:off x="260648" y="179512"/>
            <a:ext cx="6408712" cy="86409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000" b="1" dirty="0" smtClean="0">
                <a:solidFill>
                  <a:schemeClr val="accent4">
                    <a:lumMod val="75000"/>
                  </a:schemeClr>
                </a:solidFill>
              </a:rPr>
              <a:t>EURALO newsletter, June 2020</a:t>
            </a:r>
            <a:r>
              <a:rPr lang="en-US" sz="2000" b="1" dirty="0" smtClean="0">
                <a:solidFill>
                  <a:srgbClr val="3399FF"/>
                </a:solidFill>
              </a:rPr>
              <a:t> </a:t>
            </a:r>
            <a:r>
              <a:rPr lang="ru-RU" sz="2000" b="1" dirty="0" smtClean="0">
                <a:solidFill>
                  <a:srgbClr val="7030A0"/>
                </a:solidFill>
              </a:rPr>
              <a:t/>
            </a:r>
            <a:br>
              <a:rPr lang="ru-RU" sz="2000" b="1" dirty="0" smtClean="0">
                <a:solidFill>
                  <a:srgbClr val="7030A0"/>
                </a:solidFill>
              </a:rPr>
            </a:br>
            <a:endParaRPr lang="ru-RU" sz="2000" b="1" dirty="0">
              <a:solidFill>
                <a:srgbClr val="7030A0"/>
              </a:solidFill>
            </a:endParaRPr>
          </a:p>
        </p:txBody>
      </p:sp>
      <p:grpSp>
        <p:nvGrpSpPr>
          <p:cNvPr id="3" name="Группа 2"/>
          <p:cNvGrpSpPr/>
          <p:nvPr/>
        </p:nvGrpSpPr>
        <p:grpSpPr>
          <a:xfrm>
            <a:off x="332656" y="4427984"/>
            <a:ext cx="6361385" cy="4005065"/>
            <a:chOff x="346431" y="2098697"/>
            <a:chExt cx="6361385" cy="4005065"/>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349" t="33036" r="33652" b="57543"/>
            <a:stretch/>
          </p:blipFill>
          <p:spPr bwMode="auto">
            <a:xfrm>
              <a:off x="346431" y="2098697"/>
              <a:ext cx="6361385" cy="886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Изображени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630" y="3001854"/>
              <a:ext cx="6208985" cy="3101908"/>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5"/>
          <p:cNvSpPr>
            <a:spLocks noChangeArrowheads="1"/>
          </p:cNvSpPr>
          <p:nvPr/>
        </p:nvSpPr>
        <p:spPr bwMode="auto">
          <a:xfrm>
            <a:off x="415627" y="1297956"/>
            <a:ext cx="6253733"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r"/>
            <a:r>
              <a:rPr lang="en-US" sz="1500" b="1" dirty="0">
                <a:solidFill>
                  <a:schemeClr val="tx1">
                    <a:lumMod val="65000"/>
                    <a:lumOff val="35000"/>
                  </a:schemeClr>
                </a:solidFill>
                <a:latin typeface="+mn-lt"/>
                <a:cs typeface="+mn-cs"/>
              </a:rPr>
              <a:t>The most </a:t>
            </a:r>
            <a:r>
              <a:rPr lang="en-US" sz="1500" b="1" dirty="0" smtClean="0">
                <a:solidFill>
                  <a:schemeClr val="tx1">
                    <a:lumMod val="65000"/>
                    <a:lumOff val="35000"/>
                  </a:schemeClr>
                </a:solidFill>
                <a:latin typeface="+mn-lt"/>
                <a:cs typeface="+mn-cs"/>
              </a:rPr>
              <a:t>significant ICANN </a:t>
            </a:r>
            <a:r>
              <a:rPr lang="en-US" sz="1500" b="1" dirty="0">
                <a:solidFill>
                  <a:schemeClr val="tx1">
                    <a:lumMod val="65000"/>
                    <a:lumOff val="35000"/>
                  </a:schemeClr>
                </a:solidFill>
                <a:latin typeface="+mn-lt"/>
                <a:cs typeface="+mn-cs"/>
              </a:rPr>
              <a:t>event in June </a:t>
            </a:r>
            <a:r>
              <a:rPr lang="en-US" sz="1500" b="1" dirty="0" smtClean="0">
                <a:solidFill>
                  <a:schemeClr val="tx1">
                    <a:lumMod val="65000"/>
                    <a:lumOff val="35000"/>
                  </a:schemeClr>
                </a:solidFill>
                <a:latin typeface="+mn-lt"/>
                <a:cs typeface="+mn-cs"/>
              </a:rPr>
              <a:t> 2020 – ICANN68.</a:t>
            </a:r>
            <a:br>
              <a:rPr lang="en-US" sz="1500" b="1" dirty="0" smtClean="0">
                <a:solidFill>
                  <a:schemeClr val="tx1">
                    <a:lumMod val="65000"/>
                    <a:lumOff val="35000"/>
                  </a:schemeClr>
                </a:solidFill>
                <a:latin typeface="+mn-lt"/>
                <a:cs typeface="+mn-cs"/>
              </a:rPr>
            </a:br>
            <a:r>
              <a:rPr lang="en-US" sz="1500" b="1" dirty="0">
                <a:solidFill>
                  <a:schemeClr val="tx1">
                    <a:lumMod val="65000"/>
                    <a:lumOff val="35000"/>
                  </a:schemeClr>
                </a:solidFill>
                <a:latin typeface="+mn-lt"/>
                <a:cs typeface="+mn-cs"/>
              </a:rPr>
              <a:t>We thank </a:t>
            </a:r>
            <a:r>
              <a:rPr lang="en-US" sz="1500" b="1" dirty="0">
                <a:solidFill>
                  <a:schemeClr val="tx1">
                    <a:lumMod val="65000"/>
                    <a:lumOff val="35000"/>
                  </a:schemeClr>
                </a:solidFill>
                <a:latin typeface="+mn-lt"/>
                <a:cs typeface="+mn-cs"/>
              </a:rPr>
              <a:t>you to everyone who participated in the </a:t>
            </a:r>
            <a:r>
              <a:rPr lang="en-US" sz="1500" b="1" dirty="0">
                <a:solidFill>
                  <a:schemeClr val="tx1">
                    <a:lumMod val="65000"/>
                    <a:lumOff val="35000"/>
                  </a:schemeClr>
                </a:solidFill>
                <a:latin typeface="+mn-lt"/>
                <a:cs typeface="+mn-cs"/>
              </a:rPr>
              <a:t>Virtual </a:t>
            </a:r>
            <a:r>
              <a:rPr lang="en-US" sz="1500" b="1" dirty="0">
                <a:solidFill>
                  <a:schemeClr val="tx1">
                    <a:lumMod val="65000"/>
                    <a:lumOff val="35000"/>
                  </a:schemeClr>
                </a:solidFill>
                <a:latin typeface="+mn-lt"/>
                <a:cs typeface="+mn-cs"/>
              </a:rPr>
              <a:t>Policy Forum and made this meeting a success!</a:t>
            </a:r>
            <a:endParaRPr lang="en-US" sz="1500" b="1" dirty="0">
              <a:solidFill>
                <a:schemeClr val="tx1">
                  <a:lumMod val="65000"/>
                  <a:lumOff val="35000"/>
                </a:schemeClr>
              </a:solidFill>
              <a:latin typeface="+mn-lt"/>
              <a:cs typeface="+mn-cs"/>
            </a:endParaRPr>
          </a:p>
          <a:p>
            <a:pPr lvl="0" algn="r"/>
            <a:endParaRPr lang="en-US" sz="1500" b="1" dirty="0">
              <a:solidFill>
                <a:schemeClr val="tx1">
                  <a:lumMod val="65000"/>
                  <a:lumOff val="35000"/>
                </a:schemeClr>
              </a:solidFill>
              <a:latin typeface="+mn-lt"/>
              <a:cs typeface="+mn-cs"/>
            </a:endParaRPr>
          </a:p>
          <a:p>
            <a:pPr lvl="0" algn="r"/>
            <a:r>
              <a:rPr lang="en-US" sz="1400" b="1" dirty="0" smtClean="0">
                <a:solidFill>
                  <a:schemeClr val="tx1">
                    <a:lumMod val="65000"/>
                    <a:lumOff val="35000"/>
                  </a:schemeClr>
                </a:solidFill>
                <a:latin typeface="+mn-lt"/>
                <a:cs typeface="+mn-cs"/>
              </a:rPr>
              <a:t>The  </a:t>
            </a:r>
            <a:r>
              <a:rPr lang="en-US" sz="1400" b="1" dirty="0">
                <a:solidFill>
                  <a:schemeClr val="tx1">
                    <a:lumMod val="65000"/>
                    <a:lumOff val="35000"/>
                  </a:schemeClr>
                </a:solidFill>
                <a:latin typeface="+mn-lt"/>
                <a:cs typeface="+mn-cs"/>
              </a:rPr>
              <a:t>ICANN68 policy </a:t>
            </a:r>
            <a:r>
              <a:rPr lang="en-US" sz="1400" b="1" dirty="0" smtClean="0">
                <a:solidFill>
                  <a:schemeClr val="tx1">
                    <a:lumMod val="65000"/>
                    <a:lumOff val="35000"/>
                  </a:schemeClr>
                </a:solidFill>
                <a:latin typeface="+mn-lt"/>
                <a:cs typeface="+mn-cs"/>
              </a:rPr>
              <a:t>forum scheduled </a:t>
            </a:r>
            <a:r>
              <a:rPr lang="en-US" sz="1400" b="1" dirty="0">
                <a:solidFill>
                  <a:schemeClr val="tx1">
                    <a:lumMod val="65000"/>
                    <a:lumOff val="35000"/>
                  </a:schemeClr>
                </a:solidFill>
                <a:latin typeface="+mn-lt"/>
                <a:cs typeface="+mn-cs"/>
              </a:rPr>
              <a:t>for 22-25 June 2020 </a:t>
            </a:r>
            <a:r>
              <a:rPr lang="en-US" sz="1400" b="1" dirty="0" smtClean="0">
                <a:solidFill>
                  <a:schemeClr val="tx1">
                    <a:lumMod val="65000"/>
                    <a:lumOff val="35000"/>
                  </a:schemeClr>
                </a:solidFill>
                <a:latin typeface="+mn-lt"/>
                <a:cs typeface="+mn-cs"/>
              </a:rPr>
              <a:t>, </a:t>
            </a:r>
            <a:r>
              <a:rPr lang="en-US" sz="1400" b="1" dirty="0">
                <a:solidFill>
                  <a:schemeClr val="tx1">
                    <a:lumMod val="65000"/>
                    <a:lumOff val="35000"/>
                  </a:schemeClr>
                </a:solidFill>
                <a:latin typeface="+mn-lt"/>
                <a:cs typeface="+mn-cs"/>
              </a:rPr>
              <a:t>which was to be held in Kuala Lumpur, Malaysia, was the second virtual meeting to be held only through remote participation</a:t>
            </a:r>
            <a:r>
              <a:rPr lang="en-US" sz="1400" dirty="0" smtClean="0">
                <a:solidFill>
                  <a:schemeClr val="tx1">
                    <a:lumMod val="65000"/>
                    <a:lumOff val="35000"/>
                  </a:schemeClr>
                </a:solidFill>
                <a:latin typeface="+mn-lt"/>
                <a:cs typeface="+mn-cs"/>
              </a:rPr>
              <a:t>.</a:t>
            </a:r>
            <a:br>
              <a:rPr lang="en-US" sz="1400" dirty="0" smtClean="0">
                <a:solidFill>
                  <a:schemeClr val="tx1">
                    <a:lumMod val="65000"/>
                    <a:lumOff val="35000"/>
                  </a:schemeClr>
                </a:solidFill>
                <a:latin typeface="+mn-lt"/>
                <a:cs typeface="+mn-cs"/>
              </a:rPr>
            </a:br>
            <a:endParaRPr lang="en-US" sz="1400" dirty="0" smtClean="0">
              <a:solidFill>
                <a:schemeClr val="tx1">
                  <a:lumMod val="65000"/>
                  <a:lumOff val="35000"/>
                </a:schemeClr>
              </a:solidFill>
              <a:latin typeface="+mn-lt"/>
              <a:cs typeface="+mn-cs"/>
            </a:endParaRPr>
          </a:p>
          <a:p>
            <a:pPr lvl="0" algn="r"/>
            <a:r>
              <a:rPr lang="en-US" sz="1400" dirty="0" smtClean="0">
                <a:solidFill>
                  <a:schemeClr val="tx1">
                    <a:lumMod val="65000"/>
                    <a:lumOff val="35000"/>
                  </a:schemeClr>
                </a:solidFill>
                <a:latin typeface="+mn-lt"/>
                <a:cs typeface="+mn-cs"/>
              </a:rPr>
              <a:t>With </a:t>
            </a:r>
            <a:r>
              <a:rPr lang="en-US" sz="1400" dirty="0">
                <a:solidFill>
                  <a:schemeClr val="tx1">
                    <a:lumMod val="65000"/>
                    <a:lumOff val="35000"/>
                  </a:schemeClr>
                </a:solidFill>
                <a:latin typeface="+mn-lt"/>
                <a:cs typeface="+mn-cs"/>
              </a:rPr>
              <a:t>an increasing number of countries issuing stay-at-home, lockdown, or social-distancing orders to its citizens to slow the spread of COVID-19, gatherings and international travel are effectively on pause for the foreseeable future. </a:t>
            </a:r>
            <a:r>
              <a:rPr lang="en-US" sz="1400" dirty="0">
                <a:solidFill>
                  <a:schemeClr val="tx1">
                    <a:lumMod val="65000"/>
                    <a:lumOff val="35000"/>
                  </a:schemeClr>
                </a:solidFill>
                <a:latin typeface="+mn-lt"/>
                <a:cs typeface="+mn-cs"/>
              </a:rPr>
              <a:t>The health and safety of ICANN's community is a top priority, and as such, convening ICANN68 as an in-person meeting is no longer feasible.</a:t>
            </a:r>
            <a:endParaRPr lang="ru-RU" altLang="ru-RU" sz="1400" dirty="0">
              <a:solidFill>
                <a:schemeClr val="tx1">
                  <a:lumMod val="65000"/>
                  <a:lumOff val="35000"/>
                </a:schemeClr>
              </a:solidFill>
              <a:latin typeface="+mn-lt"/>
              <a:cs typeface="+mn-cs"/>
            </a:endParaRPr>
          </a:p>
        </p:txBody>
      </p:sp>
    </p:spTree>
    <p:extLst>
      <p:ext uri="{BB962C8B-B14F-4D97-AF65-F5344CB8AC3E}">
        <p14:creationId xmlns:p14="http://schemas.microsoft.com/office/powerpoint/2010/main" val="1213706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8257182"/>
            <a:ext cx="6894004" cy="923330"/>
          </a:xfrm>
          <a:prstGeom prst="rect">
            <a:avLst/>
          </a:prstGeom>
          <a:gradFill flip="none" rotWithShape="1">
            <a:gsLst>
              <a:gs pos="0">
                <a:schemeClr val="accent4">
                  <a:lumMod val="55000"/>
                  <a:alpha val="26000"/>
                </a:schemeClr>
              </a:gs>
              <a:gs pos="50000">
                <a:schemeClr val="accent1">
                  <a:tint val="44500"/>
                  <a:satMod val="160000"/>
                </a:schemeClr>
              </a:gs>
              <a:gs pos="100000">
                <a:schemeClr val="accent1">
                  <a:tint val="23500"/>
                  <a:satMod val="160000"/>
                </a:schemeClr>
              </a:gs>
            </a:gsLst>
            <a:lin ang="10800000" scaled="1"/>
            <a:tileRect/>
          </a:gradFill>
        </p:spPr>
        <p:txBody>
          <a:bodyPr wrap="square" rtlCol="0">
            <a:spAutoFit/>
          </a:bodyPr>
          <a:lstStyle/>
          <a:p>
            <a:pPr algn="ctr"/>
            <a:r>
              <a:rPr lang="en-US" b="1" dirty="0">
                <a:solidFill>
                  <a:schemeClr val="bg1"/>
                </a:solidFill>
              </a:rPr>
              <a:t>	</a:t>
            </a:r>
            <a:r>
              <a:rPr lang="en-US" b="1" dirty="0" smtClean="0">
                <a:solidFill>
                  <a:schemeClr val="bg1"/>
                </a:solidFill>
              </a:rPr>
              <a:t>		</a:t>
            </a:r>
            <a:endParaRPr lang="en-US" b="1" dirty="0" smtClean="0">
              <a:solidFill>
                <a:schemeClr val="bg1"/>
              </a:solidFill>
            </a:endParaRPr>
          </a:p>
          <a:p>
            <a:pPr algn="ctr"/>
            <a:endParaRPr lang="en-US" b="1" dirty="0">
              <a:solidFill>
                <a:schemeClr val="bg1"/>
              </a:solidFill>
            </a:endParaRPr>
          </a:p>
          <a:p>
            <a:pPr algn="ctr"/>
            <a:r>
              <a:rPr lang="en-US" b="1" dirty="0" smtClean="0">
                <a:solidFill>
                  <a:schemeClr val="bg1"/>
                </a:solidFill>
              </a:rPr>
              <a:t>		</a:t>
            </a:r>
            <a:endParaRPr lang="ru-RU" b="1" dirty="0">
              <a:solidFill>
                <a:schemeClr val="bg1"/>
              </a:solidFill>
            </a:endParaRPr>
          </a:p>
        </p:txBody>
      </p:sp>
      <p:pic>
        <p:nvPicPr>
          <p:cNvPr id="2049" name="Рисунок 3" descr="af7a4501-735b-4269-8da2-1fc31646e441 - копия"/>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908" y="179512"/>
            <a:ext cx="717550" cy="77787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3" descr="Картинки по запросу olivier crepin-leblond"/>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5" descr="Картинки по запросу olivier crepin-leblo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TextBox 9"/>
          <p:cNvSpPr txBox="1"/>
          <p:nvPr/>
        </p:nvSpPr>
        <p:spPr>
          <a:xfrm>
            <a:off x="0" y="1013788"/>
            <a:ext cx="6858000" cy="369332"/>
          </a:xfrm>
          <a:prstGeom prst="rect">
            <a:avLst/>
          </a:prstGeom>
          <a:gradFill flip="none" rotWithShape="1">
            <a:gsLst>
              <a:gs pos="0">
                <a:schemeClr val="accent4">
                  <a:lumMod val="55000"/>
                </a:schemeClr>
              </a:gs>
              <a:gs pos="50000">
                <a:schemeClr val="accent1">
                  <a:tint val="44500"/>
                  <a:satMod val="160000"/>
                </a:schemeClr>
              </a:gs>
              <a:gs pos="100000">
                <a:schemeClr val="accent1">
                  <a:tint val="23500"/>
                  <a:satMod val="160000"/>
                </a:schemeClr>
              </a:gs>
            </a:gsLst>
            <a:lin ang="10800000" scaled="1"/>
            <a:tileRect/>
          </a:gradFill>
        </p:spPr>
        <p:txBody>
          <a:bodyPr wrap="square" rtlCol="0">
            <a:spAutoFit/>
          </a:bodyPr>
          <a:lstStyle/>
          <a:p>
            <a:pPr algn="ctr"/>
            <a:r>
              <a:rPr lang="en-US" b="1" dirty="0">
                <a:solidFill>
                  <a:schemeClr val="bg1"/>
                </a:solidFill>
              </a:rPr>
              <a:t>	</a:t>
            </a:r>
            <a:r>
              <a:rPr lang="en-US" b="1" dirty="0" smtClean="0">
                <a:solidFill>
                  <a:schemeClr val="bg1"/>
                </a:solidFill>
              </a:rPr>
              <a:t>				    </a:t>
            </a:r>
            <a:r>
              <a:rPr lang="en-US" b="1" dirty="0" smtClean="0">
                <a:solidFill>
                  <a:schemeClr val="bg1"/>
                </a:solidFill>
              </a:rPr>
              <a:t>ICANN68 - ALAC  </a:t>
            </a:r>
            <a:endParaRPr lang="ru-RU" b="1" dirty="0">
              <a:solidFill>
                <a:schemeClr val="bg1"/>
              </a:solidFill>
            </a:endParaRPr>
          </a:p>
        </p:txBody>
      </p:sp>
      <p:sp>
        <p:nvSpPr>
          <p:cNvPr id="2" name="AutoShape 2" descr="https://radiokp.ru/sites/default/files/styles/kp_fullnode_730_486/public/2020-03/pustoyparizh.jpg?itok=cKeqROt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https://radiokp.ru/sites/default/files/styles/kp_fullnode_730_486/public/2020-03/pustoyparizh.jpg?itok=cKeqROt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6" descr="https://radiokp.ru/sites/default/files/styles/kp_fullnode_730_486/public/2020-03/pustoyparizh.jpg?itok=cKeqROtB"/>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3" name="Заголовок 1"/>
          <p:cNvSpPr txBox="1">
            <a:spLocks/>
          </p:cNvSpPr>
          <p:nvPr/>
        </p:nvSpPr>
        <p:spPr>
          <a:xfrm>
            <a:off x="260648" y="179512"/>
            <a:ext cx="6408712" cy="86409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000" b="1" dirty="0" smtClean="0">
                <a:solidFill>
                  <a:schemeClr val="accent4">
                    <a:lumMod val="75000"/>
                  </a:schemeClr>
                </a:solidFill>
              </a:rPr>
              <a:t>EURALO newsletter, June 2020</a:t>
            </a:r>
            <a:r>
              <a:rPr lang="en-US" sz="2000" b="1" dirty="0" smtClean="0">
                <a:solidFill>
                  <a:srgbClr val="3399FF"/>
                </a:solidFill>
              </a:rPr>
              <a:t> </a:t>
            </a:r>
            <a:r>
              <a:rPr lang="ru-RU" sz="2000" b="1" dirty="0" smtClean="0">
                <a:solidFill>
                  <a:srgbClr val="7030A0"/>
                </a:solidFill>
              </a:rPr>
              <a:t/>
            </a:r>
            <a:br>
              <a:rPr lang="ru-RU" sz="2000" b="1" dirty="0" smtClean="0">
                <a:solidFill>
                  <a:srgbClr val="7030A0"/>
                </a:solidFill>
              </a:rPr>
            </a:br>
            <a:endParaRPr lang="ru-RU" sz="2000" b="1" dirty="0">
              <a:solidFill>
                <a:srgbClr val="7030A0"/>
              </a:solidFill>
            </a:endParaRPr>
          </a:p>
        </p:txBody>
      </p:sp>
      <p:sp>
        <p:nvSpPr>
          <p:cNvPr id="9" name="Прямоугольник 8"/>
          <p:cNvSpPr/>
          <p:nvPr/>
        </p:nvSpPr>
        <p:spPr>
          <a:xfrm>
            <a:off x="215901" y="2699792"/>
            <a:ext cx="6525468" cy="6540252"/>
          </a:xfrm>
          <a:prstGeom prst="rect">
            <a:avLst/>
          </a:prstGeom>
        </p:spPr>
        <p:txBody>
          <a:bodyPr wrap="square">
            <a:spAutoFit/>
          </a:bodyPr>
          <a:lstStyle/>
          <a:p>
            <a:pPr algn="r"/>
            <a:r>
              <a:rPr lang="en-US" sz="1300" b="1" dirty="0"/>
              <a:t>Dear EURALO members, </a:t>
            </a:r>
            <a:r>
              <a:rPr lang="ru-RU" sz="1300" b="1" dirty="0"/>
              <a:t/>
            </a:r>
            <a:br>
              <a:rPr lang="ru-RU" sz="1300" b="1" dirty="0"/>
            </a:br>
            <a:r>
              <a:rPr lang="en-US" sz="1300" dirty="0"/>
              <a:t>If you missed the </a:t>
            </a:r>
            <a:r>
              <a:rPr lang="en-US" sz="1300" b="1" dirty="0"/>
              <a:t>VIRTUAL POLICY FORUM ICANN68</a:t>
            </a:r>
            <a:r>
              <a:rPr lang="ru-RU" sz="1300" b="1" dirty="0"/>
              <a:t> </a:t>
            </a:r>
            <a:r>
              <a:rPr lang="en-US" sz="1300" dirty="0"/>
              <a:t>or want to catch up on sessions you didn’t get to attend go to the site</a:t>
            </a:r>
            <a:r>
              <a:rPr lang="ru-RU" sz="1300" dirty="0"/>
              <a:t> </a:t>
            </a:r>
            <a:r>
              <a:rPr lang="en-US" sz="1300" dirty="0">
                <a:solidFill>
                  <a:schemeClr val="tx1">
                    <a:lumMod val="65000"/>
                    <a:lumOff val="35000"/>
                  </a:schemeClr>
                </a:solidFill>
              </a:rPr>
              <a:t> </a:t>
            </a:r>
            <a:r>
              <a:rPr lang="en-US" sz="1300" dirty="0">
                <a:solidFill>
                  <a:schemeClr val="tx1">
                    <a:lumMod val="65000"/>
                    <a:lumOff val="35000"/>
                  </a:schemeClr>
                </a:solidFill>
                <a:hlinkClick r:id="rId3"/>
              </a:rPr>
              <a:t>https://68.schedule.icann.org/</a:t>
            </a:r>
            <a:endParaRPr lang="en-US" sz="1300" dirty="0">
              <a:solidFill>
                <a:schemeClr val="tx1">
                  <a:lumMod val="65000"/>
                  <a:lumOff val="35000"/>
                </a:schemeClr>
              </a:solidFill>
            </a:endParaRPr>
          </a:p>
          <a:p>
            <a:pPr algn="r"/>
            <a:r>
              <a:rPr lang="en-US" sz="1300" dirty="0"/>
              <a:t> to browse the schedule, view transcripts, watch video recordings, listen to audio recordings.</a:t>
            </a:r>
          </a:p>
          <a:p>
            <a:pPr algn="r"/>
            <a:endParaRPr lang="en-US" sz="1300" b="1" dirty="0" smtClean="0">
              <a:solidFill>
                <a:schemeClr val="tx1">
                  <a:lumMod val="65000"/>
                  <a:lumOff val="35000"/>
                </a:schemeClr>
              </a:solidFill>
            </a:endParaRPr>
          </a:p>
          <a:p>
            <a:pPr algn="r"/>
            <a:r>
              <a:rPr lang="en-US" sz="1300" b="1" u="sng" dirty="0" smtClean="0">
                <a:solidFill>
                  <a:schemeClr val="tx1">
                    <a:lumMod val="65000"/>
                    <a:lumOff val="35000"/>
                  </a:schemeClr>
                </a:solidFill>
              </a:rPr>
              <a:t>At-Large ICANN68 sessions:</a:t>
            </a:r>
            <a:endParaRPr lang="en-US" sz="1300" u="sng" dirty="0" smtClean="0">
              <a:solidFill>
                <a:schemeClr val="tx1">
                  <a:lumMod val="65000"/>
                  <a:lumOff val="35000"/>
                </a:schemeClr>
              </a:solidFill>
            </a:endParaRPr>
          </a:p>
          <a:p>
            <a:pPr algn="r"/>
            <a:r>
              <a:rPr lang="en-US" sz="1300" b="1" dirty="0" smtClean="0">
                <a:solidFill>
                  <a:schemeClr val="tx1">
                    <a:lumMod val="65000"/>
                    <a:lumOff val="35000"/>
                  </a:schemeClr>
                </a:solidFill>
              </a:rPr>
              <a:t>Monday</a:t>
            </a:r>
            <a:r>
              <a:rPr lang="en-US" sz="1300" b="1" dirty="0">
                <a:solidFill>
                  <a:schemeClr val="tx1">
                    <a:lumMod val="65000"/>
                    <a:lumOff val="35000"/>
                  </a:schemeClr>
                </a:solidFill>
              </a:rPr>
              <a:t>, 22 June</a:t>
            </a:r>
            <a:r>
              <a:rPr lang="en-US" sz="1300" dirty="0" smtClean="0">
                <a:solidFill>
                  <a:schemeClr val="tx1">
                    <a:lumMod val="65000"/>
                    <a:lumOff val="35000"/>
                  </a:schemeClr>
                </a:solidFill>
              </a:rPr>
              <a:t/>
            </a:r>
            <a:br>
              <a:rPr lang="en-US" sz="1300" dirty="0" smtClean="0">
                <a:solidFill>
                  <a:schemeClr val="tx1">
                    <a:lumMod val="65000"/>
                    <a:lumOff val="35000"/>
                  </a:schemeClr>
                </a:solidFill>
              </a:rPr>
            </a:br>
            <a:r>
              <a:rPr lang="en-US" sz="1300" b="1" dirty="0">
                <a:solidFill>
                  <a:schemeClr val="tx1">
                    <a:lumMod val="65000"/>
                    <a:lumOff val="35000"/>
                  </a:schemeClr>
                </a:solidFill>
                <a:hlinkClick r:id="rId4"/>
              </a:rPr>
              <a:t>At-Large Leadership Session: Welcome to ICANN68, At-Large Talking Points and Policy Platform</a:t>
            </a:r>
            <a:endParaRPr lang="en-US" sz="1300" b="1" dirty="0">
              <a:solidFill>
                <a:schemeClr val="tx1">
                  <a:lumMod val="65000"/>
                  <a:lumOff val="35000"/>
                </a:schemeClr>
              </a:solidFill>
            </a:endParaRPr>
          </a:p>
          <a:p>
            <a:pPr algn="r"/>
            <a:r>
              <a:rPr lang="en-US" sz="1300" b="1" dirty="0" smtClean="0">
                <a:solidFill>
                  <a:schemeClr val="tx1">
                    <a:lumMod val="65000"/>
                    <a:lumOff val="35000"/>
                  </a:schemeClr>
                </a:solidFill>
                <a:hlinkClick r:id="rId5"/>
              </a:rPr>
              <a:t>At-Large </a:t>
            </a:r>
            <a:r>
              <a:rPr lang="en-US" sz="1300" b="1" dirty="0">
                <a:solidFill>
                  <a:schemeClr val="tx1">
                    <a:lumMod val="65000"/>
                    <a:lumOff val="35000"/>
                  </a:schemeClr>
                </a:solidFill>
                <a:hlinkClick r:id="rId5"/>
              </a:rPr>
              <a:t>Policy Session: DNS Abuse: COVID-19 and End-user Issues</a:t>
            </a:r>
            <a:endParaRPr lang="en-US" sz="1300" b="1" dirty="0">
              <a:solidFill>
                <a:schemeClr val="tx1">
                  <a:lumMod val="65000"/>
                  <a:lumOff val="35000"/>
                </a:schemeClr>
              </a:solidFill>
            </a:endParaRPr>
          </a:p>
          <a:p>
            <a:pPr algn="r"/>
            <a:r>
              <a:rPr lang="en-US" sz="1300" b="1" dirty="0" smtClean="0">
                <a:solidFill>
                  <a:schemeClr val="tx1">
                    <a:lumMod val="65000"/>
                    <a:lumOff val="35000"/>
                  </a:schemeClr>
                </a:solidFill>
                <a:hlinkClick r:id="rId6"/>
              </a:rPr>
              <a:t>At-Large</a:t>
            </a:r>
            <a:r>
              <a:rPr lang="en-US" sz="1300" b="1" dirty="0">
                <a:solidFill>
                  <a:schemeClr val="tx1">
                    <a:lumMod val="65000"/>
                    <a:lumOff val="35000"/>
                  </a:schemeClr>
                </a:solidFill>
                <a:hlinkClick r:id="rId6"/>
              </a:rPr>
              <a:t>: PICS and PICDRP: What's the Right Path Forward?</a:t>
            </a:r>
            <a:endParaRPr lang="en-US" sz="1300" b="1" dirty="0">
              <a:solidFill>
                <a:schemeClr val="tx1">
                  <a:lumMod val="65000"/>
                  <a:lumOff val="35000"/>
                </a:schemeClr>
              </a:solidFill>
            </a:endParaRPr>
          </a:p>
          <a:p>
            <a:pPr algn="r"/>
            <a:endParaRPr lang="en-US" sz="1300" dirty="0" smtClean="0">
              <a:solidFill>
                <a:schemeClr val="tx1">
                  <a:lumMod val="65000"/>
                  <a:lumOff val="35000"/>
                </a:schemeClr>
              </a:solidFill>
            </a:endParaRPr>
          </a:p>
          <a:p>
            <a:pPr algn="r"/>
            <a:r>
              <a:rPr lang="en-US" sz="1300" b="1" dirty="0">
                <a:solidFill>
                  <a:schemeClr val="tx1">
                    <a:lumMod val="65000"/>
                    <a:lumOff val="35000"/>
                  </a:schemeClr>
                </a:solidFill>
              </a:rPr>
              <a:t>Tuesday, 23 </a:t>
            </a:r>
            <a:r>
              <a:rPr lang="en-US" sz="1300" b="1" dirty="0" smtClean="0">
                <a:solidFill>
                  <a:schemeClr val="tx1">
                    <a:lumMod val="65000"/>
                    <a:lumOff val="35000"/>
                  </a:schemeClr>
                </a:solidFill>
              </a:rPr>
              <a:t>June</a:t>
            </a:r>
          </a:p>
          <a:p>
            <a:pPr algn="r"/>
            <a:r>
              <a:rPr lang="en-US" sz="1300" b="1" dirty="0" smtClean="0">
                <a:solidFill>
                  <a:schemeClr val="tx1">
                    <a:lumMod val="65000"/>
                    <a:lumOff val="35000"/>
                  </a:schemeClr>
                </a:solidFill>
                <a:hlinkClick r:id="rId7"/>
              </a:rPr>
              <a:t>Joint </a:t>
            </a:r>
            <a:r>
              <a:rPr lang="en-US" sz="1300" b="1" dirty="0">
                <a:solidFill>
                  <a:schemeClr val="tx1">
                    <a:lumMod val="65000"/>
                    <a:lumOff val="35000"/>
                  </a:schemeClr>
                </a:solidFill>
                <a:hlinkClick r:id="rId7"/>
              </a:rPr>
              <a:t>AFRALO-</a:t>
            </a:r>
            <a:r>
              <a:rPr lang="en-US" sz="1300" b="1" dirty="0" err="1">
                <a:solidFill>
                  <a:schemeClr val="tx1">
                    <a:lumMod val="65000"/>
                    <a:lumOff val="35000"/>
                  </a:schemeClr>
                </a:solidFill>
                <a:hlinkClick r:id="rId7"/>
              </a:rPr>
              <a:t>AfrICANN</a:t>
            </a:r>
            <a:r>
              <a:rPr lang="en-US" sz="1300" b="1" dirty="0">
                <a:solidFill>
                  <a:schemeClr val="tx1">
                    <a:lumMod val="65000"/>
                    <a:lumOff val="35000"/>
                  </a:schemeClr>
                </a:solidFill>
                <a:hlinkClick r:id="rId7"/>
              </a:rPr>
              <a:t> Meeting</a:t>
            </a:r>
            <a:endParaRPr lang="en-US" sz="1300" b="1" dirty="0">
              <a:solidFill>
                <a:schemeClr val="tx1">
                  <a:lumMod val="65000"/>
                  <a:lumOff val="35000"/>
                </a:schemeClr>
              </a:solidFill>
            </a:endParaRPr>
          </a:p>
          <a:p>
            <a:pPr algn="r"/>
            <a:r>
              <a:rPr lang="en-US" sz="1300" b="1" dirty="0" smtClean="0">
                <a:solidFill>
                  <a:schemeClr val="tx1">
                    <a:lumMod val="65000"/>
                    <a:lumOff val="35000"/>
                  </a:schemeClr>
                </a:solidFill>
                <a:hlinkClick r:id="rId8"/>
              </a:rPr>
              <a:t>At-Large </a:t>
            </a:r>
            <a:r>
              <a:rPr lang="en-US" sz="1300" b="1" dirty="0">
                <a:solidFill>
                  <a:schemeClr val="tx1">
                    <a:lumMod val="65000"/>
                    <a:lumOff val="35000"/>
                  </a:schemeClr>
                </a:solidFill>
                <a:hlinkClick r:id="rId8"/>
              </a:rPr>
              <a:t>Policy Session: New </a:t>
            </a:r>
            <a:r>
              <a:rPr lang="en-US" sz="1300" b="1" dirty="0" err="1">
                <a:solidFill>
                  <a:schemeClr val="tx1">
                    <a:lumMod val="65000"/>
                    <a:lumOff val="35000"/>
                  </a:schemeClr>
                </a:solidFill>
                <a:hlinkClick r:id="rId8"/>
              </a:rPr>
              <a:t>gTLD</a:t>
            </a:r>
            <a:r>
              <a:rPr lang="en-US" sz="1300" b="1" dirty="0">
                <a:solidFill>
                  <a:schemeClr val="tx1">
                    <a:lumMod val="65000"/>
                    <a:lumOff val="35000"/>
                  </a:schemeClr>
                </a:solidFill>
                <a:hlinkClick r:id="rId8"/>
              </a:rPr>
              <a:t> Applicants: Expanding the Circle</a:t>
            </a:r>
            <a:endParaRPr lang="en-US" sz="1300" b="1" dirty="0">
              <a:solidFill>
                <a:schemeClr val="tx1">
                  <a:lumMod val="65000"/>
                  <a:lumOff val="35000"/>
                </a:schemeClr>
              </a:solidFill>
            </a:endParaRPr>
          </a:p>
          <a:p>
            <a:pPr algn="r"/>
            <a:endParaRPr lang="en-US" sz="1300" dirty="0" smtClean="0">
              <a:solidFill>
                <a:schemeClr val="tx1">
                  <a:lumMod val="65000"/>
                  <a:lumOff val="35000"/>
                </a:schemeClr>
              </a:solidFill>
            </a:endParaRPr>
          </a:p>
          <a:p>
            <a:pPr algn="r"/>
            <a:r>
              <a:rPr lang="en-US" sz="1300" b="1" dirty="0">
                <a:solidFill>
                  <a:schemeClr val="tx1">
                    <a:lumMod val="65000"/>
                    <a:lumOff val="35000"/>
                  </a:schemeClr>
                </a:solidFill>
              </a:rPr>
              <a:t>Wednesday, 24 </a:t>
            </a:r>
            <a:r>
              <a:rPr lang="en-US" sz="1300" b="1" dirty="0" smtClean="0">
                <a:solidFill>
                  <a:schemeClr val="tx1">
                    <a:lumMod val="65000"/>
                    <a:lumOff val="35000"/>
                  </a:schemeClr>
                </a:solidFill>
              </a:rPr>
              <a:t>June</a:t>
            </a:r>
          </a:p>
          <a:p>
            <a:pPr algn="r"/>
            <a:r>
              <a:rPr lang="en-US" sz="1300" b="1" dirty="0">
                <a:solidFill>
                  <a:schemeClr val="tx1">
                    <a:lumMod val="65000"/>
                    <a:lumOff val="35000"/>
                  </a:schemeClr>
                </a:solidFill>
                <a:hlinkClick r:id="rId9"/>
              </a:rPr>
              <a:t>At-Large Policy Session: DNS Abuse: Setting an Acceptable Threshold</a:t>
            </a:r>
            <a:endParaRPr lang="en-US" sz="1300" b="1" dirty="0">
              <a:solidFill>
                <a:schemeClr val="tx1">
                  <a:lumMod val="65000"/>
                  <a:lumOff val="35000"/>
                </a:schemeClr>
              </a:solidFill>
            </a:endParaRPr>
          </a:p>
          <a:p>
            <a:pPr algn="r"/>
            <a:r>
              <a:rPr lang="en-US" sz="1300" b="1" dirty="0" smtClean="0">
                <a:solidFill>
                  <a:schemeClr val="tx1">
                    <a:lumMod val="65000"/>
                    <a:lumOff val="35000"/>
                  </a:schemeClr>
                </a:solidFill>
                <a:hlinkClick r:id="rId10"/>
              </a:rPr>
              <a:t>At-Large </a:t>
            </a:r>
            <a:r>
              <a:rPr lang="en-US" sz="1300" b="1" dirty="0">
                <a:solidFill>
                  <a:schemeClr val="tx1">
                    <a:lumMod val="65000"/>
                    <a:lumOff val="35000"/>
                  </a:schemeClr>
                </a:solidFill>
                <a:hlinkClick r:id="rId10"/>
              </a:rPr>
              <a:t>Regional Leaders Meeting</a:t>
            </a:r>
            <a:endParaRPr lang="en-US" sz="1300" b="1" dirty="0">
              <a:solidFill>
                <a:schemeClr val="tx1">
                  <a:lumMod val="65000"/>
                  <a:lumOff val="35000"/>
                </a:schemeClr>
              </a:solidFill>
            </a:endParaRPr>
          </a:p>
          <a:p>
            <a:pPr algn="r"/>
            <a:endParaRPr lang="en-US" sz="1300" dirty="0" smtClean="0">
              <a:solidFill>
                <a:schemeClr val="tx1">
                  <a:lumMod val="65000"/>
                  <a:lumOff val="35000"/>
                </a:schemeClr>
              </a:solidFill>
            </a:endParaRPr>
          </a:p>
          <a:p>
            <a:pPr algn="r"/>
            <a:r>
              <a:rPr lang="en-US" sz="1300" b="1" dirty="0">
                <a:solidFill>
                  <a:schemeClr val="tx1">
                    <a:lumMod val="65000"/>
                    <a:lumOff val="35000"/>
                  </a:schemeClr>
                </a:solidFill>
              </a:rPr>
              <a:t>Thursday, 25 </a:t>
            </a:r>
            <a:r>
              <a:rPr lang="en-US" sz="1300" b="1" dirty="0" smtClean="0">
                <a:solidFill>
                  <a:schemeClr val="tx1">
                    <a:lumMod val="65000"/>
                    <a:lumOff val="35000"/>
                  </a:schemeClr>
                </a:solidFill>
              </a:rPr>
              <a:t>June</a:t>
            </a:r>
          </a:p>
          <a:p>
            <a:pPr algn="r"/>
            <a:r>
              <a:rPr lang="en-US" sz="1300" b="1" dirty="0">
                <a:solidFill>
                  <a:schemeClr val="tx1">
                    <a:lumMod val="65000"/>
                    <a:lumOff val="35000"/>
                  </a:schemeClr>
                </a:solidFill>
                <a:hlinkClick r:id="rId11"/>
              </a:rPr>
              <a:t>At-Large Policy Session: Aligning UA and IDNs with the Multilingual Internet: End-user perspectives</a:t>
            </a:r>
            <a:endParaRPr lang="en-US" sz="1300" b="1" dirty="0">
              <a:solidFill>
                <a:schemeClr val="tx1">
                  <a:lumMod val="65000"/>
                  <a:lumOff val="35000"/>
                </a:schemeClr>
              </a:solidFill>
            </a:endParaRPr>
          </a:p>
          <a:p>
            <a:pPr algn="r"/>
            <a:r>
              <a:rPr lang="en-US" sz="1300" b="1" dirty="0" smtClean="0">
                <a:solidFill>
                  <a:schemeClr val="tx1">
                    <a:lumMod val="65000"/>
                    <a:lumOff val="35000"/>
                  </a:schemeClr>
                </a:solidFill>
                <a:hlinkClick r:id="rId12"/>
              </a:rPr>
              <a:t>At-Large </a:t>
            </a:r>
            <a:r>
              <a:rPr lang="en-US" sz="1300" b="1" dirty="0">
                <a:solidFill>
                  <a:schemeClr val="tx1">
                    <a:lumMod val="65000"/>
                    <a:lumOff val="35000"/>
                  </a:schemeClr>
                </a:solidFill>
                <a:hlinkClick r:id="rId12"/>
              </a:rPr>
              <a:t>Leadership Wrap </a:t>
            </a:r>
            <a:r>
              <a:rPr lang="en-US" sz="1300" b="1" dirty="0" smtClean="0">
                <a:solidFill>
                  <a:schemeClr val="tx1">
                    <a:lumMod val="65000"/>
                    <a:lumOff val="35000"/>
                  </a:schemeClr>
                </a:solidFill>
                <a:hlinkClick r:id="rId12"/>
              </a:rPr>
              <a:t>Up</a:t>
            </a:r>
            <a:endParaRPr lang="en-US" sz="1300" b="1" dirty="0" smtClean="0">
              <a:solidFill>
                <a:schemeClr val="tx1">
                  <a:lumMod val="65000"/>
                  <a:lumOff val="35000"/>
                </a:schemeClr>
              </a:solidFill>
            </a:endParaRPr>
          </a:p>
          <a:p>
            <a:pPr algn="r"/>
            <a:endParaRPr lang="en-US" sz="1300" b="1" dirty="0" smtClean="0">
              <a:solidFill>
                <a:schemeClr val="tx1">
                  <a:lumMod val="65000"/>
                  <a:lumOff val="35000"/>
                </a:schemeClr>
              </a:solidFill>
            </a:endParaRPr>
          </a:p>
          <a:p>
            <a:pPr algn="r"/>
            <a:r>
              <a:rPr lang="en-US" sz="1300" b="1" dirty="0" smtClean="0">
                <a:solidFill>
                  <a:schemeClr val="tx1">
                    <a:lumMod val="75000"/>
                    <a:lumOff val="25000"/>
                  </a:schemeClr>
                </a:solidFill>
              </a:rPr>
              <a:t>To </a:t>
            </a:r>
            <a:r>
              <a:rPr lang="en-US" sz="1300" b="1" dirty="0">
                <a:solidFill>
                  <a:schemeClr val="tx1">
                    <a:lumMod val="75000"/>
                    <a:lumOff val="25000"/>
                  </a:schemeClr>
                </a:solidFill>
              </a:rPr>
              <a:t>get more </a:t>
            </a:r>
            <a:r>
              <a:rPr lang="en-US" sz="1300" b="1" dirty="0" smtClean="0">
                <a:solidFill>
                  <a:schemeClr val="tx1">
                    <a:lumMod val="75000"/>
                    <a:lumOff val="25000"/>
                  </a:schemeClr>
                </a:solidFill>
              </a:rPr>
              <a:t>information please visit  </a:t>
            </a:r>
            <a:r>
              <a:rPr lang="en-US" sz="1400" dirty="0">
                <a:hlinkClick r:id="rId13"/>
              </a:rPr>
              <a:t>https://community.icann.org/display/atlarge/At-Large+Meetings+-+</a:t>
            </a:r>
            <a:r>
              <a:rPr lang="en-US" sz="1400" dirty="0" smtClean="0">
                <a:hlinkClick r:id="rId13"/>
              </a:rPr>
              <a:t>Monday%2C+22+June+2020</a:t>
            </a:r>
            <a:endParaRPr lang="en-US" sz="1400" dirty="0" smtClean="0"/>
          </a:p>
          <a:p>
            <a:pPr algn="r"/>
            <a:endParaRPr lang="en-US" sz="1400" b="1" dirty="0">
              <a:solidFill>
                <a:schemeClr val="tx1">
                  <a:lumMod val="65000"/>
                  <a:lumOff val="35000"/>
                </a:schemeClr>
              </a:solidFill>
            </a:endParaRPr>
          </a:p>
          <a:p>
            <a:pPr algn="r"/>
            <a:r>
              <a:rPr lang="en-US" sz="1300" b="1" dirty="0">
                <a:solidFill>
                  <a:schemeClr val="tx1">
                    <a:lumMod val="65000"/>
                    <a:lumOff val="35000"/>
                  </a:schemeClr>
                </a:solidFill>
              </a:rPr>
              <a:t>The highlights of the ICANN68 Virtual Policy Forum will be discussed via Readout webinars </a:t>
            </a:r>
            <a:r>
              <a:rPr lang="en-US" sz="1300" b="1" dirty="0" smtClean="0">
                <a:solidFill>
                  <a:schemeClr val="tx1">
                    <a:lumMod val="65000"/>
                    <a:lumOff val="35000"/>
                  </a:schemeClr>
                </a:solidFill>
              </a:rPr>
              <a:t>provided </a:t>
            </a:r>
            <a:r>
              <a:rPr lang="en-US" sz="1300" b="1" dirty="0">
                <a:solidFill>
                  <a:schemeClr val="tx1">
                    <a:lumMod val="65000"/>
                    <a:lumOff val="35000"/>
                  </a:schemeClr>
                </a:solidFill>
              </a:rPr>
              <a:t>ICANN GSE team. At-Large leaders from each region will participate actively.  More information regarding </a:t>
            </a:r>
            <a:r>
              <a:rPr lang="en-US" sz="1300" b="1" dirty="0" smtClean="0">
                <a:solidFill>
                  <a:schemeClr val="tx1">
                    <a:lumMod val="65000"/>
                    <a:lumOff val="35000"/>
                  </a:schemeClr>
                </a:solidFill>
              </a:rPr>
              <a:t>schedule of </a:t>
            </a:r>
            <a:r>
              <a:rPr lang="en-US" sz="1300" b="1" dirty="0">
                <a:solidFill>
                  <a:schemeClr val="tx1">
                    <a:lumMod val="65000"/>
                    <a:lumOff val="35000"/>
                  </a:schemeClr>
                </a:solidFill>
              </a:rPr>
              <a:t>Readout webinars will be announced soon.</a:t>
            </a:r>
            <a:endParaRPr lang="en-US" sz="1300" b="1" dirty="0">
              <a:solidFill>
                <a:schemeClr val="tx1">
                  <a:lumMod val="65000"/>
                  <a:lumOff val="35000"/>
                </a:schemeClr>
              </a:solidFill>
            </a:endParaRPr>
          </a:p>
        </p:txBody>
      </p:sp>
      <p:sp>
        <p:nvSpPr>
          <p:cNvPr id="11" name="AutoShape 2" descr="На изображении может находиться: небо, небоскреб и на улице"/>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102" name="Picture 6" descr="Заглавное изображение"/>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447532"/>
            <a:ext cx="6880548" cy="1252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867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Рисунок 3" descr="af7a4501-735b-4269-8da2-1fc31646e441 - копия"/>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908" y="179512"/>
            <a:ext cx="717550" cy="77787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3" descr="Картинки по запросу olivier crepin-leblond"/>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5" descr="Картинки по запросу olivier crepin-leblo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Заголовок 1"/>
          <p:cNvSpPr txBox="1">
            <a:spLocks/>
          </p:cNvSpPr>
          <p:nvPr/>
        </p:nvSpPr>
        <p:spPr>
          <a:xfrm>
            <a:off x="260648" y="179512"/>
            <a:ext cx="6408712" cy="86409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000" b="1" dirty="0" smtClean="0">
                <a:solidFill>
                  <a:schemeClr val="accent4">
                    <a:lumMod val="75000"/>
                  </a:schemeClr>
                </a:solidFill>
              </a:rPr>
              <a:t>EURALO newsletter, June 2020</a:t>
            </a:r>
            <a:r>
              <a:rPr lang="en-US" sz="2000" b="1" dirty="0" smtClean="0">
                <a:solidFill>
                  <a:srgbClr val="3399FF"/>
                </a:solidFill>
              </a:rPr>
              <a:t> </a:t>
            </a:r>
            <a:r>
              <a:rPr lang="ru-RU" sz="2000" b="1" dirty="0" smtClean="0">
                <a:solidFill>
                  <a:srgbClr val="7030A0"/>
                </a:solidFill>
              </a:rPr>
              <a:t/>
            </a:r>
            <a:br>
              <a:rPr lang="ru-RU" sz="2000" b="1" dirty="0" smtClean="0">
                <a:solidFill>
                  <a:srgbClr val="7030A0"/>
                </a:solidFill>
              </a:rPr>
            </a:br>
            <a:endParaRPr lang="ru-RU" sz="2000" b="1" dirty="0">
              <a:solidFill>
                <a:srgbClr val="7030A0"/>
              </a:solidFill>
            </a:endParaRPr>
          </a:p>
        </p:txBody>
      </p:sp>
      <p:sp>
        <p:nvSpPr>
          <p:cNvPr id="4" name="Прямоугольник 3"/>
          <p:cNvSpPr/>
          <p:nvPr/>
        </p:nvSpPr>
        <p:spPr>
          <a:xfrm>
            <a:off x="227583" y="2759020"/>
            <a:ext cx="6513785" cy="2893100"/>
          </a:xfrm>
          <a:prstGeom prst="rect">
            <a:avLst/>
          </a:prstGeom>
        </p:spPr>
        <p:txBody>
          <a:bodyPr wrap="square">
            <a:spAutoFit/>
          </a:bodyPr>
          <a:lstStyle/>
          <a:p>
            <a:pPr algn="r"/>
            <a:r>
              <a:rPr lang="en-US" sz="1400" dirty="0" smtClean="0"/>
              <a:t>During </a:t>
            </a:r>
            <a:r>
              <a:rPr lang="en-US" sz="1400" dirty="0"/>
              <a:t>the ICANN68 plenary session on “Advancing Policy Work in the Current Environment,” the community heard from the Supporting Organization and Advisory Committee (SO/AC) chairs on how they plan to prioritize their respective community's work for the foreseeable future and learned more about the Draft Proposal for Phased Return to Face-to-Face Meetings. </a:t>
            </a:r>
            <a:endParaRPr lang="en-US" sz="1400" dirty="0" smtClean="0"/>
          </a:p>
          <a:p>
            <a:pPr algn="r"/>
            <a:r>
              <a:rPr lang="en-US" sz="1400" dirty="0" smtClean="0"/>
              <a:t>Just </a:t>
            </a:r>
            <a:r>
              <a:rPr lang="en-US" sz="1400" dirty="0"/>
              <a:t>issued for community feedback, the proposal was prepared by ICANN org based on initial suggestions from the SO/AC chairs. It proposes a strategy that emphasizes partnership and collaboration between the ICANN community and ICANN org in order to ensure a measured and safe return to large-scale physical meetings and is intended as a basis for further conversations with the ICANN community. ICANN org will continue to provide up-to-date assessment reports for each potential meeting location for community review and update the framework as needed.</a:t>
            </a:r>
          </a:p>
          <a:p>
            <a:pPr algn="r"/>
            <a:r>
              <a:rPr lang="en-US" sz="1400" dirty="0" smtClean="0"/>
              <a:t>The </a:t>
            </a:r>
            <a:r>
              <a:rPr lang="en-US" sz="1400" dirty="0"/>
              <a:t>draft proposal can be read </a:t>
            </a:r>
            <a:r>
              <a:rPr lang="en-US" sz="1400" b="1" u="sng" dirty="0">
                <a:hlinkClick r:id="rId3"/>
              </a:rPr>
              <a:t>here</a:t>
            </a:r>
            <a:r>
              <a:rPr lang="en-US" sz="1400" dirty="0"/>
              <a:t>.</a:t>
            </a:r>
          </a:p>
        </p:txBody>
      </p:sp>
      <p:sp>
        <p:nvSpPr>
          <p:cNvPr id="8" name="TextBox 7"/>
          <p:cNvSpPr txBox="1"/>
          <p:nvPr/>
        </p:nvSpPr>
        <p:spPr>
          <a:xfrm>
            <a:off x="0" y="1013788"/>
            <a:ext cx="6858000" cy="369332"/>
          </a:xfrm>
          <a:prstGeom prst="rect">
            <a:avLst/>
          </a:prstGeom>
          <a:gradFill flip="none" rotWithShape="1">
            <a:gsLst>
              <a:gs pos="0">
                <a:schemeClr val="accent4">
                  <a:lumMod val="55000"/>
                </a:schemeClr>
              </a:gs>
              <a:gs pos="50000">
                <a:schemeClr val="accent1">
                  <a:tint val="44500"/>
                  <a:satMod val="160000"/>
                </a:schemeClr>
              </a:gs>
              <a:gs pos="100000">
                <a:schemeClr val="accent1">
                  <a:tint val="23500"/>
                  <a:satMod val="160000"/>
                </a:schemeClr>
              </a:gs>
            </a:gsLst>
            <a:lin ang="10800000" scaled="1"/>
            <a:tileRect/>
          </a:gradFill>
        </p:spPr>
        <p:txBody>
          <a:bodyPr wrap="square" rtlCol="0">
            <a:spAutoFit/>
          </a:bodyPr>
          <a:lstStyle/>
          <a:p>
            <a:pPr algn="ctr"/>
            <a:r>
              <a:rPr lang="en-US" b="1" dirty="0">
                <a:solidFill>
                  <a:schemeClr val="bg1"/>
                </a:solidFill>
              </a:rPr>
              <a:t>	</a:t>
            </a:r>
            <a:r>
              <a:rPr lang="en-US" b="1" dirty="0" smtClean="0">
                <a:solidFill>
                  <a:schemeClr val="bg1"/>
                </a:solidFill>
              </a:rPr>
              <a:t>				    </a:t>
            </a:r>
            <a:r>
              <a:rPr lang="en-US" b="1" dirty="0" smtClean="0">
                <a:solidFill>
                  <a:schemeClr val="bg1"/>
                </a:solidFill>
              </a:rPr>
              <a:t>ICANN68 - ALAC  </a:t>
            </a:r>
            <a:endParaRPr lang="ru-RU" b="1" dirty="0">
              <a:solidFill>
                <a:schemeClr val="bg1"/>
              </a:solidFill>
            </a:endParaRPr>
          </a:p>
        </p:txBody>
      </p:sp>
      <p:pic>
        <p:nvPicPr>
          <p:cNvPr id="11" name="Picture 6" descr="Заглавное изображени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7532"/>
            <a:ext cx="6880548" cy="1252260"/>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260648" y="5849560"/>
            <a:ext cx="6408713" cy="738664"/>
          </a:xfrm>
          <a:prstGeom prst="rect">
            <a:avLst/>
          </a:prstGeom>
        </p:spPr>
        <p:txBody>
          <a:bodyPr wrap="square">
            <a:spAutoFit/>
          </a:bodyPr>
          <a:lstStyle/>
          <a:p>
            <a:pPr algn="r"/>
            <a:r>
              <a:rPr lang="en-US" sz="1400" dirty="0"/>
              <a:t>León Sánchez, Vice-Chair of the </a:t>
            </a:r>
            <a:r>
              <a:rPr lang="en-US" sz="1400" dirty="0" smtClean="0">
                <a:hlinkClick r:id="rId5"/>
              </a:rPr>
              <a:t>ICANN</a:t>
            </a:r>
            <a:r>
              <a:rPr lang="en-US" sz="1400" dirty="0" smtClean="0"/>
              <a:t> </a:t>
            </a:r>
            <a:r>
              <a:rPr lang="en-US" sz="1400" dirty="0"/>
              <a:t>Board, addresses the </a:t>
            </a:r>
            <a:r>
              <a:rPr lang="en-US" sz="1400" dirty="0" smtClean="0">
                <a:hlinkClick r:id="rId6"/>
              </a:rPr>
              <a:t>ALAC</a:t>
            </a:r>
            <a:r>
              <a:rPr lang="en-US" sz="1400" dirty="0" smtClean="0"/>
              <a:t> /At-Large </a:t>
            </a:r>
            <a:r>
              <a:rPr lang="en-US" sz="1400" dirty="0"/>
              <a:t>community during their </a:t>
            </a:r>
            <a:r>
              <a:rPr lang="en-US" sz="1400" dirty="0" smtClean="0">
                <a:hlinkClick r:id="rId7"/>
              </a:rPr>
              <a:t>ICANN68</a:t>
            </a:r>
            <a:r>
              <a:rPr lang="en-US" sz="1400" dirty="0" smtClean="0"/>
              <a:t> </a:t>
            </a:r>
            <a:r>
              <a:rPr lang="en-US" sz="1400" dirty="0"/>
              <a:t>Leadership Wrap Up session: </a:t>
            </a:r>
            <a:r>
              <a:rPr lang="en-US" sz="1400" dirty="0">
                <a:hlinkClick r:id="rId8" tooltip="https://go.icann.org/3dkU66a"/>
              </a:rPr>
              <a:t>https://go.icann.org/3dkU66a</a:t>
            </a:r>
            <a:endParaRPr lang="en-US" sz="1300" b="1" dirty="0">
              <a:solidFill>
                <a:schemeClr val="tx1">
                  <a:lumMod val="65000"/>
                  <a:lumOff val="35000"/>
                </a:schemeClr>
              </a:solidFill>
            </a:endParaRPr>
          </a:p>
        </p:txBody>
      </p:sp>
      <p:pic>
        <p:nvPicPr>
          <p:cNvPr id="13"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30263" t="42602" r="37754" b="24490"/>
          <a:stretch/>
        </p:blipFill>
        <p:spPr bwMode="auto">
          <a:xfrm>
            <a:off x="2579915" y="6557190"/>
            <a:ext cx="4161453" cy="2407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4224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Рисунок 3" descr="af7a4501-735b-4269-8da2-1fc31646e441 - копия"/>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908" y="179512"/>
            <a:ext cx="717550" cy="77787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3" descr="Картинки по запросу olivier crepin-leblond"/>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5" descr="Картинки по запросу olivier crepin-leblo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TextBox 9"/>
          <p:cNvSpPr txBox="1"/>
          <p:nvPr/>
        </p:nvSpPr>
        <p:spPr>
          <a:xfrm>
            <a:off x="0" y="1013788"/>
            <a:ext cx="6858000" cy="369332"/>
          </a:xfrm>
          <a:prstGeom prst="rect">
            <a:avLst/>
          </a:prstGeom>
          <a:gradFill flip="none" rotWithShape="1">
            <a:gsLst>
              <a:gs pos="0">
                <a:schemeClr val="accent4">
                  <a:lumMod val="55000"/>
                </a:schemeClr>
              </a:gs>
              <a:gs pos="50000">
                <a:schemeClr val="accent1">
                  <a:tint val="44500"/>
                  <a:satMod val="160000"/>
                </a:schemeClr>
              </a:gs>
              <a:gs pos="100000">
                <a:schemeClr val="accent1">
                  <a:tint val="23500"/>
                  <a:satMod val="160000"/>
                </a:schemeClr>
              </a:gs>
            </a:gsLst>
            <a:lin ang="10800000" scaled="1"/>
            <a:tileRect/>
          </a:gradFill>
        </p:spPr>
        <p:txBody>
          <a:bodyPr wrap="square" rtlCol="0">
            <a:spAutoFit/>
          </a:bodyPr>
          <a:lstStyle/>
          <a:p>
            <a:pPr algn="ctr"/>
            <a:r>
              <a:rPr lang="en-US" b="1" dirty="0">
                <a:solidFill>
                  <a:schemeClr val="bg1"/>
                </a:solidFill>
              </a:rPr>
              <a:t>	</a:t>
            </a:r>
            <a:r>
              <a:rPr lang="en-US" b="1" dirty="0" smtClean="0">
                <a:solidFill>
                  <a:schemeClr val="bg1"/>
                </a:solidFill>
              </a:rPr>
              <a:t>				               ICANN68  </a:t>
            </a:r>
            <a:endParaRPr lang="ru-RU" b="1" dirty="0">
              <a:solidFill>
                <a:schemeClr val="bg1"/>
              </a:solidFill>
            </a:endParaRPr>
          </a:p>
        </p:txBody>
      </p:sp>
      <p:sp>
        <p:nvSpPr>
          <p:cNvPr id="2" name="AutoShape 2" descr="https://radiokp.ru/sites/default/files/styles/kp_fullnode_730_486/public/2020-03/pustoyparizh.jpg?itok=cKeqROt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https://radiokp.ru/sites/default/files/styles/kp_fullnode_730_486/public/2020-03/pustoyparizh.jpg?itok=cKeqROt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6" descr="https://radiokp.ru/sites/default/files/styles/kp_fullnode_730_486/public/2020-03/pustoyparizh.jpg?itok=cKeqROtB"/>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3" name="Заголовок 1"/>
          <p:cNvSpPr txBox="1">
            <a:spLocks/>
          </p:cNvSpPr>
          <p:nvPr/>
        </p:nvSpPr>
        <p:spPr>
          <a:xfrm>
            <a:off x="260648" y="179512"/>
            <a:ext cx="6408712" cy="86409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000" b="1" dirty="0" smtClean="0">
                <a:solidFill>
                  <a:schemeClr val="accent4">
                    <a:lumMod val="75000"/>
                  </a:schemeClr>
                </a:solidFill>
              </a:rPr>
              <a:t>EURALO newsletter, June 2020</a:t>
            </a:r>
            <a:r>
              <a:rPr lang="en-US" sz="2000" b="1" dirty="0" smtClean="0">
                <a:solidFill>
                  <a:srgbClr val="3399FF"/>
                </a:solidFill>
              </a:rPr>
              <a:t> </a:t>
            </a:r>
            <a:r>
              <a:rPr lang="ru-RU" sz="2000" b="1" dirty="0" smtClean="0">
                <a:solidFill>
                  <a:srgbClr val="7030A0"/>
                </a:solidFill>
              </a:rPr>
              <a:t/>
            </a:r>
            <a:br>
              <a:rPr lang="ru-RU" sz="2000" b="1" dirty="0" smtClean="0">
                <a:solidFill>
                  <a:srgbClr val="7030A0"/>
                </a:solidFill>
              </a:rPr>
            </a:br>
            <a:endParaRPr lang="ru-RU" sz="2000" b="1" dirty="0">
              <a:solidFill>
                <a:srgbClr val="7030A0"/>
              </a:solidFill>
            </a:endParaRPr>
          </a:p>
        </p:txBody>
      </p:sp>
      <p:sp>
        <p:nvSpPr>
          <p:cNvPr id="9" name="Прямоугольник 8"/>
          <p:cNvSpPr/>
          <p:nvPr/>
        </p:nvSpPr>
        <p:spPr>
          <a:xfrm>
            <a:off x="215901" y="2771800"/>
            <a:ext cx="6453460" cy="492443"/>
          </a:xfrm>
          <a:prstGeom prst="rect">
            <a:avLst/>
          </a:prstGeom>
        </p:spPr>
        <p:txBody>
          <a:bodyPr wrap="square">
            <a:spAutoFit/>
          </a:bodyPr>
          <a:lstStyle/>
          <a:p>
            <a:pPr algn="r"/>
            <a:endParaRPr lang="en-US" sz="1300" dirty="0" smtClean="0">
              <a:solidFill>
                <a:schemeClr val="tx1">
                  <a:lumMod val="65000"/>
                  <a:lumOff val="35000"/>
                </a:schemeClr>
              </a:solidFill>
            </a:endParaRPr>
          </a:p>
          <a:p>
            <a:pPr algn="r"/>
            <a:endParaRPr lang="en-US" sz="1300" dirty="0" smtClean="0">
              <a:solidFill>
                <a:schemeClr val="tx1">
                  <a:lumMod val="65000"/>
                  <a:lumOff val="35000"/>
                </a:schemeClr>
              </a:solidFill>
            </a:endParaRPr>
          </a:p>
        </p:txBody>
      </p:sp>
      <p:sp>
        <p:nvSpPr>
          <p:cNvPr id="11" name="AutoShape 2" descr="На изображении может находиться: небо, небоскреб и на улице"/>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102" name="Picture 6" descr="Заглавное изображе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532"/>
            <a:ext cx="6880548" cy="125226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36221" t="15848" r="41803" b="15163"/>
          <a:stretch/>
        </p:blipFill>
        <p:spPr bwMode="auto">
          <a:xfrm>
            <a:off x="3810058" y="3264243"/>
            <a:ext cx="2859302" cy="5046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Прямоугольник 16"/>
          <p:cNvSpPr/>
          <p:nvPr/>
        </p:nvSpPr>
        <p:spPr>
          <a:xfrm>
            <a:off x="3912726" y="2894911"/>
            <a:ext cx="2731645" cy="369332"/>
          </a:xfrm>
          <a:prstGeom prst="rect">
            <a:avLst/>
          </a:prstGeom>
        </p:spPr>
        <p:txBody>
          <a:bodyPr wrap="none">
            <a:spAutoFit/>
          </a:bodyPr>
          <a:lstStyle/>
          <a:p>
            <a:r>
              <a:rPr lang="en-US" b="1" dirty="0">
                <a:hlinkClick r:id="rId5"/>
              </a:rPr>
              <a:t>CENTR Report on ICANN68</a:t>
            </a:r>
            <a:endParaRPr lang="en-US" b="1" dirty="0"/>
          </a:p>
        </p:txBody>
      </p:sp>
    </p:spTree>
    <p:extLst>
      <p:ext uri="{BB962C8B-B14F-4D97-AF65-F5344CB8AC3E}">
        <p14:creationId xmlns:p14="http://schemas.microsoft.com/office/powerpoint/2010/main" val="4068274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Рисунок 3" descr="af7a4501-735b-4269-8da2-1fc31646e441 - копия"/>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908" y="179512"/>
            <a:ext cx="717550" cy="77787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3" descr="Картинки по запросу olivier crepin-leblond"/>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5" descr="Картинки по запросу olivier crepin-leblo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TextBox 9"/>
          <p:cNvSpPr txBox="1"/>
          <p:nvPr/>
        </p:nvSpPr>
        <p:spPr>
          <a:xfrm>
            <a:off x="0" y="1013788"/>
            <a:ext cx="6858000" cy="369332"/>
          </a:xfrm>
          <a:prstGeom prst="rect">
            <a:avLst/>
          </a:prstGeom>
          <a:gradFill flip="none" rotWithShape="1">
            <a:gsLst>
              <a:gs pos="0">
                <a:schemeClr val="accent4">
                  <a:lumMod val="55000"/>
                </a:schemeClr>
              </a:gs>
              <a:gs pos="50000">
                <a:schemeClr val="accent1">
                  <a:tint val="44500"/>
                  <a:satMod val="160000"/>
                </a:schemeClr>
              </a:gs>
              <a:gs pos="100000">
                <a:schemeClr val="accent1">
                  <a:tint val="23500"/>
                  <a:satMod val="160000"/>
                </a:schemeClr>
              </a:gs>
            </a:gsLst>
            <a:lin ang="10800000" scaled="1"/>
            <a:tileRect/>
          </a:gradFill>
        </p:spPr>
        <p:txBody>
          <a:bodyPr wrap="square" rtlCol="0">
            <a:spAutoFit/>
          </a:bodyPr>
          <a:lstStyle/>
          <a:p>
            <a:pPr algn="ct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b="1" dirty="0" smtClean="0">
                <a:solidFill>
                  <a:schemeClr val="bg1"/>
                </a:solidFill>
              </a:rPr>
              <a:t>                                </a:t>
            </a:r>
            <a:r>
              <a:rPr lang="en-US" b="1" dirty="0">
                <a:solidFill>
                  <a:schemeClr val="bg1"/>
                </a:solidFill>
              </a:rPr>
              <a:t>ICANN68 </a:t>
            </a:r>
            <a:endParaRPr lang="ru-RU" b="1" dirty="0">
              <a:solidFill>
                <a:schemeClr val="bg1"/>
              </a:solidFill>
            </a:endParaRPr>
          </a:p>
        </p:txBody>
      </p:sp>
      <p:sp>
        <p:nvSpPr>
          <p:cNvPr id="2" name="AutoShape 2" descr="https://img2.freepng.ru/20180513/zve/kisspng-exclamation-mark-computer-animation-question-mark-5af885c12b5ac5.9451041215262366091776.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Заголовок 1"/>
          <p:cNvSpPr txBox="1">
            <a:spLocks/>
          </p:cNvSpPr>
          <p:nvPr/>
        </p:nvSpPr>
        <p:spPr>
          <a:xfrm>
            <a:off x="260648" y="179512"/>
            <a:ext cx="6408712" cy="86409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000" b="1" dirty="0" smtClean="0">
                <a:solidFill>
                  <a:schemeClr val="accent4">
                    <a:lumMod val="75000"/>
                  </a:schemeClr>
                </a:solidFill>
              </a:rPr>
              <a:t>EURALO newsletter, June 2020</a:t>
            </a:r>
            <a:r>
              <a:rPr lang="en-US" sz="2000" b="1" dirty="0" smtClean="0">
                <a:solidFill>
                  <a:srgbClr val="3399FF"/>
                </a:solidFill>
              </a:rPr>
              <a:t> </a:t>
            </a:r>
            <a:r>
              <a:rPr lang="ru-RU" sz="2000" b="1" dirty="0" smtClean="0">
                <a:solidFill>
                  <a:srgbClr val="7030A0"/>
                </a:solidFill>
              </a:rPr>
              <a:t/>
            </a:r>
            <a:br>
              <a:rPr lang="ru-RU" sz="2000" b="1" dirty="0" smtClean="0">
                <a:solidFill>
                  <a:srgbClr val="7030A0"/>
                </a:solidFill>
              </a:rPr>
            </a:br>
            <a:endParaRPr lang="ru-RU" sz="2000" b="1" dirty="0">
              <a:solidFill>
                <a:srgbClr val="7030A0"/>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529" t="25847" r="35309" b="25213"/>
          <a:stretch/>
        </p:blipFill>
        <p:spPr bwMode="auto">
          <a:xfrm>
            <a:off x="332656" y="5671154"/>
            <a:ext cx="6313667" cy="3149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786" t="30448" r="33326" b="8974"/>
          <a:stretch/>
        </p:blipFill>
        <p:spPr bwMode="auto">
          <a:xfrm>
            <a:off x="3068960" y="1835696"/>
            <a:ext cx="3633074" cy="2885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60648" y="4841448"/>
            <a:ext cx="6441386" cy="738664"/>
          </a:xfrm>
          <a:prstGeom prst="rect">
            <a:avLst/>
          </a:prstGeom>
        </p:spPr>
        <p:txBody>
          <a:bodyPr wrap="square">
            <a:spAutoFit/>
          </a:bodyPr>
          <a:lstStyle/>
          <a:p>
            <a:pPr algn="r"/>
            <a:r>
              <a:rPr lang="en-US" sz="1400" dirty="0">
                <a:solidFill>
                  <a:schemeClr val="tx1">
                    <a:lumMod val="65000"/>
                    <a:lumOff val="35000"/>
                  </a:schemeClr>
                </a:solidFill>
              </a:rPr>
              <a:t>The topic of COVID19 became not only the topics of major ICANN68 discussions, but also made the ICANN68 social media news feed original. </a:t>
            </a:r>
            <a:endParaRPr lang="en-US" sz="1400" dirty="0" smtClean="0">
              <a:solidFill>
                <a:schemeClr val="tx1">
                  <a:lumMod val="65000"/>
                  <a:lumOff val="35000"/>
                </a:schemeClr>
              </a:solidFill>
            </a:endParaRPr>
          </a:p>
          <a:p>
            <a:pPr algn="r"/>
            <a:r>
              <a:rPr lang="en-US" sz="1400" b="1" dirty="0" smtClean="0">
                <a:solidFill>
                  <a:schemeClr val="tx1">
                    <a:lumMod val="65000"/>
                    <a:lumOff val="35000"/>
                  </a:schemeClr>
                </a:solidFill>
              </a:rPr>
              <a:t>We </a:t>
            </a:r>
            <a:r>
              <a:rPr lang="en-US" sz="1400" b="1" dirty="0">
                <a:solidFill>
                  <a:schemeClr val="tx1">
                    <a:lumMod val="65000"/>
                    <a:lumOff val="35000"/>
                  </a:schemeClr>
                </a:solidFill>
              </a:rPr>
              <a:t>strongly </a:t>
            </a:r>
            <a:r>
              <a:rPr lang="en-US" sz="1400" b="1" dirty="0" smtClean="0">
                <a:solidFill>
                  <a:schemeClr val="tx1">
                    <a:lumMod val="65000"/>
                    <a:lumOff val="35000"/>
                  </a:schemeClr>
                </a:solidFill>
              </a:rPr>
              <a:t>recommend you </a:t>
            </a:r>
            <a:r>
              <a:rPr lang="en-US" sz="1400" b="1" dirty="0">
                <a:solidFill>
                  <a:schemeClr val="tx1">
                    <a:lumMod val="65000"/>
                    <a:lumOff val="35000"/>
                  </a:schemeClr>
                </a:solidFill>
              </a:rPr>
              <a:t>to keep the distance and wear masks</a:t>
            </a:r>
            <a:r>
              <a:rPr lang="en-US" sz="1400" dirty="0">
                <a:solidFill>
                  <a:schemeClr val="tx1">
                    <a:lumMod val="65000"/>
                    <a:lumOff val="35000"/>
                  </a:schemeClr>
                </a:solidFill>
              </a:rPr>
              <a:t>!</a:t>
            </a:r>
            <a:endParaRPr lang="ru-RU" sz="1400" dirty="0">
              <a:solidFill>
                <a:schemeClr val="tx1">
                  <a:lumMod val="65000"/>
                  <a:lumOff val="35000"/>
                </a:schemeClr>
              </a:solidFill>
            </a:endParaRPr>
          </a:p>
        </p:txBody>
      </p:sp>
      <p:sp>
        <p:nvSpPr>
          <p:cNvPr id="13" name="Прямоугольник 12"/>
          <p:cNvSpPr/>
          <p:nvPr/>
        </p:nvSpPr>
        <p:spPr>
          <a:xfrm>
            <a:off x="299982" y="1559758"/>
            <a:ext cx="6441386" cy="523220"/>
          </a:xfrm>
          <a:prstGeom prst="rect">
            <a:avLst/>
          </a:prstGeom>
        </p:spPr>
        <p:txBody>
          <a:bodyPr wrap="square">
            <a:spAutoFit/>
          </a:bodyPr>
          <a:lstStyle/>
          <a:p>
            <a:pPr algn="r"/>
            <a:r>
              <a:rPr lang="en-US" sz="1400" smtClean="0">
                <a:solidFill>
                  <a:schemeClr val="tx1">
                    <a:lumMod val="65000"/>
                    <a:lumOff val="35000"/>
                  </a:schemeClr>
                </a:solidFill>
              </a:rPr>
              <a:t>ICANN68 Readout session for YOUTH!</a:t>
            </a:r>
            <a:br>
              <a:rPr lang="en-US" sz="1400" smtClean="0">
                <a:solidFill>
                  <a:schemeClr val="tx1">
                    <a:lumMod val="65000"/>
                    <a:lumOff val="35000"/>
                  </a:schemeClr>
                </a:solidFill>
              </a:rPr>
            </a:br>
            <a:endParaRPr lang="ru-RU" sz="1400" dirty="0">
              <a:solidFill>
                <a:schemeClr val="tx1">
                  <a:lumMod val="65000"/>
                  <a:lumOff val="35000"/>
                </a:schemeClr>
              </a:solidFill>
            </a:endParaRPr>
          </a:p>
        </p:txBody>
      </p:sp>
      <p:sp>
        <p:nvSpPr>
          <p:cNvPr id="7" name="Прямоугольник 6"/>
          <p:cNvSpPr/>
          <p:nvPr/>
        </p:nvSpPr>
        <p:spPr>
          <a:xfrm>
            <a:off x="215900" y="1547664"/>
            <a:ext cx="2372787" cy="492443"/>
          </a:xfrm>
          <a:prstGeom prst="rect">
            <a:avLst/>
          </a:prstGeom>
        </p:spPr>
        <p:txBody>
          <a:bodyPr wrap="square">
            <a:spAutoFit/>
          </a:bodyPr>
          <a:lstStyle/>
          <a:p>
            <a:pPr algn="r"/>
            <a:r>
              <a:rPr lang="en-US" sz="1300" dirty="0">
                <a:solidFill>
                  <a:schemeClr val="tx1">
                    <a:lumMod val="65000"/>
                    <a:lumOff val="35000"/>
                  </a:schemeClr>
                </a:solidFill>
              </a:rPr>
              <a:t>Master class </a:t>
            </a:r>
            <a:r>
              <a:rPr lang="en-US" sz="1300" dirty="0" smtClean="0">
                <a:solidFill>
                  <a:schemeClr val="tx1">
                    <a:lumMod val="65000"/>
                    <a:lumOff val="35000"/>
                  </a:schemeClr>
                </a:solidFill>
              </a:rPr>
              <a:t>of </a:t>
            </a:r>
            <a:r>
              <a:rPr lang="en-US" sz="1300" dirty="0">
                <a:solidFill>
                  <a:schemeClr val="tx1">
                    <a:lumMod val="65000"/>
                    <a:lumOff val="35000"/>
                  </a:schemeClr>
                </a:solidFill>
              </a:rPr>
              <a:t>Malaysian food </a:t>
            </a:r>
            <a:r>
              <a:rPr lang="en-US" sz="1300" dirty="0" smtClean="0">
                <a:solidFill>
                  <a:schemeClr val="tx1">
                    <a:lumMod val="65000"/>
                    <a:lumOff val="35000"/>
                  </a:schemeClr>
                </a:solidFill>
              </a:rPr>
              <a:t> cooking, organized by At-Large!</a:t>
            </a:r>
            <a:endParaRPr lang="ru-RU" sz="1300" dirty="0">
              <a:solidFill>
                <a:schemeClr val="tx1">
                  <a:lumMod val="65000"/>
                  <a:lumOff val="35000"/>
                </a:schemeClr>
              </a:solidFill>
            </a:endParaRPr>
          </a:p>
        </p:txBody>
      </p:sp>
      <p:pic>
        <p:nvPicPr>
          <p:cNvPr id="3078"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587" t="23369" r="33694" b="26630"/>
          <a:stretch/>
        </p:blipFill>
        <p:spPr bwMode="auto">
          <a:xfrm>
            <a:off x="769692" y="2049839"/>
            <a:ext cx="1972520" cy="129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Группа 7"/>
          <p:cNvGrpSpPr/>
          <p:nvPr/>
        </p:nvGrpSpPr>
        <p:grpSpPr>
          <a:xfrm>
            <a:off x="215900" y="2920586"/>
            <a:ext cx="1610782" cy="1800199"/>
            <a:chOff x="299982" y="2184123"/>
            <a:chExt cx="2307173" cy="2664009"/>
          </a:xfrm>
        </p:grpSpPr>
        <p:pic>
          <p:nvPicPr>
            <p:cNvPr id="3076" name="Picture 4" descr="Изображение"/>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673" y="2597650"/>
              <a:ext cx="2250482" cy="225048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l="29634" t="33641" r="38272" b="57709"/>
            <a:stretch/>
          </p:blipFill>
          <p:spPr bwMode="auto">
            <a:xfrm>
              <a:off x="299982" y="2184123"/>
              <a:ext cx="2307173" cy="413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761246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Рисунок 3" descr="af7a4501-735b-4269-8da2-1fc31646e441 - копия"/>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908" y="179512"/>
            <a:ext cx="717550" cy="77787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3" descr="Картинки по запросу olivier crepin-leblond"/>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5" descr="Картинки по запросу olivier crepin-leblo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Заголовок 1"/>
          <p:cNvSpPr txBox="1">
            <a:spLocks/>
          </p:cNvSpPr>
          <p:nvPr/>
        </p:nvSpPr>
        <p:spPr>
          <a:xfrm>
            <a:off x="260648" y="179512"/>
            <a:ext cx="6408712" cy="86409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000" b="1" dirty="0" smtClean="0">
                <a:solidFill>
                  <a:schemeClr val="accent4">
                    <a:lumMod val="75000"/>
                  </a:schemeClr>
                </a:solidFill>
              </a:rPr>
              <a:t>EURALO newsletter, June 2020</a:t>
            </a:r>
            <a:r>
              <a:rPr lang="en-US" sz="2000" b="1" dirty="0" smtClean="0">
                <a:solidFill>
                  <a:srgbClr val="3399FF"/>
                </a:solidFill>
              </a:rPr>
              <a:t> </a:t>
            </a:r>
            <a:r>
              <a:rPr lang="ru-RU" sz="2000" b="1" dirty="0" smtClean="0">
                <a:solidFill>
                  <a:srgbClr val="7030A0"/>
                </a:solidFill>
              </a:rPr>
              <a:t/>
            </a:r>
            <a:br>
              <a:rPr lang="ru-RU" sz="2000" b="1" dirty="0" smtClean="0">
                <a:solidFill>
                  <a:srgbClr val="7030A0"/>
                </a:solidFill>
              </a:rPr>
            </a:br>
            <a:endParaRPr lang="ru-RU" sz="2000" b="1" dirty="0">
              <a:solidFill>
                <a:srgbClr val="7030A0"/>
              </a:solidFill>
            </a:endParaRPr>
          </a:p>
        </p:txBody>
      </p:sp>
      <p:pic>
        <p:nvPicPr>
          <p:cNvPr id="7" name="Picture 6" descr="Заглавное изображе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03885"/>
            <a:ext cx="6880548" cy="125226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3500" y="5044121"/>
            <a:ext cx="6679793" cy="646331"/>
          </a:xfrm>
          <a:prstGeom prst="rect">
            <a:avLst/>
          </a:prstGeom>
        </p:spPr>
        <p:txBody>
          <a:bodyPr wrap="square">
            <a:spAutoFit/>
          </a:bodyPr>
          <a:lstStyle/>
          <a:p>
            <a:pPr algn="r"/>
            <a:r>
              <a:rPr lang="en-US" b="1" dirty="0">
                <a:solidFill>
                  <a:schemeClr val="tx1">
                    <a:lumMod val="65000"/>
                    <a:lumOff val="35000"/>
                  </a:schemeClr>
                </a:solidFill>
              </a:rPr>
              <a:t>Congratulations to all  At-Large winners of ICANN68 Social Media Working Group Twitter </a:t>
            </a:r>
            <a:r>
              <a:rPr lang="en-US" b="1" dirty="0" smtClean="0">
                <a:solidFill>
                  <a:schemeClr val="tx1">
                    <a:lumMod val="65000"/>
                    <a:lumOff val="35000"/>
                  </a:schemeClr>
                </a:solidFill>
              </a:rPr>
              <a:t>Competitions!!!</a:t>
            </a:r>
            <a:endParaRPr lang="en-US" b="1" dirty="0">
              <a:solidFill>
                <a:schemeClr val="tx1">
                  <a:lumMod val="65000"/>
                  <a:lumOff val="35000"/>
                </a:schemeClr>
              </a:solidFill>
            </a:endParaRPr>
          </a:p>
        </p:txBody>
      </p:sp>
      <p:sp>
        <p:nvSpPr>
          <p:cNvPr id="4" name="Прямоугольник 3"/>
          <p:cNvSpPr/>
          <p:nvPr/>
        </p:nvSpPr>
        <p:spPr>
          <a:xfrm>
            <a:off x="2384003" y="7742522"/>
            <a:ext cx="2219838" cy="646331"/>
          </a:xfrm>
          <a:prstGeom prst="rect">
            <a:avLst/>
          </a:prstGeom>
        </p:spPr>
        <p:txBody>
          <a:bodyPr wrap="square">
            <a:spAutoFit/>
          </a:bodyPr>
          <a:lstStyle/>
          <a:p>
            <a:pPr algn="r"/>
            <a:r>
              <a:rPr lang="en-US" dirty="0" smtClean="0">
                <a:solidFill>
                  <a:schemeClr val="tx1">
                    <a:lumMod val="65000"/>
                    <a:lumOff val="35000"/>
                  </a:schemeClr>
                </a:solidFill>
              </a:rPr>
              <a:t>2 </a:t>
            </a:r>
            <a:r>
              <a:rPr lang="en-US" dirty="0">
                <a:solidFill>
                  <a:schemeClr val="tx1">
                    <a:lumMod val="65000"/>
                    <a:lumOff val="35000"/>
                  </a:schemeClr>
                </a:solidFill>
              </a:rPr>
              <a:t>– Satish Babu (APRALO)</a:t>
            </a:r>
          </a:p>
        </p:txBody>
      </p:sp>
      <p:pic>
        <p:nvPicPr>
          <p:cNvPr id="1028" name="Picture 4" descr="https://ci6.googleusercontent.com/proxy/r2aLc6_kYwzRcwq7kTt8z3fJ_RjN1DMdeiOnKzz8SqwL_mTyrVetIfod5oC2uOs30dB4sicVKM3G1-UEimXj6mQZubTwl2ivNfrJX0hZ_JCkfGi1VoKF9EVwNbkQSEoC8KmflmXKcoltTzTPfXQmv78rQqsmV0aKxhL3z9jSkZsurGGmXzYtzZEtocWDiW6PLdzMPOykuYk=s0-d-e1-ft#https://community.icann.org/download/attachments/140247379/2%20-%20Satish%20Babu.png?version=1&amp;modificationDate=1593453951491&amp;api=v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4683" y="5692193"/>
            <a:ext cx="2224677" cy="1640607"/>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0" y="8390165"/>
            <a:ext cx="2484460" cy="646331"/>
          </a:xfrm>
          <a:prstGeom prst="rect">
            <a:avLst/>
          </a:prstGeom>
        </p:spPr>
        <p:txBody>
          <a:bodyPr wrap="square">
            <a:spAutoFit/>
          </a:bodyPr>
          <a:lstStyle/>
          <a:p>
            <a:pPr algn="r"/>
            <a:r>
              <a:rPr lang="en-US" dirty="0" smtClean="0">
                <a:solidFill>
                  <a:schemeClr val="tx1">
                    <a:lumMod val="65000"/>
                    <a:lumOff val="35000"/>
                  </a:schemeClr>
                </a:solidFill>
              </a:rPr>
              <a:t>1 </a:t>
            </a:r>
            <a:r>
              <a:rPr lang="en-US" dirty="0">
                <a:solidFill>
                  <a:schemeClr val="tx1">
                    <a:lumMod val="65000"/>
                    <a:lumOff val="35000"/>
                  </a:schemeClr>
                </a:solidFill>
              </a:rPr>
              <a:t>– </a:t>
            </a:r>
            <a:r>
              <a:rPr lang="en-US" dirty="0" smtClean="0">
                <a:solidFill>
                  <a:schemeClr val="tx1">
                    <a:lumMod val="65000"/>
                    <a:lumOff val="35000"/>
                  </a:schemeClr>
                </a:solidFill>
              </a:rPr>
              <a:t>Sebastien </a:t>
            </a:r>
            <a:r>
              <a:rPr lang="en-US" dirty="0" err="1" smtClean="0">
                <a:solidFill>
                  <a:schemeClr val="tx1">
                    <a:lumMod val="65000"/>
                    <a:lumOff val="35000"/>
                  </a:schemeClr>
                </a:solidFill>
              </a:rPr>
              <a:t>Bachollet</a:t>
            </a:r>
            <a:r>
              <a:rPr lang="en-US" dirty="0" smtClean="0">
                <a:solidFill>
                  <a:schemeClr val="tx1">
                    <a:lumMod val="65000"/>
                    <a:lumOff val="35000"/>
                  </a:schemeClr>
                </a:solidFill>
              </a:rPr>
              <a:t> (EURALO)</a:t>
            </a:r>
            <a:endParaRPr lang="en-US" dirty="0">
              <a:solidFill>
                <a:schemeClr val="tx1">
                  <a:lumMod val="65000"/>
                  <a:lumOff val="35000"/>
                </a:schemeClr>
              </a:solidFill>
            </a:endParaRPr>
          </a:p>
        </p:txBody>
      </p:sp>
      <p:sp>
        <p:nvSpPr>
          <p:cNvPr id="2" name="Прямоугольник 1"/>
          <p:cNvSpPr/>
          <p:nvPr/>
        </p:nvSpPr>
        <p:spPr>
          <a:xfrm>
            <a:off x="5028278" y="7276369"/>
            <a:ext cx="1713090" cy="646331"/>
          </a:xfrm>
          <a:prstGeom prst="rect">
            <a:avLst/>
          </a:prstGeom>
        </p:spPr>
        <p:txBody>
          <a:bodyPr wrap="square">
            <a:spAutoFit/>
          </a:bodyPr>
          <a:lstStyle/>
          <a:p>
            <a:pPr algn="r"/>
            <a:r>
              <a:rPr lang="ru-RU" dirty="0">
                <a:solidFill>
                  <a:schemeClr val="tx1">
                    <a:lumMod val="65000"/>
                    <a:lumOff val="35000"/>
                  </a:schemeClr>
                </a:solidFill>
              </a:rPr>
              <a:t>3 – </a:t>
            </a:r>
            <a:r>
              <a:rPr lang="en-US" dirty="0">
                <a:solidFill>
                  <a:schemeClr val="tx1">
                    <a:lumMod val="65000"/>
                    <a:lumOff val="35000"/>
                  </a:schemeClr>
                </a:solidFill>
              </a:rPr>
              <a:t>Sarah </a:t>
            </a:r>
            <a:r>
              <a:rPr lang="en-US" dirty="0" err="1">
                <a:solidFill>
                  <a:schemeClr val="tx1">
                    <a:lumMod val="65000"/>
                    <a:lumOff val="35000"/>
                  </a:schemeClr>
                </a:solidFill>
              </a:rPr>
              <a:t>Kiden</a:t>
            </a:r>
            <a:r>
              <a:rPr lang="en-US" dirty="0">
                <a:solidFill>
                  <a:schemeClr val="tx1">
                    <a:lumMod val="65000"/>
                    <a:lumOff val="35000"/>
                  </a:schemeClr>
                </a:solidFill>
              </a:rPr>
              <a:t> (</a:t>
            </a:r>
            <a:r>
              <a:rPr lang="en-US" dirty="0" smtClean="0">
                <a:solidFill>
                  <a:schemeClr val="tx1">
                    <a:lumMod val="65000"/>
                    <a:lumOff val="35000"/>
                  </a:schemeClr>
                </a:solidFill>
              </a:rPr>
              <a:t>AFRALO)</a:t>
            </a:r>
            <a:endParaRPr lang="ru-RU" dirty="0"/>
          </a:p>
        </p:txBody>
      </p:sp>
      <p:pic>
        <p:nvPicPr>
          <p:cNvPr id="1026" name="Picture 2" descr="https://ci3.googleusercontent.com/proxy/zULJCFgIdRtqsgAlXwy1wxAQlO0orufg8S2p4Vzsp0cS02xxAHfny3DF7C5iizZPqGsJPvbfhHlk4a8rmtghuyDx4CsJXEQ5l7L556V3CCg6cZXtoucygA-DFhbtTIXvDSMn9XSU_MWY1J9DFe8yW0R8vO3eoufHZPPL_koNK9Oz_X7i5tBgawKhLXmv4uJHUso2RxiPrXg=s0-d-e1-ft#https://community.icann.org/download/attachments/140247379/3%20-%20Sarah%20Kiden.png?version=1&amp;modificationDate=1593453951527&amp;api=v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69415" y="6052233"/>
            <a:ext cx="2467962" cy="16327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i5.googleusercontent.com/proxy/BLKs-az9I7IoqjZLcD2e8nCa_8qdxG4EYALlaLQTV79aN26bcqduq_blc7yOednDMJRGc8z0XVomYFgNw1zAmBSJr9i0puup8zgFbCQIuZg3HRi2dNn973WFAWgXPyIzBJ-ET51EyDRn1nEXIlSc0K-FmkDf86-yE5JTsgrJAacKJ1LKL7wIOOwGCEpYq4iR_ieRkKNPxMN7SIxBuV8Njw=s0-d-e1-ft#https://community.icann.org/download/attachments/140247379/1%20-%20Sebastien%20Bachollet.png?version=1&amp;modificationDate=1593453951459&amp;api=v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575" y="6698412"/>
            <a:ext cx="2348655" cy="165188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0" y="1013788"/>
            <a:ext cx="6858000" cy="369332"/>
          </a:xfrm>
          <a:prstGeom prst="rect">
            <a:avLst/>
          </a:prstGeom>
          <a:gradFill flip="none" rotWithShape="1">
            <a:gsLst>
              <a:gs pos="0">
                <a:schemeClr val="accent4">
                  <a:lumMod val="55000"/>
                </a:schemeClr>
              </a:gs>
              <a:gs pos="50000">
                <a:schemeClr val="accent1">
                  <a:tint val="44500"/>
                  <a:satMod val="160000"/>
                </a:schemeClr>
              </a:gs>
              <a:gs pos="100000">
                <a:schemeClr val="accent1">
                  <a:tint val="23500"/>
                  <a:satMod val="160000"/>
                </a:schemeClr>
              </a:gs>
            </a:gsLst>
            <a:lin ang="10800000" scaled="1"/>
            <a:tileRect/>
          </a:gradFill>
        </p:spPr>
        <p:txBody>
          <a:bodyPr wrap="square" rtlCol="0">
            <a:spAutoFit/>
          </a:bodyPr>
          <a:lstStyle/>
          <a:p>
            <a:pPr algn="ctr"/>
            <a:r>
              <a:rPr lang="en-US" b="1" dirty="0" smtClean="0">
                <a:solidFill>
                  <a:schemeClr val="bg1"/>
                </a:solidFill>
              </a:rPr>
              <a:t>	</a:t>
            </a:r>
            <a:r>
              <a:rPr lang="en-US" b="1" dirty="0">
                <a:solidFill>
                  <a:schemeClr val="bg1"/>
                </a:solidFill>
              </a:rPr>
              <a:t>	</a:t>
            </a:r>
            <a:r>
              <a:rPr lang="en-US" b="1" dirty="0" smtClean="0">
                <a:solidFill>
                  <a:schemeClr val="bg1"/>
                </a:solidFill>
              </a:rPr>
              <a:t>		</a:t>
            </a:r>
            <a:r>
              <a:rPr lang="en-US" b="1" dirty="0" smtClean="0">
                <a:solidFill>
                  <a:schemeClr val="bg1"/>
                </a:solidFill>
              </a:rPr>
              <a:t>                                </a:t>
            </a:r>
            <a:r>
              <a:rPr lang="en-US" b="1" dirty="0">
                <a:solidFill>
                  <a:schemeClr val="bg1"/>
                </a:solidFill>
              </a:rPr>
              <a:t>ICANN68 </a:t>
            </a:r>
            <a:endParaRPr lang="ru-RU" b="1" dirty="0">
              <a:solidFill>
                <a:schemeClr val="bg1"/>
              </a:solidFill>
            </a:endParaRPr>
          </a:p>
        </p:txBody>
      </p:sp>
      <p:pic>
        <p:nvPicPr>
          <p:cNvPr id="5122" name="Picture 2" descr="Изображение"/>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385" y="3039315"/>
            <a:ext cx="2766612" cy="1656185"/>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3317325" y="2987824"/>
            <a:ext cx="3429000" cy="1384995"/>
          </a:xfrm>
          <a:prstGeom prst="rect">
            <a:avLst/>
          </a:prstGeom>
        </p:spPr>
        <p:txBody>
          <a:bodyPr>
            <a:spAutoFit/>
          </a:bodyPr>
          <a:lstStyle/>
          <a:p>
            <a:pPr algn="r"/>
            <a:r>
              <a:rPr lang="en-US" sz="1400" dirty="0">
                <a:solidFill>
                  <a:schemeClr val="tx1">
                    <a:lumMod val="65000"/>
                    <a:lumOff val="35000"/>
                  </a:schemeClr>
                </a:solidFill>
              </a:rPr>
              <a:t>We  thank  </a:t>
            </a:r>
            <a:r>
              <a:rPr lang="en-US" sz="1400" dirty="0" err="1">
                <a:solidFill>
                  <a:schemeClr val="tx1">
                    <a:lumMod val="65000"/>
                    <a:lumOff val="35000"/>
                  </a:schemeClr>
                </a:solidFill>
              </a:rPr>
              <a:t>Shreedeep</a:t>
            </a:r>
            <a:r>
              <a:rPr lang="en-US" sz="1400" dirty="0">
                <a:solidFill>
                  <a:schemeClr val="tx1">
                    <a:lumMod val="65000"/>
                    <a:lumOff val="35000"/>
                  </a:schemeClr>
                </a:solidFill>
              </a:rPr>
              <a:t> </a:t>
            </a:r>
            <a:r>
              <a:rPr lang="en-US" sz="1400" dirty="0" err="1">
                <a:solidFill>
                  <a:schemeClr val="tx1">
                    <a:lumMod val="65000"/>
                    <a:lumOff val="35000"/>
                  </a:schemeClr>
                </a:solidFill>
              </a:rPr>
              <a:t>Rayamajhi</a:t>
            </a:r>
            <a:r>
              <a:rPr lang="en-US" sz="1400" dirty="0">
                <a:solidFill>
                  <a:schemeClr val="tx1">
                    <a:lumMod val="65000"/>
                    <a:lumOff val="35000"/>
                  </a:schemeClr>
                </a:solidFill>
              </a:rPr>
              <a:t> </a:t>
            </a:r>
            <a:br>
              <a:rPr lang="en-US" sz="1400" dirty="0">
                <a:solidFill>
                  <a:schemeClr val="tx1">
                    <a:lumMod val="65000"/>
                    <a:lumOff val="35000"/>
                  </a:schemeClr>
                </a:solidFill>
              </a:rPr>
            </a:br>
            <a:r>
              <a:rPr lang="en-US" sz="1400" dirty="0">
                <a:solidFill>
                  <a:schemeClr val="tx1">
                    <a:lumMod val="65000"/>
                    <a:lumOff val="35000"/>
                  </a:schemeClr>
                </a:solidFill>
              </a:rPr>
              <a:t>(SMWG Chair ICANN68) and all members of Social Media WG and our activists for their incredible preparation and coordination of the community's work in social networks during ICANN68!</a:t>
            </a:r>
            <a:endParaRPr lang="ru-RU" sz="1400" dirty="0">
              <a:solidFill>
                <a:schemeClr val="tx1">
                  <a:lumMod val="65000"/>
                  <a:lumOff val="35000"/>
                </a:schemeClr>
              </a:solidFill>
            </a:endParaRPr>
          </a:p>
        </p:txBody>
      </p:sp>
    </p:spTree>
    <p:extLst>
      <p:ext uri="{BB962C8B-B14F-4D97-AF65-F5344CB8AC3E}">
        <p14:creationId xmlns:p14="http://schemas.microsoft.com/office/powerpoint/2010/main" val="326479467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9737</TotalTime>
  <Words>1168</Words>
  <Application>Microsoft Office PowerPoint</Application>
  <PresentationFormat>Экран (4:3)</PresentationFormat>
  <Paragraphs>245</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EURALO Report, January 2020  (review period September-December 2019)</dc:title>
  <dc:creator>Филина</dc:creator>
  <cp:lastModifiedBy>Филина</cp:lastModifiedBy>
  <cp:revision>304</cp:revision>
  <dcterms:created xsi:type="dcterms:W3CDTF">2020-01-11T10:35:08Z</dcterms:created>
  <dcterms:modified xsi:type="dcterms:W3CDTF">2020-07-09T13:24:34Z</dcterms:modified>
</cp:coreProperties>
</file>