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5" r:id="rId1"/>
  </p:sldMasterIdLst>
  <p:notesMasterIdLst>
    <p:notesMasterId r:id="rId12"/>
  </p:notesMasterIdLst>
  <p:handoutMasterIdLst>
    <p:handoutMasterId r:id="rId13"/>
  </p:handoutMasterIdLst>
  <p:sldIdLst>
    <p:sldId id="259" r:id="rId2"/>
    <p:sldId id="287" r:id="rId3"/>
    <p:sldId id="288" r:id="rId4"/>
    <p:sldId id="260" r:id="rId5"/>
    <p:sldId id="289" r:id="rId6"/>
    <p:sldId id="290" r:id="rId7"/>
    <p:sldId id="291" r:id="rId8"/>
    <p:sldId id="292" r:id="rId9"/>
    <p:sldId id="293" r:id="rId10"/>
    <p:sldId id="294" r:id="rId1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192024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384048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576072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768096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960120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1152144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1344168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1536192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76">
          <p15:clr>
            <a:srgbClr val="A4A3A4"/>
          </p15:clr>
        </p15:guide>
        <p15:guide id="2" pos="55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4D"/>
    <a:srgbClr val="1A8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026" autoAdjust="0"/>
  </p:normalViewPr>
  <p:slideViewPr>
    <p:cSldViewPr snapToGrid="0">
      <p:cViewPr>
        <p:scale>
          <a:sx n="66" d="100"/>
          <a:sy n="66" d="100"/>
        </p:scale>
        <p:origin x="-2744" y="-240"/>
      </p:cViewPr>
      <p:guideLst>
        <p:guide orient="horz" pos="4278"/>
        <p:guide orient="horz" pos="4319"/>
        <p:guide pos="55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920CF-E91C-AC4C-8E88-67F482D54E2F}" type="datetimeFigureOut">
              <a:rPr lang="en-US" smtClean="0"/>
              <a:t>11/10/14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3A56E-5351-E245-9508-9E127D4C2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435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0B307-A563-5747-8D2F-835A674013BE}" type="datetimeFigureOut">
              <a:rPr lang="en-US" smtClean="0"/>
              <a:t>11/10/14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F01E3-0CD3-0D4E-A13C-45CAFBFDE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413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1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 - ICANN5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ANN_TagTop_WG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0"/>
            <a:ext cx="957072" cy="107801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81000" y="6298977"/>
            <a:ext cx="979229" cy="254223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l"/>
            <a:r>
              <a:rPr lang="en-US" sz="1400" b="0" i="1" dirty="0" smtClean="0">
                <a:solidFill>
                  <a:schemeClr val="tx2"/>
                </a:solidFill>
                <a:latin typeface="Arial"/>
                <a:cs typeface="Arial"/>
              </a:rPr>
              <a:t>#ICANN51</a:t>
            </a:r>
          </a:p>
        </p:txBody>
      </p:sp>
      <p:pic>
        <p:nvPicPr>
          <p:cNvPr id="4" name="Picture 3" descr="icann51-logo_5x3-300d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195" y="2057400"/>
            <a:ext cx="4648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52174"/>
      </p:ext>
    </p:extLst>
  </p:cSld>
  <p:clrMapOvr>
    <a:masterClrMapping/>
  </p:clrMapOvr>
  <p:transition xmlns:p14="http://schemas.microsoft.com/office/powerpoint/2010/main"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&amp;A / Add Info - ICANN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 bwMode="auto">
          <a:xfrm>
            <a:off x="0" y="2875992"/>
            <a:ext cx="9144000" cy="1154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30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8694738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36" name="Rectangle 35"/>
          <p:cNvSpPr>
            <a:spLocks/>
          </p:cNvSpPr>
          <p:nvPr/>
        </p:nvSpPr>
        <p:spPr>
          <a:xfrm>
            <a:off x="-8467" y="1295400"/>
            <a:ext cx="1714500" cy="2286000"/>
          </a:xfrm>
          <a:prstGeom prst="rect">
            <a:avLst/>
          </a:prstGeom>
          <a:solidFill>
            <a:schemeClr val="tx2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>
            <a:spLocks/>
          </p:cNvSpPr>
          <p:nvPr/>
        </p:nvSpPr>
        <p:spPr>
          <a:xfrm>
            <a:off x="-6350" y="3573780"/>
            <a:ext cx="1714500" cy="2286000"/>
          </a:xfrm>
          <a:prstGeom prst="rect">
            <a:avLst/>
          </a:prstGeom>
          <a:solidFill>
            <a:schemeClr val="tx2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7429500" y="1295400"/>
            <a:ext cx="1714500" cy="2286000"/>
          </a:xfrm>
          <a:prstGeom prst="rect">
            <a:avLst/>
          </a:prstGeom>
          <a:solidFill>
            <a:schemeClr val="tx2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7431617" y="3573780"/>
            <a:ext cx="1714500" cy="2286000"/>
          </a:xfrm>
          <a:prstGeom prst="rect">
            <a:avLst/>
          </a:prstGeom>
          <a:solidFill>
            <a:schemeClr val="tx2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685800" y="1295400"/>
            <a:ext cx="7772400" cy="457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762000" y="1371600"/>
            <a:ext cx="7543800" cy="4305300"/>
          </a:xfrm>
          <a:prstGeom prst="rect">
            <a:avLst/>
          </a:prstGeom>
        </p:spPr>
        <p:txBody>
          <a:bodyPr vert="horz" lIns="38405" tIns="19202" rIns="38405" bIns="19202">
            <a:normAutofit/>
          </a:bodyPr>
          <a:lstStyle>
            <a:lvl1pPr marL="374904">
              <a:spcBef>
                <a:spcPts val="1600"/>
              </a:spcBef>
              <a:spcAft>
                <a:spcPts val="0"/>
              </a:spcAft>
              <a:buClr>
                <a:schemeClr val="bg1"/>
              </a:buClr>
              <a:buSzPct val="120000"/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  <a:lvl2pPr marL="560070" indent="-240030">
              <a:spcBef>
                <a:spcPts val="800"/>
              </a:spcBef>
              <a:buClr>
                <a:schemeClr val="bg1"/>
              </a:buClr>
              <a:buSzPct val="66000"/>
              <a:buFont typeface="Courier New"/>
              <a:buChar char="o"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746760" indent="-240030">
              <a:spcBef>
                <a:spcPts val="800"/>
              </a:spcBef>
              <a:buClr>
                <a:schemeClr val="bg1"/>
              </a:buClr>
              <a:buSzPct val="100000"/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933450" indent="-240030">
              <a:spcBef>
                <a:spcPts val="800"/>
              </a:spcBef>
              <a:buClr>
                <a:schemeClr val="bg1"/>
              </a:buClr>
              <a:buSzPct val="100000"/>
              <a:buFont typeface="Lucida Grande"/>
              <a:buChar char="-"/>
              <a:defRPr sz="20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360" y="6079335"/>
            <a:ext cx="624840" cy="48443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1000" y="6298977"/>
            <a:ext cx="979229" cy="254223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l"/>
            <a:r>
              <a:rPr lang="en-US" sz="1400" b="0" i="1" dirty="0" smtClean="0">
                <a:solidFill>
                  <a:schemeClr val="tx2"/>
                </a:solidFill>
                <a:latin typeface="Arial"/>
                <a:cs typeface="Arial"/>
              </a:rPr>
              <a:t>#ICANN51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81000" y="6200536"/>
            <a:ext cx="6553200" cy="0"/>
          </a:xfrm>
          <a:prstGeom prst="line">
            <a:avLst/>
          </a:prstGeom>
          <a:ln w="127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icann51-logo_thumb-300d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951" y="6095689"/>
            <a:ext cx="1029642" cy="48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03744"/>
      </p:ext>
    </p:extLst>
  </p:cSld>
  <p:clrMapOvr>
    <a:masterClrMapping/>
  </p:clrMapOvr>
  <p:transition xmlns:p14="http://schemas.microsoft.com/office/powerpoint/2010/main"/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361" y="6079335"/>
            <a:ext cx="624838" cy="484434"/>
          </a:xfrm>
          <a:prstGeom prst="rect">
            <a:avLst/>
          </a:prstGeom>
        </p:spPr>
      </p:pic>
      <p:pic>
        <p:nvPicPr>
          <p:cNvPr id="2" name="Picture 1" descr="shutterstock_155452709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54258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96680" y="6375953"/>
            <a:ext cx="1118583" cy="285000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l"/>
            <a:r>
              <a:rPr lang="en-US" sz="1600" b="1" i="1" dirty="0" smtClean="0">
                <a:solidFill>
                  <a:srgbClr val="FFFFFF"/>
                </a:solidFill>
                <a:latin typeface="Arial"/>
                <a:cs typeface="Arial"/>
              </a:rPr>
              <a:t>#ICANN51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6641" y="6100277"/>
            <a:ext cx="819218" cy="635136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1015934" y="6239024"/>
            <a:ext cx="7103515" cy="15203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30909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- ICANN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589855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100000">
                <a:schemeClr val="tx1">
                  <a:lumMod val="95000"/>
                  <a:lumOff val="5000"/>
                  <a:alpha val="60000"/>
                </a:schemeClr>
              </a:gs>
              <a:gs pos="45000">
                <a:schemeClr val="tx1">
                  <a:alpha val="20000"/>
                </a:schemeClr>
              </a:gs>
              <a:gs pos="60000">
                <a:schemeClr val="tx1">
                  <a:lumMod val="95000"/>
                  <a:lumOff val="5000"/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2438400"/>
          </a:xfrm>
          <a:prstGeom prst="rect">
            <a:avLst/>
          </a:prstGeom>
        </p:spPr>
        <p:txBody>
          <a:bodyPr vert="horz"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305300" y="457200"/>
            <a:ext cx="4381500" cy="609600"/>
          </a:xfrm>
          <a:prstGeom prst="rect">
            <a:avLst/>
          </a:prstGeom>
        </p:spPr>
        <p:txBody>
          <a:bodyPr vert="horz"/>
          <a:lstStyle>
            <a:lvl1pPr marL="133350" indent="0" algn="r">
              <a:buNone/>
              <a:defRPr sz="2200">
                <a:solidFill>
                  <a:srgbClr val="FFFFFF"/>
                </a:solidFill>
              </a:defRPr>
            </a:lvl1pPr>
            <a:lvl2pPr marL="320040" indent="0">
              <a:buNone/>
              <a:defRPr>
                <a:solidFill>
                  <a:srgbClr val="FFFFFF"/>
                </a:solidFill>
              </a:defRPr>
            </a:lvl2pPr>
            <a:lvl3pPr marL="506730" indent="0">
              <a:buNone/>
              <a:defRPr>
                <a:solidFill>
                  <a:srgbClr val="FFFFFF"/>
                </a:solidFill>
              </a:defRPr>
            </a:lvl3pPr>
            <a:lvl4pPr marL="693420" indent="0">
              <a:buNone/>
              <a:defRPr>
                <a:solidFill>
                  <a:srgbClr val="FFFFFF"/>
                </a:solidFill>
              </a:defRPr>
            </a:lvl4pPr>
            <a:lvl5pPr marL="88011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5854" y="4495800"/>
            <a:ext cx="5562600" cy="375024"/>
          </a:xfrm>
          <a:prstGeom prst="rect">
            <a:avLst/>
          </a:prstGeom>
        </p:spPr>
        <p:txBody>
          <a:bodyPr vert="horz"/>
          <a:lstStyle>
            <a:lvl1pPr marL="133350" indent="0" algn="l">
              <a:buNone/>
              <a:defRPr sz="2200" b="1">
                <a:solidFill>
                  <a:srgbClr val="FFFFFF"/>
                </a:solidFill>
              </a:defRPr>
            </a:lvl1pPr>
            <a:lvl2pPr marL="320040" indent="0">
              <a:buNone/>
              <a:defRPr>
                <a:solidFill>
                  <a:srgbClr val="FFFFFF"/>
                </a:solidFill>
              </a:defRPr>
            </a:lvl2pPr>
            <a:lvl3pPr marL="506730" indent="0">
              <a:buNone/>
              <a:defRPr>
                <a:solidFill>
                  <a:srgbClr val="FFFFFF"/>
                </a:solidFill>
              </a:defRPr>
            </a:lvl3pPr>
            <a:lvl4pPr marL="693420" indent="0">
              <a:buNone/>
              <a:defRPr>
                <a:solidFill>
                  <a:srgbClr val="FFFFFF"/>
                </a:solidFill>
              </a:defRPr>
            </a:lvl4pPr>
            <a:lvl5pPr marL="88011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361" y="6079335"/>
            <a:ext cx="624838" cy="4844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6298977"/>
            <a:ext cx="979229" cy="254223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l"/>
            <a:r>
              <a:rPr lang="en-US" sz="1400" b="0" i="1" dirty="0" smtClean="0">
                <a:solidFill>
                  <a:srgbClr val="FFFFFF"/>
                </a:solidFill>
                <a:latin typeface="Arial"/>
                <a:cs typeface="Arial"/>
              </a:rPr>
              <a:t>#ICANN51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81000" y="6200536"/>
            <a:ext cx="6553200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42259" y="4884271"/>
            <a:ext cx="5562600" cy="375024"/>
          </a:xfrm>
          <a:prstGeom prst="rect">
            <a:avLst/>
          </a:prstGeom>
        </p:spPr>
        <p:txBody>
          <a:bodyPr vert="horz"/>
          <a:lstStyle>
            <a:lvl1pPr marL="133350" indent="0" algn="l">
              <a:buNone/>
              <a:defRPr sz="2000" b="0">
                <a:solidFill>
                  <a:srgbClr val="FFFFFF"/>
                </a:solidFill>
              </a:defRPr>
            </a:lvl1pPr>
            <a:lvl2pPr marL="320040" indent="0">
              <a:buNone/>
              <a:defRPr>
                <a:solidFill>
                  <a:srgbClr val="FFFFFF"/>
                </a:solidFill>
              </a:defRPr>
            </a:lvl2pPr>
            <a:lvl3pPr marL="506730" indent="0">
              <a:buNone/>
              <a:defRPr>
                <a:solidFill>
                  <a:srgbClr val="FFFFFF"/>
                </a:solidFill>
              </a:defRPr>
            </a:lvl3pPr>
            <a:lvl4pPr marL="693420" indent="0">
              <a:buNone/>
              <a:defRPr>
                <a:solidFill>
                  <a:srgbClr val="FFFFFF"/>
                </a:solidFill>
              </a:defRPr>
            </a:lvl4pPr>
            <a:lvl5pPr marL="88011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icann51-logo-dk_thumb-300dpi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761" y="6089492"/>
            <a:ext cx="1032432" cy="49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32783"/>
      </p:ext>
    </p:extLst>
  </p:cSld>
  <p:clrMapOvr>
    <a:masterClrMapping/>
  </p:clrMapOvr>
  <p:transition xmlns:p14="http://schemas.microsoft.com/office/powerpoint/2010/main"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 Slide - ICANN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-gradient-abstract-hd-wallpaper-1920x1080-777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486775" y="3173949"/>
            <a:ext cx="784725" cy="779312"/>
          </a:xfrm>
          <a:prstGeom prst="ellipse">
            <a:avLst/>
          </a:prstGeom>
          <a:solidFill>
            <a:schemeClr val="bg2">
              <a:alpha val="3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662074" y="3812299"/>
            <a:ext cx="963853" cy="934742"/>
          </a:xfrm>
          <a:prstGeom prst="ellipse">
            <a:avLst/>
          </a:prstGeom>
          <a:solidFill>
            <a:schemeClr val="accent2">
              <a:alpha val="6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429625" y="2181991"/>
            <a:ext cx="1251029" cy="1249820"/>
          </a:xfrm>
          <a:prstGeom prst="ellipse">
            <a:avLst/>
          </a:prstGeom>
          <a:solidFill>
            <a:schemeClr val="accent3">
              <a:alpha val="26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93516" y="1572391"/>
            <a:ext cx="1251029" cy="1249820"/>
          </a:xfrm>
          <a:prstGeom prst="ellipse">
            <a:avLst/>
          </a:prstGeom>
          <a:solidFill>
            <a:srgbClr val="93DAFF">
              <a:alpha val="18000"/>
            </a:srgb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2209800"/>
            <a:ext cx="7143750" cy="19431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spcAft>
                <a:spcPts val="3000"/>
              </a:spcAft>
              <a:buNone/>
              <a:defRPr sz="480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361" y="6079335"/>
            <a:ext cx="624838" cy="4844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0" y="6298977"/>
            <a:ext cx="979229" cy="254223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l"/>
            <a:r>
              <a:rPr lang="en-US" sz="1400" b="0" i="1" dirty="0" smtClean="0">
                <a:solidFill>
                  <a:srgbClr val="FFFFFF"/>
                </a:solidFill>
                <a:latin typeface="Arial"/>
                <a:cs typeface="Arial"/>
              </a:rPr>
              <a:t>#ICANN51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81000" y="6200536"/>
            <a:ext cx="6553200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15" descr="icann51-logo-dk_thumb-300dpi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761" y="6089492"/>
            <a:ext cx="1032432" cy="49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67137"/>
      </p:ext>
    </p:extLst>
  </p:cSld>
  <p:clrMapOvr>
    <a:masterClrMapping/>
  </p:clrMapOvr>
  <p:transition xmlns:p14="http://schemas.microsoft.com/office/powerpoint/2010/main"/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lide - ICANN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lue-gradient-abstract-hd-wallpaper-1920x1080-777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6707" y="0"/>
            <a:ext cx="2217292" cy="68580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542925" y="1143000"/>
            <a:ext cx="2114550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8486775" y="3173949"/>
            <a:ext cx="784725" cy="779312"/>
          </a:xfrm>
          <a:prstGeom prst="ellipse">
            <a:avLst/>
          </a:prstGeom>
          <a:solidFill>
            <a:schemeClr val="bg2">
              <a:alpha val="3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8662074" y="3812299"/>
            <a:ext cx="963853" cy="934742"/>
          </a:xfrm>
          <a:prstGeom prst="ellipse">
            <a:avLst/>
          </a:prstGeom>
          <a:solidFill>
            <a:schemeClr val="accent2">
              <a:alpha val="6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429625" y="2181991"/>
            <a:ext cx="1251029" cy="1249820"/>
          </a:xfrm>
          <a:prstGeom prst="ellipse">
            <a:avLst/>
          </a:prstGeom>
          <a:solidFill>
            <a:schemeClr val="accent3">
              <a:alpha val="26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893516" y="1572391"/>
            <a:ext cx="1251029" cy="1249820"/>
          </a:xfrm>
          <a:prstGeom prst="ellipse">
            <a:avLst/>
          </a:prstGeom>
          <a:solidFill>
            <a:srgbClr val="93DAFF">
              <a:alpha val="18000"/>
            </a:srgb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71500" y="1409700"/>
            <a:ext cx="5946775" cy="4381500"/>
          </a:xfrm>
          <a:prstGeom prst="rect">
            <a:avLst/>
          </a:prstGeom>
        </p:spPr>
        <p:txBody>
          <a:bodyPr vert="horz" lIns="38405" tIns="19202" rIns="38405" bIns="19202">
            <a:normAutofit/>
          </a:bodyPr>
          <a:lstStyle>
            <a:lvl1pPr>
              <a:buSzPct val="120000"/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  <a:lvl2pPr marL="560070" indent="-240030">
              <a:buSzPct val="66000"/>
              <a:buFont typeface="Courier New"/>
              <a:buChar char="o"/>
              <a:defRPr sz="2400">
                <a:solidFill>
                  <a:schemeClr val="tx2"/>
                </a:solidFill>
                <a:latin typeface="Arial"/>
                <a:cs typeface="Arial"/>
              </a:defRPr>
            </a:lvl2pPr>
            <a:lvl3pPr marL="746760" indent="-240030">
              <a:buSzPct val="100000"/>
              <a:buFont typeface="Wingdings" charset="2"/>
              <a:buChar char="§"/>
              <a:defRPr sz="2000">
                <a:solidFill>
                  <a:schemeClr val="tx2"/>
                </a:solidFill>
                <a:latin typeface="Arial"/>
                <a:cs typeface="Arial"/>
              </a:defRPr>
            </a:lvl3pPr>
            <a:lvl4pPr marL="933450" indent="-240030">
              <a:buSzPct val="55000"/>
              <a:buFont typeface="Wingdings" charset="2"/>
              <a:buChar char="§"/>
              <a:defRPr sz="1800"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361" y="6079335"/>
            <a:ext cx="624838" cy="48443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1000" y="6298977"/>
            <a:ext cx="979229" cy="254223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l"/>
            <a:r>
              <a:rPr lang="en-US" sz="1400" b="0" i="1" dirty="0" smtClean="0">
                <a:solidFill>
                  <a:schemeClr val="tx2"/>
                </a:solidFill>
                <a:latin typeface="Arial"/>
                <a:cs typeface="Arial"/>
              </a:rPr>
              <a:t>#ICANN51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381000" y="6200536"/>
            <a:ext cx="6446838" cy="0"/>
          </a:xfrm>
          <a:prstGeom prst="line">
            <a:avLst/>
          </a:prstGeom>
          <a:ln w="127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Picture 25" descr="icann51-logo-dk_thumb-300dpi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761" y="6089492"/>
            <a:ext cx="1032432" cy="49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85605"/>
      </p:ext>
    </p:extLst>
  </p:cSld>
  <p:clrMapOvr>
    <a:masterClrMapping/>
  </p:clrMapOvr>
  <p:transition xmlns:p14="http://schemas.microsoft.com/office/powerpoint/2010/main"/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- ICANN5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ANN_Watermark_G_CMYK.png"/>
          <p:cNvPicPr>
            <a:picLocks noChangeAspect="1"/>
          </p:cNvPicPr>
          <p:nvPr/>
        </p:nvPicPr>
        <p:blipFill>
          <a:blip r:embed="rId2" cstate="screen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1219200"/>
            <a:ext cx="5671095" cy="4382209"/>
          </a:xfrm>
          <a:prstGeom prst="rect">
            <a:avLst/>
          </a:prstGeom>
        </p:spPr>
      </p:pic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4" y="2209800"/>
            <a:ext cx="8315326" cy="19431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spcAft>
                <a:spcPts val="3000"/>
              </a:spcAft>
              <a:buNone/>
              <a:defRPr sz="4800">
                <a:ln>
                  <a:noFill/>
                </a:ln>
                <a:solidFill>
                  <a:srgbClr val="00334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360" y="6079335"/>
            <a:ext cx="624840" cy="48443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000" y="6298977"/>
            <a:ext cx="979229" cy="254223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l"/>
            <a:r>
              <a:rPr lang="en-US" sz="1400" b="0" i="1" dirty="0" smtClean="0">
                <a:solidFill>
                  <a:schemeClr val="tx2"/>
                </a:solidFill>
                <a:latin typeface="Arial"/>
                <a:cs typeface="Arial"/>
              </a:rPr>
              <a:t>#ICANN51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81000" y="6200536"/>
            <a:ext cx="6553200" cy="0"/>
          </a:xfrm>
          <a:prstGeom prst="line">
            <a:avLst/>
          </a:prstGeom>
          <a:ln w="127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 descr="icann51-logo_thumb-300dpi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951" y="6095689"/>
            <a:ext cx="1029642" cy="48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84379"/>
      </p:ext>
    </p:extLst>
  </p:cSld>
  <p:clrMapOvr>
    <a:masterClrMapping/>
  </p:clrMapOvr>
  <p:transition xmlns:p14="http://schemas.microsoft.com/office/powerpoint/2010/main"/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Slide - ICANN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4" y="304800"/>
            <a:ext cx="8696325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42925" y="1143000"/>
            <a:ext cx="2114550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04799" y="1524000"/>
            <a:ext cx="8532813" cy="4381500"/>
          </a:xfrm>
          <a:prstGeom prst="rect">
            <a:avLst/>
          </a:prstGeom>
        </p:spPr>
        <p:txBody>
          <a:bodyPr vert="horz" lIns="38405" tIns="19202" rIns="38405" bIns="19202">
            <a:normAutofit/>
          </a:bodyPr>
          <a:lstStyle>
            <a:lvl1pPr>
              <a:buSzPct val="120000"/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  <a:lvl2pPr marL="560070" indent="-240030">
              <a:buSzPct val="66000"/>
              <a:buFont typeface="Courier New"/>
              <a:buChar char="o"/>
              <a:defRPr sz="2400">
                <a:solidFill>
                  <a:schemeClr val="tx2"/>
                </a:solidFill>
                <a:latin typeface="Arial"/>
                <a:cs typeface="Arial"/>
              </a:defRPr>
            </a:lvl2pPr>
            <a:lvl3pPr marL="746760" indent="-240030">
              <a:buSzPct val="100000"/>
              <a:buFont typeface="Wingdings" charset="2"/>
              <a:buChar char="§"/>
              <a:defRPr sz="2000">
                <a:solidFill>
                  <a:schemeClr val="tx2"/>
                </a:solidFill>
                <a:latin typeface="Arial"/>
                <a:cs typeface="Arial"/>
              </a:defRPr>
            </a:lvl3pPr>
            <a:lvl4pPr marL="933450" indent="-240030">
              <a:buClr>
                <a:schemeClr val="tx2"/>
              </a:buClr>
              <a:buSzPct val="100000"/>
              <a:buFont typeface="Lucida Grande"/>
              <a:buChar char="-"/>
              <a:defRPr sz="2000"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360" y="6079335"/>
            <a:ext cx="624840" cy="48443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1000" y="6298977"/>
            <a:ext cx="979229" cy="254223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l"/>
            <a:r>
              <a:rPr lang="en-US" sz="1400" b="0" i="1" dirty="0" smtClean="0">
                <a:solidFill>
                  <a:schemeClr val="tx2"/>
                </a:solidFill>
                <a:latin typeface="Arial"/>
                <a:cs typeface="Arial"/>
              </a:rPr>
              <a:t>#ICANN51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81000" y="6200536"/>
            <a:ext cx="6553200" cy="0"/>
          </a:xfrm>
          <a:prstGeom prst="line">
            <a:avLst/>
          </a:prstGeom>
          <a:ln w="127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 descr="icann51-logo_thumb-300d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951" y="6095689"/>
            <a:ext cx="1029642" cy="48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66502"/>
      </p:ext>
    </p:extLst>
  </p:cSld>
  <p:clrMapOvr>
    <a:masterClrMapping/>
  </p:clrMapOvr>
  <p:transition xmlns:p14="http://schemas.microsoft.com/office/powerpoint/2010/main"/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s Slide - ICANN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4" y="304800"/>
            <a:ext cx="8696325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42925" y="1143000"/>
            <a:ext cx="2114550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04799" y="1524000"/>
            <a:ext cx="8532813" cy="4381500"/>
          </a:xfrm>
          <a:prstGeom prst="rect">
            <a:avLst/>
          </a:prstGeom>
        </p:spPr>
        <p:txBody>
          <a:bodyPr vert="horz" lIns="38405" tIns="19202" rIns="38405" bIns="19202">
            <a:normAutofit/>
          </a:bodyPr>
          <a:lstStyle>
            <a:lvl1pPr marL="647700" indent="-514350">
              <a:buSzPct val="90000"/>
              <a:buFont typeface="+mj-lt"/>
              <a:buAutoNum type="arabicPeriod"/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  <a:lvl2pPr marL="777240" indent="-457200">
              <a:buSzPct val="100000"/>
              <a:buFont typeface="+mj-lt"/>
              <a:buAutoNum type="alphaLcParenR"/>
              <a:defRPr sz="2400">
                <a:solidFill>
                  <a:schemeClr val="tx2"/>
                </a:solidFill>
                <a:latin typeface="Arial"/>
                <a:cs typeface="Arial"/>
              </a:defRPr>
            </a:lvl2pPr>
            <a:lvl3pPr marL="963930" indent="-457200">
              <a:buSzPct val="90000"/>
              <a:buFont typeface="+mj-lt"/>
              <a:buAutoNum type="romanUcPeriod"/>
              <a:defRPr sz="2000">
                <a:solidFill>
                  <a:schemeClr val="tx2"/>
                </a:solidFill>
                <a:latin typeface="Arial"/>
                <a:cs typeface="Arial"/>
              </a:defRPr>
            </a:lvl3pPr>
            <a:lvl4pPr marL="1150620" indent="-457200">
              <a:buClr>
                <a:schemeClr val="tx2"/>
              </a:buClr>
              <a:buSzPct val="100000"/>
              <a:buFont typeface="+mj-lt"/>
              <a:buAutoNum type="romanLcPeriod"/>
              <a:defRPr sz="2000"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360" y="6079335"/>
            <a:ext cx="624840" cy="4844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6298977"/>
            <a:ext cx="979229" cy="254223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l"/>
            <a:r>
              <a:rPr lang="en-US" sz="1400" b="0" i="1" dirty="0" smtClean="0">
                <a:solidFill>
                  <a:schemeClr val="tx2"/>
                </a:solidFill>
                <a:latin typeface="Arial"/>
                <a:cs typeface="Arial"/>
              </a:rPr>
              <a:t>#ICANN51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81000" y="6200536"/>
            <a:ext cx="6553200" cy="0"/>
          </a:xfrm>
          <a:prstGeom prst="line">
            <a:avLst/>
          </a:prstGeom>
          <a:ln w="127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 descr="icann51-logo_thumb-300d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951" y="6095689"/>
            <a:ext cx="1029642" cy="48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50856"/>
      </p:ext>
    </p:extLst>
  </p:cSld>
  <p:clrMapOvr>
    <a:masterClrMapping/>
  </p:clrMapOvr>
  <p:transition xmlns:p14="http://schemas.microsoft.com/office/powerpoint/2010/main"/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s Slide - ICANN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3371292"/>
            <a:ext cx="9144000" cy="1154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30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8694738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360" y="6079335"/>
            <a:ext cx="624840" cy="48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81852"/>
      </p:ext>
    </p:extLst>
  </p:cSld>
  <p:clrMapOvr>
    <a:masterClrMapping/>
  </p:clrMapOvr>
  <p:transition xmlns:p14="http://schemas.microsoft.com/office/powerpoint/2010/main"/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 - ICANN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3371292"/>
            <a:ext cx="9144000" cy="1154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30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8694738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742950" y="1371600"/>
            <a:ext cx="7686675" cy="43434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360" y="6079335"/>
            <a:ext cx="624840" cy="4844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6298977"/>
            <a:ext cx="979229" cy="254223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l"/>
            <a:r>
              <a:rPr lang="en-US" sz="1400" b="0" i="1" dirty="0" smtClean="0">
                <a:solidFill>
                  <a:schemeClr val="tx2"/>
                </a:solidFill>
                <a:latin typeface="Arial"/>
                <a:cs typeface="Arial"/>
              </a:rPr>
              <a:t>#ICANN51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81000" y="6200536"/>
            <a:ext cx="6553200" cy="0"/>
          </a:xfrm>
          <a:prstGeom prst="line">
            <a:avLst/>
          </a:prstGeom>
          <a:ln w="127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 descr="icann51-logo_thumb-300d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951" y="6095689"/>
            <a:ext cx="1029642" cy="48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05213"/>
      </p:ext>
    </p:extLst>
  </p:cSld>
  <p:clrMapOvr>
    <a:masterClrMapping/>
  </p:clrMapOvr>
  <p:transition xmlns:p14="http://schemas.microsoft.com/office/powerpoint/2010/main"/>
  <p:hf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168" y="635000"/>
            <a:ext cx="578248" cy="346556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eorgia"/>
                <a:cs typeface="Georgia"/>
              </a:rPr>
              <a:t>Text</a:t>
            </a:r>
            <a:endParaRPr lang="en-US" sz="2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38168" y="635000"/>
            <a:ext cx="578248" cy="346556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eorgia"/>
                <a:cs typeface="Georgia"/>
              </a:rPr>
              <a:t>Text</a:t>
            </a:r>
            <a:endParaRPr lang="en-US" sz="2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transition xmlns:p14="http://schemas.microsoft.com/office/powerpoint/2010/main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+mj-lt"/>
          <a:ea typeface="+mj-ea"/>
          <a:cs typeface="+mj-cs"/>
          <a:sym typeface="DINOT-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5pPr>
      <a:lvl6pPr marL="192024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6pPr>
      <a:lvl7pPr marL="384048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7pPr>
      <a:lvl8pPr marL="576072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8pPr>
      <a:lvl9pPr marL="768096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9pPr>
    </p:titleStyle>
    <p:bodyStyle>
      <a:lvl1pPr marL="373380" indent="-240030" algn="l" rtl="0" eaLnBrk="1" fontAlgn="base" hangingPunct="1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60070" indent="-240030" algn="l" rtl="0" eaLnBrk="1" fontAlgn="base" hangingPunct="1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46760" indent="-240030" algn="l" rtl="0" eaLnBrk="1" fontAlgn="base" hangingPunct="1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933450" indent="-240030" algn="l" rtl="0" eaLnBrk="1" fontAlgn="base" hangingPunct="1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120140" indent="-240030" algn="l" rtl="0" eaLnBrk="1" fontAlgn="base" hangingPunct="1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312164" indent="-240030" algn="l" rtl="0" eaLnBrk="1" fontAlgn="base" hangingPunct="1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504188" indent="-240030" algn="l" rtl="0" eaLnBrk="1" fontAlgn="base" hangingPunct="1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696212" indent="-240030" algn="l" rtl="0" eaLnBrk="1" fontAlgn="base" hangingPunct="1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88236" indent="-240030" algn="l" rtl="0" eaLnBrk="1" fontAlgn="base" hangingPunct="1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nso.icann.org/en/correspondence/background-briefing-13mar14-en.pdf" TargetMode="External"/><Relationship Id="rId4" Type="http://schemas.openxmlformats.org/officeDocument/2006/relationships/hyperlink" Target="https://www.icann.org/resources/pages/update-2014-02-20-en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gacweb.icann.org/dispaly/gacweb/GAC+Early+Engagement+Policy+Document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GNSO-GAC Liaison </a:t>
            </a:r>
            <a:br>
              <a:rPr lang="en-US" dirty="0" smtClean="0"/>
            </a:b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12</a:t>
            </a:r>
            <a:r>
              <a:rPr lang="en-US" dirty="0" smtClean="0"/>
              <a:t> October 2014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Mason Cole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6393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2646" y="2732616"/>
            <a:ext cx="5137187" cy="65433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j-lt"/>
                <a:cs typeface="Georgia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227481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Mason’s Background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ICANN Leadership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Secretary, </a:t>
            </a:r>
            <a:r>
              <a:rPr lang="en-US" dirty="0" err="1"/>
              <a:t>RrSG</a:t>
            </a:r>
            <a:r>
              <a:rPr lang="en-US" dirty="0"/>
              <a:t> (2008-2009)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Chair, </a:t>
            </a:r>
            <a:r>
              <a:rPr lang="en-US" dirty="0" err="1"/>
              <a:t>RrSG</a:t>
            </a:r>
            <a:r>
              <a:rPr lang="en-US" dirty="0"/>
              <a:t> (2009-2011)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GNSO Councilor (2011-2013)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GNSO Council Vice Chair (2012-1013)</a:t>
            </a:r>
          </a:p>
          <a:p>
            <a:r>
              <a:rPr lang="en-US" dirty="0"/>
              <a:t>Current Working Group Roles 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/>
              <a:t>Implementation Advisory Group for Competition, Consumer Choice and Consumer Trust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/>
              <a:t>Cross Community WG on Use of Country Codes and Territory Names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GNSO New </a:t>
            </a:r>
            <a:r>
              <a:rPr lang="en-US" dirty="0" err="1"/>
              <a:t>gTLDs</a:t>
            </a:r>
            <a:r>
              <a:rPr lang="en-US" dirty="0"/>
              <a:t> Subsequent Rounds Discussion Group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9310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Purpose of Liaison Role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799" y="1250845"/>
            <a:ext cx="8532813" cy="5118844"/>
          </a:xfrm>
        </p:spPr>
        <p:txBody>
          <a:bodyPr>
            <a:normAutofit fontScale="62500" lnSpcReduction="20000"/>
          </a:bodyPr>
          <a:lstStyle/>
          <a:p>
            <a:pPr marL="269875" indent="-269875"/>
            <a:r>
              <a:rPr lang="en-US" dirty="0"/>
              <a:t>Objectives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Facilitate flow of information between GNSO and GAC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/>
              <a:t>Particularly to ensure the GAC informed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/>
              <a:t>So he GAC can determine when “public policy” implications  exist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Assist with engagement of GAC in GNSO </a:t>
            </a:r>
            <a:r>
              <a:rPr lang="en-US" dirty="0" smtClean="0"/>
              <a:t>processes</a:t>
            </a:r>
            <a:endParaRPr lang="en-US" dirty="0"/>
          </a:p>
          <a:p>
            <a:r>
              <a:rPr lang="en-US" dirty="0"/>
              <a:t>Methods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Neutrally and objectively represent and communicate GNSO policy work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Provide timely updates to the GAC on GNSO policy development activities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Guide the GAC in opportunities for early engagement in GNSO work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Ensure the GAC’s ongoing understanding of GNSO methods and processes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Provide GNSO with regular updates on GAC activities, specifically in so far as these relate to issues of interest to the GNSO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Work closely with GAC-GNSO Consultation Group to develop early engagement mechanics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8649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>
                <a:solidFill>
                  <a:srgbClr val="66FF33"/>
                </a:solidFill>
              </a:rPr>
              <a:t>How does the GAC learn about opportunities for policy input?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Where / when can the GAC provide policy input?</a:t>
            </a:r>
          </a:p>
          <a:p>
            <a:pPr marL="457200" indent="-457200">
              <a:buFont typeface="Arial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How does the GAC go about providing that input?</a:t>
            </a:r>
          </a:p>
        </p:txBody>
      </p:sp>
    </p:spTree>
    <p:extLst>
      <p:ext uri="{BB962C8B-B14F-4D97-AF65-F5344CB8AC3E}">
        <p14:creationId xmlns:p14="http://schemas.microsoft.com/office/powerpoint/2010/main" val="15292173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42874" y="112360"/>
            <a:ext cx="8696325" cy="609600"/>
          </a:xfrm>
        </p:spPr>
        <p:txBody>
          <a:bodyPr/>
          <a:lstStyle/>
          <a:p>
            <a:r>
              <a:rPr lang="en-US" dirty="0"/>
              <a:t>How does the GAC learn about opportunities for policy input?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799" y="1523999"/>
            <a:ext cx="8532813" cy="4710983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/>
              <a:t>Announcements from GNSO Secretariat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Requests for input from GNSO PDP Working Groups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Participation in GNSO Working Groups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GAC Early Engagement Policy Documents </a:t>
            </a:r>
            <a:r>
              <a:rPr lang="en-US" u="sng" dirty="0">
                <a:hlinkClick r:id="rId2"/>
              </a:rPr>
              <a:t>https://gacweb.icann.org/dispaly/gacweb/GAC+Early+Engagement+Policy+Documents) – </a:t>
            </a:r>
            <a:r>
              <a:rPr lang="en-US" b="1" u="sng" dirty="0" smtClean="0">
                <a:hlinkClick r:id="rId2"/>
              </a:rPr>
              <a:t>monthly</a:t>
            </a:r>
            <a:endParaRPr lang="en-US" u="sng" dirty="0">
              <a:hlinkClick r:id="rId2"/>
            </a:endParaRPr>
          </a:p>
          <a:p>
            <a:pPr marL="457200" indent="-457200">
              <a:buFont typeface="Arial"/>
              <a:buChar char="•"/>
            </a:pPr>
            <a:r>
              <a:rPr lang="en-US" dirty="0"/>
              <a:t>GNSO Background Briefings (e.g. </a:t>
            </a:r>
            <a:r>
              <a:rPr lang="en-US" u="sng" dirty="0">
                <a:hlinkClick r:id="rId3"/>
              </a:rPr>
              <a:t>http://gnso.icann.org/en/correspondence/background-briefing-13mar14-en.pdf) – </a:t>
            </a:r>
            <a:r>
              <a:rPr lang="en-US" b="1" u="sng" dirty="0">
                <a:hlinkClick r:id="rId3"/>
              </a:rPr>
              <a:t>issued monthly</a:t>
            </a:r>
            <a:r>
              <a:rPr lang="en-US" u="sng" dirty="0">
                <a:hlinkClick r:id="rId3"/>
              </a:rPr>
              <a:t>?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Policy Update </a:t>
            </a:r>
            <a:r>
              <a:rPr lang="en-US" u="sng" dirty="0">
                <a:hlinkClick r:id="rId4"/>
              </a:rPr>
              <a:t>https://www.icann.org/resources/pages/update-2014-02-20-en) – </a:t>
            </a:r>
            <a:r>
              <a:rPr lang="en-US" b="1" u="sng" dirty="0">
                <a:hlinkClick r:id="rId4"/>
              </a:rPr>
              <a:t>monthly</a:t>
            </a:r>
            <a:endParaRPr lang="en-US" u="sng" dirty="0">
              <a:hlinkClick r:id="rId4"/>
            </a:endParaRPr>
          </a:p>
          <a:p>
            <a:pPr marL="457200" indent="-457200">
              <a:buFont typeface="Arial"/>
              <a:buChar char="•"/>
            </a:pPr>
            <a:r>
              <a:rPr lang="en-US" dirty="0"/>
              <a:t>Policy Update Webinar (takes place prior to every ICANN meeting) – </a:t>
            </a:r>
            <a:r>
              <a:rPr lang="en-US" b="1" dirty="0"/>
              <a:t>3 times/</a:t>
            </a:r>
            <a:r>
              <a:rPr lang="en-US" b="1" dirty="0" smtClean="0"/>
              <a:t>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733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2874" y="0"/>
            <a:ext cx="8696325" cy="914400"/>
          </a:xfrm>
        </p:spPr>
        <p:txBody>
          <a:bodyPr/>
          <a:lstStyle/>
          <a:p>
            <a:r>
              <a:rPr lang="en-US" dirty="0"/>
              <a:t>How does the GAC learn about opportunities for policy input?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0-07 at 10.33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7203"/>
            <a:ext cx="9144000" cy="483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530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42874" y="304800"/>
            <a:ext cx="6418101" cy="609600"/>
          </a:xfrm>
        </p:spPr>
        <p:txBody>
          <a:bodyPr/>
          <a:lstStyle/>
          <a:p>
            <a:r>
              <a:rPr lang="en-US" dirty="0"/>
              <a:t>Information Provided </a:t>
            </a:r>
            <a:r>
              <a:rPr lang="en-US" dirty="0" smtClean="0"/>
              <a:t>to </a:t>
            </a:r>
            <a:r>
              <a:rPr lang="en-US" dirty="0"/>
              <a:t>the GAC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/>
              <a:t>GAC Survey reveals members don’t suffer from lack of information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Difficulty is prioritization of information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Should be assisted in future by: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/>
              <a:t>GNSO liaison to the GAC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/>
              <a:t>Work of CG on enhanced day-to-day cooperation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5346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Liaison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5568" y="1409700"/>
            <a:ext cx="6152707" cy="43815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Liaison is not the total solution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Primarily an information conduit from GNSO to GAC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Work still to be done by the CG to assist GAC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GAC must identify ways to effectively engage with the GNSO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5730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Overall ecosystem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04048" y="1409700"/>
            <a:ext cx="6114227" cy="4381500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/>
              <a:t>GNSO policy development is active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PDPs run in parallel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Multiple vehicles for informing GAC, including the Liaison 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Multiple opportunities for GAC engagement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Need methodology for providing GAC input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5552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CANN50-LONDON-FINAL">
  <a:themeElements>
    <a:clrScheme name="Custom 3">
      <a:dk1>
        <a:sysClr val="windowText" lastClr="000000"/>
      </a:dk1>
      <a:lt1>
        <a:sysClr val="window" lastClr="FFFFFF"/>
      </a:lt1>
      <a:dk2>
        <a:srgbClr val="00334D"/>
      </a:dk2>
      <a:lt2>
        <a:srgbClr val="037BC0"/>
      </a:lt2>
      <a:accent1>
        <a:srgbClr val="555555"/>
      </a:accent1>
      <a:accent2>
        <a:srgbClr val="6D99B3"/>
      </a:accent2>
      <a:accent3>
        <a:srgbClr val="F1A31E"/>
      </a:accent3>
      <a:accent4>
        <a:srgbClr val="197F86"/>
      </a:accent4>
      <a:accent5>
        <a:srgbClr val="E87724"/>
      </a:accent5>
      <a:accent6>
        <a:srgbClr val="DDDDDD"/>
      </a:accent6>
      <a:hlink>
        <a:srgbClr val="CFE2EC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>
              <a:solidFill>
                <a:schemeClr val="tx1"/>
              </a:solidFill>
              <a:miter lim="800000"/>
              <a:headEnd type="none" w="med" len="med"/>
              <a:tailEnd type="none" w="med" len="med"/>
            </a14:hiddenLine>
          </a:ext>
        </a:extLst>
      </a:spPr>
      <a:bodyPr lIns="0" tIns="0" rIns="0" bIns="0">
        <a:spAutoFit/>
      </a:bodyPr>
      <a:lstStyle>
        <a:defPPr algn="l">
          <a:lnSpc>
            <a:spcPct val="10000"/>
          </a:lnSpc>
          <a:defRPr sz="7200" dirty="0" smtClean="0">
            <a:solidFill>
              <a:srgbClr val="1A8AC7"/>
            </a:solidFill>
            <a:latin typeface="DINOT-Medium" charset="0"/>
            <a:ea typeface="ＭＳ Ｐゴシック" charset="0"/>
            <a:cs typeface="DINOT-Medium" charset="0"/>
            <a:sym typeface="DINOT-Medium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none" lIns="38405" tIns="19202" rIns="38405" bIns="19202" rtlCol="0">
        <a:spAutoFit/>
      </a:bodyPr>
      <a:lstStyle>
        <a:defPPr>
          <a:defRPr sz="2000" dirty="0" smtClean="0">
            <a:solidFill>
              <a:schemeClr val="tx2"/>
            </a:solidFill>
            <a:latin typeface="Georgia"/>
            <a:cs typeface="Georgia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ICANN50-LONDON-FINAL.thmx</Template>
  <TotalTime>6447</TotalTime>
  <Pages>0</Pages>
  <Words>446</Words>
  <Characters>0</Characters>
  <Application>Microsoft Macintosh PowerPoint</Application>
  <PresentationFormat>On-screen Show (4:3)</PresentationFormat>
  <Lines>0</Lines>
  <Paragraphs>59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ICANN50-LONDON-FINAL</vt:lpstr>
      <vt:lpstr>GNSO-GAC Liaison 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Nishida, Jill</dc:creator>
  <cp:keywords/>
  <dc:description/>
  <cp:lastModifiedBy>Marika Konings</cp:lastModifiedBy>
  <cp:revision>415</cp:revision>
  <dcterms:modified xsi:type="dcterms:W3CDTF">2014-10-11T17:38:52Z</dcterms:modified>
</cp:coreProperties>
</file>