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89" r:id="rId14"/>
    <p:sldId id="309" r:id="rId15"/>
    <p:sldId id="310" r:id="rId16"/>
    <p:sldId id="311" r:id="rId17"/>
    <p:sldId id="312" r:id="rId18"/>
    <p:sldId id="294" r:id="rId19"/>
    <p:sldId id="295" r:id="rId20"/>
    <p:sldId id="296" r:id="rId21"/>
    <p:sldId id="298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76">
          <p15:clr>
            <a:srgbClr val="A4A3A4"/>
          </p15:clr>
        </p15:guide>
        <p15:guide id="2" pos="55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4D"/>
    <a:srgbClr val="1A8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26" autoAdjust="0"/>
  </p:normalViewPr>
  <p:slideViewPr>
    <p:cSldViewPr snapToGrid="0">
      <p:cViewPr>
        <p:scale>
          <a:sx n="66" d="100"/>
          <a:sy n="66" d="100"/>
        </p:scale>
        <p:origin x="-2768" y="-240"/>
      </p:cViewPr>
      <p:guideLst>
        <p:guide orient="horz" pos="4278"/>
        <p:guide orient="horz" pos="4319"/>
        <p:guide pos="55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20CF-E91C-AC4C-8E88-67F482D54E2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56E-5351-E245-9508-9E127D4C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3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0B307-A563-5747-8D2F-835A674013BE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F01E3-0CD3-0D4E-A13C-45CAFBFD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1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- ICANN5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ANN_TagTop_WG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0"/>
            <a:ext cx="957072" cy="107801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pic>
        <p:nvPicPr>
          <p:cNvPr id="4" name="Picture 3" descr="icann51-logo_5x3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195" y="2057400"/>
            <a:ext cx="4648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52174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 / Add Info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0" y="28759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/>
        </p:nvSpPr>
        <p:spPr>
          <a:xfrm>
            <a:off x="-8467" y="1295400"/>
            <a:ext cx="1714500" cy="2286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/>
        </p:nvSpPr>
        <p:spPr>
          <a:xfrm>
            <a:off x="-6350" y="3573780"/>
            <a:ext cx="1714500" cy="22860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7429500" y="1295400"/>
            <a:ext cx="1714500" cy="22860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7431617" y="3573780"/>
            <a:ext cx="1714500" cy="2286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5800" y="1295400"/>
            <a:ext cx="7772400" cy="457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62000" y="1371600"/>
            <a:ext cx="7543800" cy="43053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 marL="374904">
              <a:spcBef>
                <a:spcPts val="1600"/>
              </a:spcBef>
              <a:spcAft>
                <a:spcPts val="0"/>
              </a:spcAft>
              <a:buClr>
                <a:schemeClr val="bg1"/>
              </a:buClr>
              <a:buSzPct val="120000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560070" indent="-240030">
              <a:spcBef>
                <a:spcPts val="800"/>
              </a:spcBef>
              <a:buClr>
                <a:schemeClr val="bg1"/>
              </a:buClr>
              <a:buSzPct val="66000"/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746760" indent="-240030">
              <a:spcBef>
                <a:spcPts val="800"/>
              </a:spcBef>
              <a:buClr>
                <a:schemeClr val="bg1"/>
              </a:buClr>
              <a:buSzPct val="100000"/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933450" indent="-240030">
              <a:spcBef>
                <a:spcPts val="800"/>
              </a:spcBef>
              <a:buClr>
                <a:schemeClr val="bg1"/>
              </a:buClr>
              <a:buSzPct val="100000"/>
              <a:buFont typeface="Lucida Grande"/>
              <a:buChar char="-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3744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4A6A2A-400E-2B43-99F1-17A4CA992EC0}" type="datetimeFigureOut">
              <a:rPr lang="en-US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4D0DCF-97D2-4542-871E-1705B43EF7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7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7B4860-BAB0-754A-9346-43F693927F79}" type="datetimeFigureOut">
              <a:rPr lang="en-US"/>
              <a:pPr/>
              <a:t>11/10/14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4A109D-CA8C-8444-B9FF-6403774CA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8985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lumMod val="95000"/>
                  <a:lumOff val="5000"/>
                  <a:alpha val="60000"/>
                </a:schemeClr>
              </a:gs>
              <a:gs pos="45000">
                <a:schemeClr val="tx1">
                  <a:alpha val="20000"/>
                </a:schemeClr>
              </a:gs>
              <a:gs pos="60000">
                <a:schemeClr val="tx1">
                  <a:lumMod val="95000"/>
                  <a:lumOff val="5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438400"/>
          </a:xfrm>
          <a:prstGeom prst="rect">
            <a:avLst/>
          </a:prstGeom>
        </p:spPr>
        <p:txBody>
          <a:bodyPr vert="horz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5300" y="457200"/>
            <a:ext cx="4381500" cy="609600"/>
          </a:xfrm>
          <a:prstGeom prst="rect">
            <a:avLst/>
          </a:prstGeom>
        </p:spPr>
        <p:txBody>
          <a:bodyPr vert="horz"/>
          <a:lstStyle>
            <a:lvl1pPr marL="133350" indent="0" algn="r">
              <a:buNone/>
              <a:defRPr sz="2200">
                <a:solidFill>
                  <a:srgbClr val="FFFFFF"/>
                </a:solidFill>
              </a:defRPr>
            </a:lvl1pPr>
            <a:lvl2pPr marL="320040" indent="0">
              <a:buNone/>
              <a:defRPr>
                <a:solidFill>
                  <a:srgbClr val="FFFFFF"/>
                </a:solidFill>
              </a:defRPr>
            </a:lvl2pPr>
            <a:lvl3pPr marL="506730" indent="0">
              <a:buNone/>
              <a:defRPr>
                <a:solidFill>
                  <a:srgbClr val="FFFFFF"/>
                </a:solidFill>
              </a:defRPr>
            </a:lvl3pPr>
            <a:lvl4pPr marL="693420" indent="0">
              <a:buNone/>
              <a:defRPr>
                <a:solidFill>
                  <a:srgbClr val="FFFFFF"/>
                </a:solidFill>
              </a:defRPr>
            </a:lvl4pPr>
            <a:lvl5pPr marL="88011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5854" y="4495800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>
              <a:buNone/>
              <a:defRPr sz="2200" b="1">
                <a:solidFill>
                  <a:srgbClr val="FFFFFF"/>
                </a:solidFill>
              </a:defRPr>
            </a:lvl1pPr>
            <a:lvl2pPr marL="320040" indent="0">
              <a:buNone/>
              <a:defRPr>
                <a:solidFill>
                  <a:srgbClr val="FFFFFF"/>
                </a:solidFill>
              </a:defRPr>
            </a:lvl2pPr>
            <a:lvl3pPr marL="506730" indent="0">
              <a:buNone/>
              <a:defRPr>
                <a:solidFill>
                  <a:srgbClr val="FFFFFF"/>
                </a:solidFill>
              </a:defRPr>
            </a:lvl3pPr>
            <a:lvl4pPr marL="693420" indent="0">
              <a:buNone/>
              <a:defRPr>
                <a:solidFill>
                  <a:srgbClr val="FFFFFF"/>
                </a:solidFill>
              </a:defRPr>
            </a:lvl4pPr>
            <a:lvl5pPr marL="88011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rgbClr val="FFFFFF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2259" y="4884271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>
              <a:buNone/>
              <a:defRPr sz="2000" b="0">
                <a:solidFill>
                  <a:srgbClr val="FFFFFF"/>
                </a:solidFill>
              </a:defRPr>
            </a:lvl1pPr>
            <a:lvl2pPr marL="320040" indent="0">
              <a:buNone/>
              <a:defRPr>
                <a:solidFill>
                  <a:srgbClr val="FFFFFF"/>
                </a:solidFill>
              </a:defRPr>
            </a:lvl2pPr>
            <a:lvl3pPr marL="506730" indent="0">
              <a:buNone/>
              <a:defRPr>
                <a:solidFill>
                  <a:srgbClr val="FFFFFF"/>
                </a:solidFill>
              </a:defRPr>
            </a:lvl3pPr>
            <a:lvl4pPr marL="693420" indent="0">
              <a:buNone/>
              <a:defRPr>
                <a:solidFill>
                  <a:srgbClr val="FFFFFF"/>
                </a:solidFill>
              </a:defRPr>
            </a:lvl4pPr>
            <a:lvl5pPr marL="88011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icann51-logo-dk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61" y="6089492"/>
            <a:ext cx="1032432" cy="4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2783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2209800"/>
            <a:ext cx="7143750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spcAft>
                <a:spcPts val="3000"/>
              </a:spcAft>
              <a:buNone/>
              <a:defRPr sz="480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rgbClr val="FFFFFF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icann51-logo-dk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61" y="6089492"/>
            <a:ext cx="1032432" cy="4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67137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707" y="0"/>
            <a:ext cx="2217292" cy="6858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5946775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933450" indent="-240030">
              <a:buSzPct val="55000"/>
              <a:buFont typeface="Wingdings" charset="2"/>
              <a:buChar char="§"/>
              <a:defRPr sz="18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81000" y="6200536"/>
            <a:ext cx="6446838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icann51-logo-dk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61" y="6089492"/>
            <a:ext cx="1032432" cy="4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85605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ICANN5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ANN_Watermark_G_CMYK.png"/>
          <p:cNvPicPr>
            <a:picLocks noChangeAspect="1"/>
          </p:cNvPicPr>
          <p:nvPr/>
        </p:nvPicPr>
        <p:blipFill>
          <a:blip r:embed="rId2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219200"/>
            <a:ext cx="5671095" cy="4382209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4" y="2209800"/>
            <a:ext cx="8315326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spcAft>
                <a:spcPts val="3000"/>
              </a:spcAft>
              <a:buNone/>
              <a:defRPr sz="4800">
                <a:ln>
                  <a:noFill/>
                </a:ln>
                <a:solidFill>
                  <a:srgbClr val="00334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4379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304800"/>
            <a:ext cx="86963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04799" y="1524000"/>
            <a:ext cx="8532813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933450" indent="-240030">
              <a:buClr>
                <a:schemeClr val="tx2"/>
              </a:buClr>
              <a:buSzPct val="100000"/>
              <a:buFont typeface="Lucida Grande"/>
              <a:buChar char="-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66502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304800"/>
            <a:ext cx="86963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04799" y="1524000"/>
            <a:ext cx="8532813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 marL="647700" indent="-514350">
              <a:buSzPct val="90000"/>
              <a:buFont typeface="+mj-lt"/>
              <a:buAutoNum type="arabicPeriod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777240" indent="-457200">
              <a:buSzPct val="100000"/>
              <a:buFont typeface="+mj-lt"/>
              <a:buAutoNum type="alphaLcParenR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963930" indent="-457200">
              <a:buSzPct val="90000"/>
              <a:buFont typeface="+mj-lt"/>
              <a:buAutoNum type="romanUcPeriod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1150620" indent="-457200">
              <a:buClr>
                <a:schemeClr val="tx2"/>
              </a:buClr>
              <a:buSzPct val="100000"/>
              <a:buFont typeface="+mj-lt"/>
              <a:buAutoNum type="romanLcPeriod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50856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1852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742950" y="1371600"/>
            <a:ext cx="7686675" cy="43434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5213"/>
      </p:ext>
    </p:extLst>
  </p:cSld>
  <p:clrMapOvr>
    <a:masterClrMapping/>
  </p:clrMapOvr>
  <p:transition xmlns:p14="http://schemas.microsoft.com/office/powerpoint/2010/main"/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168" y="635000"/>
            <a:ext cx="578248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Text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38168" y="635000"/>
            <a:ext cx="578248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Text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8" r:id="rId11"/>
    <p:sldLayoutId id="2147483710" r:id="rId12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+mj-lt"/>
          <a:ea typeface="+mj-ea"/>
          <a:cs typeface="+mj-cs"/>
          <a:sym typeface="DINOT-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5pPr>
      <a:lvl6pPr marL="192024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6pPr>
      <a:lvl7pPr marL="384048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7pPr>
      <a:lvl8pPr marL="576072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8pPr>
      <a:lvl9pPr marL="768096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9pPr>
    </p:titleStyle>
    <p:bodyStyle>
      <a:lvl1pPr marL="37338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007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4676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3345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2014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312164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04188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96212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88236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resources/pages/update-2014-02-20-en" TargetMode="External"/><Relationship Id="rId4" Type="http://schemas.openxmlformats.org/officeDocument/2006/relationships/hyperlink" Target="https://gacweb.icann.org/dispaly/gacweb/GAC+Early+Engagement+Policy+Documents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surveymonkey.com/s/8ZLLYF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09212"/>
            <a:ext cx="8229600" cy="2438400"/>
          </a:xfrm>
        </p:spPr>
        <p:txBody>
          <a:bodyPr/>
          <a:lstStyle/>
          <a:p>
            <a:r>
              <a:rPr lang="en-US" sz="5400" dirty="0">
                <a:latin typeface="Calibri" charset="0"/>
                <a:ea typeface="MS PGothic" charset="0"/>
                <a:cs typeface="Arial" charset="0"/>
              </a:rPr>
              <a:t>GAC-GNSO Consultation </a:t>
            </a:r>
            <a:r>
              <a:rPr lang="en-US" sz="5400" dirty="0" smtClean="0">
                <a:latin typeface="Calibri" charset="0"/>
                <a:ea typeface="MS PGothic" charset="0"/>
                <a:cs typeface="Arial" charset="0"/>
              </a:rPr>
              <a:t>Group </a:t>
            </a:r>
            <a:r>
              <a:rPr lang="en-US" sz="4400" dirty="0" smtClean="0">
                <a:latin typeface="Calibri" charset="0"/>
                <a:ea typeface="MS PGothic" charset="0"/>
                <a:cs typeface="Arial" charset="0"/>
              </a:rPr>
              <a:t>On </a:t>
            </a:r>
            <a:r>
              <a:rPr lang="en-US" sz="5400" dirty="0">
                <a:latin typeface="Calibri" charset="0"/>
                <a:ea typeface="MS PGothic" charset="0"/>
                <a:cs typeface="Arial" charset="0"/>
              </a:rPr>
              <a:t/>
            </a:r>
            <a:br>
              <a:rPr lang="en-US" sz="5400" dirty="0">
                <a:latin typeface="Calibri" charset="0"/>
                <a:ea typeface="MS PGothic" charset="0"/>
                <a:cs typeface="Arial" charset="0"/>
              </a:rPr>
            </a:br>
            <a:r>
              <a:rPr lang="en-US" sz="5400" dirty="0">
                <a:latin typeface="Calibri" charset="0"/>
                <a:ea typeface="MS PGothic" charset="0"/>
                <a:cs typeface="Arial" charset="0"/>
              </a:rPr>
              <a:t>GAC Early Engagement in GNSO PDP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r>
              <a:rPr lang="en-US" dirty="0" smtClean="0"/>
              <a:t> </a:t>
            </a:r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0740" y="4903515"/>
            <a:ext cx="5562600" cy="375024"/>
          </a:xfrm>
        </p:spPr>
        <p:txBody>
          <a:bodyPr/>
          <a:lstStyle/>
          <a:p>
            <a:r>
              <a:rPr lang="en-US" dirty="0" smtClean="0"/>
              <a:t>Los Angeles Progress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39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MS PGothic" charset="0"/>
              </a:rPr>
              <a:t>GNSO Liaison to the GAC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MS PGothic" charset="0"/>
              </a:rPr>
              <a:t>Mason Cole appointed</a:t>
            </a:r>
          </a:p>
          <a:p>
            <a:r>
              <a:rPr lang="en-US" dirty="0">
                <a:latin typeface="+mj-lt"/>
                <a:ea typeface="MS PGothic" charset="0"/>
              </a:rPr>
              <a:t>Pilot - one year starting at ICANN 51 (LA)</a:t>
            </a:r>
          </a:p>
          <a:p>
            <a:r>
              <a:rPr lang="en-US" dirty="0">
                <a:latin typeface="+mj-lt"/>
                <a:ea typeface="MS PGothic" charset="0"/>
              </a:rPr>
              <a:t>Evaluated after one year </a:t>
            </a:r>
          </a:p>
        </p:txBody>
      </p:sp>
    </p:spTree>
    <p:extLst>
      <p:ext uri="{BB962C8B-B14F-4D97-AF65-F5344CB8AC3E}">
        <p14:creationId xmlns:p14="http://schemas.microsoft.com/office/powerpoint/2010/main" val="2755966440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MS PGothic" charset="0"/>
              </a:rPr>
              <a:t>Looking ahead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MS PGothic" charset="0"/>
              </a:rPr>
              <a:t>Consultation Group to review input received in Los Angeles </a:t>
            </a:r>
            <a:br>
              <a:rPr lang="en-US" dirty="0">
                <a:latin typeface="+mj-lt"/>
                <a:ea typeface="MS PGothic" charset="0"/>
              </a:rPr>
            </a:br>
            <a:r>
              <a:rPr lang="en-US" dirty="0">
                <a:latin typeface="+mj-lt"/>
                <a:ea typeface="MS PGothic" charset="0"/>
              </a:rPr>
              <a:t>(Open F2F meeting from 18h30 – 19h30 in Constellation) </a:t>
            </a:r>
          </a:p>
          <a:p>
            <a:r>
              <a:rPr lang="en-US" dirty="0">
                <a:latin typeface="+mj-lt"/>
                <a:ea typeface="MS PGothic" charset="0"/>
              </a:rPr>
              <a:t>Continue implementation of pilot project for the GNSO Liaison to the GAC</a:t>
            </a:r>
          </a:p>
          <a:p>
            <a:r>
              <a:rPr lang="en-US" dirty="0">
                <a:latin typeface="+mj-lt"/>
                <a:ea typeface="MS PGothic" charset="0"/>
              </a:rPr>
              <a:t>Further develop recommendations for other items aiming to present for future GAC / GNSO review / approval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954094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+mj-lt"/>
                <a:ea typeface="MS PGothic" charset="0"/>
              </a:rPr>
              <a:t>Desired outcomes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4808" y="1409700"/>
            <a:ext cx="6133467" cy="4381500"/>
          </a:xfrm>
        </p:spPr>
        <p:txBody>
          <a:bodyPr/>
          <a:lstStyle/>
          <a:p>
            <a:r>
              <a:rPr lang="en-GB" dirty="0">
                <a:latin typeface="+mj-lt"/>
                <a:ea typeface="MS PGothic" charset="0"/>
              </a:rPr>
              <a:t>Feedback and discussion of the work of the CG</a:t>
            </a:r>
          </a:p>
          <a:p>
            <a:r>
              <a:rPr lang="en-GB" dirty="0">
                <a:latin typeface="+mj-lt"/>
                <a:ea typeface="MS PGothic" charset="0"/>
              </a:rPr>
              <a:t>Shared understanding and expectation of GNSO Liaison to the GAC</a:t>
            </a:r>
          </a:p>
          <a:p>
            <a:r>
              <a:rPr lang="en-GB" dirty="0">
                <a:latin typeface="+mj-lt"/>
                <a:ea typeface="MS PGothic" charset="0"/>
              </a:rPr>
              <a:t>Agreement on route ahead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8702868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01232" y="2814883"/>
            <a:ext cx="4990879" cy="1341772"/>
          </a:xfrm>
        </p:spPr>
        <p:txBody>
          <a:bodyPr/>
          <a:lstStyle/>
          <a:p>
            <a:pPr marL="134874" indent="0">
              <a:buNone/>
            </a:pPr>
            <a:r>
              <a:rPr lang="en-US" dirty="0" smtClean="0"/>
              <a:t>Questions &amp;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4440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7088" y="1409700"/>
            <a:ext cx="6191188" cy="438150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+mj-lt"/>
                <a:ea typeface="MS PGothic" charset="0"/>
              </a:rPr>
              <a:t>Background</a:t>
            </a:r>
          </a:p>
          <a:p>
            <a:r>
              <a:rPr lang="en-GB" dirty="0">
                <a:latin typeface="+mj-lt"/>
                <a:ea typeface="MS PGothic" charset="0"/>
              </a:rPr>
              <a:t>Work Track 1 – Regular Interaction</a:t>
            </a:r>
            <a:br>
              <a:rPr lang="en-GB" dirty="0">
                <a:latin typeface="+mj-lt"/>
                <a:ea typeface="MS PGothic" charset="0"/>
              </a:rPr>
            </a:br>
            <a:r>
              <a:rPr lang="en-GB" dirty="0">
                <a:latin typeface="+mj-lt"/>
                <a:ea typeface="MS PGothic" charset="0"/>
              </a:rPr>
              <a:t>Includes GNSO Liaison to the GAC</a:t>
            </a:r>
          </a:p>
          <a:p>
            <a:r>
              <a:rPr lang="en-GB" dirty="0">
                <a:latin typeface="+mj-lt"/>
                <a:ea typeface="MS PGothic" charset="0"/>
              </a:rPr>
              <a:t>Work Track 2 – Engagement with GNSO PDP</a:t>
            </a:r>
          </a:p>
          <a:p>
            <a:r>
              <a:rPr lang="en-GB" dirty="0">
                <a:latin typeface="+mj-lt"/>
                <a:ea typeface="MS PGothic" charset="0"/>
              </a:rPr>
              <a:t>Early Awareness &amp; Notifications</a:t>
            </a:r>
            <a:br>
              <a:rPr lang="en-GB" dirty="0">
                <a:latin typeface="+mj-lt"/>
                <a:ea typeface="MS PGothic" charset="0"/>
              </a:rPr>
            </a:br>
            <a:r>
              <a:rPr lang="en-GB" dirty="0">
                <a:latin typeface="+mj-lt"/>
                <a:ea typeface="MS PGothic" charset="0"/>
              </a:rPr>
              <a:t>Includes output from Survey of GAC</a:t>
            </a:r>
          </a:p>
          <a:p>
            <a:r>
              <a:rPr lang="en-GB" dirty="0">
                <a:latin typeface="+mj-lt"/>
                <a:ea typeface="MS PGothic" charset="0"/>
              </a:rPr>
              <a:t>Look Ahead</a:t>
            </a:r>
          </a:p>
          <a:p>
            <a:r>
              <a:rPr lang="en-GB" dirty="0">
                <a:latin typeface="+mj-lt"/>
                <a:ea typeface="MS PGothic" charset="0"/>
              </a:rPr>
              <a:t>Questions &amp; Discussion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5753566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A. GAC/GNSO Chairs Regular Interaction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Proposed approach: Regular calls between GAC and GNSO Chairs, as well as GNSO liaison as appropriate 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As deemed necessary, regular calls may include: 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GAC vice chairs 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GAC topic leads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GNSO issue/PDP leads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06806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A</a:t>
            </a:r>
            <a:r>
              <a:rPr lang="en-US" dirty="0">
                <a:ea typeface="ＭＳ Ｐゴシック" charset="0"/>
              </a:rPr>
              <a:t>. GAC / GNSO Chairs Regular Interaction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Action 2 for ICANN51</a:t>
            </a:r>
            <a:r>
              <a:rPr lang="en-US" dirty="0">
                <a:latin typeface="Calibri" charset="0"/>
                <a:ea typeface="MS PGothic" charset="0"/>
              </a:rPr>
              <a:t/>
            </a:r>
            <a:br>
              <a:rPr lang="en-US" dirty="0">
                <a:latin typeface="Calibri" charset="0"/>
                <a:ea typeface="MS PGothic" charset="0"/>
              </a:rPr>
            </a:br>
            <a:r>
              <a:rPr lang="en-US" dirty="0">
                <a:latin typeface="Calibri" charset="0"/>
                <a:ea typeface="MS PGothic" charset="0"/>
              </a:rPr>
              <a:t/>
            </a:r>
            <a:br>
              <a:rPr lang="en-US" dirty="0">
                <a:latin typeface="Calibri" charset="0"/>
                <a:ea typeface="MS PGothic" charset="0"/>
              </a:rPr>
            </a:br>
            <a:r>
              <a:rPr lang="en-US" dirty="0">
                <a:latin typeface="Calibri" charset="0"/>
                <a:ea typeface="MS PGothic" charset="0"/>
              </a:rPr>
              <a:t>Seek to obtain GAC and GNSO feedback on: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The suggested approach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Suggested frequency of calls?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…</a:t>
            </a:r>
          </a:p>
          <a:p>
            <a:pPr marL="1333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90788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B. Rethinking Recurring Joint Meetings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/>
              <a:t>Identify ahead of time topics of mutual interest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/>
              <a:t>Provide updates on status of PDP WGs ahead of time (e.g. webinar?)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/>
              <a:t>Focus meetings on identified questions / concerns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/>
              <a:t>Share identified questions / concerns with GNSO liaison in advance to facilitate f2f meeting discussion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/>
              <a:t>Invite GNSO topic leads as necessary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/>
              <a:t>Provide new members with short overviews (for example one-pager)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49148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B. Rethinking Recurring Joint Meetings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Action 3 for ICANN51</a:t>
            </a:r>
            <a:r>
              <a:rPr lang="en-US" dirty="0">
                <a:latin typeface="Calibri" charset="0"/>
                <a:ea typeface="MS PGothic" charset="0"/>
              </a:rPr>
              <a:t/>
            </a:r>
            <a:br>
              <a:rPr lang="en-US" dirty="0">
                <a:latin typeface="Calibri" charset="0"/>
                <a:ea typeface="MS PGothic" charset="0"/>
              </a:rPr>
            </a:br>
            <a:r>
              <a:rPr lang="en-US" dirty="0">
                <a:latin typeface="Calibri" charset="0"/>
                <a:ea typeface="MS PGothic" charset="0"/>
              </a:rPr>
              <a:t/>
            </a:r>
            <a:br>
              <a:rPr lang="en-US" dirty="0">
                <a:latin typeface="Calibri" charset="0"/>
                <a:ea typeface="MS PGothic" charset="0"/>
              </a:rPr>
            </a:br>
            <a:r>
              <a:rPr lang="en-US" dirty="0">
                <a:latin typeface="Calibri" charset="0"/>
                <a:ea typeface="MS PGothic" charset="0"/>
              </a:rPr>
              <a:t>Seek to obtain GAC and GNSO feedback on: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The suggested approach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29874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20040" lvl="1" indent="0">
              <a:buNone/>
            </a:pPr>
            <a:r>
              <a:rPr lang="en-US" sz="3200" dirty="0">
                <a:solidFill>
                  <a:schemeClr val="tx2"/>
                </a:solidFill>
                <a:latin typeface="Calibri" charset="0"/>
                <a:ea typeface="MS PGothic" charset="0"/>
                <a:cs typeface="Arial"/>
              </a:rPr>
              <a:t>Ideas being explored</a:t>
            </a:r>
          </a:p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  <a:ea typeface="MS PGothic" charset="0"/>
              </a:rPr>
              <a:t>Streamlining and prioritizing early awareness &amp; notification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  <a:ea typeface="MS PGothic" charset="0"/>
              </a:rPr>
              <a:t> GAC ‘Quick look’ mechanism; establish whether issue has potential public policy implications, flag as such at early stage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  <a:ea typeface="MS PGothic" charset="0"/>
              </a:rPr>
              <a:t>Additional support to allow GAC to provide timely input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  <a:ea typeface="MS PGothic" charset="0"/>
              </a:rPr>
              <a:t>Ensure that any GAC positions / advice are included in the Preliminary Issue Report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  <a:ea typeface="MS PGothic" charset="0"/>
              </a:rPr>
              <a:t>GAC could consider creation of Triage committee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0086244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0126" y="1409700"/>
            <a:ext cx="6268150" cy="4381500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+mj-lt"/>
                <a:ea typeface="MS PGothic" charset="0"/>
              </a:rPr>
              <a:t>Background</a:t>
            </a:r>
          </a:p>
          <a:p>
            <a:r>
              <a:rPr lang="en-GB" dirty="0">
                <a:latin typeface="+mj-lt"/>
                <a:ea typeface="MS PGothic" charset="0"/>
              </a:rPr>
              <a:t>Status update from GAC / GNSO CG</a:t>
            </a:r>
          </a:p>
          <a:p>
            <a:pPr lvl="1"/>
            <a:r>
              <a:rPr lang="en-GB" dirty="0">
                <a:latin typeface="+mj-lt"/>
                <a:ea typeface="MS PGothic" charset="0"/>
              </a:rPr>
              <a:t>Two work tracks</a:t>
            </a:r>
          </a:p>
          <a:p>
            <a:pPr lvl="1"/>
            <a:r>
              <a:rPr lang="en-GB" dirty="0">
                <a:latin typeface="+mj-lt"/>
                <a:ea typeface="MS PGothic" charset="0"/>
              </a:rPr>
              <a:t>Outcomes from survey</a:t>
            </a:r>
          </a:p>
          <a:p>
            <a:pPr lvl="1"/>
            <a:r>
              <a:rPr lang="en-GB" dirty="0">
                <a:latin typeface="+mj-lt"/>
                <a:ea typeface="MS PGothic" charset="0"/>
              </a:rPr>
              <a:t>Expectations of a Liaison</a:t>
            </a:r>
          </a:p>
          <a:p>
            <a:r>
              <a:rPr lang="en-GB" dirty="0">
                <a:latin typeface="+mj-lt"/>
                <a:ea typeface="MS PGothic" charset="0"/>
              </a:rPr>
              <a:t>Desired outcomes for ICANN 51</a:t>
            </a:r>
          </a:p>
          <a:p>
            <a:r>
              <a:rPr lang="en-GB" dirty="0">
                <a:latin typeface="+mj-lt"/>
                <a:ea typeface="MS PGothic" charset="0"/>
              </a:rPr>
              <a:t>Discussion and further work plans</a:t>
            </a:r>
          </a:p>
          <a:p>
            <a:r>
              <a:rPr lang="en-US" dirty="0" smtClean="0">
                <a:latin typeface="+mj-lt"/>
              </a:rPr>
              <a:t>Placeholder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9217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C. Early Awareness/Notifications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Action 4 for ICANN51</a:t>
            </a:r>
            <a:r>
              <a:rPr lang="en-US" dirty="0">
                <a:latin typeface="Calibri" charset="0"/>
                <a:ea typeface="MS PGothic" charset="0"/>
              </a:rPr>
              <a:t/>
            </a:r>
            <a:br>
              <a:rPr lang="en-US" dirty="0">
                <a:latin typeface="Calibri" charset="0"/>
                <a:ea typeface="MS PGothic" charset="0"/>
              </a:rPr>
            </a:br>
            <a:r>
              <a:rPr lang="en-US" dirty="0">
                <a:latin typeface="Calibri" charset="0"/>
                <a:ea typeface="MS PGothic" charset="0"/>
              </a:rPr>
              <a:t/>
            </a:r>
            <a:br>
              <a:rPr lang="en-US" dirty="0">
                <a:latin typeface="Calibri" charset="0"/>
                <a:ea typeface="MS PGothic" charset="0"/>
              </a:rPr>
            </a:br>
            <a:r>
              <a:rPr lang="en-US" dirty="0">
                <a:latin typeface="Calibri" charset="0"/>
                <a:ea typeface="MS PGothic" charset="0"/>
              </a:rPr>
              <a:t>Seek to obtain GAC and GNSO feedback on / approval for: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9076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tx2"/>
                </a:solidFill>
                <a:latin typeface="Calibri" charset="0"/>
                <a:ea typeface="MS PGothic" charset="0"/>
                <a:cs typeface="Arial"/>
                <a:sym typeface="Gill Sans" charset="0"/>
              </a:rPr>
              <a:t>Issue</a:t>
            </a:r>
            <a:r>
              <a:rPr lang="en-US" sz="3200" dirty="0">
                <a:latin typeface="Calibri" charset="0"/>
                <a:ea typeface="MS PGothic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Calibri" charset="0"/>
                <a:ea typeface="MS PGothic" charset="0"/>
                <a:cs typeface="Arial"/>
              </a:rPr>
              <a:t>Scoping – Existing &amp; Possible new Engagement Opportunities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4113"/>
            <a:ext cx="82296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52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0886" y="1351967"/>
            <a:ext cx="6618696" cy="5017721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SzPct val="100000"/>
              <a:defRPr/>
            </a:pPr>
            <a:r>
              <a:rPr lang="en-US" sz="3200" dirty="0">
                <a:ea typeface="ＭＳ Ｐゴシック" charset="0"/>
              </a:rPr>
              <a:t>GAC-GNSO Consultation Group (CG)</a:t>
            </a:r>
          </a:p>
          <a:p>
            <a:pPr fontAlgn="auto">
              <a:spcAft>
                <a:spcPts val="0"/>
              </a:spcAft>
              <a:buSzPct val="100000"/>
              <a:defRPr/>
            </a:pPr>
            <a:r>
              <a:rPr lang="en-US" sz="3200" dirty="0">
                <a:ea typeface="ＭＳ Ｐゴシック" charset="0"/>
              </a:rPr>
              <a:t>To address GAC early engagement in GNSO Policy Development Process (PDP)</a:t>
            </a:r>
          </a:p>
          <a:p>
            <a:pPr fontAlgn="auto">
              <a:spcAft>
                <a:spcPts val="0"/>
              </a:spcAft>
              <a:buSzPct val="100000"/>
              <a:defRPr/>
            </a:pPr>
            <a:r>
              <a:rPr lang="en-US" sz="3200" dirty="0">
                <a:ea typeface="ＭＳ Ｐゴシック" charset="0"/>
              </a:rPr>
              <a:t>Early engagement identified by both Accountability and Transparency Review Teams 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(ATRT1 Rec. 12, ATRT2 Rec. 10.2)</a:t>
            </a:r>
          </a:p>
          <a:p>
            <a:pPr fontAlgn="auto">
              <a:spcAft>
                <a:spcPts val="0"/>
              </a:spcAft>
              <a:buSzPct val="100000"/>
              <a:defRPr/>
            </a:pPr>
            <a:r>
              <a:rPr lang="en-US" sz="3200" dirty="0">
                <a:ea typeface="ＭＳ Ｐゴシック" charset="0"/>
              </a:rPr>
              <a:t>Group commenced work Q1 2014</a:t>
            </a:r>
          </a:p>
          <a:p>
            <a:pPr fontAlgn="auto">
              <a:spcAft>
                <a:spcPts val="0"/>
              </a:spcAft>
              <a:buSzPct val="100000"/>
              <a:defRPr/>
            </a:pPr>
            <a:r>
              <a:rPr lang="en-US" sz="3200" dirty="0">
                <a:ea typeface="ＭＳ Ｐゴシック" charset="0"/>
              </a:rPr>
              <a:t>Two work tracks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- Day-to-day co-ordination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- PDP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6468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MS PGothic" charset="0"/>
              </a:rPr>
              <a:t>Work Track I (Team 1)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en-US" dirty="0"/>
              <a:t>Mechanisms for day-to-day ongoing cooperation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en-US" dirty="0"/>
              <a:t>First recommendation implemented as pilot project for FY2015: GNSO Liaison to the GAC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en-US" dirty="0"/>
              <a:t>Focus is now on:</a:t>
            </a:r>
          </a:p>
          <a:p>
            <a:pPr marL="971550" lvl="1" indent="-514350" fontAlgn="auto">
              <a:lnSpc>
                <a:spcPct val="90000"/>
              </a:lnSpc>
              <a:spcAft>
                <a:spcPts val="0"/>
              </a:spcAft>
              <a:buSzPct val="100000"/>
              <a:buFont typeface="Calibri" pitchFamily="34" charset="0"/>
              <a:buAutoNum type="alphaUcPeriod"/>
              <a:defRPr/>
            </a:pPr>
            <a:r>
              <a:rPr lang="en-US" altLang="en-US" dirty="0"/>
              <a:t>GAC / GNSO Chairs regular interaction</a:t>
            </a:r>
          </a:p>
          <a:p>
            <a:pPr marL="971550" lvl="1" indent="-514350" fontAlgn="auto">
              <a:lnSpc>
                <a:spcPct val="90000"/>
              </a:lnSpc>
              <a:spcAft>
                <a:spcPts val="0"/>
              </a:spcAft>
              <a:buSzPct val="100000"/>
              <a:buFont typeface="Calibri" pitchFamily="34" charset="0"/>
              <a:buAutoNum type="alphaUcPeriod"/>
              <a:defRPr/>
            </a:pPr>
            <a:r>
              <a:rPr lang="en-US" altLang="en-US" dirty="0"/>
              <a:t>Rethinking recurring joint meetings</a:t>
            </a:r>
          </a:p>
          <a:p>
            <a:pPr marL="971550" lvl="1" indent="-514350" fontAlgn="auto">
              <a:lnSpc>
                <a:spcPct val="90000"/>
              </a:lnSpc>
              <a:spcAft>
                <a:spcPts val="0"/>
              </a:spcAft>
              <a:buSzPct val="100000"/>
              <a:buFont typeface="Calibri" pitchFamily="34" charset="0"/>
              <a:buAutoNum type="alphaUcPeriod"/>
              <a:defRPr/>
            </a:pPr>
            <a:r>
              <a:rPr lang="en-US" altLang="en-US" dirty="0"/>
              <a:t>Early awareness &amp; notification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51353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Work Track II (Team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+mj-lt"/>
                <a:ea typeface="MS PGothic" charset="0"/>
              </a:rPr>
              <a:t>GAC early engagement in GNSO PDP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  <a:ea typeface="MS PGothic" charset="0"/>
              </a:rPr>
              <a:t>Look at 6 phases of the current GNSO PDP</a:t>
            </a:r>
          </a:p>
          <a:p>
            <a:pPr marL="971550" lvl="1" indent="-514350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>
                <a:latin typeface="+mj-lt"/>
                <a:ea typeface="MS PGothic" charset="0"/>
              </a:rPr>
              <a:t>Issue Scoping</a:t>
            </a:r>
          </a:p>
          <a:p>
            <a:pPr marL="971550" lvl="1" indent="-514350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>
                <a:latin typeface="+mj-lt"/>
                <a:ea typeface="MS PGothic" charset="0"/>
              </a:rPr>
              <a:t>Initiation</a:t>
            </a:r>
          </a:p>
          <a:p>
            <a:pPr marL="971550" lvl="1" indent="-514350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>
                <a:solidFill>
                  <a:srgbClr val="A6A6A6"/>
                </a:solidFill>
                <a:latin typeface="+mj-lt"/>
                <a:ea typeface="MS PGothic" charset="0"/>
              </a:rPr>
              <a:t>Working Group</a:t>
            </a:r>
          </a:p>
          <a:p>
            <a:pPr marL="971550" lvl="1" indent="-514350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>
                <a:solidFill>
                  <a:srgbClr val="A6A6A6"/>
                </a:solidFill>
                <a:latin typeface="+mj-lt"/>
                <a:ea typeface="MS PGothic" charset="0"/>
              </a:rPr>
              <a:t>Council Deliberations</a:t>
            </a:r>
          </a:p>
          <a:p>
            <a:pPr marL="971550" lvl="1" indent="-514350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>
                <a:solidFill>
                  <a:srgbClr val="A6A6A6"/>
                </a:solidFill>
                <a:latin typeface="+mj-lt"/>
                <a:ea typeface="MS PGothic" charset="0"/>
              </a:rPr>
              <a:t>Board Vote</a:t>
            </a:r>
          </a:p>
          <a:p>
            <a:pPr marL="971550" lvl="1" indent="-514350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>
                <a:solidFill>
                  <a:srgbClr val="A6A6A6"/>
                </a:solidFill>
                <a:latin typeface="+mj-lt"/>
                <a:ea typeface="MS PGothic" charset="0"/>
              </a:rPr>
              <a:t>Implementation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  <a:ea typeface="MS PGothic" charset="0"/>
              </a:rPr>
              <a:t>Initial focus on </a:t>
            </a:r>
            <a:r>
              <a:rPr lang="en-US" u="sng" dirty="0">
                <a:latin typeface="+mj-lt"/>
                <a:ea typeface="MS PGothic" charset="0"/>
              </a:rPr>
              <a:t>early</a:t>
            </a:r>
            <a:r>
              <a:rPr lang="en-US" dirty="0">
                <a:latin typeface="+mj-lt"/>
                <a:ea typeface="MS PGothic" charset="0"/>
              </a:rPr>
              <a:t> phases i.e. 1 &amp; 2 </a:t>
            </a:r>
            <a:endParaRPr lang="ar-EG" dirty="0">
              <a:latin typeface="+mj-lt"/>
              <a:ea typeface="MS PGothic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48518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MS PGothic" charset="0"/>
              </a:rPr>
              <a:t>Survey of GAC members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799" y="1524000"/>
            <a:ext cx="8532813" cy="48072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+mj-lt"/>
                <a:ea typeface="MS PGothic" charset="0"/>
              </a:rPr>
              <a:t>On-line </a:t>
            </a:r>
            <a:r>
              <a:rPr lang="en-US" sz="2400" dirty="0">
                <a:latin typeface="+mj-lt"/>
                <a:ea typeface="MS PGothic" charset="0"/>
                <a:hlinkClick r:id="rId2"/>
              </a:rPr>
              <a:t>survey </a:t>
            </a:r>
            <a:r>
              <a:rPr lang="en-US" sz="2400" dirty="0">
                <a:latin typeface="+mj-lt"/>
                <a:ea typeface="MS PGothic" charset="0"/>
              </a:rPr>
              <a:t>for GAC members =&gt; 29 responses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j-lt"/>
                <a:ea typeface="MS PGothic" charset="0"/>
              </a:rPr>
              <a:t>Evaluated mechanisms for: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+mj-lt"/>
                <a:ea typeface="MS PGothic" charset="0"/>
              </a:rPr>
              <a:t>Awareness, usefulness and possible improvement)</a:t>
            </a:r>
          </a:p>
          <a:p>
            <a:pPr lvl="1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>
                <a:latin typeface="+mj-lt"/>
                <a:ea typeface="MS PGothic" charset="0"/>
                <a:hlinkClick r:id="rId3"/>
              </a:rPr>
              <a:t>Policy Update </a:t>
            </a:r>
            <a:r>
              <a:rPr lang="en-US" dirty="0">
                <a:latin typeface="+mj-lt"/>
                <a:ea typeface="MS PGothic" charset="0"/>
              </a:rPr>
              <a:t>– </a:t>
            </a:r>
            <a:r>
              <a:rPr lang="en-US" b="1" dirty="0">
                <a:latin typeface="+mj-lt"/>
                <a:ea typeface="MS PGothic" charset="0"/>
              </a:rPr>
              <a:t>monthly</a:t>
            </a:r>
            <a:r>
              <a:rPr lang="en-US" dirty="0">
                <a:latin typeface="+mj-lt"/>
                <a:ea typeface="MS PGothic" charset="0"/>
              </a:rPr>
              <a:t> </a:t>
            </a:r>
          </a:p>
          <a:p>
            <a:pPr lvl="1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>
                <a:latin typeface="+mj-lt"/>
                <a:ea typeface="MS PGothic" charset="0"/>
                <a:hlinkClick r:id="rId4"/>
              </a:rPr>
              <a:t>GAC Early Engagement Policy Documents </a:t>
            </a:r>
            <a:r>
              <a:rPr lang="en-US" dirty="0">
                <a:latin typeface="+mj-lt"/>
                <a:ea typeface="MS PGothic" charset="0"/>
              </a:rPr>
              <a:t>– </a:t>
            </a:r>
            <a:r>
              <a:rPr lang="en-US" b="1" dirty="0">
                <a:latin typeface="+mj-lt"/>
                <a:ea typeface="MS PGothic" charset="0"/>
              </a:rPr>
              <a:t>monthly</a:t>
            </a:r>
            <a:r>
              <a:rPr lang="en-US" dirty="0">
                <a:latin typeface="+mj-lt"/>
                <a:ea typeface="MS PGothic" charset="0"/>
              </a:rPr>
              <a:t> </a:t>
            </a:r>
          </a:p>
          <a:p>
            <a:pPr lvl="1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>
                <a:latin typeface="+mj-lt"/>
                <a:ea typeface="MS PGothic" charset="0"/>
              </a:rPr>
              <a:t>Policy Update Webinar (takes place prior to every ICANN meeting) – </a:t>
            </a:r>
            <a:r>
              <a:rPr lang="en-US" b="1" dirty="0">
                <a:latin typeface="+mj-lt"/>
                <a:ea typeface="MS PGothic" charset="0"/>
              </a:rPr>
              <a:t>3 times/year</a:t>
            </a:r>
            <a:r>
              <a:rPr lang="en-US" dirty="0">
                <a:latin typeface="+mj-lt"/>
                <a:ea typeface="MS PGothic" charset="0"/>
              </a:rPr>
              <a:t> </a:t>
            </a:r>
          </a:p>
          <a:p>
            <a:pPr lvl="1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>
                <a:latin typeface="+mj-lt"/>
                <a:ea typeface="MS PGothic" charset="0"/>
              </a:rPr>
              <a:t>Requests for input from GNSO PDP WGs – ongoing basis</a:t>
            </a:r>
          </a:p>
          <a:p>
            <a:pPr lvl="1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>
                <a:latin typeface="+mj-lt"/>
                <a:ea typeface="MS PGothic" charset="0"/>
              </a:rPr>
              <a:t>Participation in GNSO WGs – ongoing basis</a:t>
            </a:r>
          </a:p>
          <a:p>
            <a:pPr lvl="1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>
                <a:latin typeface="+mj-lt"/>
                <a:ea typeface="MS PGothic" charset="0"/>
              </a:rPr>
              <a:t>Announcements from GNSO Secretariat – ongoing basis</a:t>
            </a:r>
          </a:p>
          <a:p>
            <a:pPr lvl="1">
              <a:lnSpc>
                <a:spcPct val="80000"/>
              </a:lnSpc>
              <a:buFont typeface="Calibri" charset="0"/>
              <a:buAutoNum type="arabicPeriod"/>
            </a:pPr>
            <a:r>
              <a:rPr lang="en-US" dirty="0">
                <a:latin typeface="+mj-lt"/>
                <a:ea typeface="MS PGothic" charset="0"/>
              </a:rPr>
              <a:t>GNSO Background Briefings - </a:t>
            </a:r>
            <a:r>
              <a:rPr lang="en-US" b="1" dirty="0">
                <a:latin typeface="+mj-lt"/>
                <a:ea typeface="MS PGothic" charset="0"/>
              </a:rPr>
              <a:t>Just prior to each ICANN meeting</a:t>
            </a:r>
            <a:endParaRPr lang="en-US" dirty="0">
              <a:latin typeface="+mj-lt"/>
              <a:ea typeface="MS P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26627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MS PGothic" charset="0"/>
              </a:rPr>
              <a:t>Survey: Issues Identified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Volume of activities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Number of simultaneous PDPs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Timeline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Lack of both understanding and/or ability to participate in GNSO working groups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Frequency of GNSO working group meetings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cs typeface="ＭＳ Ｐゴシック" charset="0"/>
              </a:rPr>
              <a:t> (some twice a week for months, others every two weeks) makes it difficult for bureaucrats to participate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02332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MS PGothic" charset="0"/>
              </a:rPr>
              <a:t>Survey: Suggestions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Highlight </a:t>
            </a:r>
            <a:r>
              <a:rPr lang="en-US" u="sng" dirty="0">
                <a:cs typeface="ＭＳ Ｐゴシック" charset="0"/>
              </a:rPr>
              <a:t>Public Policy</a:t>
            </a:r>
            <a:r>
              <a:rPr lang="en-US" dirty="0">
                <a:cs typeface="ＭＳ Ｐゴシック" charset="0"/>
              </a:rPr>
              <a:t> aspect of a given issue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Indicate relationship between a policy initiative and existing GAC advice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More frequent policy updates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Direct engagement with and follow-up with the GAC, GAC Executive and Secretariat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Make clear what stage the GNSO work is in, which relates to the issue of knowing when/how to contribute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Regular feedback on outcome of PDP process, including a summary of previous processes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More inter-committee </a:t>
            </a:r>
            <a:r>
              <a:rPr lang="en-US" dirty="0" smtClean="0">
                <a:cs typeface="ＭＳ Ｐゴシック" charset="0"/>
              </a:rPr>
              <a:t>relationships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21030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MS PGothic" charset="0"/>
              </a:rPr>
              <a:t>Survey: Suggestions (Continued)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  <a:ea typeface="MS PGothic" charset="0"/>
              </a:rPr>
              <a:t>Home page quick link to "Main Policy Activities</a:t>
            </a:r>
            <a:r>
              <a:rPr lang="ja-JP" altLang="en-US" dirty="0">
                <a:latin typeface="+mj-lt"/>
                <a:ea typeface="MS PGothic" charset="0"/>
              </a:rPr>
              <a:t>“</a:t>
            </a:r>
            <a:endParaRPr lang="en-US" altLang="ja-JP" dirty="0">
              <a:latin typeface="+mj-lt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  <a:ea typeface="MS PGothic" charset="0"/>
              </a:rPr>
              <a:t>Highlighting policy activities which require liaison with and significant inputs from the GAC and expected potential degree of interest - e.g. GAC should be aware / discussion with GAC expected / requires GAC public policy input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  <a:ea typeface="MS PGothic" charset="0"/>
              </a:rPr>
              <a:t>GAC website mirror this description of cross-community policy interest and provide links to the GNSO summaries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2858086"/>
      </p:ext>
    </p:extLst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CANN50-LONDON-FINAL">
  <a:themeElements>
    <a:clrScheme name="Custom 3">
      <a:dk1>
        <a:sysClr val="windowText" lastClr="000000"/>
      </a:dk1>
      <a:lt1>
        <a:sysClr val="window" lastClr="FFFFFF"/>
      </a:lt1>
      <a:dk2>
        <a:srgbClr val="00334D"/>
      </a:dk2>
      <a:lt2>
        <a:srgbClr val="037BC0"/>
      </a:lt2>
      <a:accent1>
        <a:srgbClr val="555555"/>
      </a:accent1>
      <a:accent2>
        <a:srgbClr val="6D99B3"/>
      </a:accent2>
      <a:accent3>
        <a:srgbClr val="F1A31E"/>
      </a:accent3>
      <a:accent4>
        <a:srgbClr val="197F86"/>
      </a:accent4>
      <a:accent5>
        <a:srgbClr val="E87724"/>
      </a:accent5>
      <a:accent6>
        <a:srgbClr val="DDDDDD"/>
      </a:accent6>
      <a:hlink>
        <a:srgbClr val="CFE2EC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14:hiddenLine>
          </a:ext>
        </a:extLst>
      </a:spPr>
      <a:bodyPr lIns="0" tIns="0" rIns="0" bIns="0">
        <a:spAutoFit/>
      </a:bodyPr>
      <a:lstStyle>
        <a:defPPr algn="l">
          <a:lnSpc>
            <a:spcPct val="10000"/>
          </a:lnSpc>
          <a:defRPr sz="7200" dirty="0" smtClean="0">
            <a:solidFill>
              <a:srgbClr val="1A8AC7"/>
            </a:solidFill>
            <a:latin typeface="DINOT-Medium" charset="0"/>
            <a:ea typeface="ＭＳ Ｐゴシック" charset="0"/>
            <a:cs typeface="DINOT-Medium" charset="0"/>
            <a:sym typeface="DINOT-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lIns="38405" tIns="19202" rIns="38405" bIns="19202" rtlCol="0">
        <a:spAutoFit/>
      </a:bodyPr>
      <a:lstStyle>
        <a:defPPr>
          <a:defRPr sz="2000" dirty="0" smtClean="0">
            <a:solidFill>
              <a:schemeClr val="tx2"/>
            </a:solidFill>
            <a:latin typeface="Georgia"/>
            <a:cs typeface="Georgia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ICANN50-LONDON-FINAL.thmx</Template>
  <TotalTime>6453</TotalTime>
  <Pages>0</Pages>
  <Words>727</Words>
  <Characters>0</Characters>
  <Application>Microsoft Macintosh PowerPoint</Application>
  <PresentationFormat>On-screen Show (4:3)</PresentationFormat>
  <Lines>0</Lines>
  <Paragraphs>118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ICANN50-LONDON-FINAL</vt:lpstr>
      <vt:lpstr>GAC-GNSO Consultation Group On  GAC Early Engagement in GNSO PDP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 Scoping – Existing &amp; Possible new Engagement Opportunities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Nishida, Jill</dc:creator>
  <cp:keywords/>
  <dc:description/>
  <cp:lastModifiedBy>Marika Konings</cp:lastModifiedBy>
  <cp:revision>415</cp:revision>
  <dcterms:modified xsi:type="dcterms:W3CDTF">2014-10-11T17:37:36Z</dcterms:modified>
</cp:coreProperties>
</file>