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88" autoAdjust="0"/>
    <p:restoredTop sz="94660"/>
  </p:normalViewPr>
  <p:slideViewPr>
    <p:cSldViewPr>
      <p:cViewPr>
        <p:scale>
          <a:sx n="80" d="100"/>
          <a:sy n="80" d="100"/>
        </p:scale>
        <p:origin x="-984" y="3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42D89F-DF03-413E-A5B0-D60033BAFE53}" type="datetimeFigureOut">
              <a:rPr lang="en-US" smtClean="0"/>
              <a:t>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1869437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42D89F-DF03-413E-A5B0-D60033BAFE53}" type="datetimeFigureOut">
              <a:rPr lang="en-US" smtClean="0"/>
              <a:t>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3291606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42D89F-DF03-413E-A5B0-D60033BAFE53}" type="datetimeFigureOut">
              <a:rPr lang="en-US" smtClean="0"/>
              <a:t>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1318009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42D89F-DF03-413E-A5B0-D60033BAFE53}" type="datetimeFigureOut">
              <a:rPr lang="en-US" smtClean="0"/>
              <a:t>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4130629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42D89F-DF03-413E-A5B0-D60033BAFE53}" type="datetimeFigureOut">
              <a:rPr lang="en-US" smtClean="0"/>
              <a:t>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2072422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42D89F-DF03-413E-A5B0-D60033BAFE53}" type="datetimeFigureOut">
              <a:rPr lang="en-US" smtClean="0"/>
              <a:t>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1900437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42D89F-DF03-413E-A5B0-D60033BAFE53}" type="datetimeFigureOut">
              <a:rPr lang="en-US" smtClean="0"/>
              <a:t>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3545291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42D89F-DF03-413E-A5B0-D60033BAFE53}" type="datetimeFigureOut">
              <a:rPr lang="en-US" smtClean="0"/>
              <a:t>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4218322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42D89F-DF03-413E-A5B0-D60033BAFE53}" type="datetimeFigureOut">
              <a:rPr lang="en-US" smtClean="0"/>
              <a:t>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3509164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42D89F-DF03-413E-A5B0-D60033BAFE53}" type="datetimeFigureOut">
              <a:rPr lang="en-US" smtClean="0"/>
              <a:t>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3558724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42D89F-DF03-413E-A5B0-D60033BAFE53}" type="datetimeFigureOut">
              <a:rPr lang="en-US" smtClean="0"/>
              <a:t>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653833-B1CF-4E5C-8581-4D3D7A4AC277}" type="slidenum">
              <a:rPr lang="en-US" smtClean="0"/>
              <a:t>‹#›</a:t>
            </a:fld>
            <a:endParaRPr lang="en-US"/>
          </a:p>
        </p:txBody>
      </p:sp>
    </p:spTree>
    <p:extLst>
      <p:ext uri="{BB962C8B-B14F-4D97-AF65-F5344CB8AC3E}">
        <p14:creationId xmlns:p14="http://schemas.microsoft.com/office/powerpoint/2010/main" val="390780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42D89F-DF03-413E-A5B0-D60033BAFE53}" type="datetimeFigureOut">
              <a:rPr lang="en-US" smtClean="0"/>
              <a:t>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653833-B1CF-4E5C-8581-4D3D7A4AC277}" type="slidenum">
              <a:rPr lang="en-US" smtClean="0"/>
              <a:t>‹#›</a:t>
            </a:fld>
            <a:endParaRPr lang="en-US"/>
          </a:p>
        </p:txBody>
      </p:sp>
    </p:spTree>
    <p:extLst>
      <p:ext uri="{BB962C8B-B14F-4D97-AF65-F5344CB8AC3E}">
        <p14:creationId xmlns:p14="http://schemas.microsoft.com/office/powerpoint/2010/main" val="2422672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Recommendations for GAC </a:t>
            </a:r>
            <a:r>
              <a:rPr lang="en-US" b="1" dirty="0"/>
              <a:t>Early Engagement </a:t>
            </a:r>
            <a:r>
              <a:rPr lang="en-US" b="1" dirty="0" smtClean="0"/>
              <a:t>in GNSO PDP</a:t>
            </a:r>
            <a:br>
              <a:rPr lang="en-US" b="1" dirty="0" smtClean="0"/>
            </a:br>
            <a:r>
              <a:rPr lang="en-US" b="1" dirty="0" smtClean="0"/>
              <a:t>Issue </a:t>
            </a:r>
            <a:r>
              <a:rPr lang="en-US" b="1" dirty="0"/>
              <a:t>Scoping </a:t>
            </a:r>
            <a:r>
              <a:rPr lang="en-US" b="1" dirty="0" smtClean="0"/>
              <a:t>Phase</a:t>
            </a:r>
            <a:endParaRPr lang="en-US" dirty="0"/>
          </a:p>
        </p:txBody>
      </p:sp>
      <p:sp>
        <p:nvSpPr>
          <p:cNvPr id="3" name="Subtitle 2"/>
          <p:cNvSpPr>
            <a:spLocks noGrp="1"/>
          </p:cNvSpPr>
          <p:nvPr>
            <p:ph type="subTitle" idx="1"/>
          </p:nvPr>
        </p:nvSpPr>
        <p:spPr/>
        <p:txBody>
          <a:bodyPr/>
          <a:lstStyle/>
          <a:p>
            <a:r>
              <a:rPr lang="en-US" b="1" dirty="0" smtClean="0"/>
              <a:t>GAC – GNSO Consultation Group</a:t>
            </a:r>
            <a:endParaRPr lang="en-US" dirty="0"/>
          </a:p>
        </p:txBody>
      </p:sp>
    </p:spTree>
    <p:extLst>
      <p:ext uri="{BB962C8B-B14F-4D97-AF65-F5344CB8AC3E}">
        <p14:creationId xmlns:p14="http://schemas.microsoft.com/office/powerpoint/2010/main" val="3213545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 #7</a:t>
            </a:r>
            <a:endParaRPr lang="en-US" dirty="0"/>
          </a:p>
        </p:txBody>
      </p:sp>
      <p:sp>
        <p:nvSpPr>
          <p:cNvPr id="3" name="Content Placeholder 2"/>
          <p:cNvSpPr>
            <a:spLocks noGrp="1"/>
          </p:cNvSpPr>
          <p:nvPr>
            <p:ph idx="1"/>
          </p:nvPr>
        </p:nvSpPr>
        <p:spPr/>
        <p:txBody>
          <a:bodyPr/>
          <a:lstStyle/>
          <a:p>
            <a:pPr marL="0" indent="0" algn="just">
              <a:buNone/>
            </a:pPr>
            <a:r>
              <a:rPr lang="en-US" dirty="0"/>
              <a:t>The response from the GAC is incorporated in the Final Issue Report which is prepared following public comment on the Preliminary Issue Report and submitted to the GNSO Council for its consideration</a:t>
            </a:r>
            <a:r>
              <a:rPr lang="en-US" dirty="0" smtClean="0"/>
              <a:t>.</a:t>
            </a:r>
            <a:endParaRPr lang="en-US" dirty="0"/>
          </a:p>
        </p:txBody>
      </p:sp>
    </p:spTree>
    <p:extLst>
      <p:ext uri="{BB962C8B-B14F-4D97-AF65-F5344CB8AC3E}">
        <p14:creationId xmlns:p14="http://schemas.microsoft.com/office/powerpoint/2010/main" val="2793844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 #8</a:t>
            </a: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a:t>If the GAC response was </a:t>
            </a:r>
            <a:endParaRPr lang="en-US" dirty="0" smtClean="0"/>
          </a:p>
          <a:p>
            <a:pPr marL="514350" indent="-514350" algn="just">
              <a:buAutoNum type="alphaLcParenR"/>
            </a:pPr>
            <a:r>
              <a:rPr lang="en-US" dirty="0" smtClean="0"/>
              <a:t>has </a:t>
            </a:r>
            <a:r>
              <a:rPr lang="en-US" dirty="0"/>
              <a:t>public policy implications and the GAC will commence preparations to provide input on the issue to the PDP </a:t>
            </a:r>
            <a:r>
              <a:rPr lang="en-US" dirty="0" smtClean="0"/>
              <a:t>WG, </a:t>
            </a:r>
            <a:r>
              <a:rPr lang="en-US" dirty="0"/>
              <a:t>or </a:t>
            </a:r>
            <a:endParaRPr lang="en-US" dirty="0" smtClean="0"/>
          </a:p>
          <a:p>
            <a:pPr marL="514350" indent="-514350" algn="just">
              <a:buAutoNum type="alphaLcParenR"/>
            </a:pPr>
            <a:r>
              <a:rPr lang="en-US" dirty="0" smtClean="0"/>
              <a:t>may </a:t>
            </a:r>
            <a:r>
              <a:rPr lang="en-US" dirty="0"/>
              <a:t>have public policy implications and the GAC will consider further whether to provide input on the issue to the PDP </a:t>
            </a:r>
            <a:r>
              <a:rPr lang="en-US" dirty="0" smtClean="0"/>
              <a:t>WG, </a:t>
            </a:r>
          </a:p>
          <a:p>
            <a:pPr marL="0" indent="0" algn="just">
              <a:buNone/>
            </a:pPr>
            <a:r>
              <a:rPr lang="en-US" dirty="0" smtClean="0"/>
              <a:t>the </a:t>
            </a:r>
            <a:r>
              <a:rPr lang="en-US" dirty="0"/>
              <a:t>GAC will (in case of a) or should consider (in the case of b) create a committee that will review more detailed input to be provided to the GNSO PDP Working Group after its formation. </a:t>
            </a:r>
          </a:p>
        </p:txBody>
      </p:sp>
    </p:spTree>
    <p:extLst>
      <p:ext uri="{BB962C8B-B14F-4D97-AF65-F5344CB8AC3E}">
        <p14:creationId xmlns:p14="http://schemas.microsoft.com/office/powerpoint/2010/main" val="2793844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Proposed GAC Quick Look Mechanism</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47172964"/>
              </p:ext>
            </p:extLst>
          </p:nvPr>
        </p:nvGraphicFramePr>
        <p:xfrm>
          <a:off x="457200" y="1600200"/>
          <a:ext cx="8229600" cy="4648200"/>
        </p:xfrm>
        <a:graphic>
          <a:graphicData uri="http://schemas.openxmlformats.org/drawingml/2006/table">
            <a:tbl>
              <a:tblPr firstRow="1" bandRow="1">
                <a:tableStyleId>{5C22544A-7EE6-4342-B048-85BDC9FD1C3A}</a:tableStyleId>
              </a:tblPr>
              <a:tblGrid>
                <a:gridCol w="457200"/>
                <a:gridCol w="2834640"/>
                <a:gridCol w="1645920"/>
                <a:gridCol w="1645920"/>
                <a:gridCol w="1645920"/>
              </a:tblGrid>
              <a:tr h="407835">
                <a:tc>
                  <a:txBody>
                    <a:bodyPr/>
                    <a:lstStyle/>
                    <a:p>
                      <a:pPr marL="0" marR="0">
                        <a:spcBef>
                          <a:spcPts val="0"/>
                        </a:spcBef>
                        <a:spcAft>
                          <a:spcPts val="0"/>
                        </a:spcAft>
                      </a:pPr>
                      <a:r>
                        <a:rPr lang="en-US" sz="1100" b="1" dirty="0">
                          <a:effectLst/>
                          <a:latin typeface="Calibri"/>
                          <a:ea typeface="MS Mincho"/>
                          <a:cs typeface="Arial"/>
                        </a:rPr>
                        <a:t>Step</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What</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When</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Who</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Comments</a:t>
                      </a:r>
                      <a:endParaRPr lang="en-US" sz="1200">
                        <a:effectLst/>
                        <a:latin typeface="Cambria"/>
                        <a:ea typeface="MS Mincho"/>
                        <a:cs typeface="Arial"/>
                      </a:endParaRPr>
                    </a:p>
                  </a:txBody>
                  <a:tcPr marL="68580" marR="68580" marT="0" marB="0"/>
                </a:tc>
              </a:tr>
              <a:tr h="737455">
                <a:tc>
                  <a:txBody>
                    <a:bodyPr/>
                    <a:lstStyle/>
                    <a:p>
                      <a:pPr marL="0" marR="0">
                        <a:spcBef>
                          <a:spcPts val="0"/>
                        </a:spcBef>
                        <a:spcAft>
                          <a:spcPts val="0"/>
                        </a:spcAft>
                      </a:pPr>
                      <a:r>
                        <a:rPr lang="en-US" sz="1100">
                          <a:effectLst/>
                          <a:latin typeface="Calibri"/>
                          <a:ea typeface="MS Mincho"/>
                          <a:cs typeface="Arial"/>
                        </a:rPr>
                        <a:t>1</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Request for Issue Report submitted to ICANN Staff, </a:t>
                      </a:r>
                      <a:r>
                        <a:rPr lang="en-US" sz="1100" dirty="0">
                          <a:effectLst/>
                          <a:highlight>
                            <a:srgbClr val="00FFFF"/>
                          </a:highlight>
                          <a:latin typeface="Calibri"/>
                          <a:ea typeface="MS Mincho"/>
                          <a:cs typeface="Arial"/>
                        </a:rPr>
                        <a:t>which should indicate whether there is standing GAC advice on the mentioned topic if known to the requestor</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Day 0</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GNSO Council / ICANN Board / Advisory Committee</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 </a:t>
                      </a:r>
                      <a:endParaRPr lang="en-US" sz="1200">
                        <a:effectLst/>
                        <a:latin typeface="Cambria"/>
                        <a:ea typeface="MS Mincho"/>
                        <a:cs typeface="Arial"/>
                      </a:endParaRPr>
                    </a:p>
                  </a:txBody>
                  <a:tcPr marL="68580" marR="68580" marT="0" marB="0"/>
                </a:tc>
              </a:tr>
              <a:tr h="1290546">
                <a:tc>
                  <a:txBody>
                    <a:bodyPr/>
                    <a:lstStyle/>
                    <a:p>
                      <a:pPr marL="0" marR="0" algn="l" defTabSz="914400" rtl="0" eaLnBrk="1" latinLnBrk="0" hangingPunct="1">
                        <a:spcBef>
                          <a:spcPts val="0"/>
                        </a:spcBef>
                        <a:spcAft>
                          <a:spcPts val="0"/>
                        </a:spcAft>
                      </a:pPr>
                      <a:r>
                        <a:rPr lang="en-US" sz="1100" kern="1200" dirty="0">
                          <a:solidFill>
                            <a:schemeClr val="dk1"/>
                          </a:solidFill>
                          <a:effectLst/>
                          <a:highlight>
                            <a:srgbClr val="00FFFF"/>
                          </a:highlight>
                          <a:latin typeface="Calibri"/>
                          <a:ea typeface="MS Mincho"/>
                          <a:cs typeface="Arial"/>
                        </a:rPr>
                        <a:t>2</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Communicate to the “GAC Quick Look Mechanism Committee” that an Issue Report has been requested, including information on the topic, and that a Preliminary Issue Report is expected to be published by X date (usually 45 days after transmission of request to ICANN staff)</a:t>
                      </a:r>
                    </a:p>
                  </a:txBody>
                  <a:tcPr marL="68580" marR="68580" marT="0" marB="0"/>
                </a:tc>
                <a:tc>
                  <a:txBody>
                    <a:bodyPr/>
                    <a:lstStyle/>
                    <a:p>
                      <a:pPr marL="0" marR="0" algn="l" defTabSz="914400" rtl="0" eaLnBrk="1" latinLnBrk="0" hangingPunct="1">
                        <a:spcBef>
                          <a:spcPts val="0"/>
                        </a:spcBef>
                        <a:spcAft>
                          <a:spcPts val="0"/>
                        </a:spcAft>
                      </a:pPr>
                      <a:r>
                        <a:rPr lang="en-US" sz="1100" kern="1200" dirty="0">
                          <a:solidFill>
                            <a:schemeClr val="dk1"/>
                          </a:solidFill>
                          <a:effectLst/>
                          <a:highlight>
                            <a:srgbClr val="00FFFF"/>
                          </a:highlight>
                          <a:latin typeface="Calibri"/>
                          <a:ea typeface="MS Mincho"/>
                          <a:cs typeface="Arial"/>
                        </a:rPr>
                        <a:t>Day 0 - 5</a:t>
                      </a:r>
                    </a:p>
                  </a:txBody>
                  <a:tcPr marL="68580" marR="68580" marT="0" marB="0"/>
                </a:tc>
                <a:tc>
                  <a:txBody>
                    <a:bodyPr/>
                    <a:lstStyle/>
                    <a:p>
                      <a:pPr marL="0" marR="0" algn="l" defTabSz="914400" rtl="0" eaLnBrk="1" latinLnBrk="0" hangingPunct="1">
                        <a:spcBef>
                          <a:spcPts val="0"/>
                        </a:spcBef>
                        <a:spcAft>
                          <a:spcPts val="0"/>
                        </a:spcAft>
                      </a:pPr>
                      <a:r>
                        <a:rPr lang="en-US" sz="1100" kern="1200" dirty="0">
                          <a:solidFill>
                            <a:schemeClr val="dk1"/>
                          </a:solidFill>
                          <a:effectLst/>
                          <a:highlight>
                            <a:srgbClr val="00FFFF"/>
                          </a:highlight>
                          <a:latin typeface="Calibri"/>
                          <a:ea typeface="MS Mincho"/>
                          <a:cs typeface="Arial"/>
                        </a:rPr>
                        <a:t>GNSO Liaison to the GAC</a:t>
                      </a: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 </a:t>
                      </a:r>
                      <a:endParaRPr lang="en-US" sz="1200" dirty="0">
                        <a:effectLst/>
                        <a:latin typeface="Cambria"/>
                        <a:ea typeface="MS Mincho"/>
                        <a:cs typeface="Arial"/>
                      </a:endParaRPr>
                    </a:p>
                  </a:txBody>
                  <a:tcPr marL="68580" marR="68580" marT="0" marB="0"/>
                </a:tc>
              </a:tr>
              <a:tr h="1106182">
                <a:tc>
                  <a:txBody>
                    <a:bodyPr/>
                    <a:lstStyle/>
                    <a:p>
                      <a:pPr marL="0" marR="0">
                        <a:spcBef>
                          <a:spcPts val="0"/>
                        </a:spcBef>
                        <a:spcAft>
                          <a:spcPts val="0"/>
                        </a:spcAft>
                      </a:pPr>
                      <a:r>
                        <a:rPr lang="en-US" sz="1100">
                          <a:effectLst/>
                          <a:latin typeface="Calibri"/>
                          <a:ea typeface="MS Mincho"/>
                          <a:cs typeface="Arial"/>
                        </a:rPr>
                        <a:t>3</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Publication of Preliminary Issue Report for public comment, </a:t>
                      </a:r>
                      <a:r>
                        <a:rPr lang="en-US" sz="1100" dirty="0">
                          <a:effectLst/>
                          <a:highlight>
                            <a:srgbClr val="00FFFF"/>
                          </a:highlight>
                          <a:latin typeface="Calibri"/>
                          <a:ea typeface="MS Mincho"/>
                          <a:cs typeface="Arial"/>
                        </a:rPr>
                        <a:t>including information on any standing GAC advice on the topic, if available</a:t>
                      </a:r>
                      <a:r>
                        <a:rPr lang="en-US" sz="1100" dirty="0">
                          <a:effectLst/>
                          <a:latin typeface="Calibri"/>
                          <a:ea typeface="MS Mincho"/>
                          <a:cs typeface="Arial"/>
                        </a:rPr>
                        <a:t>. </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Day 45</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ICANN Staff</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Note, ICANN Staff has up to 45 days to prepare the Preliminary Issue Report but may ask for an extension if additional time is needed</a:t>
                      </a:r>
                      <a:endParaRPr lang="en-US" sz="1200">
                        <a:effectLst/>
                        <a:latin typeface="Cambria"/>
                        <a:ea typeface="MS Mincho"/>
                        <a:cs typeface="Arial"/>
                      </a:endParaRPr>
                    </a:p>
                  </a:txBody>
                  <a:tcPr marL="68580" marR="68580" marT="0" marB="0"/>
                </a:tc>
              </a:tr>
              <a:tr h="553091">
                <a:tc>
                  <a:txBody>
                    <a:bodyPr/>
                    <a:lstStyle/>
                    <a:p>
                      <a:pPr marL="0" marR="0">
                        <a:spcBef>
                          <a:spcPts val="0"/>
                        </a:spcBef>
                        <a:spcAft>
                          <a:spcPts val="0"/>
                        </a:spcAft>
                      </a:pPr>
                      <a:r>
                        <a:rPr lang="en-US" sz="1100" dirty="0">
                          <a:effectLst/>
                          <a:latin typeface="Calibri"/>
                          <a:ea typeface="MS Mincho"/>
                          <a:cs typeface="Arial"/>
                        </a:rPr>
                        <a:t>4</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Submit notification of publication of Preliminary Issue Report for public comment to the GAC</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Day 45</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GNSO Liaison to the GAC / GNSO Secretariat </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 </a:t>
                      </a:r>
                      <a:endParaRPr lang="en-US" sz="1200">
                        <a:effectLst/>
                        <a:latin typeface="Cambria"/>
                        <a:ea typeface="MS Mincho"/>
                        <a:cs typeface="Arial"/>
                      </a:endParaRPr>
                    </a:p>
                  </a:txBody>
                  <a:tcPr marL="68580" marR="68580" marT="0" marB="0"/>
                </a:tc>
              </a:tr>
              <a:tr h="553091">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5</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Convene Quick Look Mechanism Committee to review Preliminary Issue Report (by email and/or conference call)</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Day 45 - 60</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GAC Secretariat</a:t>
                      </a: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 </a:t>
                      </a:r>
                      <a:endParaRPr lang="en-US" sz="1200" dirty="0">
                        <a:effectLst/>
                        <a:latin typeface="Cambria"/>
                        <a:ea typeface="MS Mincho"/>
                        <a:cs typeface="Arial"/>
                      </a:endParaRPr>
                    </a:p>
                  </a:txBody>
                  <a:tcPr marL="68580" marR="68580" marT="0" marB="0"/>
                </a:tc>
              </a:tr>
            </a:tbl>
          </a:graphicData>
        </a:graphic>
      </p:graphicFrame>
    </p:spTree>
    <p:extLst>
      <p:ext uri="{BB962C8B-B14F-4D97-AF65-F5344CB8AC3E}">
        <p14:creationId xmlns:p14="http://schemas.microsoft.com/office/powerpoint/2010/main" val="24376609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Proposed GAC Quick Look Mechanism</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27340372"/>
              </p:ext>
            </p:extLst>
          </p:nvPr>
        </p:nvGraphicFramePr>
        <p:xfrm>
          <a:off x="457200" y="1600200"/>
          <a:ext cx="8229600" cy="5105400"/>
        </p:xfrm>
        <a:graphic>
          <a:graphicData uri="http://schemas.openxmlformats.org/drawingml/2006/table">
            <a:tbl>
              <a:tblPr firstRow="1" bandRow="1">
                <a:tableStyleId>{5C22544A-7EE6-4342-B048-85BDC9FD1C3A}</a:tableStyleId>
              </a:tblPr>
              <a:tblGrid>
                <a:gridCol w="457200"/>
                <a:gridCol w="2209800"/>
                <a:gridCol w="914400"/>
                <a:gridCol w="914400"/>
                <a:gridCol w="3733800"/>
              </a:tblGrid>
              <a:tr h="417779">
                <a:tc>
                  <a:txBody>
                    <a:bodyPr/>
                    <a:lstStyle/>
                    <a:p>
                      <a:pPr marL="0" marR="0">
                        <a:spcBef>
                          <a:spcPts val="0"/>
                        </a:spcBef>
                        <a:spcAft>
                          <a:spcPts val="0"/>
                        </a:spcAft>
                      </a:pPr>
                      <a:r>
                        <a:rPr lang="en-US" sz="1100" b="1" dirty="0">
                          <a:effectLst/>
                          <a:latin typeface="Calibri"/>
                          <a:ea typeface="MS Mincho"/>
                          <a:cs typeface="Arial"/>
                        </a:rPr>
                        <a:t>Step</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What</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When</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Who</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Comments</a:t>
                      </a:r>
                      <a:endParaRPr lang="en-US" sz="1200">
                        <a:effectLst/>
                        <a:latin typeface="Cambria"/>
                        <a:ea typeface="MS Mincho"/>
                        <a:cs typeface="Arial"/>
                      </a:endParaRPr>
                    </a:p>
                  </a:txBody>
                  <a:tcPr marL="68580" marR="68580" marT="0" marB="0"/>
                </a:tc>
              </a:tr>
              <a:tr h="2232456">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6</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Quick Look Mechanism Committee communicates its recommended response to GAC</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Day 60</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Quick Look Mechanism Committee</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Recommended response options are: </a:t>
                      </a:r>
                    </a:p>
                    <a:p>
                      <a:pPr marL="342900" marR="0" lvl="0" indent="-342900">
                        <a:spcBef>
                          <a:spcPts val="0"/>
                        </a:spcBef>
                        <a:spcAft>
                          <a:spcPts val="0"/>
                        </a:spcAft>
                        <a:buFont typeface="+mj-lt"/>
                        <a:buAutoNum type="alphaLcParenR"/>
                      </a:pPr>
                      <a:r>
                        <a:rPr lang="en-US" sz="1100" kern="1200" dirty="0">
                          <a:solidFill>
                            <a:schemeClr val="dk1"/>
                          </a:solidFill>
                          <a:effectLst/>
                          <a:highlight>
                            <a:srgbClr val="00FFFF"/>
                          </a:highlight>
                          <a:latin typeface="Calibri"/>
                          <a:ea typeface="MS Mincho"/>
                          <a:cs typeface="Arial"/>
                        </a:rPr>
                        <a:t>Has public policy implications and the GAC will commence preparations to provide input on the issue to the PDP WG</a:t>
                      </a:r>
                    </a:p>
                    <a:p>
                      <a:pPr marL="342900" marR="0" lvl="0" indent="-342900">
                        <a:spcBef>
                          <a:spcPts val="0"/>
                        </a:spcBef>
                        <a:spcAft>
                          <a:spcPts val="0"/>
                        </a:spcAft>
                        <a:buFont typeface="+mj-lt"/>
                        <a:buAutoNum type="alphaLcParenR"/>
                      </a:pPr>
                      <a:r>
                        <a:rPr lang="en-US" sz="1100" kern="1200" dirty="0">
                          <a:solidFill>
                            <a:schemeClr val="dk1"/>
                          </a:solidFill>
                          <a:effectLst/>
                          <a:highlight>
                            <a:srgbClr val="00FFFF"/>
                          </a:highlight>
                          <a:latin typeface="Calibri"/>
                          <a:ea typeface="MS Mincho"/>
                          <a:cs typeface="Arial"/>
                        </a:rPr>
                        <a:t>May have public policy implications and the GAC will consider further whether to provide input on the issue to the PDP WG</a:t>
                      </a:r>
                    </a:p>
                    <a:p>
                      <a:pPr marL="342900" marR="0" lvl="0" indent="-342900">
                        <a:spcBef>
                          <a:spcPts val="0"/>
                        </a:spcBef>
                        <a:spcAft>
                          <a:spcPts val="0"/>
                        </a:spcAft>
                        <a:buFont typeface="+mj-lt"/>
                        <a:buAutoNum type="alphaLcParenR"/>
                      </a:pPr>
                      <a:r>
                        <a:rPr lang="en-US" sz="1100" kern="1200" dirty="0">
                          <a:solidFill>
                            <a:schemeClr val="dk1"/>
                          </a:solidFill>
                          <a:effectLst/>
                          <a:highlight>
                            <a:srgbClr val="00FFFF"/>
                          </a:highlight>
                          <a:latin typeface="Calibri"/>
                          <a:ea typeface="MS Mincho"/>
                          <a:cs typeface="Arial"/>
                        </a:rPr>
                        <a:t>Is unlikely to have public policy implications, but the GAC reserves the right to provide input on the issue to the PDP WG should it determine at a later stage that there are public policy implications, e.g. in view of developments in the WG (one-pagers could serve to facilitate following developments for the GAC)</a:t>
                      </a:r>
                    </a:p>
                  </a:txBody>
                  <a:tcPr marL="68580" marR="68580" marT="0" marB="0"/>
                </a:tc>
              </a:tr>
              <a:tr h="1322012">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7</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GAC reviews Quick Look Mechanism Committee recommended response and decides whether to agree or disagree (this could include referring issue back to Quick Look Mechanism Committee or the GAC deciding as a whole on a response)</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Day 60 - 80</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GAC</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In principle by email and/or teleconference, but in case of disagreement or need for further discussion, a decision could be escalated to a GAC F2F meeting. </a:t>
                      </a:r>
                    </a:p>
                  </a:txBody>
                  <a:tcPr marL="68580" marR="68580" marT="0" marB="0"/>
                </a:tc>
              </a:tr>
              <a:tr h="1133153">
                <a:tc>
                  <a:txBody>
                    <a:bodyPr/>
                    <a:lstStyle/>
                    <a:p>
                      <a:pPr marL="0" marR="0">
                        <a:spcBef>
                          <a:spcPts val="0"/>
                        </a:spcBef>
                        <a:spcAft>
                          <a:spcPts val="0"/>
                        </a:spcAft>
                      </a:pPr>
                      <a:r>
                        <a:rPr lang="en-US" sz="1100" kern="1200">
                          <a:solidFill>
                            <a:schemeClr val="dk1"/>
                          </a:solidFill>
                          <a:effectLst/>
                          <a:highlight>
                            <a:srgbClr val="00FFFF"/>
                          </a:highlight>
                          <a:latin typeface="Calibri"/>
                          <a:ea typeface="MS Mincho"/>
                          <a:cs typeface="Arial"/>
                        </a:rPr>
                        <a:t>8</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Communicate outcome of quick look mechanism to the GNSO Council</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Day 85</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GAC Secretariat on behalf of the GAC Chair </a:t>
                      </a:r>
                    </a:p>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 </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 </a:t>
                      </a:r>
                    </a:p>
                  </a:txBody>
                  <a:tcPr marL="68580" marR="68580" marT="0" marB="0"/>
                </a:tc>
              </a:tr>
            </a:tbl>
          </a:graphicData>
        </a:graphic>
      </p:graphicFrame>
    </p:spTree>
    <p:extLst>
      <p:ext uri="{BB962C8B-B14F-4D97-AF65-F5344CB8AC3E}">
        <p14:creationId xmlns:p14="http://schemas.microsoft.com/office/powerpoint/2010/main" val="6685295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Proposed GAC Quick Look Mechanism</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5300404"/>
              </p:ext>
            </p:extLst>
          </p:nvPr>
        </p:nvGraphicFramePr>
        <p:xfrm>
          <a:off x="457200" y="1600200"/>
          <a:ext cx="8229600" cy="4267201"/>
        </p:xfrm>
        <a:graphic>
          <a:graphicData uri="http://schemas.openxmlformats.org/drawingml/2006/table">
            <a:tbl>
              <a:tblPr firstRow="1" bandRow="1">
                <a:tableStyleId>{5C22544A-7EE6-4342-B048-85BDC9FD1C3A}</a:tableStyleId>
              </a:tblPr>
              <a:tblGrid>
                <a:gridCol w="457200"/>
                <a:gridCol w="2743200"/>
                <a:gridCol w="838200"/>
                <a:gridCol w="1219200"/>
                <a:gridCol w="2971800"/>
              </a:tblGrid>
              <a:tr h="456727">
                <a:tc>
                  <a:txBody>
                    <a:bodyPr/>
                    <a:lstStyle/>
                    <a:p>
                      <a:pPr marL="0" marR="0">
                        <a:spcBef>
                          <a:spcPts val="0"/>
                        </a:spcBef>
                        <a:spcAft>
                          <a:spcPts val="0"/>
                        </a:spcAft>
                      </a:pPr>
                      <a:r>
                        <a:rPr lang="en-US" sz="1100" b="1" dirty="0">
                          <a:effectLst/>
                          <a:latin typeface="Calibri"/>
                          <a:ea typeface="MS Mincho"/>
                          <a:cs typeface="Arial"/>
                        </a:rPr>
                        <a:t>Step</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What</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When</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Who</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b="1">
                          <a:effectLst/>
                          <a:latin typeface="Calibri"/>
                          <a:ea typeface="MS Mincho"/>
                          <a:cs typeface="Arial"/>
                        </a:rPr>
                        <a:t>Comments</a:t>
                      </a:r>
                      <a:endParaRPr lang="en-US" sz="1200">
                        <a:effectLst/>
                        <a:latin typeface="Cambria"/>
                        <a:ea typeface="MS Mincho"/>
                        <a:cs typeface="Arial"/>
                      </a:endParaRPr>
                    </a:p>
                  </a:txBody>
                  <a:tcPr marL="68580" marR="68580" marT="0" marB="0"/>
                </a:tc>
              </a:tr>
              <a:tr h="1126422">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9</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If outcome of quick look mechanism is option a or b, form a Drafting Team to develop input (option a) or consider whether input needs to be provided (option b) that can be provided to the PDP WG when it commences its deliberations</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Day 85</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GAC</a:t>
                      </a:r>
                    </a:p>
                  </a:txBody>
                  <a:tcPr marL="68580" marR="68580" marT="0" marB="0"/>
                </a:tc>
                <a:tc>
                  <a:txBody>
                    <a:bodyPr/>
                    <a:lstStyle/>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Note: the PDP WG would be formed after the GNSO Council reviews the Final Issue Report and decides to initiate a PDP.</a:t>
                      </a:r>
                    </a:p>
                    <a:p>
                      <a:pPr marL="0" marR="0">
                        <a:spcBef>
                          <a:spcPts val="0"/>
                        </a:spcBef>
                        <a:spcAft>
                          <a:spcPts val="0"/>
                        </a:spcAft>
                      </a:pPr>
                      <a:r>
                        <a:rPr lang="en-US" sz="1100" kern="1200" dirty="0">
                          <a:solidFill>
                            <a:schemeClr val="dk1"/>
                          </a:solidFill>
                          <a:effectLst/>
                          <a:highlight>
                            <a:srgbClr val="00FFFF"/>
                          </a:highlight>
                          <a:latin typeface="Calibri"/>
                          <a:ea typeface="MS Mincho"/>
                          <a:cs typeface="Arial"/>
                        </a:rPr>
                        <a:t> </a:t>
                      </a:r>
                    </a:p>
                  </a:txBody>
                  <a:tcPr marL="68580" marR="68580" marT="0" marB="0"/>
                </a:tc>
              </a:tr>
              <a:tr h="1445259">
                <a:tc>
                  <a:txBody>
                    <a:bodyPr/>
                    <a:lstStyle/>
                    <a:p>
                      <a:pPr marL="0" marR="0">
                        <a:spcBef>
                          <a:spcPts val="0"/>
                        </a:spcBef>
                        <a:spcAft>
                          <a:spcPts val="0"/>
                        </a:spcAft>
                      </a:pPr>
                      <a:r>
                        <a:rPr lang="en-US" sz="1100">
                          <a:effectLst/>
                          <a:latin typeface="Calibri"/>
                          <a:ea typeface="MS Mincho"/>
                          <a:cs typeface="Arial"/>
                        </a:rPr>
                        <a:t>10</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Closing of public comment forum on Preliminary Issue Report</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Day 85</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ICANN Staff</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 </a:t>
                      </a:r>
                      <a:endParaRPr lang="en-US" sz="1200">
                        <a:effectLst/>
                        <a:latin typeface="Cambria"/>
                        <a:ea typeface="MS Mincho"/>
                        <a:cs typeface="Arial"/>
                      </a:endParaRPr>
                    </a:p>
                  </a:txBody>
                  <a:tcPr marL="68580" marR="68580" marT="0" marB="0"/>
                </a:tc>
              </a:tr>
              <a:tr h="1238793">
                <a:tc>
                  <a:txBody>
                    <a:bodyPr/>
                    <a:lstStyle/>
                    <a:p>
                      <a:pPr marL="0" marR="0">
                        <a:spcBef>
                          <a:spcPts val="0"/>
                        </a:spcBef>
                        <a:spcAft>
                          <a:spcPts val="0"/>
                        </a:spcAft>
                      </a:pPr>
                      <a:r>
                        <a:rPr lang="en-US" sz="1100">
                          <a:effectLst/>
                          <a:latin typeface="Calibri"/>
                          <a:ea typeface="MS Mincho"/>
                          <a:cs typeface="Arial"/>
                        </a:rPr>
                        <a:t>11</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Submit Final Issue Report, including outcome of GAC Quick Look Mechanism to the GNSO Council</a:t>
                      </a:r>
                      <a:endParaRPr lang="en-US" sz="1200" dirty="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Day 100 (estimated)</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a:effectLst/>
                          <a:latin typeface="Calibri"/>
                          <a:ea typeface="MS Mincho"/>
                          <a:cs typeface="Arial"/>
                        </a:rPr>
                        <a:t>ICANN Staff</a:t>
                      </a:r>
                      <a:endParaRPr lang="en-US" sz="1200">
                        <a:effectLst/>
                        <a:latin typeface="Cambria"/>
                        <a:ea typeface="MS Mincho"/>
                        <a:cs typeface="Arial"/>
                      </a:endParaRPr>
                    </a:p>
                  </a:txBody>
                  <a:tcPr marL="68580" marR="68580" marT="0" marB="0"/>
                </a:tc>
                <a:tc>
                  <a:txBody>
                    <a:bodyPr/>
                    <a:lstStyle/>
                    <a:p>
                      <a:pPr marL="0" marR="0">
                        <a:spcBef>
                          <a:spcPts val="0"/>
                        </a:spcBef>
                        <a:spcAft>
                          <a:spcPts val="0"/>
                        </a:spcAft>
                      </a:pPr>
                      <a:r>
                        <a:rPr lang="en-US" sz="1100" dirty="0">
                          <a:effectLst/>
                          <a:latin typeface="Calibri"/>
                          <a:ea typeface="MS Mincho"/>
                          <a:cs typeface="Arial"/>
                        </a:rPr>
                        <a:t>Note: this marks the conclusion of the first phase only (Issue scoping) of the five GNSO PDP phases.</a:t>
                      </a:r>
                      <a:endParaRPr lang="en-US" sz="1200" dirty="0">
                        <a:effectLst/>
                        <a:latin typeface="Cambria"/>
                        <a:ea typeface="MS Mincho"/>
                        <a:cs typeface="Arial"/>
                      </a:endParaRPr>
                    </a:p>
                  </a:txBody>
                  <a:tcPr marL="68580" marR="68580" marT="0" marB="0"/>
                </a:tc>
              </a:tr>
            </a:tbl>
          </a:graphicData>
        </a:graphic>
      </p:graphicFrame>
    </p:spTree>
    <p:extLst>
      <p:ext uri="{BB962C8B-B14F-4D97-AF65-F5344CB8AC3E}">
        <p14:creationId xmlns:p14="http://schemas.microsoft.com/office/powerpoint/2010/main" val="23374085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 </a:t>
            </a:r>
            <a:r>
              <a:rPr lang="en-US" b="1" dirty="0"/>
              <a:t>for </a:t>
            </a:r>
            <a:r>
              <a:rPr lang="en-US" b="1" dirty="0" smtClean="0"/>
              <a:t>Consideration</a:t>
            </a:r>
            <a:endParaRPr lang="en-US" dirty="0"/>
          </a:p>
        </p:txBody>
      </p:sp>
      <p:sp>
        <p:nvSpPr>
          <p:cNvPr id="3" name="Content Placeholder 2"/>
          <p:cNvSpPr>
            <a:spLocks noGrp="1"/>
          </p:cNvSpPr>
          <p:nvPr>
            <p:ph idx="1"/>
          </p:nvPr>
        </p:nvSpPr>
        <p:spPr/>
        <p:txBody>
          <a:bodyPr>
            <a:normAutofit/>
          </a:bodyPr>
          <a:lstStyle/>
          <a:p>
            <a:pPr lvl="0"/>
            <a:r>
              <a:rPr lang="en-US" dirty="0"/>
              <a:t>Is there support for the creation of a GAC Quick Look Committee?</a:t>
            </a:r>
          </a:p>
          <a:p>
            <a:pPr lvl="0"/>
            <a:r>
              <a:rPr lang="en-US" dirty="0"/>
              <a:t>Are the timeframes </a:t>
            </a:r>
            <a:r>
              <a:rPr lang="en-US"/>
              <a:t>proposed </a:t>
            </a:r>
            <a:r>
              <a:rPr lang="en-US" smtClean="0"/>
              <a:t>workable</a:t>
            </a:r>
            <a:r>
              <a:rPr lang="en-US" dirty="0"/>
              <a:t>? </a:t>
            </a:r>
          </a:p>
          <a:p>
            <a:pPr lvl="0"/>
            <a:r>
              <a:rPr lang="en-US" dirty="0"/>
              <a:t>Are there any objections to implementing this as a pilot so it can be tested and reviewed?</a:t>
            </a:r>
          </a:p>
          <a:p>
            <a:r>
              <a:rPr lang="en-US" dirty="0"/>
              <a:t>Are there any other concerns or issues the GAC-GNSO CG should consider before finalizing these recommendations?</a:t>
            </a:r>
          </a:p>
        </p:txBody>
      </p:sp>
    </p:spTree>
    <p:extLst>
      <p:ext uri="{BB962C8B-B14F-4D97-AF65-F5344CB8AC3E}">
        <p14:creationId xmlns:p14="http://schemas.microsoft.com/office/powerpoint/2010/main" val="18634625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Thank You</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spTree>
    <p:extLst>
      <p:ext uri="{BB962C8B-B14F-4D97-AF65-F5344CB8AC3E}">
        <p14:creationId xmlns:p14="http://schemas.microsoft.com/office/powerpoint/2010/main" val="2463132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GNSO PDP Phases</a:t>
            </a:r>
            <a:endParaRPr lang="en-US" dirty="0"/>
          </a:p>
        </p:txBody>
      </p:sp>
      <p:sp>
        <p:nvSpPr>
          <p:cNvPr id="3" name="Content Placeholder 2"/>
          <p:cNvSpPr>
            <a:spLocks noGrp="1"/>
          </p:cNvSpPr>
          <p:nvPr>
            <p:ph idx="1"/>
          </p:nvPr>
        </p:nvSpPr>
        <p:spPr/>
        <p:txBody>
          <a:bodyPr/>
          <a:lstStyle/>
          <a:p>
            <a:pPr marL="0" lvl="0" indent="0">
              <a:buNone/>
            </a:pPr>
            <a:r>
              <a:rPr lang="en-US" dirty="0" smtClean="0"/>
              <a:t>Five Phases:</a:t>
            </a:r>
          </a:p>
          <a:p>
            <a:pPr lvl="0"/>
            <a:r>
              <a:rPr lang="en-US" dirty="0" smtClean="0"/>
              <a:t>Issue </a:t>
            </a:r>
            <a:r>
              <a:rPr lang="en-US" dirty="0"/>
              <a:t>scoping</a:t>
            </a:r>
          </a:p>
          <a:p>
            <a:pPr lvl="0"/>
            <a:r>
              <a:rPr lang="en-US" dirty="0"/>
              <a:t>Initiation</a:t>
            </a:r>
          </a:p>
          <a:p>
            <a:pPr lvl="0"/>
            <a:r>
              <a:rPr lang="en-US" dirty="0"/>
              <a:t>Working Group</a:t>
            </a:r>
          </a:p>
          <a:p>
            <a:pPr lvl="0"/>
            <a:r>
              <a:rPr lang="en-US" dirty="0"/>
              <a:t>Council Deliberations</a:t>
            </a:r>
          </a:p>
          <a:p>
            <a:pPr lvl="0"/>
            <a:r>
              <a:rPr lang="en-US" dirty="0"/>
              <a:t>Board </a:t>
            </a:r>
            <a:r>
              <a:rPr lang="en-US" dirty="0" smtClean="0"/>
              <a:t>Vote</a:t>
            </a:r>
            <a:endParaRPr lang="en-US" dirty="0"/>
          </a:p>
        </p:txBody>
      </p:sp>
    </p:spTree>
    <p:extLst>
      <p:ext uri="{BB962C8B-B14F-4D97-AF65-F5344CB8AC3E}">
        <p14:creationId xmlns:p14="http://schemas.microsoft.com/office/powerpoint/2010/main" val="519639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GAC Quick Look Mechanism Committee</a:t>
            </a:r>
            <a:endParaRPr lang="en-US" dirty="0"/>
          </a:p>
        </p:txBody>
      </p:sp>
      <p:sp>
        <p:nvSpPr>
          <p:cNvPr id="3" name="Content Placeholder 2"/>
          <p:cNvSpPr>
            <a:spLocks noGrp="1"/>
          </p:cNvSpPr>
          <p:nvPr>
            <p:ph idx="1"/>
          </p:nvPr>
        </p:nvSpPr>
        <p:spPr/>
        <p:txBody>
          <a:bodyPr>
            <a:normAutofit/>
          </a:bodyPr>
          <a:lstStyle/>
          <a:p>
            <a:pPr marL="342900" lvl="1" indent="-342900">
              <a:buFont typeface="Arial" panose="020B0604020202020204" pitchFamily="34" charset="0"/>
              <a:buChar char="•"/>
            </a:pPr>
            <a:r>
              <a:rPr lang="en-US" sz="3200" dirty="0" smtClean="0"/>
              <a:t>Early heads up to the GAC by the GNSO</a:t>
            </a:r>
          </a:p>
          <a:p>
            <a:pPr marL="742950" lvl="2" indent="-342900"/>
            <a:r>
              <a:rPr lang="en-US" dirty="0" smtClean="0"/>
              <a:t>Helps the GAC to put in place necessary </a:t>
            </a:r>
            <a:r>
              <a:rPr lang="en-US" dirty="0"/>
              <a:t>processes </a:t>
            </a:r>
            <a:r>
              <a:rPr lang="en-US" dirty="0" smtClean="0"/>
              <a:t>to </a:t>
            </a:r>
            <a:r>
              <a:rPr lang="en-US" dirty="0"/>
              <a:t>provide substantive input </a:t>
            </a:r>
            <a:r>
              <a:rPr lang="en-US" dirty="0" smtClean="0"/>
              <a:t>by the time its needed</a:t>
            </a:r>
            <a:endParaRPr lang="en-US" dirty="0"/>
          </a:p>
          <a:p>
            <a:pPr marL="342900" lvl="1" indent="-342900">
              <a:buFont typeface="Arial" panose="020B0604020202020204" pitchFamily="34" charset="0"/>
              <a:buChar char="•"/>
            </a:pPr>
            <a:r>
              <a:rPr lang="en-US" sz="3200" dirty="0" smtClean="0"/>
              <a:t>Early </a:t>
            </a:r>
            <a:r>
              <a:rPr lang="en-US" sz="3200" dirty="0"/>
              <a:t>indication of </a:t>
            </a:r>
            <a:r>
              <a:rPr lang="en-US" sz="3200" dirty="0" smtClean="0"/>
              <a:t>interest to the GNSO by the GAC </a:t>
            </a:r>
            <a:endParaRPr lang="en-US" sz="3200" dirty="0"/>
          </a:p>
          <a:p>
            <a:pPr marL="742950" lvl="2" indent="-342900"/>
            <a:r>
              <a:rPr lang="en-US" dirty="0" smtClean="0"/>
              <a:t>Helps the GNSO to do the necessary </a:t>
            </a:r>
            <a:r>
              <a:rPr lang="en-US" dirty="0"/>
              <a:t>arrangements </a:t>
            </a:r>
            <a:r>
              <a:rPr lang="en-US" dirty="0" smtClean="0"/>
              <a:t>to </a:t>
            </a:r>
            <a:r>
              <a:rPr lang="en-US" dirty="0" smtClean="0"/>
              <a:t>provide regular </a:t>
            </a:r>
            <a:r>
              <a:rPr lang="en-US" dirty="0" smtClean="0"/>
              <a:t>updates to the GAC and expects GAC input</a:t>
            </a:r>
            <a:endParaRPr lang="en-US" dirty="0"/>
          </a:p>
        </p:txBody>
      </p:sp>
    </p:spTree>
    <p:extLst>
      <p:ext uri="{BB962C8B-B14F-4D97-AF65-F5344CB8AC3E}">
        <p14:creationId xmlns:p14="http://schemas.microsoft.com/office/powerpoint/2010/main" val="8169581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 #1</a:t>
            </a:r>
            <a:endParaRPr lang="en-US" dirty="0"/>
          </a:p>
        </p:txBody>
      </p:sp>
      <p:sp>
        <p:nvSpPr>
          <p:cNvPr id="3" name="Content Placeholder 2"/>
          <p:cNvSpPr>
            <a:spLocks noGrp="1"/>
          </p:cNvSpPr>
          <p:nvPr>
            <p:ph idx="1"/>
          </p:nvPr>
        </p:nvSpPr>
        <p:spPr/>
        <p:txBody>
          <a:bodyPr/>
          <a:lstStyle/>
          <a:p>
            <a:pPr marL="0" indent="0" algn="just">
              <a:buNone/>
            </a:pPr>
            <a:r>
              <a:rPr lang="en-US" dirty="0" smtClean="0"/>
              <a:t>As </a:t>
            </a:r>
            <a:r>
              <a:rPr lang="en-US" dirty="0"/>
              <a:t>part of a request for an Issue Report, the requestor is encouraged to identify whether there is any standing GAC advice on the topic on which an Issue Report has been requested, if known to the requester. As such the template for a request for an Issue Report template should be modified to include a field related to this information</a:t>
            </a:r>
            <a:r>
              <a:rPr lang="en-US" dirty="0" smtClean="0"/>
              <a:t>.</a:t>
            </a:r>
            <a:endParaRPr lang="en-US" dirty="0"/>
          </a:p>
        </p:txBody>
      </p:sp>
    </p:spTree>
    <p:extLst>
      <p:ext uri="{BB962C8B-B14F-4D97-AF65-F5344CB8AC3E}">
        <p14:creationId xmlns:p14="http://schemas.microsoft.com/office/powerpoint/2010/main" val="1710754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 #2</a:t>
            </a:r>
            <a:endParaRPr lang="en-US" dirty="0"/>
          </a:p>
        </p:txBody>
      </p:sp>
      <p:sp>
        <p:nvSpPr>
          <p:cNvPr id="3" name="Content Placeholder 2"/>
          <p:cNvSpPr>
            <a:spLocks noGrp="1"/>
          </p:cNvSpPr>
          <p:nvPr>
            <p:ph idx="1"/>
          </p:nvPr>
        </p:nvSpPr>
        <p:spPr/>
        <p:txBody>
          <a:bodyPr/>
          <a:lstStyle/>
          <a:p>
            <a:pPr marL="0" indent="0" algn="just">
              <a:buNone/>
            </a:pPr>
            <a:r>
              <a:rPr lang="en-US" dirty="0" smtClean="0"/>
              <a:t>The </a:t>
            </a:r>
            <a:r>
              <a:rPr lang="en-US" dirty="0"/>
              <a:t>CG recommends that a GAC Quick Look Mechanism Committee is created. The GAC leadership group (GAC Chair and Vice-Chairs) </a:t>
            </a:r>
            <a:r>
              <a:rPr lang="en-US" dirty="0" smtClean="0"/>
              <a:t>may </a:t>
            </a:r>
            <a:r>
              <a:rPr lang="en-US" dirty="0"/>
              <a:t>assume this responsibility as a start.  The GAC may decide later whether other GAC members should be added or whether a new dedicated committee should be created</a:t>
            </a:r>
            <a:r>
              <a:rPr lang="en-US" dirty="0" smtClean="0"/>
              <a:t>.</a:t>
            </a:r>
            <a:endParaRPr lang="en-US" dirty="0"/>
          </a:p>
        </p:txBody>
      </p:sp>
    </p:spTree>
    <p:extLst>
      <p:ext uri="{BB962C8B-B14F-4D97-AF65-F5344CB8AC3E}">
        <p14:creationId xmlns:p14="http://schemas.microsoft.com/office/powerpoint/2010/main" val="3520871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 #3</a:t>
            </a:r>
            <a:endParaRPr lang="en-US" dirty="0"/>
          </a:p>
        </p:txBody>
      </p:sp>
      <p:sp>
        <p:nvSpPr>
          <p:cNvPr id="3" name="Content Placeholder 2"/>
          <p:cNvSpPr>
            <a:spLocks noGrp="1"/>
          </p:cNvSpPr>
          <p:nvPr>
            <p:ph idx="1"/>
          </p:nvPr>
        </p:nvSpPr>
        <p:spPr/>
        <p:txBody>
          <a:bodyPr>
            <a:normAutofit fontScale="55000" lnSpcReduction="20000"/>
          </a:bodyPr>
          <a:lstStyle/>
          <a:p>
            <a:pPr marL="0" indent="0" algn="just">
              <a:lnSpc>
                <a:spcPct val="120000"/>
              </a:lnSpc>
              <a:spcBef>
                <a:spcPts val="600"/>
              </a:spcBef>
              <a:spcAft>
                <a:spcPts val="600"/>
              </a:spcAft>
              <a:buNone/>
            </a:pPr>
            <a:r>
              <a:rPr lang="en-US" sz="4400" dirty="0"/>
              <a:t>It is the responsibility of the GAC Quick Look Mechanism Committee following notification of a request of an Issue Report by the GNSO Liaison to the GAC and/or GNSO Secretariat to develop a recommendation on whether the issue:</a:t>
            </a:r>
          </a:p>
          <a:p>
            <a:pPr marL="514350" lvl="0" indent="-514350" algn="just">
              <a:lnSpc>
                <a:spcPct val="120000"/>
              </a:lnSpc>
              <a:spcBef>
                <a:spcPts val="600"/>
              </a:spcBef>
              <a:spcAft>
                <a:spcPts val="600"/>
              </a:spcAft>
              <a:buFont typeface="+mj-lt"/>
              <a:buAutoNum type="alphaLcParenR"/>
            </a:pPr>
            <a:r>
              <a:rPr lang="en-US" dirty="0"/>
              <a:t>Has public policy implications and the GAC will commence preparations to provide input on the issue to the PDP WG;</a:t>
            </a:r>
          </a:p>
          <a:p>
            <a:pPr marL="514350" lvl="0" indent="-514350" algn="just">
              <a:lnSpc>
                <a:spcPct val="120000"/>
              </a:lnSpc>
              <a:spcBef>
                <a:spcPts val="600"/>
              </a:spcBef>
              <a:spcAft>
                <a:spcPts val="600"/>
              </a:spcAft>
              <a:buFont typeface="+mj-lt"/>
              <a:buAutoNum type="alphaLcParenR"/>
            </a:pPr>
            <a:r>
              <a:rPr lang="en-US" dirty="0"/>
              <a:t>May have public policy implications and the GAC will consider further whether to provide input on the issue to the PDP WG;</a:t>
            </a:r>
          </a:p>
          <a:p>
            <a:pPr marL="514350" lvl="0" indent="-514350" algn="just">
              <a:lnSpc>
                <a:spcPct val="120000"/>
              </a:lnSpc>
              <a:spcBef>
                <a:spcPts val="600"/>
              </a:spcBef>
              <a:spcAft>
                <a:spcPts val="600"/>
              </a:spcAft>
              <a:buFont typeface="+mj-lt"/>
              <a:buAutoNum type="alphaLcParenR"/>
            </a:pPr>
            <a:r>
              <a:rPr lang="en-US" dirty="0"/>
              <a:t>Is unlikely to have public policy implications, but the GAC reserves the right to provide input on the issue to the PDP WG should it determine at a later stage that there are public policy implications, e.g. in view of developments in the WG (one-pagers could serve to facilitate following developments for the GAC</a:t>
            </a:r>
            <a:r>
              <a:rPr lang="en-US" dirty="0" smtClean="0"/>
              <a:t>).</a:t>
            </a:r>
            <a:endParaRPr lang="en-US" dirty="0"/>
          </a:p>
        </p:txBody>
      </p:sp>
    </p:spTree>
    <p:extLst>
      <p:ext uri="{BB962C8B-B14F-4D97-AF65-F5344CB8AC3E}">
        <p14:creationId xmlns:p14="http://schemas.microsoft.com/office/powerpoint/2010/main" val="2793844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 #4</a:t>
            </a:r>
            <a:endParaRPr lang="en-US" dirty="0"/>
          </a:p>
        </p:txBody>
      </p:sp>
      <p:sp>
        <p:nvSpPr>
          <p:cNvPr id="3" name="Content Placeholder 2"/>
          <p:cNvSpPr>
            <a:spLocks noGrp="1"/>
          </p:cNvSpPr>
          <p:nvPr>
            <p:ph idx="1"/>
          </p:nvPr>
        </p:nvSpPr>
        <p:spPr/>
        <p:txBody>
          <a:bodyPr/>
          <a:lstStyle/>
          <a:p>
            <a:pPr marL="0" indent="0" algn="just">
              <a:buNone/>
            </a:pPr>
            <a:r>
              <a:rPr lang="en-US" dirty="0"/>
              <a:t>Within a proposed time period of 15 days, the GAC Quick Look Mechanism Committee is expected to forward its recommended response (a, b or c) to the full GAC for consideration</a:t>
            </a:r>
            <a:r>
              <a:rPr lang="en-US" dirty="0" smtClean="0"/>
              <a:t>.</a:t>
            </a:r>
            <a:endParaRPr lang="en-US" dirty="0"/>
          </a:p>
        </p:txBody>
      </p:sp>
    </p:spTree>
    <p:extLst>
      <p:ext uri="{BB962C8B-B14F-4D97-AF65-F5344CB8AC3E}">
        <p14:creationId xmlns:p14="http://schemas.microsoft.com/office/powerpoint/2010/main" val="2793844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 #5</a:t>
            </a:r>
            <a:endParaRPr lang="en-US" dirty="0"/>
          </a:p>
        </p:txBody>
      </p:sp>
      <p:sp>
        <p:nvSpPr>
          <p:cNvPr id="3" name="Content Placeholder 2"/>
          <p:cNvSpPr>
            <a:spLocks noGrp="1"/>
          </p:cNvSpPr>
          <p:nvPr>
            <p:ph idx="1"/>
          </p:nvPr>
        </p:nvSpPr>
        <p:spPr/>
        <p:txBody>
          <a:bodyPr/>
          <a:lstStyle/>
          <a:p>
            <a:pPr marL="0" indent="0" algn="just">
              <a:buNone/>
            </a:pPr>
            <a:r>
              <a:rPr lang="en-US" dirty="0"/>
              <a:t>Within a proposed time period of 20 days, the GAC reviews the GAC Quick Look Mechanism Committee recommended response and decides whether to agree or disagree (this could include referring issue back to Quick Look Mechanism Committee or the GAC deciding as a whole on a response</a:t>
            </a:r>
            <a:r>
              <a:rPr lang="en-US" dirty="0" smtClean="0"/>
              <a:t>).</a:t>
            </a:r>
            <a:endParaRPr lang="en-US" dirty="0"/>
          </a:p>
        </p:txBody>
      </p:sp>
    </p:spTree>
    <p:extLst>
      <p:ext uri="{BB962C8B-B14F-4D97-AF65-F5344CB8AC3E}">
        <p14:creationId xmlns:p14="http://schemas.microsoft.com/office/powerpoint/2010/main" val="27938449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 #6</a:t>
            </a:r>
            <a:endParaRPr lang="en-US" dirty="0"/>
          </a:p>
        </p:txBody>
      </p:sp>
      <p:sp>
        <p:nvSpPr>
          <p:cNvPr id="3" name="Content Placeholder 2"/>
          <p:cNvSpPr>
            <a:spLocks noGrp="1"/>
          </p:cNvSpPr>
          <p:nvPr>
            <p:ph idx="1"/>
          </p:nvPr>
        </p:nvSpPr>
        <p:spPr/>
        <p:txBody>
          <a:bodyPr/>
          <a:lstStyle/>
          <a:p>
            <a:pPr marL="0" indent="0" algn="just">
              <a:buNone/>
            </a:pPr>
            <a:r>
              <a:rPr lang="en-US" dirty="0"/>
              <a:t>If the recommended response is agreed to, this response is communicated by the GAC secretariat on behalf of the GAC Chair to the GNSO Council liaison to the GAC who communicates this information to ICANN Staff responsible for developing the Issue Report as well as the GNSO </a:t>
            </a:r>
            <a:r>
              <a:rPr lang="en-US" dirty="0" smtClean="0"/>
              <a:t>Council and/or </a:t>
            </a:r>
            <a:r>
              <a:rPr lang="en-US" dirty="0"/>
              <a:t>submitted to the public comment forum</a:t>
            </a:r>
            <a:r>
              <a:rPr lang="en-US" dirty="0" smtClean="0"/>
              <a:t>.  </a:t>
            </a:r>
            <a:endParaRPr lang="en-US" dirty="0"/>
          </a:p>
        </p:txBody>
      </p:sp>
    </p:spTree>
    <p:extLst>
      <p:ext uri="{BB962C8B-B14F-4D97-AF65-F5344CB8AC3E}">
        <p14:creationId xmlns:p14="http://schemas.microsoft.com/office/powerpoint/2010/main" val="2793844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1278</Words>
  <Application>Microsoft Office PowerPoint</Application>
  <PresentationFormat>On-screen Show (4:3)</PresentationFormat>
  <Paragraphs>121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Recommendations for GAC Early Engagement in GNSO PDP Issue Scoping Phase</vt:lpstr>
      <vt:lpstr>GNSO PDP Phases</vt:lpstr>
      <vt:lpstr>GAC Quick Look Mechanism Committee</vt:lpstr>
      <vt:lpstr>Preliminary Rec. #1</vt:lpstr>
      <vt:lpstr>Preliminary Rec. #2</vt:lpstr>
      <vt:lpstr>Preliminary Rec. #3</vt:lpstr>
      <vt:lpstr>Preliminary Rec. #4</vt:lpstr>
      <vt:lpstr>Preliminary Rec. #5</vt:lpstr>
      <vt:lpstr>Preliminary Rec. #6</vt:lpstr>
      <vt:lpstr>Preliminary Rec. #7</vt:lpstr>
      <vt:lpstr>Preliminary Rec. #8</vt:lpstr>
      <vt:lpstr>Proposed GAC Quick Look Mechanism</vt:lpstr>
      <vt:lpstr>Proposed GAC Quick Look Mechanism</vt:lpstr>
      <vt:lpstr>Proposed GAC Quick Look Mechanism</vt:lpstr>
      <vt:lpstr>Questions for Consideration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Recommendations for GAC Early Engagement in GNSO PDP Issue Scoping Phase</dc:title>
  <dc:creator>admin</dc:creator>
  <cp:lastModifiedBy>Manal Ismail</cp:lastModifiedBy>
  <cp:revision>10</cp:revision>
  <dcterms:created xsi:type="dcterms:W3CDTF">2015-01-25T10:48:21Z</dcterms:created>
  <dcterms:modified xsi:type="dcterms:W3CDTF">2015-02-03T07:51:42Z</dcterms:modified>
</cp:coreProperties>
</file>