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351" r:id="rId3"/>
    <p:sldId id="353" r:id="rId4"/>
    <p:sldId id="356" r:id="rId5"/>
    <p:sldId id="257" r:id="rId6"/>
    <p:sldId id="357" r:id="rId7"/>
    <p:sldId id="358" r:id="rId8"/>
    <p:sldId id="359" r:id="rId9"/>
    <p:sldId id="360" r:id="rId10"/>
    <p:sldId id="26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519"/>
    <p:restoredTop sz="89077"/>
  </p:normalViewPr>
  <p:slideViewPr>
    <p:cSldViewPr snapToGrid="0" snapToObjects="1">
      <p:cViewPr varScale="1">
        <p:scale>
          <a:sx n="95" d="100"/>
          <a:sy n="95" d="100"/>
        </p:scale>
        <p:origin x="26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E45D48-D38A-E449-864C-1F60B2017324}" type="datetimeFigureOut">
              <a:rPr lang="en-US" smtClean="0"/>
              <a:t>10/15/24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5F09B8-A591-DD40-8CE9-73D2B4B2E75D}" type="slidenum">
              <a:rPr lang="en-US" smtClean="0"/>
              <a:t>‹#›</a:t>
            </a:fld>
            <a:endParaRPr lang="en-US"/>
          </a:p>
        </p:txBody>
      </p:sp>
    </p:spTree>
    <p:extLst>
      <p:ext uri="{BB962C8B-B14F-4D97-AF65-F5344CB8AC3E}">
        <p14:creationId xmlns:p14="http://schemas.microsoft.com/office/powerpoint/2010/main" val="7016123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5F09B8-A591-DD40-8CE9-73D2B4B2E75D}" type="slidenum">
              <a:rPr lang="en-US" smtClean="0"/>
              <a:t>1</a:t>
            </a:fld>
            <a:endParaRPr lang="en-US"/>
          </a:p>
        </p:txBody>
      </p:sp>
    </p:spTree>
    <p:extLst>
      <p:ext uri="{BB962C8B-B14F-4D97-AF65-F5344CB8AC3E}">
        <p14:creationId xmlns:p14="http://schemas.microsoft.com/office/powerpoint/2010/main" val="2011036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79C065E-A660-3941-92E6-B806D794F376}" type="datetimeFigureOut">
              <a:rPr lang="en-US" smtClean="0"/>
              <a:t>10/15/24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C6DB47-1E06-7C40-87CE-A26539E54130}" type="slidenum">
              <a:rPr lang="en-US" smtClean="0"/>
              <a:t>‹#›</a:t>
            </a:fld>
            <a:endParaRPr lang="en-US"/>
          </a:p>
        </p:txBody>
      </p:sp>
    </p:spTree>
    <p:extLst>
      <p:ext uri="{BB962C8B-B14F-4D97-AF65-F5344CB8AC3E}">
        <p14:creationId xmlns:p14="http://schemas.microsoft.com/office/powerpoint/2010/main" val="976249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9C065E-A660-3941-92E6-B806D794F376}" type="datetimeFigureOut">
              <a:rPr lang="en-US" smtClean="0"/>
              <a:t>10/15/24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C6DB47-1E06-7C40-87CE-A26539E54130}" type="slidenum">
              <a:rPr lang="en-US" smtClean="0"/>
              <a:t>‹#›</a:t>
            </a:fld>
            <a:endParaRPr lang="en-US"/>
          </a:p>
        </p:txBody>
      </p:sp>
    </p:spTree>
    <p:extLst>
      <p:ext uri="{BB962C8B-B14F-4D97-AF65-F5344CB8AC3E}">
        <p14:creationId xmlns:p14="http://schemas.microsoft.com/office/powerpoint/2010/main" val="919109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9C065E-A660-3941-92E6-B806D794F376}" type="datetimeFigureOut">
              <a:rPr lang="en-US" smtClean="0"/>
              <a:t>10/15/24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C6DB47-1E06-7C40-87CE-A26539E54130}" type="slidenum">
              <a:rPr lang="en-US" smtClean="0"/>
              <a:t>‹#›</a:t>
            </a:fld>
            <a:endParaRPr lang="en-US"/>
          </a:p>
        </p:txBody>
      </p:sp>
    </p:spTree>
    <p:extLst>
      <p:ext uri="{BB962C8B-B14F-4D97-AF65-F5344CB8AC3E}">
        <p14:creationId xmlns:p14="http://schemas.microsoft.com/office/powerpoint/2010/main" val="61714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dirty="0"/>
              <a:t>Click to edit Master title style</a:t>
            </a:r>
          </a:p>
        </p:txBody>
      </p:sp>
      <p:sp>
        <p:nvSpPr>
          <p:cNvPr id="3" name="Content Placeholder 2"/>
          <p:cNvSpPr>
            <a:spLocks noGrp="1"/>
          </p:cNvSpPr>
          <p:nvPr>
            <p:ph idx="1"/>
          </p:nvPr>
        </p:nvSpPr>
        <p:spPr/>
        <p:txBody>
          <a:bodyPr/>
          <a:lstStyle>
            <a:lvl1pPr marL="465138" indent="-465138">
              <a:lnSpc>
                <a:spcPct val="100000"/>
              </a:lnSpc>
              <a:tabLst/>
              <a:defRPr sz="2400">
                <a:latin typeface="+mj-lt"/>
              </a:defRPr>
            </a:lvl1pPr>
            <a:lvl2pPr marL="919163" indent="-461963">
              <a:lnSpc>
                <a:spcPct val="100000"/>
              </a:lnSpc>
              <a:buSzPct val="70000"/>
              <a:buFont typeface="Courier New" panose="02070309020205020404" pitchFamily="49" charset="0"/>
              <a:buChar char="o"/>
              <a:tabLst/>
              <a:defRPr sz="2300">
                <a:latin typeface="+mj-lt"/>
              </a:defRPr>
            </a:lvl2pPr>
            <a:lvl3pPr>
              <a:lnSpc>
                <a:spcPct val="100000"/>
              </a:lnSpc>
              <a:buSzPct val="50000"/>
              <a:buFont typeface="Wingdings" pitchFamily="2" charset="2"/>
              <a:buChar char="q"/>
              <a:defRPr sz="2200">
                <a:latin typeface="+mj-lt"/>
              </a:defRPr>
            </a:lvl3pPr>
            <a:lvl4pPr>
              <a:defRPr>
                <a:latin typeface="+mj-lt"/>
              </a:defRPr>
            </a:lvl4pPr>
            <a:lvl5pPr>
              <a:defRPr>
                <a:latin typeface="+mj-lt"/>
              </a:defRPr>
            </a:lvl5pPr>
          </a:lstStyle>
          <a:p>
            <a:pPr lvl="0"/>
            <a:r>
              <a:rPr lang="en-US" dirty="0"/>
              <a:t>Click to edit Master text styles</a:t>
            </a:r>
          </a:p>
          <a:p>
            <a:pPr lvl="1"/>
            <a:r>
              <a:rPr lang="en-US" dirty="0"/>
              <a:t>Second level</a:t>
            </a:r>
          </a:p>
          <a:p>
            <a:pPr lvl="2"/>
            <a:r>
              <a:rPr lang="en-US" dirty="0"/>
              <a:t>Third level</a:t>
            </a:r>
          </a:p>
        </p:txBody>
      </p:sp>
      <p:sp>
        <p:nvSpPr>
          <p:cNvPr id="4" name="Date Placeholder 3"/>
          <p:cNvSpPr>
            <a:spLocks noGrp="1"/>
          </p:cNvSpPr>
          <p:nvPr>
            <p:ph type="dt" sz="half" idx="10"/>
          </p:nvPr>
        </p:nvSpPr>
        <p:spPr/>
        <p:txBody>
          <a:bodyPr/>
          <a:lstStyle/>
          <a:p>
            <a:fld id="{479C065E-A660-3941-92E6-B806D794F376}" type="datetimeFigureOut">
              <a:rPr lang="en-US" smtClean="0"/>
              <a:t>10/15/24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C6DB47-1E06-7C40-87CE-A26539E54130}" type="slidenum">
              <a:rPr lang="en-US" smtClean="0"/>
              <a:t>‹#›</a:t>
            </a:fld>
            <a:endParaRPr lang="en-US"/>
          </a:p>
        </p:txBody>
      </p:sp>
    </p:spTree>
    <p:extLst>
      <p:ext uri="{BB962C8B-B14F-4D97-AF65-F5344CB8AC3E}">
        <p14:creationId xmlns:p14="http://schemas.microsoft.com/office/powerpoint/2010/main" val="1047459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5400">
                <a:solidFill>
                  <a:schemeClr val="accent1"/>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fld id="{479C065E-A660-3941-92E6-B806D794F376}" type="datetimeFigureOut">
              <a:rPr lang="en-US" smtClean="0"/>
              <a:t>10/15/24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C6DB47-1E06-7C40-87CE-A26539E54130}" type="slidenum">
              <a:rPr lang="en-US" smtClean="0"/>
              <a:t>‹#›</a:t>
            </a:fld>
            <a:endParaRPr lang="en-US"/>
          </a:p>
        </p:txBody>
      </p:sp>
    </p:spTree>
    <p:extLst>
      <p:ext uri="{BB962C8B-B14F-4D97-AF65-F5344CB8AC3E}">
        <p14:creationId xmlns:p14="http://schemas.microsoft.com/office/powerpoint/2010/main" val="1734143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79C065E-A660-3941-92E6-B806D794F376}" type="datetimeFigureOut">
              <a:rPr lang="en-US" smtClean="0"/>
              <a:t>10/15/24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C6DB47-1E06-7C40-87CE-A26539E54130}" type="slidenum">
              <a:rPr lang="en-US" smtClean="0"/>
              <a:t>‹#›</a:t>
            </a:fld>
            <a:endParaRPr lang="en-US"/>
          </a:p>
        </p:txBody>
      </p:sp>
    </p:spTree>
    <p:extLst>
      <p:ext uri="{BB962C8B-B14F-4D97-AF65-F5344CB8AC3E}">
        <p14:creationId xmlns:p14="http://schemas.microsoft.com/office/powerpoint/2010/main" val="104251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9C065E-A660-3941-92E6-B806D794F376}" type="datetimeFigureOut">
              <a:rPr lang="en-US" smtClean="0"/>
              <a:t>10/15/24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C6DB47-1E06-7C40-87CE-A26539E54130}" type="slidenum">
              <a:rPr lang="en-US" smtClean="0"/>
              <a:t>‹#›</a:t>
            </a:fld>
            <a:endParaRPr lang="en-US"/>
          </a:p>
        </p:txBody>
      </p:sp>
    </p:spTree>
    <p:extLst>
      <p:ext uri="{BB962C8B-B14F-4D97-AF65-F5344CB8AC3E}">
        <p14:creationId xmlns:p14="http://schemas.microsoft.com/office/powerpoint/2010/main" val="1958460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9C065E-A660-3941-92E6-B806D794F376}" type="datetimeFigureOut">
              <a:rPr lang="en-US" smtClean="0"/>
              <a:t>10/15/24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C6DB47-1E06-7C40-87CE-A26539E54130}" type="slidenum">
              <a:rPr lang="en-US" smtClean="0"/>
              <a:t>‹#›</a:t>
            </a:fld>
            <a:endParaRPr lang="en-US"/>
          </a:p>
        </p:txBody>
      </p:sp>
    </p:spTree>
    <p:extLst>
      <p:ext uri="{BB962C8B-B14F-4D97-AF65-F5344CB8AC3E}">
        <p14:creationId xmlns:p14="http://schemas.microsoft.com/office/powerpoint/2010/main" val="1363900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9C065E-A660-3941-92E6-B806D794F376}" type="datetimeFigureOut">
              <a:rPr lang="en-US" smtClean="0"/>
              <a:t>10/15/24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C6DB47-1E06-7C40-87CE-A26539E54130}" type="slidenum">
              <a:rPr lang="en-US" smtClean="0"/>
              <a:t>‹#›</a:t>
            </a:fld>
            <a:endParaRPr lang="en-US"/>
          </a:p>
        </p:txBody>
      </p:sp>
    </p:spTree>
    <p:extLst>
      <p:ext uri="{BB962C8B-B14F-4D97-AF65-F5344CB8AC3E}">
        <p14:creationId xmlns:p14="http://schemas.microsoft.com/office/powerpoint/2010/main" val="833356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79C065E-A660-3941-92E6-B806D794F376}" type="datetimeFigureOut">
              <a:rPr lang="en-US" smtClean="0"/>
              <a:t>10/15/24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C6DB47-1E06-7C40-87CE-A26539E54130}" type="slidenum">
              <a:rPr lang="en-US" smtClean="0"/>
              <a:t>‹#›</a:t>
            </a:fld>
            <a:endParaRPr lang="en-US"/>
          </a:p>
        </p:txBody>
      </p:sp>
    </p:spTree>
    <p:extLst>
      <p:ext uri="{BB962C8B-B14F-4D97-AF65-F5344CB8AC3E}">
        <p14:creationId xmlns:p14="http://schemas.microsoft.com/office/powerpoint/2010/main" val="329828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79C065E-A660-3941-92E6-B806D794F376}" type="datetimeFigureOut">
              <a:rPr lang="en-US" smtClean="0"/>
              <a:t>10/15/24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C6DB47-1E06-7C40-87CE-A26539E54130}" type="slidenum">
              <a:rPr lang="en-US" smtClean="0"/>
              <a:t>‹#›</a:t>
            </a:fld>
            <a:endParaRPr lang="en-US"/>
          </a:p>
        </p:txBody>
      </p:sp>
    </p:spTree>
    <p:extLst>
      <p:ext uri="{BB962C8B-B14F-4D97-AF65-F5344CB8AC3E}">
        <p14:creationId xmlns:p14="http://schemas.microsoft.com/office/powerpoint/2010/main" val="775382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9C065E-A660-3941-92E6-B806D794F376}" type="datetimeFigureOut">
              <a:rPr lang="en-US" smtClean="0"/>
              <a:t>10/15/24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C6DB47-1E06-7C40-87CE-A26539E54130}" type="slidenum">
              <a:rPr lang="en-US" smtClean="0"/>
              <a:t>‹#›</a:t>
            </a:fld>
            <a:endParaRPr lang="en-US"/>
          </a:p>
        </p:txBody>
      </p:sp>
    </p:spTree>
    <p:extLst>
      <p:ext uri="{BB962C8B-B14F-4D97-AF65-F5344CB8AC3E}">
        <p14:creationId xmlns:p14="http://schemas.microsoft.com/office/powerpoint/2010/main" val="243977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gnso.icann.org/sites/default/files/file/field-file-attach/epdp-phase-2-temp-spec-gtld-registration-data-2-31jul20-en.pdf" TargetMode="External"/><Relationship Id="rId2" Type="http://schemas.openxmlformats.org/officeDocument/2006/relationships/hyperlink" Target="https://gnso.icann.org/en/council/resolutions/2020-current#20200924-2" TargetMode="External"/><Relationship Id="rId1" Type="http://schemas.openxmlformats.org/officeDocument/2006/relationships/slideLayout" Target="../slideLayouts/slideLayout7.xml"/><Relationship Id="rId4" Type="http://schemas.openxmlformats.org/officeDocument/2006/relationships/hyperlink" Target="https://www.icann.org/en/board-activities-and-meetings/materials/approved-resolutions-regular-meeting-of-the-icann-board-25-03-2021-en#2.c"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25923" y="3097638"/>
            <a:ext cx="9740153" cy="2387600"/>
          </a:xfrm>
        </p:spPr>
        <p:txBody>
          <a:bodyPr>
            <a:normAutofit/>
          </a:bodyPr>
          <a:lstStyle/>
          <a:p>
            <a:pPr>
              <a:spcBef>
                <a:spcPts val="600"/>
              </a:spcBef>
            </a:pPr>
            <a:r>
              <a:rPr lang="en-US" b="1" dirty="0">
                <a:solidFill>
                  <a:schemeClr val="accent1"/>
                </a:solidFill>
                <a:latin typeface="Avenir Next Ultra Light" panose="020B0203020202020204" pitchFamily="34" charset="77"/>
              </a:rPr>
              <a:t>Board Readiness</a:t>
            </a:r>
            <a:br>
              <a:rPr lang="en-US" b="1" dirty="0">
                <a:solidFill>
                  <a:schemeClr val="accent1"/>
                </a:solidFill>
                <a:latin typeface="Avenir Next Ultra Light" panose="020B0203020202020204" pitchFamily="34" charset="77"/>
              </a:rPr>
            </a:br>
            <a:br>
              <a:rPr lang="en-US" sz="1300" b="1" dirty="0">
                <a:solidFill>
                  <a:schemeClr val="accent1"/>
                </a:solidFill>
                <a:latin typeface="Avenir Next Ultra Light" panose="020B0203020202020204" pitchFamily="34" charset="77"/>
              </a:rPr>
            </a:br>
            <a:endParaRPr lang="en-US" b="1" dirty="0">
              <a:solidFill>
                <a:schemeClr val="accent1"/>
              </a:solidFill>
              <a:latin typeface="Avenir Next Ultra Light" panose="020B0203020202020204" pitchFamily="34" charset="77"/>
            </a:endParaRPr>
          </a:p>
        </p:txBody>
      </p:sp>
      <p:sp>
        <p:nvSpPr>
          <p:cNvPr id="3" name="Subtitle 2"/>
          <p:cNvSpPr>
            <a:spLocks noGrp="1"/>
          </p:cNvSpPr>
          <p:nvPr>
            <p:ph type="subTitle" idx="1"/>
          </p:nvPr>
        </p:nvSpPr>
        <p:spPr>
          <a:xfrm>
            <a:off x="1524000" y="5269466"/>
            <a:ext cx="9144000" cy="1655762"/>
          </a:xfrm>
        </p:spPr>
        <p:txBody>
          <a:bodyPr/>
          <a:lstStyle/>
          <a:p>
            <a:r>
              <a:rPr lang="en-US" dirty="0">
                <a:latin typeface="+mj-lt"/>
              </a:rPr>
              <a:t>For Council Meeting </a:t>
            </a:r>
          </a:p>
          <a:p>
            <a:r>
              <a:rPr lang="en-US" dirty="0">
                <a:latin typeface="+mj-lt"/>
              </a:rPr>
              <a:t>17 Oct 2024</a:t>
            </a:r>
          </a:p>
        </p:txBody>
      </p:sp>
      <p:pic>
        <p:nvPicPr>
          <p:cNvPr id="1026" name="Picture 2" descr="ICANN GNSO">
            <a:extLst>
              <a:ext uri="{FF2B5EF4-FFF2-40B4-BE49-F238E27FC236}">
                <a16:creationId xmlns:a16="http://schemas.microsoft.com/office/drawing/2014/main" id="{817F6A10-CB57-4F4B-AF70-68D575A62C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5071" y="0"/>
            <a:ext cx="25908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3247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chemeClr val="accent1"/>
                </a:solidFill>
                <a:latin typeface="Avenir Next Ultra Light" panose="020B0203020202020204" pitchFamily="34" charset="77"/>
              </a:rPr>
              <a:t>Thank You</a:t>
            </a:r>
          </a:p>
        </p:txBody>
      </p:sp>
    </p:spTree>
    <p:extLst>
      <p:ext uri="{BB962C8B-B14F-4D97-AF65-F5344CB8AC3E}">
        <p14:creationId xmlns:p14="http://schemas.microsoft.com/office/powerpoint/2010/main" val="165573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EB77C-87C7-0944-BF35-C4DD9562F7D1}"/>
              </a:ext>
            </a:extLst>
          </p:cNvPr>
          <p:cNvSpPr>
            <a:spLocks noGrp="1"/>
          </p:cNvSpPr>
          <p:nvPr>
            <p:ph type="title"/>
          </p:nvPr>
        </p:nvSpPr>
        <p:spPr/>
        <p:txBody>
          <a:bodyPr>
            <a:normAutofit/>
          </a:bodyPr>
          <a:lstStyle/>
          <a:p>
            <a:r>
              <a:rPr lang="en-US" b="1" dirty="0">
                <a:solidFill>
                  <a:schemeClr val="accent1"/>
                </a:solidFill>
                <a:latin typeface="Avenir Next Ultra Light" panose="020B0203020202020204" pitchFamily="34" charset="77"/>
              </a:rPr>
              <a:t>Team Members</a:t>
            </a:r>
          </a:p>
        </p:txBody>
      </p:sp>
      <p:sp>
        <p:nvSpPr>
          <p:cNvPr id="9" name="Content Placeholder 8">
            <a:extLst>
              <a:ext uri="{FF2B5EF4-FFF2-40B4-BE49-F238E27FC236}">
                <a16:creationId xmlns:a16="http://schemas.microsoft.com/office/drawing/2014/main" id="{24BB09C0-FF35-854A-8EC4-0DC93F6C7A65}"/>
              </a:ext>
            </a:extLst>
          </p:cNvPr>
          <p:cNvSpPr>
            <a:spLocks noGrp="1"/>
          </p:cNvSpPr>
          <p:nvPr>
            <p:ph idx="1"/>
          </p:nvPr>
        </p:nvSpPr>
        <p:spPr>
          <a:xfrm>
            <a:off x="838200" y="1680881"/>
            <a:ext cx="10515600" cy="5244353"/>
          </a:xfrm>
        </p:spPr>
        <p:txBody>
          <a:bodyPr>
            <a:normAutofit/>
          </a:bodyPr>
          <a:lstStyle/>
          <a:p>
            <a:r>
              <a:rPr lang="en-AU" dirty="0">
                <a:solidFill>
                  <a:srgbClr val="000000"/>
                </a:solidFill>
                <a:effectLst/>
              </a:rPr>
              <a:t>Jennifer Chung</a:t>
            </a:r>
          </a:p>
          <a:p>
            <a:r>
              <a:rPr lang="en-AU" dirty="0">
                <a:solidFill>
                  <a:srgbClr val="000000"/>
                </a:solidFill>
                <a:effectLst/>
              </a:rPr>
              <a:t>Justine Chew</a:t>
            </a:r>
          </a:p>
          <a:p>
            <a:r>
              <a:rPr lang="en-AU" dirty="0">
                <a:solidFill>
                  <a:srgbClr val="000000"/>
                </a:solidFill>
                <a:effectLst/>
              </a:rPr>
              <a:t>Prudence </a:t>
            </a:r>
            <a:r>
              <a:rPr lang="en-AU" dirty="0" err="1">
                <a:solidFill>
                  <a:srgbClr val="000000"/>
                </a:solidFill>
                <a:effectLst/>
              </a:rPr>
              <a:t>Malinki</a:t>
            </a:r>
            <a:endParaRPr lang="en-AU" dirty="0">
              <a:solidFill>
                <a:srgbClr val="000000"/>
              </a:solidFill>
              <a:effectLst/>
            </a:endParaRPr>
          </a:p>
          <a:p>
            <a:r>
              <a:rPr lang="en-AU" dirty="0">
                <a:solidFill>
                  <a:srgbClr val="000000"/>
                </a:solidFill>
                <a:effectLst/>
              </a:rPr>
              <a:t>Susan Payne</a:t>
            </a:r>
          </a:p>
          <a:p>
            <a:r>
              <a:rPr lang="en-AU" dirty="0">
                <a:solidFill>
                  <a:srgbClr val="000000"/>
                </a:solidFill>
                <a:effectLst/>
              </a:rPr>
              <a:t>Kurt Pritz</a:t>
            </a:r>
          </a:p>
          <a:p>
            <a:r>
              <a:rPr lang="en-AU" dirty="0">
                <a:solidFill>
                  <a:srgbClr val="000000"/>
                </a:solidFill>
                <a:effectLst/>
              </a:rPr>
              <a:t>Thomas Rickert </a:t>
            </a:r>
          </a:p>
        </p:txBody>
      </p:sp>
    </p:spTree>
    <p:extLst>
      <p:ext uri="{BB962C8B-B14F-4D97-AF65-F5344CB8AC3E}">
        <p14:creationId xmlns:p14="http://schemas.microsoft.com/office/powerpoint/2010/main" val="943559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B57CA-B955-F742-BE26-F9226C811538}"/>
              </a:ext>
            </a:extLst>
          </p:cNvPr>
          <p:cNvSpPr>
            <a:spLocks noGrp="1"/>
          </p:cNvSpPr>
          <p:nvPr>
            <p:ph type="title"/>
          </p:nvPr>
        </p:nvSpPr>
        <p:spPr/>
        <p:txBody>
          <a:bodyPr>
            <a:normAutofit/>
          </a:bodyPr>
          <a:lstStyle/>
          <a:p>
            <a:r>
              <a:rPr lang="en-AU" sz="4000" b="1" dirty="0">
                <a:solidFill>
                  <a:schemeClr val="accent1"/>
                </a:solidFill>
                <a:latin typeface="Avenir Next Ultra Light" panose="020B0203020202020204" pitchFamily="34" charset="77"/>
              </a:rPr>
              <a:t>Mission / Scope</a:t>
            </a:r>
          </a:p>
        </p:txBody>
      </p:sp>
      <p:sp>
        <p:nvSpPr>
          <p:cNvPr id="4" name="TextBox 3">
            <a:extLst>
              <a:ext uri="{FF2B5EF4-FFF2-40B4-BE49-F238E27FC236}">
                <a16:creationId xmlns:a16="http://schemas.microsoft.com/office/drawing/2014/main" id="{5C633A78-8C19-AC48-A18F-689755B4A584}"/>
              </a:ext>
            </a:extLst>
          </p:cNvPr>
          <p:cNvSpPr txBox="1"/>
          <p:nvPr/>
        </p:nvSpPr>
        <p:spPr>
          <a:xfrm>
            <a:off x="2662518" y="1859340"/>
            <a:ext cx="6441141" cy="1569660"/>
          </a:xfrm>
          <a:prstGeom prst="rect">
            <a:avLst/>
          </a:prstGeom>
          <a:noFill/>
        </p:spPr>
        <p:txBody>
          <a:bodyPr wrap="square" rtlCol="0">
            <a:spAutoFit/>
          </a:bodyPr>
          <a:lstStyle/>
          <a:p>
            <a:r>
              <a:rPr lang="en-AU" sz="2400" dirty="0">
                <a:latin typeface="+mj-lt"/>
              </a:rPr>
              <a:t>Perform a study that will inform the improvement or creation of policy development practices that will improve the Board readiness of GNSO policy recommendations.</a:t>
            </a:r>
          </a:p>
        </p:txBody>
      </p:sp>
      <p:sp>
        <p:nvSpPr>
          <p:cNvPr id="5" name="TextBox 4">
            <a:extLst>
              <a:ext uri="{FF2B5EF4-FFF2-40B4-BE49-F238E27FC236}">
                <a16:creationId xmlns:a16="http://schemas.microsoft.com/office/drawing/2014/main" id="{BB3B5DB0-733F-684B-878A-2269C9DF0B1A}"/>
              </a:ext>
            </a:extLst>
          </p:cNvPr>
          <p:cNvSpPr txBox="1"/>
          <p:nvPr/>
        </p:nvSpPr>
        <p:spPr>
          <a:xfrm>
            <a:off x="2662518" y="4370295"/>
            <a:ext cx="5728447" cy="1569660"/>
          </a:xfrm>
          <a:prstGeom prst="rect">
            <a:avLst/>
          </a:prstGeom>
          <a:noFill/>
        </p:spPr>
        <p:txBody>
          <a:bodyPr wrap="square" rtlCol="0">
            <a:spAutoFit/>
          </a:bodyPr>
          <a:lstStyle/>
          <a:p>
            <a:r>
              <a:rPr lang="en-AU" sz="2400" dirty="0">
                <a:latin typeface="+mj-lt"/>
              </a:rPr>
              <a:t>Board readiness is measured by the likelihood that GNSO policy recommendations will be readily adopted by the ICANN Board.</a:t>
            </a:r>
          </a:p>
        </p:txBody>
      </p:sp>
      <p:sp>
        <p:nvSpPr>
          <p:cNvPr id="6" name="TextBox 5">
            <a:extLst>
              <a:ext uri="{FF2B5EF4-FFF2-40B4-BE49-F238E27FC236}">
                <a16:creationId xmlns:a16="http://schemas.microsoft.com/office/drawing/2014/main" id="{B893289B-DC83-F641-8F39-401F02662117}"/>
              </a:ext>
            </a:extLst>
          </p:cNvPr>
          <p:cNvSpPr txBox="1"/>
          <p:nvPr/>
        </p:nvSpPr>
        <p:spPr>
          <a:xfrm>
            <a:off x="4800600" y="3668815"/>
            <a:ext cx="1452282" cy="461665"/>
          </a:xfrm>
          <a:prstGeom prst="rect">
            <a:avLst/>
          </a:prstGeom>
          <a:noFill/>
        </p:spPr>
        <p:txBody>
          <a:bodyPr wrap="square" rtlCol="0">
            <a:spAutoFit/>
          </a:bodyPr>
          <a:lstStyle/>
          <a:p>
            <a:pPr algn="ctr"/>
            <a:r>
              <a:rPr lang="en-AU" sz="2400" dirty="0">
                <a:latin typeface="+mj-lt"/>
              </a:rPr>
              <a:t>where</a:t>
            </a:r>
          </a:p>
        </p:txBody>
      </p:sp>
    </p:spTree>
    <p:extLst>
      <p:ext uri="{BB962C8B-B14F-4D97-AF65-F5344CB8AC3E}">
        <p14:creationId xmlns:p14="http://schemas.microsoft.com/office/powerpoint/2010/main" val="1458703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388F7307-0A02-1A4B-9565-C53F583EAA84}"/>
              </a:ext>
            </a:extLst>
          </p:cNvPr>
          <p:cNvSpPr/>
          <p:nvPr/>
        </p:nvSpPr>
        <p:spPr>
          <a:xfrm>
            <a:off x="282388" y="2965076"/>
            <a:ext cx="1882588" cy="927847"/>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Compile &amp; organise set of rejected recommendations</a:t>
            </a:r>
          </a:p>
        </p:txBody>
      </p:sp>
      <p:sp>
        <p:nvSpPr>
          <p:cNvPr id="3" name="Rounded Rectangle 2">
            <a:extLst>
              <a:ext uri="{FF2B5EF4-FFF2-40B4-BE49-F238E27FC236}">
                <a16:creationId xmlns:a16="http://schemas.microsoft.com/office/drawing/2014/main" id="{7467A985-655E-B145-8118-A075AF093010}"/>
              </a:ext>
            </a:extLst>
          </p:cNvPr>
          <p:cNvSpPr/>
          <p:nvPr/>
        </p:nvSpPr>
        <p:spPr>
          <a:xfrm>
            <a:off x="2801470" y="723899"/>
            <a:ext cx="1882588" cy="927847"/>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Develop sets of questions for Board</a:t>
            </a:r>
          </a:p>
        </p:txBody>
      </p:sp>
      <p:sp>
        <p:nvSpPr>
          <p:cNvPr id="7" name="Rounded Rectangle 6">
            <a:extLst>
              <a:ext uri="{FF2B5EF4-FFF2-40B4-BE49-F238E27FC236}">
                <a16:creationId xmlns:a16="http://schemas.microsoft.com/office/drawing/2014/main" id="{A195AA83-CE7A-3A42-8DC9-1A895E3B7D6F}"/>
              </a:ext>
            </a:extLst>
          </p:cNvPr>
          <p:cNvSpPr/>
          <p:nvPr/>
        </p:nvSpPr>
        <p:spPr>
          <a:xfrm>
            <a:off x="2801467" y="2308411"/>
            <a:ext cx="1882588" cy="927847"/>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Develop sets of questions for staff</a:t>
            </a:r>
          </a:p>
        </p:txBody>
      </p:sp>
      <p:sp>
        <p:nvSpPr>
          <p:cNvPr id="8" name="Rounded Rectangle 7">
            <a:extLst>
              <a:ext uri="{FF2B5EF4-FFF2-40B4-BE49-F238E27FC236}">
                <a16:creationId xmlns:a16="http://schemas.microsoft.com/office/drawing/2014/main" id="{D64BCF0C-3A83-DA4A-A9F1-FA37AEFD7481}"/>
              </a:ext>
            </a:extLst>
          </p:cNvPr>
          <p:cNvSpPr/>
          <p:nvPr/>
        </p:nvSpPr>
        <p:spPr>
          <a:xfrm>
            <a:off x="2828363" y="5477435"/>
            <a:ext cx="1882588" cy="927847"/>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Develop sets of questions for PDP participants</a:t>
            </a:r>
          </a:p>
        </p:txBody>
      </p:sp>
      <p:sp>
        <p:nvSpPr>
          <p:cNvPr id="9" name="Rounded Rectangle 8">
            <a:extLst>
              <a:ext uri="{FF2B5EF4-FFF2-40B4-BE49-F238E27FC236}">
                <a16:creationId xmlns:a16="http://schemas.microsoft.com/office/drawing/2014/main" id="{56A14BB9-0AE1-154D-AE06-A9AB4ADE907B}"/>
              </a:ext>
            </a:extLst>
          </p:cNvPr>
          <p:cNvSpPr/>
          <p:nvPr/>
        </p:nvSpPr>
        <p:spPr>
          <a:xfrm>
            <a:off x="2828361" y="3892923"/>
            <a:ext cx="1882588" cy="927847"/>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Develop sets of questions for PDP chairs</a:t>
            </a:r>
          </a:p>
        </p:txBody>
      </p:sp>
      <p:sp>
        <p:nvSpPr>
          <p:cNvPr id="11" name="Rounded Rectangle 10">
            <a:extLst>
              <a:ext uri="{FF2B5EF4-FFF2-40B4-BE49-F238E27FC236}">
                <a16:creationId xmlns:a16="http://schemas.microsoft.com/office/drawing/2014/main" id="{BED35649-9B89-7548-A567-1C9129C9896D}"/>
              </a:ext>
            </a:extLst>
          </p:cNvPr>
          <p:cNvSpPr/>
          <p:nvPr/>
        </p:nvSpPr>
        <p:spPr>
          <a:xfrm>
            <a:off x="7561733" y="2308411"/>
            <a:ext cx="1882588" cy="927847"/>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Identify causal relationships bet. gaps &amp; rejections</a:t>
            </a:r>
          </a:p>
        </p:txBody>
      </p:sp>
      <p:sp>
        <p:nvSpPr>
          <p:cNvPr id="12" name="Rounded Rectangle 11">
            <a:extLst>
              <a:ext uri="{FF2B5EF4-FFF2-40B4-BE49-F238E27FC236}">
                <a16:creationId xmlns:a16="http://schemas.microsoft.com/office/drawing/2014/main" id="{488FAF75-3F13-9D41-BC9D-4D9EED6CBB56}"/>
              </a:ext>
            </a:extLst>
          </p:cNvPr>
          <p:cNvSpPr/>
          <p:nvPr/>
        </p:nvSpPr>
        <p:spPr>
          <a:xfrm>
            <a:off x="7561733" y="3892923"/>
            <a:ext cx="1882588" cy="927847"/>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Identify possible improvements</a:t>
            </a:r>
          </a:p>
        </p:txBody>
      </p:sp>
      <p:sp>
        <p:nvSpPr>
          <p:cNvPr id="14" name="Rounded Rectangle 13">
            <a:extLst>
              <a:ext uri="{FF2B5EF4-FFF2-40B4-BE49-F238E27FC236}">
                <a16:creationId xmlns:a16="http://schemas.microsoft.com/office/drawing/2014/main" id="{6590E0D4-3CBD-D640-A5C9-1E7751D6AADC}"/>
              </a:ext>
            </a:extLst>
          </p:cNvPr>
          <p:cNvSpPr/>
          <p:nvPr/>
        </p:nvSpPr>
        <p:spPr>
          <a:xfrm>
            <a:off x="5210746" y="3018863"/>
            <a:ext cx="1882588" cy="927847"/>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Conduct interviews</a:t>
            </a:r>
          </a:p>
        </p:txBody>
      </p:sp>
      <p:cxnSp>
        <p:nvCxnSpPr>
          <p:cNvPr id="5" name="Elbow Connector 4">
            <a:extLst>
              <a:ext uri="{FF2B5EF4-FFF2-40B4-BE49-F238E27FC236}">
                <a16:creationId xmlns:a16="http://schemas.microsoft.com/office/drawing/2014/main" id="{12FA73B1-8F63-4D48-BD33-E15BDAC5649F}"/>
              </a:ext>
            </a:extLst>
          </p:cNvPr>
          <p:cNvCxnSpPr>
            <a:stCxn id="2" idx="3"/>
            <a:endCxn id="3" idx="1"/>
          </p:cNvCxnSpPr>
          <p:nvPr/>
        </p:nvCxnSpPr>
        <p:spPr>
          <a:xfrm flipV="1">
            <a:off x="2164976" y="1187823"/>
            <a:ext cx="636494" cy="2241177"/>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Elbow Connector 14">
            <a:extLst>
              <a:ext uri="{FF2B5EF4-FFF2-40B4-BE49-F238E27FC236}">
                <a16:creationId xmlns:a16="http://schemas.microsoft.com/office/drawing/2014/main" id="{66EA05CC-ED44-EC45-9C76-C5F215A7FF14}"/>
              </a:ext>
            </a:extLst>
          </p:cNvPr>
          <p:cNvCxnSpPr>
            <a:stCxn id="2" idx="3"/>
            <a:endCxn id="7" idx="1"/>
          </p:cNvCxnSpPr>
          <p:nvPr/>
        </p:nvCxnSpPr>
        <p:spPr>
          <a:xfrm flipV="1">
            <a:off x="2164976" y="2772335"/>
            <a:ext cx="636491" cy="65666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Elbow Connector 16">
            <a:extLst>
              <a:ext uri="{FF2B5EF4-FFF2-40B4-BE49-F238E27FC236}">
                <a16:creationId xmlns:a16="http://schemas.microsoft.com/office/drawing/2014/main" id="{CE2C221F-E8BA-2044-86D4-229025218C06}"/>
              </a:ext>
            </a:extLst>
          </p:cNvPr>
          <p:cNvCxnSpPr>
            <a:stCxn id="2" idx="3"/>
            <a:endCxn id="9" idx="1"/>
          </p:cNvCxnSpPr>
          <p:nvPr/>
        </p:nvCxnSpPr>
        <p:spPr>
          <a:xfrm>
            <a:off x="2164976" y="3429000"/>
            <a:ext cx="663385" cy="927847"/>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Elbow Connector 18">
            <a:extLst>
              <a:ext uri="{FF2B5EF4-FFF2-40B4-BE49-F238E27FC236}">
                <a16:creationId xmlns:a16="http://schemas.microsoft.com/office/drawing/2014/main" id="{B7665195-00CB-A649-AD51-70DBF4482AEF}"/>
              </a:ext>
            </a:extLst>
          </p:cNvPr>
          <p:cNvCxnSpPr>
            <a:stCxn id="2" idx="3"/>
            <a:endCxn id="8" idx="1"/>
          </p:cNvCxnSpPr>
          <p:nvPr/>
        </p:nvCxnSpPr>
        <p:spPr>
          <a:xfrm>
            <a:off x="2164976" y="3429000"/>
            <a:ext cx="663387" cy="2512359"/>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ounded Rectangle 19">
            <a:extLst>
              <a:ext uri="{FF2B5EF4-FFF2-40B4-BE49-F238E27FC236}">
                <a16:creationId xmlns:a16="http://schemas.microsoft.com/office/drawing/2014/main" id="{B0B12B16-16B3-1042-ABD0-32293829E55C}"/>
              </a:ext>
            </a:extLst>
          </p:cNvPr>
          <p:cNvSpPr/>
          <p:nvPr/>
        </p:nvSpPr>
        <p:spPr>
          <a:xfrm>
            <a:off x="9912720" y="2965075"/>
            <a:ext cx="1882588" cy="927847"/>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Feedback / Report / Feedback</a:t>
            </a:r>
          </a:p>
        </p:txBody>
      </p:sp>
      <p:cxnSp>
        <p:nvCxnSpPr>
          <p:cNvPr id="22" name="Elbow Connector 21">
            <a:extLst>
              <a:ext uri="{FF2B5EF4-FFF2-40B4-BE49-F238E27FC236}">
                <a16:creationId xmlns:a16="http://schemas.microsoft.com/office/drawing/2014/main" id="{2E92B474-F2DF-A845-A606-1E290D6FDFC2}"/>
              </a:ext>
            </a:extLst>
          </p:cNvPr>
          <p:cNvCxnSpPr>
            <a:stCxn id="3" idx="3"/>
            <a:endCxn id="14" idx="1"/>
          </p:cNvCxnSpPr>
          <p:nvPr/>
        </p:nvCxnSpPr>
        <p:spPr>
          <a:xfrm>
            <a:off x="4684058" y="1187823"/>
            <a:ext cx="526688" cy="229496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Elbow Connector 23">
            <a:extLst>
              <a:ext uri="{FF2B5EF4-FFF2-40B4-BE49-F238E27FC236}">
                <a16:creationId xmlns:a16="http://schemas.microsoft.com/office/drawing/2014/main" id="{7B89D20C-AC9F-CE4F-AB32-62447CB77CEC}"/>
              </a:ext>
            </a:extLst>
          </p:cNvPr>
          <p:cNvCxnSpPr>
            <a:stCxn id="7" idx="3"/>
            <a:endCxn id="14" idx="1"/>
          </p:cNvCxnSpPr>
          <p:nvPr/>
        </p:nvCxnSpPr>
        <p:spPr>
          <a:xfrm>
            <a:off x="4684055" y="2772335"/>
            <a:ext cx="526691" cy="71045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Elbow Connector 25">
            <a:extLst>
              <a:ext uri="{FF2B5EF4-FFF2-40B4-BE49-F238E27FC236}">
                <a16:creationId xmlns:a16="http://schemas.microsoft.com/office/drawing/2014/main" id="{87B439F6-3472-A14D-8CF1-14D55CF4FBF8}"/>
              </a:ext>
            </a:extLst>
          </p:cNvPr>
          <p:cNvCxnSpPr>
            <a:stCxn id="9" idx="3"/>
            <a:endCxn id="14" idx="1"/>
          </p:cNvCxnSpPr>
          <p:nvPr/>
        </p:nvCxnSpPr>
        <p:spPr>
          <a:xfrm flipV="1">
            <a:off x="4710949" y="3482787"/>
            <a:ext cx="499797" cy="87406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Elbow Connector 27">
            <a:extLst>
              <a:ext uri="{FF2B5EF4-FFF2-40B4-BE49-F238E27FC236}">
                <a16:creationId xmlns:a16="http://schemas.microsoft.com/office/drawing/2014/main" id="{8D66753F-627E-5049-88F8-8093589F603C}"/>
              </a:ext>
            </a:extLst>
          </p:cNvPr>
          <p:cNvCxnSpPr>
            <a:stCxn id="8" idx="3"/>
            <a:endCxn id="14" idx="1"/>
          </p:cNvCxnSpPr>
          <p:nvPr/>
        </p:nvCxnSpPr>
        <p:spPr>
          <a:xfrm flipV="1">
            <a:off x="4710951" y="3482787"/>
            <a:ext cx="499795" cy="245857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Elbow Connector 29">
            <a:extLst>
              <a:ext uri="{FF2B5EF4-FFF2-40B4-BE49-F238E27FC236}">
                <a16:creationId xmlns:a16="http://schemas.microsoft.com/office/drawing/2014/main" id="{14383F1E-FFBA-2443-950C-E8CE9389F5E9}"/>
              </a:ext>
            </a:extLst>
          </p:cNvPr>
          <p:cNvCxnSpPr>
            <a:stCxn id="14" idx="3"/>
            <a:endCxn id="11" idx="1"/>
          </p:cNvCxnSpPr>
          <p:nvPr/>
        </p:nvCxnSpPr>
        <p:spPr>
          <a:xfrm flipV="1">
            <a:off x="7093334" y="2772335"/>
            <a:ext cx="468399" cy="71045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68325989-1FB4-264B-B442-AF3BE4F7B1A0}"/>
              </a:ext>
            </a:extLst>
          </p:cNvPr>
          <p:cNvCxnSpPr>
            <a:stCxn id="11" idx="2"/>
            <a:endCxn id="12" idx="0"/>
          </p:cNvCxnSpPr>
          <p:nvPr/>
        </p:nvCxnSpPr>
        <p:spPr>
          <a:xfrm>
            <a:off x="8503027" y="3236258"/>
            <a:ext cx="0" cy="656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Elbow Connector 33">
            <a:extLst>
              <a:ext uri="{FF2B5EF4-FFF2-40B4-BE49-F238E27FC236}">
                <a16:creationId xmlns:a16="http://schemas.microsoft.com/office/drawing/2014/main" id="{02EAB72D-C7E0-ED49-ADCE-233753577C4D}"/>
              </a:ext>
            </a:extLst>
          </p:cNvPr>
          <p:cNvCxnSpPr>
            <a:stCxn id="12" idx="3"/>
            <a:endCxn id="20" idx="1"/>
          </p:cNvCxnSpPr>
          <p:nvPr/>
        </p:nvCxnSpPr>
        <p:spPr>
          <a:xfrm flipV="1">
            <a:off x="9444321" y="3428999"/>
            <a:ext cx="468399" cy="92784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E824C13E-461C-9744-B506-A8C655E0D342}"/>
              </a:ext>
            </a:extLst>
          </p:cNvPr>
          <p:cNvSpPr txBox="1"/>
          <p:nvPr/>
        </p:nvSpPr>
        <p:spPr>
          <a:xfrm>
            <a:off x="7247965" y="295835"/>
            <a:ext cx="4706470" cy="769441"/>
          </a:xfrm>
          <a:prstGeom prst="rect">
            <a:avLst/>
          </a:prstGeom>
          <a:noFill/>
        </p:spPr>
        <p:txBody>
          <a:bodyPr wrap="square" rtlCol="0">
            <a:spAutoFit/>
          </a:bodyPr>
          <a:lstStyle/>
          <a:p>
            <a:r>
              <a:rPr lang="en-AU" sz="4400" b="1" dirty="0">
                <a:solidFill>
                  <a:schemeClr val="accent1"/>
                </a:solidFill>
                <a:latin typeface="Avenir Next Ultra Light" panose="020B0203020202020204" pitchFamily="34" charset="77"/>
              </a:rPr>
              <a:t>General Scheme</a:t>
            </a:r>
          </a:p>
        </p:txBody>
      </p:sp>
    </p:spTree>
    <p:extLst>
      <p:ext uri="{BB962C8B-B14F-4D97-AF65-F5344CB8AC3E}">
        <p14:creationId xmlns:p14="http://schemas.microsoft.com/office/powerpoint/2010/main" val="111720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3D400DB-D380-D74F-B1D2-5F9272019E30}"/>
              </a:ext>
            </a:extLst>
          </p:cNvPr>
          <p:cNvSpPr txBox="1"/>
          <p:nvPr/>
        </p:nvSpPr>
        <p:spPr>
          <a:xfrm>
            <a:off x="131524" y="153536"/>
            <a:ext cx="5964476" cy="4524315"/>
          </a:xfrm>
          <a:prstGeom prst="rect">
            <a:avLst/>
          </a:prstGeom>
          <a:noFill/>
        </p:spPr>
        <p:txBody>
          <a:bodyPr wrap="square">
            <a:spAutoFit/>
          </a:bodyPr>
          <a:lstStyle/>
          <a:p>
            <a:r>
              <a:rPr lang="en-AU" sz="1800" b="1" i="0" u="sng" dirty="0">
                <a:solidFill>
                  <a:srgbClr val="000000"/>
                </a:solidFill>
                <a:effectLst/>
                <a:latin typeface="Aptos"/>
              </a:rPr>
              <a:t>EPDP Registration Data Phase 1</a:t>
            </a:r>
          </a:p>
          <a:p>
            <a:pPr marL="342900" indent="-342900" rtl="0">
              <a:spcBef>
                <a:spcPts val="0"/>
              </a:spcBef>
              <a:spcAft>
                <a:spcPts val="0"/>
              </a:spcAft>
              <a:buFont typeface="+mj-lt"/>
              <a:buAutoNum type="arabicPeriod"/>
            </a:pPr>
            <a:r>
              <a:rPr lang="en-AU" sz="1800" b="0" i="0" u="none" strike="noStrike" dirty="0">
                <a:solidFill>
                  <a:srgbClr val="000000"/>
                </a:solidFill>
                <a:effectLst/>
                <a:latin typeface="Aptos"/>
              </a:rPr>
              <a:t>Purposes for processing gTLD Registration Data:</a:t>
            </a:r>
            <a:br>
              <a:rPr lang="en-AU" b="0" dirty="0">
                <a:effectLst/>
              </a:rPr>
            </a:br>
            <a:r>
              <a:rPr lang="en-AU" dirty="0">
                <a:solidFill>
                  <a:srgbClr val="000000"/>
                </a:solidFill>
                <a:latin typeface="Aptos"/>
              </a:rPr>
              <a:t>…</a:t>
            </a:r>
            <a:r>
              <a:rPr lang="en-AU" sz="1800" b="0" i="0" u="none" strike="noStrike" dirty="0">
                <a:solidFill>
                  <a:srgbClr val="000000"/>
                </a:solidFill>
                <a:effectLst/>
                <a:latin typeface="Aptos"/>
              </a:rPr>
              <a:t>Contributing to the maintenance of the security, stability, and resiliency of the Domain Name System in accordance with ICANN’s mission through enabling responses to lawful data disclosure requests.</a:t>
            </a:r>
          </a:p>
          <a:p>
            <a:pPr marL="342900" indent="-342900" rtl="0">
              <a:spcBef>
                <a:spcPts val="0"/>
              </a:spcBef>
              <a:spcAft>
                <a:spcPts val="0"/>
              </a:spcAft>
              <a:buFont typeface="+mj-lt"/>
              <a:buAutoNum type="arabicPeriod"/>
            </a:pPr>
            <a:endParaRPr lang="en-AU" dirty="0">
              <a:solidFill>
                <a:srgbClr val="000000"/>
              </a:solidFill>
              <a:latin typeface="Aptos"/>
            </a:endParaRPr>
          </a:p>
          <a:p>
            <a:pPr marL="342900" indent="-342900">
              <a:buFont typeface="+mj-lt"/>
              <a:buAutoNum type="arabicPeriod"/>
            </a:pPr>
            <a:r>
              <a:rPr lang="en-AU" sz="1800" b="0" i="0" u="none" strike="noStrike" dirty="0">
                <a:solidFill>
                  <a:srgbClr val="000000"/>
                </a:solidFill>
                <a:effectLst/>
                <a:latin typeface="Aptos"/>
              </a:rPr>
              <a:t>The Organization field will be published if that publication is acknowledged or confirmed by the registrant via a process that can be determined by each registrar. If the registered name holder does not confirm the publication, the Organization field can be redacted </a:t>
            </a:r>
            <a:r>
              <a:rPr lang="en-AU" sz="1800" b="0" i="1" u="none" strike="noStrike" dirty="0">
                <a:solidFill>
                  <a:srgbClr val="C00000"/>
                </a:solidFill>
                <a:effectLst/>
                <a:latin typeface="Aptos"/>
              </a:rPr>
              <a:t>or the field contents deleted </a:t>
            </a:r>
            <a:r>
              <a:rPr lang="en-AU" sz="1800" b="0" i="0" u="none" strike="noStrike" dirty="0">
                <a:solidFill>
                  <a:srgbClr val="000000"/>
                </a:solidFill>
                <a:effectLst/>
                <a:latin typeface="Aptos"/>
              </a:rPr>
              <a:t>at the option of the registrar.</a:t>
            </a:r>
          </a:p>
          <a:p>
            <a:pPr rtl="0">
              <a:spcBef>
                <a:spcPts val="0"/>
              </a:spcBef>
              <a:spcAft>
                <a:spcPts val="0"/>
              </a:spcAft>
            </a:pPr>
            <a:endParaRPr lang="en-AU" b="0" dirty="0">
              <a:effectLst/>
            </a:endParaRPr>
          </a:p>
          <a:p>
            <a:br>
              <a:rPr lang="en-AU" dirty="0"/>
            </a:br>
            <a:endParaRPr lang="en-AU" dirty="0"/>
          </a:p>
        </p:txBody>
      </p:sp>
      <p:sp>
        <p:nvSpPr>
          <p:cNvPr id="6" name="TextBox 5">
            <a:extLst>
              <a:ext uri="{FF2B5EF4-FFF2-40B4-BE49-F238E27FC236}">
                <a16:creationId xmlns:a16="http://schemas.microsoft.com/office/drawing/2014/main" id="{ACCAAB41-61E1-9345-9600-B2EBE8E55423}"/>
              </a:ext>
            </a:extLst>
          </p:cNvPr>
          <p:cNvSpPr txBox="1"/>
          <p:nvPr/>
        </p:nvSpPr>
        <p:spPr>
          <a:xfrm>
            <a:off x="382044" y="4262352"/>
            <a:ext cx="4597052" cy="2862322"/>
          </a:xfrm>
          <a:prstGeom prst="rect">
            <a:avLst/>
          </a:prstGeom>
          <a:noFill/>
        </p:spPr>
        <p:txBody>
          <a:bodyPr wrap="square" rtlCol="0">
            <a:spAutoFit/>
          </a:bodyPr>
          <a:lstStyle/>
          <a:p>
            <a:pPr rtl="0">
              <a:spcBef>
                <a:spcPts val="0"/>
              </a:spcBef>
              <a:spcAft>
                <a:spcPts val="0"/>
              </a:spcAft>
            </a:pPr>
            <a:r>
              <a:rPr lang="en-AU" sz="1800" b="1" i="0" u="sng" dirty="0">
                <a:solidFill>
                  <a:srgbClr val="000000"/>
                </a:solidFill>
                <a:effectLst/>
                <a:latin typeface="Aptos"/>
              </a:rPr>
              <a:t>EPDP Registration Data Phase 2</a:t>
            </a:r>
            <a:endParaRPr lang="en-AU" b="0" dirty="0">
              <a:effectLst/>
            </a:endParaRPr>
          </a:p>
          <a:p>
            <a:pPr rtl="0">
              <a:spcBef>
                <a:spcPts val="0"/>
              </a:spcBef>
              <a:spcAft>
                <a:spcPts val="0"/>
              </a:spcAft>
            </a:pPr>
            <a:r>
              <a:rPr lang="en-AU" sz="1800" b="0" i="0" u="none" strike="noStrike" dirty="0">
                <a:solidFill>
                  <a:srgbClr val="000000"/>
                </a:solidFill>
                <a:effectLst/>
                <a:latin typeface="Aptos"/>
              </a:rPr>
              <a:t>GNSO Council voted to </a:t>
            </a:r>
            <a:r>
              <a:rPr lang="en-AU" sz="1800" b="0" i="0" u="sng" strike="noStrike" dirty="0">
                <a:solidFill>
                  <a:srgbClr val="467886"/>
                </a:solidFill>
                <a:effectLst/>
                <a:latin typeface="Aptos"/>
                <a:hlinkClick r:id="rId2"/>
              </a:rPr>
              <a:t>approve</a:t>
            </a:r>
            <a:r>
              <a:rPr lang="en-AU" sz="1800" b="0" i="0" u="none" strike="noStrike" dirty="0">
                <a:solidFill>
                  <a:srgbClr val="000000"/>
                </a:solidFill>
                <a:effectLst/>
                <a:latin typeface="Aptos"/>
              </a:rPr>
              <a:t> all recommendations in the </a:t>
            </a:r>
            <a:r>
              <a:rPr lang="en-AU" sz="1800" b="0" i="0" u="sng" strike="noStrike" dirty="0">
                <a:solidFill>
                  <a:srgbClr val="467886"/>
                </a:solidFill>
                <a:effectLst/>
                <a:latin typeface="Aptos"/>
                <a:hlinkClick r:id="rId3"/>
              </a:rPr>
              <a:t>Final Report</a:t>
            </a:r>
            <a:r>
              <a:rPr lang="en-AU" sz="1800" b="0" i="0" u="sng" strike="noStrike" dirty="0">
                <a:solidFill>
                  <a:srgbClr val="467886"/>
                </a:solidFill>
                <a:effectLst/>
                <a:latin typeface="Aptos"/>
              </a:rPr>
              <a:t>; </a:t>
            </a:r>
            <a:r>
              <a:rPr lang="en-AU" sz="1800" b="0" i="0" u="none" strike="noStrike" dirty="0">
                <a:solidFill>
                  <a:srgbClr val="000000"/>
                </a:solidFill>
                <a:effectLst/>
                <a:latin typeface="Aptos"/>
              </a:rPr>
              <a:t>the</a:t>
            </a:r>
            <a:br>
              <a:rPr lang="en-AU" b="0" dirty="0">
                <a:effectLst/>
              </a:rPr>
            </a:br>
            <a:r>
              <a:rPr lang="en-AU" sz="1800" b="0" i="0" u="none" strike="noStrike" dirty="0">
                <a:solidFill>
                  <a:srgbClr val="000000"/>
                </a:solidFill>
                <a:effectLst/>
                <a:latin typeface="Aptos"/>
              </a:rPr>
              <a:t>Board did not reject, but did not approve, opting to initiate the first </a:t>
            </a:r>
            <a:r>
              <a:rPr lang="en-AU" sz="1800" b="0" i="0" u="sng" strike="noStrike" dirty="0">
                <a:solidFill>
                  <a:srgbClr val="467886"/>
                </a:solidFill>
                <a:effectLst/>
                <a:latin typeface="Aptos"/>
                <a:hlinkClick r:id="rId4"/>
              </a:rPr>
              <a:t>Operational Design Phase</a:t>
            </a:r>
            <a:r>
              <a:rPr lang="en-AU" sz="1800" b="0" i="0" u="none" strike="noStrike" dirty="0">
                <a:solidFill>
                  <a:srgbClr val="000000"/>
                </a:solidFill>
                <a:effectLst/>
                <a:latin typeface="Aptos"/>
              </a:rPr>
              <a:t> (ODP) (25 March 2021)</a:t>
            </a:r>
          </a:p>
          <a:p>
            <a:pPr rtl="0">
              <a:spcBef>
                <a:spcPts val="0"/>
              </a:spcBef>
              <a:spcAft>
                <a:spcPts val="0"/>
              </a:spcAft>
            </a:pPr>
            <a:endParaRPr lang="en-AU" dirty="0">
              <a:solidFill>
                <a:srgbClr val="000000"/>
              </a:solidFill>
              <a:latin typeface="Aptos"/>
            </a:endParaRPr>
          </a:p>
          <a:p>
            <a:pPr rtl="0">
              <a:spcBef>
                <a:spcPts val="0"/>
              </a:spcBef>
              <a:spcAft>
                <a:spcPts val="0"/>
              </a:spcAft>
            </a:pPr>
            <a:r>
              <a:rPr lang="en-AU" b="0" dirty="0">
                <a:solidFill>
                  <a:srgbClr val="000000"/>
                </a:solidFill>
                <a:effectLst/>
                <a:latin typeface="Aptos"/>
              </a:rPr>
              <a:t>Priority 2 recommendations were adopted</a:t>
            </a:r>
            <a:endParaRPr lang="en-AU" b="0" dirty="0">
              <a:effectLst/>
            </a:endParaRPr>
          </a:p>
          <a:p>
            <a:br>
              <a:rPr lang="en-AU" dirty="0"/>
            </a:br>
            <a:endParaRPr lang="en-AU" dirty="0"/>
          </a:p>
        </p:txBody>
      </p:sp>
      <p:sp>
        <p:nvSpPr>
          <p:cNvPr id="7" name="TextBox 6">
            <a:extLst>
              <a:ext uri="{FF2B5EF4-FFF2-40B4-BE49-F238E27FC236}">
                <a16:creationId xmlns:a16="http://schemas.microsoft.com/office/drawing/2014/main" id="{DEE3CD46-9622-7348-9472-1D729EA02955}"/>
              </a:ext>
            </a:extLst>
          </p:cNvPr>
          <p:cNvSpPr txBox="1"/>
          <p:nvPr/>
        </p:nvSpPr>
        <p:spPr>
          <a:xfrm>
            <a:off x="6801632" y="2954312"/>
            <a:ext cx="4920641" cy="3693319"/>
          </a:xfrm>
          <a:prstGeom prst="rect">
            <a:avLst/>
          </a:prstGeom>
          <a:noFill/>
        </p:spPr>
        <p:txBody>
          <a:bodyPr wrap="square" rtlCol="0">
            <a:spAutoFit/>
          </a:bodyPr>
          <a:lstStyle/>
          <a:p>
            <a:r>
              <a:rPr lang="en-AU" b="1" u="sng" dirty="0"/>
              <a:t>Subsequent Procedures</a:t>
            </a:r>
            <a:endParaRPr lang="en-AU" i="1" u="sng" dirty="0"/>
          </a:p>
          <a:p>
            <a:r>
              <a:rPr lang="en-AU" dirty="0"/>
              <a:t>Some themes were present across the rejected recommendations: </a:t>
            </a:r>
          </a:p>
          <a:p>
            <a:pPr marL="285750" indent="-285750">
              <a:buFont typeface="Arial" panose="020B0604020202020204" pitchFamily="34" charset="0"/>
              <a:buChar char="•"/>
            </a:pPr>
            <a:r>
              <a:rPr lang="en-AU" dirty="0"/>
              <a:t>the Board provided advice during the initial report public comment period, which was not followed</a:t>
            </a:r>
          </a:p>
          <a:p>
            <a:pPr marL="285750" indent="-285750">
              <a:buFont typeface="Arial" panose="020B0604020202020204" pitchFamily="34" charset="0"/>
              <a:buChar char="•"/>
            </a:pPr>
            <a:r>
              <a:rPr lang="en-AU" dirty="0"/>
              <a:t>The Board rejected situations where costs could not be estimated or controlled</a:t>
            </a:r>
          </a:p>
          <a:p>
            <a:pPr marL="285750" indent="-285750">
              <a:buFont typeface="Arial" panose="020B0604020202020204" pitchFamily="34" charset="0"/>
              <a:buChar char="•"/>
            </a:pPr>
            <a:r>
              <a:rPr lang="en-AU" dirty="0"/>
              <a:t>The Board resisted taking on additional legal risk without the impositions of some guardrails</a:t>
            </a:r>
          </a:p>
          <a:p>
            <a:pPr marL="285750" indent="-285750">
              <a:buFont typeface="Arial" panose="020B0604020202020204" pitchFamily="34" charset="0"/>
              <a:buChar char="•"/>
            </a:pPr>
            <a:r>
              <a:rPr lang="en-AU" dirty="0"/>
              <a:t>The Board is staying out of the content business</a:t>
            </a:r>
          </a:p>
          <a:p>
            <a:pPr marL="285750" indent="-285750">
              <a:buFont typeface="Arial" panose="020B0604020202020204" pitchFamily="34" charset="0"/>
              <a:buChar char="•"/>
            </a:pPr>
            <a:r>
              <a:rPr lang="en-AU" dirty="0"/>
              <a:t>The Board listens to staff  concerning implementation complexity</a:t>
            </a:r>
          </a:p>
        </p:txBody>
      </p:sp>
      <p:sp>
        <p:nvSpPr>
          <p:cNvPr id="8" name="TextBox 7">
            <a:extLst>
              <a:ext uri="{FF2B5EF4-FFF2-40B4-BE49-F238E27FC236}">
                <a16:creationId xmlns:a16="http://schemas.microsoft.com/office/drawing/2014/main" id="{DBF605B5-7125-F34F-98DF-5C8E8D98EE29}"/>
              </a:ext>
            </a:extLst>
          </p:cNvPr>
          <p:cNvSpPr txBox="1"/>
          <p:nvPr/>
        </p:nvSpPr>
        <p:spPr>
          <a:xfrm>
            <a:off x="7741084" y="789140"/>
            <a:ext cx="4920641" cy="1200329"/>
          </a:xfrm>
          <a:prstGeom prst="rect">
            <a:avLst/>
          </a:prstGeom>
          <a:noFill/>
        </p:spPr>
        <p:txBody>
          <a:bodyPr wrap="square" rtlCol="0">
            <a:spAutoFit/>
          </a:bodyPr>
          <a:lstStyle/>
          <a:p>
            <a:r>
              <a:rPr lang="en-AU" sz="3600" b="1" dirty="0">
                <a:solidFill>
                  <a:schemeClr val="accent1"/>
                </a:solidFill>
                <a:latin typeface="Avenir Next Ultra Light" panose="020B0203020202020204" pitchFamily="34" charset="77"/>
              </a:rPr>
              <a:t>Sample: Rejected Recommendations </a:t>
            </a:r>
          </a:p>
        </p:txBody>
      </p:sp>
    </p:spTree>
    <p:extLst>
      <p:ext uri="{BB962C8B-B14F-4D97-AF65-F5344CB8AC3E}">
        <p14:creationId xmlns:p14="http://schemas.microsoft.com/office/powerpoint/2010/main" val="747689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F0907-1299-C54C-A8E3-5868F53599A4}"/>
              </a:ext>
            </a:extLst>
          </p:cNvPr>
          <p:cNvSpPr>
            <a:spLocks noGrp="1"/>
          </p:cNvSpPr>
          <p:nvPr>
            <p:ph type="title"/>
          </p:nvPr>
        </p:nvSpPr>
        <p:spPr>
          <a:xfrm rot="16200000">
            <a:off x="-2766217" y="2766220"/>
            <a:ext cx="6858000" cy="1325563"/>
          </a:xfrm>
        </p:spPr>
        <p:txBody>
          <a:bodyPr>
            <a:normAutofit/>
          </a:bodyPr>
          <a:lstStyle/>
          <a:p>
            <a:pPr algn="ctr"/>
            <a:r>
              <a:rPr lang="en-AU" sz="4000" b="1" dirty="0">
                <a:latin typeface="Avenir Next Ultra Light" panose="020B0203020202020204" pitchFamily="34" charset="77"/>
              </a:rPr>
              <a:t>Questions for PDP Members</a:t>
            </a:r>
          </a:p>
        </p:txBody>
      </p:sp>
      <p:sp>
        <p:nvSpPr>
          <p:cNvPr id="3" name="Content Placeholder 2">
            <a:extLst>
              <a:ext uri="{FF2B5EF4-FFF2-40B4-BE49-F238E27FC236}">
                <a16:creationId xmlns:a16="http://schemas.microsoft.com/office/drawing/2014/main" id="{85493C5B-CC64-6F4A-9078-1E6EA309251D}"/>
              </a:ext>
            </a:extLst>
          </p:cNvPr>
          <p:cNvSpPr>
            <a:spLocks noGrp="1"/>
          </p:cNvSpPr>
          <p:nvPr>
            <p:ph idx="1"/>
          </p:nvPr>
        </p:nvSpPr>
        <p:spPr>
          <a:xfrm>
            <a:off x="1325565" y="-1"/>
            <a:ext cx="10866434" cy="6857999"/>
          </a:xfrm>
        </p:spPr>
        <p:txBody>
          <a:bodyPr>
            <a:noAutofit/>
          </a:bodyPr>
          <a:lstStyle/>
          <a:p>
            <a:pPr marL="227013" indent="-214313" rtl="0">
              <a:lnSpc>
                <a:spcPct val="110000"/>
              </a:lnSpc>
              <a:spcBef>
                <a:spcPts val="600"/>
              </a:spcBef>
              <a:spcAft>
                <a:spcPts val="0"/>
              </a:spcAft>
            </a:pPr>
            <a:r>
              <a:rPr lang="en-AU" sz="1700" b="0" i="0" u="none" strike="noStrike" dirty="0">
                <a:solidFill>
                  <a:srgbClr val="000000"/>
                </a:solidFill>
                <a:effectLst/>
                <a:latin typeface="Arial" panose="020B0604020202020204" pitchFamily="34" charset="0"/>
              </a:rPr>
              <a:t>Were you, as a PDP working group member, surprised (or unsurprised) by the Board's rejection of certain, specific policy recommendations? Why, e.g., was there information regarding expected Board reaction or a sense that the recommendation was not implementable?</a:t>
            </a:r>
            <a:endParaRPr lang="en-AU" sz="1700" b="0" dirty="0">
              <a:effectLst/>
            </a:endParaRPr>
          </a:p>
          <a:p>
            <a:pPr marL="227013" indent="-214313" rtl="0">
              <a:lnSpc>
                <a:spcPct val="110000"/>
              </a:lnSpc>
              <a:spcBef>
                <a:spcPts val="600"/>
              </a:spcBef>
              <a:spcAft>
                <a:spcPts val="0"/>
              </a:spcAft>
            </a:pPr>
            <a:r>
              <a:rPr lang="en-AU" sz="1700" b="0" i="0" u="none" strike="noStrike" dirty="0">
                <a:solidFill>
                  <a:srgbClr val="000000"/>
                </a:solidFill>
                <a:effectLst/>
                <a:latin typeface="Arial" panose="020B0604020202020204" pitchFamily="34" charset="0"/>
              </a:rPr>
              <a:t>Did the PDP working group consider Board reaction to potential recommendations during its deliberations? (This could be an expected reaction or explicit reaction (such as in public commentary or Board liaison feedback.) In what ways was this consideration done; was there a specific discussion set aside for this?</a:t>
            </a:r>
            <a:endParaRPr lang="en-AU" sz="1700" b="0" dirty="0">
              <a:effectLst/>
            </a:endParaRPr>
          </a:p>
          <a:p>
            <a:pPr marL="227013" indent="-214313" rtl="0">
              <a:lnSpc>
                <a:spcPct val="110000"/>
              </a:lnSpc>
              <a:spcBef>
                <a:spcPts val="600"/>
              </a:spcBef>
              <a:spcAft>
                <a:spcPts val="0"/>
              </a:spcAft>
            </a:pPr>
            <a:r>
              <a:rPr lang="en-AU" sz="1700" b="0" i="0" u="none" strike="noStrike" dirty="0">
                <a:solidFill>
                  <a:srgbClr val="000000"/>
                </a:solidFill>
                <a:effectLst/>
                <a:latin typeface="Arial" panose="020B0604020202020204" pitchFamily="34" charset="0"/>
              </a:rPr>
              <a:t>In the opinion of PDP working group members, did the PDP working group believe they had sufficient expertise, resources, and information to develop a “Board-ready” set of recommendations, i.e., ones that would avoid rejection?</a:t>
            </a:r>
            <a:endParaRPr lang="en-AU" sz="1700" b="0" dirty="0">
              <a:effectLst/>
            </a:endParaRPr>
          </a:p>
          <a:p>
            <a:pPr marL="227013" indent="-214313" rtl="0">
              <a:lnSpc>
                <a:spcPct val="110000"/>
              </a:lnSpc>
              <a:spcBef>
                <a:spcPts val="600"/>
              </a:spcBef>
              <a:spcAft>
                <a:spcPts val="0"/>
              </a:spcAft>
            </a:pPr>
            <a:r>
              <a:rPr lang="en-AU" sz="1700" b="0" i="0" u="none" strike="noStrike" dirty="0">
                <a:solidFill>
                  <a:srgbClr val="000000"/>
                </a:solidFill>
                <a:effectLst/>
                <a:latin typeface="Arial" panose="020B0604020202020204" pitchFamily="34" charset="0"/>
              </a:rPr>
              <a:t>What were your expectations of the Board liaison, especially in providing a “sense of the Board”? In what ways were they fulfilled / not fulfilled?</a:t>
            </a:r>
            <a:endParaRPr lang="en-AU" sz="1700" b="0" dirty="0">
              <a:effectLst/>
            </a:endParaRPr>
          </a:p>
          <a:p>
            <a:pPr marL="227013" indent="-214313" rtl="0">
              <a:lnSpc>
                <a:spcPct val="110000"/>
              </a:lnSpc>
              <a:spcBef>
                <a:spcPts val="600"/>
              </a:spcBef>
              <a:spcAft>
                <a:spcPts val="0"/>
              </a:spcAft>
            </a:pPr>
            <a:r>
              <a:rPr lang="en-AU" sz="1700" b="0" i="0" u="none" strike="noStrike" dirty="0">
                <a:solidFill>
                  <a:srgbClr val="000000"/>
                </a:solidFill>
                <a:effectLst/>
                <a:latin typeface="Arial" panose="020B0604020202020204" pitchFamily="34" charset="0"/>
              </a:rPr>
              <a:t>Was there any sense of Board inclination regarding acceptance / rejection? If yes, would it have been possible to gain consensus agreeing with that inclination? Are there times when that is appropriate? Should anything about the PDP process that should be changed to facilitate reaching consensus?</a:t>
            </a:r>
            <a:endParaRPr lang="en-AU" sz="1700" b="0" dirty="0">
              <a:effectLst/>
            </a:endParaRPr>
          </a:p>
          <a:p>
            <a:pPr marL="227013" indent="-214313" rtl="0">
              <a:lnSpc>
                <a:spcPct val="110000"/>
              </a:lnSpc>
              <a:spcBef>
                <a:spcPts val="600"/>
              </a:spcBef>
              <a:spcAft>
                <a:spcPts val="0"/>
              </a:spcAft>
            </a:pPr>
            <a:r>
              <a:rPr lang="en-AU" sz="1700" b="0" i="0" u="none" strike="noStrike" dirty="0">
                <a:solidFill>
                  <a:srgbClr val="000000"/>
                </a:solidFill>
                <a:effectLst/>
                <a:latin typeface="Arial" panose="020B0604020202020204" pitchFamily="34" charset="0"/>
              </a:rPr>
              <a:t>To what extent was recommendation “</a:t>
            </a:r>
            <a:r>
              <a:rPr lang="en-AU" sz="1700" b="0" i="0" u="none" strike="noStrike" dirty="0" err="1">
                <a:solidFill>
                  <a:srgbClr val="000000"/>
                </a:solidFill>
                <a:effectLst/>
                <a:latin typeface="Arial" panose="020B0604020202020204" pitchFamily="34" charset="0"/>
              </a:rPr>
              <a:t>implementability</a:t>
            </a:r>
            <a:r>
              <a:rPr lang="en-AU" sz="1700" b="0" i="0" u="none" strike="noStrike" dirty="0">
                <a:solidFill>
                  <a:srgbClr val="000000"/>
                </a:solidFill>
                <a:effectLst/>
                <a:latin typeface="Arial" panose="020B0604020202020204" pitchFamily="34" charset="0"/>
              </a:rPr>
              <a:t>” a concern or requirement? How was it measured during the recommendation formulation?</a:t>
            </a:r>
            <a:endParaRPr lang="en-AU" sz="1700" b="0" dirty="0">
              <a:effectLst/>
            </a:endParaRPr>
          </a:p>
          <a:p>
            <a:pPr marL="227013" indent="-214313" rtl="0">
              <a:lnSpc>
                <a:spcPct val="110000"/>
              </a:lnSpc>
              <a:spcBef>
                <a:spcPts val="600"/>
              </a:spcBef>
              <a:spcAft>
                <a:spcPts val="0"/>
              </a:spcAft>
            </a:pPr>
            <a:r>
              <a:rPr lang="en-AU" sz="1700" b="0" i="0" u="none" strike="noStrike" dirty="0">
                <a:solidFill>
                  <a:srgbClr val="000000"/>
                </a:solidFill>
                <a:effectLst/>
                <a:latin typeface="Arial" panose="020B0604020202020204" pitchFamily="34" charset="0"/>
              </a:rPr>
              <a:t>To what extent was recommendation implementation and operation cost a concern or requirement? How was it measured during the recommendation formulation?</a:t>
            </a:r>
            <a:endParaRPr lang="en-AU" sz="1700" b="0" dirty="0">
              <a:effectLst/>
            </a:endParaRPr>
          </a:p>
          <a:p>
            <a:pPr marL="227013" indent="-214313" rtl="0">
              <a:lnSpc>
                <a:spcPct val="110000"/>
              </a:lnSpc>
              <a:spcBef>
                <a:spcPts val="600"/>
              </a:spcBef>
              <a:spcAft>
                <a:spcPts val="0"/>
              </a:spcAft>
            </a:pPr>
            <a:r>
              <a:rPr lang="en-AU" sz="1700" b="0" i="0" u="none" strike="noStrike" dirty="0">
                <a:solidFill>
                  <a:srgbClr val="000000"/>
                </a:solidFill>
                <a:effectLst/>
                <a:latin typeface="Arial" panose="020B0604020202020204" pitchFamily="34" charset="0"/>
              </a:rPr>
              <a:t>Did external requirements affect the quality or “readiness” of the outcomes (these might be the team composition, e.g., the “representative model” or time constraints)?</a:t>
            </a:r>
            <a:endParaRPr lang="en-AU" sz="1700" b="0" dirty="0">
              <a:effectLst/>
            </a:endParaRPr>
          </a:p>
          <a:p>
            <a:pPr marL="227013" indent="-214313" rtl="0">
              <a:lnSpc>
                <a:spcPct val="110000"/>
              </a:lnSpc>
              <a:spcBef>
                <a:spcPts val="600"/>
              </a:spcBef>
              <a:spcAft>
                <a:spcPts val="0"/>
              </a:spcAft>
            </a:pPr>
            <a:r>
              <a:rPr lang="en-AU" sz="1700" b="0" i="0" u="none" strike="noStrike" dirty="0">
                <a:solidFill>
                  <a:srgbClr val="000000"/>
                </a:solidFill>
                <a:effectLst/>
                <a:latin typeface="Arial" panose="020B0604020202020204" pitchFamily="34" charset="0"/>
              </a:rPr>
              <a:t>Was the final outcome of the rejection (i.e., the EPDP Phase 2 recommendations) an appropriate and necessary solution to the conflict?</a:t>
            </a:r>
            <a:endParaRPr lang="en-AU" sz="1700" b="0" dirty="0">
              <a:effectLst/>
            </a:endParaRPr>
          </a:p>
        </p:txBody>
      </p:sp>
    </p:spTree>
    <p:extLst>
      <p:ext uri="{BB962C8B-B14F-4D97-AF65-F5344CB8AC3E}">
        <p14:creationId xmlns:p14="http://schemas.microsoft.com/office/powerpoint/2010/main" val="2407659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85923-91C4-3B46-A32E-2C6CF8FB9DF2}"/>
              </a:ext>
            </a:extLst>
          </p:cNvPr>
          <p:cNvSpPr>
            <a:spLocks noGrp="1"/>
          </p:cNvSpPr>
          <p:nvPr>
            <p:ph type="title"/>
          </p:nvPr>
        </p:nvSpPr>
        <p:spPr/>
        <p:txBody>
          <a:bodyPr/>
          <a:lstStyle/>
          <a:p>
            <a:r>
              <a:rPr lang="en-AU" b="1" dirty="0">
                <a:latin typeface="Avenir Next Ultra Light" panose="020B0203020202020204" pitchFamily="34" charset="77"/>
              </a:rPr>
              <a:t>Status</a:t>
            </a:r>
          </a:p>
        </p:txBody>
      </p:sp>
      <p:sp>
        <p:nvSpPr>
          <p:cNvPr id="3" name="Content Placeholder 2">
            <a:extLst>
              <a:ext uri="{FF2B5EF4-FFF2-40B4-BE49-F238E27FC236}">
                <a16:creationId xmlns:a16="http://schemas.microsoft.com/office/drawing/2014/main" id="{FD43D486-02C3-D345-9559-0B6951E9C1C3}"/>
              </a:ext>
            </a:extLst>
          </p:cNvPr>
          <p:cNvSpPr>
            <a:spLocks noGrp="1"/>
          </p:cNvSpPr>
          <p:nvPr>
            <p:ph idx="1"/>
          </p:nvPr>
        </p:nvSpPr>
        <p:spPr/>
        <p:txBody>
          <a:bodyPr/>
          <a:lstStyle/>
          <a:p>
            <a:r>
              <a:rPr lang="en-AU" dirty="0"/>
              <a:t>Board rejections compiled for Registration Data PDPs  and SubPro. Others being compiled. </a:t>
            </a:r>
          </a:p>
          <a:p>
            <a:r>
              <a:rPr lang="en-AU" dirty="0"/>
              <a:t>Registration Data PDPs: Invitations letters sent to Chairs and members. Four accepted so far. Letter sent to Board asking for their participation. </a:t>
            </a:r>
          </a:p>
          <a:p>
            <a:r>
              <a:rPr lang="en-AU" dirty="0"/>
              <a:t>Test interviews conducted with Kurt, </a:t>
            </a:r>
            <a:r>
              <a:rPr lang="en-AU" dirty="0">
                <a:solidFill>
                  <a:schemeClr val="bg2">
                    <a:lumMod val="75000"/>
                  </a:schemeClr>
                </a:solidFill>
              </a:rPr>
              <a:t>Thomas. </a:t>
            </a:r>
            <a:r>
              <a:rPr lang="en-AU" dirty="0"/>
              <a:t>Team reviewing notes.</a:t>
            </a:r>
            <a:endParaRPr lang="en-AU" dirty="0">
              <a:solidFill>
                <a:schemeClr val="bg2">
                  <a:lumMod val="75000"/>
                </a:schemeClr>
              </a:solidFill>
            </a:endParaRPr>
          </a:p>
          <a:p>
            <a:r>
              <a:rPr lang="en-AU" dirty="0"/>
              <a:t>Currently selecting interviewees for SubPro PDP. </a:t>
            </a:r>
          </a:p>
          <a:p>
            <a:endParaRPr lang="en-AU" dirty="0"/>
          </a:p>
        </p:txBody>
      </p:sp>
    </p:spTree>
    <p:extLst>
      <p:ext uri="{BB962C8B-B14F-4D97-AF65-F5344CB8AC3E}">
        <p14:creationId xmlns:p14="http://schemas.microsoft.com/office/powerpoint/2010/main" val="177459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388F7307-0A02-1A4B-9565-C53F583EAA84}"/>
              </a:ext>
            </a:extLst>
          </p:cNvPr>
          <p:cNvSpPr/>
          <p:nvPr/>
        </p:nvSpPr>
        <p:spPr>
          <a:xfrm>
            <a:off x="282388" y="2965076"/>
            <a:ext cx="1882588" cy="927847"/>
          </a:xfrm>
          <a:prstGeom prst="roundRect">
            <a:avLst/>
          </a:prstGeom>
          <a:pattFill prst="ltDnDiag">
            <a:fgClr>
              <a:schemeClr val="accent1"/>
            </a:fgClr>
            <a:bgClr>
              <a:schemeClr val="bg1"/>
            </a:bgClr>
          </a:patt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Compile &amp; organise set of rejected recommendations</a:t>
            </a:r>
          </a:p>
        </p:txBody>
      </p:sp>
      <p:sp>
        <p:nvSpPr>
          <p:cNvPr id="3" name="Rounded Rectangle 2">
            <a:extLst>
              <a:ext uri="{FF2B5EF4-FFF2-40B4-BE49-F238E27FC236}">
                <a16:creationId xmlns:a16="http://schemas.microsoft.com/office/drawing/2014/main" id="{7467A985-655E-B145-8118-A075AF093010}"/>
              </a:ext>
            </a:extLst>
          </p:cNvPr>
          <p:cNvSpPr/>
          <p:nvPr/>
        </p:nvSpPr>
        <p:spPr>
          <a:xfrm>
            <a:off x="2801470" y="723899"/>
            <a:ext cx="1882588" cy="927847"/>
          </a:xfrm>
          <a:prstGeom prst="roundRect">
            <a:avLst/>
          </a:prstGeom>
          <a:pattFill prst="ltDnDiag">
            <a:fgClr>
              <a:schemeClr val="accent1"/>
            </a:fgClr>
            <a:bgClr>
              <a:schemeClr val="bg1"/>
            </a:bgClr>
          </a:patt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Develop sets of questions for Board</a:t>
            </a:r>
          </a:p>
        </p:txBody>
      </p:sp>
      <p:sp>
        <p:nvSpPr>
          <p:cNvPr id="7" name="Rounded Rectangle 6">
            <a:extLst>
              <a:ext uri="{FF2B5EF4-FFF2-40B4-BE49-F238E27FC236}">
                <a16:creationId xmlns:a16="http://schemas.microsoft.com/office/drawing/2014/main" id="{A195AA83-CE7A-3A42-8DC9-1A895E3B7D6F}"/>
              </a:ext>
            </a:extLst>
          </p:cNvPr>
          <p:cNvSpPr/>
          <p:nvPr/>
        </p:nvSpPr>
        <p:spPr>
          <a:xfrm>
            <a:off x="2801467" y="2308411"/>
            <a:ext cx="1882588" cy="927847"/>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Develop sets of questions for staff</a:t>
            </a:r>
          </a:p>
        </p:txBody>
      </p:sp>
      <p:sp>
        <p:nvSpPr>
          <p:cNvPr id="8" name="Rounded Rectangle 7">
            <a:extLst>
              <a:ext uri="{FF2B5EF4-FFF2-40B4-BE49-F238E27FC236}">
                <a16:creationId xmlns:a16="http://schemas.microsoft.com/office/drawing/2014/main" id="{D64BCF0C-3A83-DA4A-A9F1-FA37AEFD7481}"/>
              </a:ext>
            </a:extLst>
          </p:cNvPr>
          <p:cNvSpPr/>
          <p:nvPr/>
        </p:nvSpPr>
        <p:spPr>
          <a:xfrm>
            <a:off x="2828363" y="5477435"/>
            <a:ext cx="1882588" cy="927847"/>
          </a:xfrm>
          <a:prstGeom prst="roundRect">
            <a:avLst/>
          </a:prstGeom>
          <a:pattFill prst="ltDnDiag">
            <a:fgClr>
              <a:schemeClr val="accent1"/>
            </a:fgClr>
            <a:bgClr>
              <a:schemeClr val="bg1"/>
            </a:bgClr>
          </a:patt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Develop sets of questions for PDP participants</a:t>
            </a:r>
          </a:p>
        </p:txBody>
      </p:sp>
      <p:sp>
        <p:nvSpPr>
          <p:cNvPr id="9" name="Rounded Rectangle 8">
            <a:extLst>
              <a:ext uri="{FF2B5EF4-FFF2-40B4-BE49-F238E27FC236}">
                <a16:creationId xmlns:a16="http://schemas.microsoft.com/office/drawing/2014/main" id="{56A14BB9-0AE1-154D-AE06-A9AB4ADE907B}"/>
              </a:ext>
            </a:extLst>
          </p:cNvPr>
          <p:cNvSpPr/>
          <p:nvPr/>
        </p:nvSpPr>
        <p:spPr>
          <a:xfrm>
            <a:off x="2828361" y="3892923"/>
            <a:ext cx="1882588" cy="927847"/>
          </a:xfrm>
          <a:prstGeom prst="roundRect">
            <a:avLst/>
          </a:prstGeom>
          <a:pattFill prst="ltDnDiag">
            <a:fgClr>
              <a:schemeClr val="accent1"/>
            </a:fgClr>
            <a:bgClr>
              <a:schemeClr val="bg1"/>
            </a:bgClr>
          </a:patt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Develop sets of questions for PDP chairs</a:t>
            </a:r>
          </a:p>
        </p:txBody>
      </p:sp>
      <p:sp>
        <p:nvSpPr>
          <p:cNvPr id="11" name="Rounded Rectangle 10">
            <a:extLst>
              <a:ext uri="{FF2B5EF4-FFF2-40B4-BE49-F238E27FC236}">
                <a16:creationId xmlns:a16="http://schemas.microsoft.com/office/drawing/2014/main" id="{BED35649-9B89-7548-A567-1C9129C9896D}"/>
              </a:ext>
            </a:extLst>
          </p:cNvPr>
          <p:cNvSpPr/>
          <p:nvPr/>
        </p:nvSpPr>
        <p:spPr>
          <a:xfrm>
            <a:off x="7561733" y="2308411"/>
            <a:ext cx="1882588" cy="927847"/>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Identify causal relationships bet. gaps &amp; rejections</a:t>
            </a:r>
          </a:p>
        </p:txBody>
      </p:sp>
      <p:sp>
        <p:nvSpPr>
          <p:cNvPr id="12" name="Rounded Rectangle 11">
            <a:extLst>
              <a:ext uri="{FF2B5EF4-FFF2-40B4-BE49-F238E27FC236}">
                <a16:creationId xmlns:a16="http://schemas.microsoft.com/office/drawing/2014/main" id="{488FAF75-3F13-9D41-BC9D-4D9EED6CBB56}"/>
              </a:ext>
            </a:extLst>
          </p:cNvPr>
          <p:cNvSpPr/>
          <p:nvPr/>
        </p:nvSpPr>
        <p:spPr>
          <a:xfrm>
            <a:off x="7561733" y="3892923"/>
            <a:ext cx="1882588" cy="927847"/>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Identify possible improvements</a:t>
            </a:r>
          </a:p>
        </p:txBody>
      </p:sp>
      <p:sp>
        <p:nvSpPr>
          <p:cNvPr id="14" name="Rounded Rectangle 13">
            <a:extLst>
              <a:ext uri="{FF2B5EF4-FFF2-40B4-BE49-F238E27FC236}">
                <a16:creationId xmlns:a16="http://schemas.microsoft.com/office/drawing/2014/main" id="{6590E0D4-3CBD-D640-A5C9-1E7751D6AADC}"/>
              </a:ext>
            </a:extLst>
          </p:cNvPr>
          <p:cNvSpPr/>
          <p:nvPr/>
        </p:nvSpPr>
        <p:spPr>
          <a:xfrm>
            <a:off x="5210746" y="3018863"/>
            <a:ext cx="1882588" cy="927847"/>
          </a:xfrm>
          <a:prstGeom prst="roundRect">
            <a:avLst/>
          </a:prstGeom>
          <a:pattFill prst="divot">
            <a:fgClr>
              <a:schemeClr val="accent1"/>
            </a:fgClr>
            <a:bgClr>
              <a:schemeClr val="bg1"/>
            </a:bgClr>
          </a:patt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Conduct interviews</a:t>
            </a:r>
          </a:p>
        </p:txBody>
      </p:sp>
      <p:cxnSp>
        <p:nvCxnSpPr>
          <p:cNvPr id="5" name="Elbow Connector 4">
            <a:extLst>
              <a:ext uri="{FF2B5EF4-FFF2-40B4-BE49-F238E27FC236}">
                <a16:creationId xmlns:a16="http://schemas.microsoft.com/office/drawing/2014/main" id="{12FA73B1-8F63-4D48-BD33-E15BDAC5649F}"/>
              </a:ext>
            </a:extLst>
          </p:cNvPr>
          <p:cNvCxnSpPr>
            <a:stCxn id="2" idx="3"/>
            <a:endCxn id="3" idx="1"/>
          </p:cNvCxnSpPr>
          <p:nvPr/>
        </p:nvCxnSpPr>
        <p:spPr>
          <a:xfrm flipV="1">
            <a:off x="2164976" y="1187823"/>
            <a:ext cx="636494" cy="2241177"/>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Elbow Connector 14">
            <a:extLst>
              <a:ext uri="{FF2B5EF4-FFF2-40B4-BE49-F238E27FC236}">
                <a16:creationId xmlns:a16="http://schemas.microsoft.com/office/drawing/2014/main" id="{66EA05CC-ED44-EC45-9C76-C5F215A7FF14}"/>
              </a:ext>
            </a:extLst>
          </p:cNvPr>
          <p:cNvCxnSpPr>
            <a:stCxn id="2" idx="3"/>
            <a:endCxn id="7" idx="1"/>
          </p:cNvCxnSpPr>
          <p:nvPr/>
        </p:nvCxnSpPr>
        <p:spPr>
          <a:xfrm flipV="1">
            <a:off x="2164976" y="2772335"/>
            <a:ext cx="636491" cy="65666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Elbow Connector 16">
            <a:extLst>
              <a:ext uri="{FF2B5EF4-FFF2-40B4-BE49-F238E27FC236}">
                <a16:creationId xmlns:a16="http://schemas.microsoft.com/office/drawing/2014/main" id="{CE2C221F-E8BA-2044-86D4-229025218C06}"/>
              </a:ext>
            </a:extLst>
          </p:cNvPr>
          <p:cNvCxnSpPr>
            <a:stCxn id="2" idx="3"/>
            <a:endCxn id="9" idx="1"/>
          </p:cNvCxnSpPr>
          <p:nvPr/>
        </p:nvCxnSpPr>
        <p:spPr>
          <a:xfrm>
            <a:off x="2164976" y="3429000"/>
            <a:ext cx="663385" cy="927847"/>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Elbow Connector 18">
            <a:extLst>
              <a:ext uri="{FF2B5EF4-FFF2-40B4-BE49-F238E27FC236}">
                <a16:creationId xmlns:a16="http://schemas.microsoft.com/office/drawing/2014/main" id="{B7665195-00CB-A649-AD51-70DBF4482AEF}"/>
              </a:ext>
            </a:extLst>
          </p:cNvPr>
          <p:cNvCxnSpPr>
            <a:stCxn id="2" idx="3"/>
            <a:endCxn id="8" idx="1"/>
          </p:cNvCxnSpPr>
          <p:nvPr/>
        </p:nvCxnSpPr>
        <p:spPr>
          <a:xfrm>
            <a:off x="2164976" y="3429000"/>
            <a:ext cx="663387" cy="2512359"/>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ounded Rectangle 19">
            <a:extLst>
              <a:ext uri="{FF2B5EF4-FFF2-40B4-BE49-F238E27FC236}">
                <a16:creationId xmlns:a16="http://schemas.microsoft.com/office/drawing/2014/main" id="{B0B12B16-16B3-1042-ABD0-32293829E55C}"/>
              </a:ext>
            </a:extLst>
          </p:cNvPr>
          <p:cNvSpPr/>
          <p:nvPr/>
        </p:nvSpPr>
        <p:spPr>
          <a:xfrm>
            <a:off x="9912720" y="2965075"/>
            <a:ext cx="1882588" cy="927847"/>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bg2">
                    <a:lumMod val="50000"/>
                  </a:schemeClr>
                </a:solidFill>
                <a:latin typeface="Avenir Next Condensed" panose="020B0506020202020204" pitchFamily="34" charset="0"/>
              </a:rPr>
              <a:t>Feedback / Report / Feedback</a:t>
            </a:r>
          </a:p>
        </p:txBody>
      </p:sp>
      <p:cxnSp>
        <p:nvCxnSpPr>
          <p:cNvPr id="22" name="Elbow Connector 21">
            <a:extLst>
              <a:ext uri="{FF2B5EF4-FFF2-40B4-BE49-F238E27FC236}">
                <a16:creationId xmlns:a16="http://schemas.microsoft.com/office/drawing/2014/main" id="{2E92B474-F2DF-A845-A606-1E290D6FDFC2}"/>
              </a:ext>
            </a:extLst>
          </p:cNvPr>
          <p:cNvCxnSpPr>
            <a:stCxn id="3" idx="3"/>
            <a:endCxn id="14" idx="1"/>
          </p:cNvCxnSpPr>
          <p:nvPr/>
        </p:nvCxnSpPr>
        <p:spPr>
          <a:xfrm>
            <a:off x="4684058" y="1187823"/>
            <a:ext cx="526688" cy="229496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Elbow Connector 23">
            <a:extLst>
              <a:ext uri="{FF2B5EF4-FFF2-40B4-BE49-F238E27FC236}">
                <a16:creationId xmlns:a16="http://schemas.microsoft.com/office/drawing/2014/main" id="{7B89D20C-AC9F-CE4F-AB32-62447CB77CEC}"/>
              </a:ext>
            </a:extLst>
          </p:cNvPr>
          <p:cNvCxnSpPr>
            <a:stCxn id="7" idx="3"/>
            <a:endCxn id="14" idx="1"/>
          </p:cNvCxnSpPr>
          <p:nvPr/>
        </p:nvCxnSpPr>
        <p:spPr>
          <a:xfrm>
            <a:off x="4684055" y="2772335"/>
            <a:ext cx="526691" cy="71045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Elbow Connector 25">
            <a:extLst>
              <a:ext uri="{FF2B5EF4-FFF2-40B4-BE49-F238E27FC236}">
                <a16:creationId xmlns:a16="http://schemas.microsoft.com/office/drawing/2014/main" id="{87B439F6-3472-A14D-8CF1-14D55CF4FBF8}"/>
              </a:ext>
            </a:extLst>
          </p:cNvPr>
          <p:cNvCxnSpPr>
            <a:stCxn id="9" idx="3"/>
            <a:endCxn id="14" idx="1"/>
          </p:cNvCxnSpPr>
          <p:nvPr/>
        </p:nvCxnSpPr>
        <p:spPr>
          <a:xfrm flipV="1">
            <a:off x="4710949" y="3482787"/>
            <a:ext cx="499797" cy="87406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Elbow Connector 27">
            <a:extLst>
              <a:ext uri="{FF2B5EF4-FFF2-40B4-BE49-F238E27FC236}">
                <a16:creationId xmlns:a16="http://schemas.microsoft.com/office/drawing/2014/main" id="{8D66753F-627E-5049-88F8-8093589F603C}"/>
              </a:ext>
            </a:extLst>
          </p:cNvPr>
          <p:cNvCxnSpPr>
            <a:stCxn id="8" idx="3"/>
            <a:endCxn id="14" idx="1"/>
          </p:cNvCxnSpPr>
          <p:nvPr/>
        </p:nvCxnSpPr>
        <p:spPr>
          <a:xfrm flipV="1">
            <a:off x="4710951" y="3482787"/>
            <a:ext cx="499795" cy="245857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Elbow Connector 29">
            <a:extLst>
              <a:ext uri="{FF2B5EF4-FFF2-40B4-BE49-F238E27FC236}">
                <a16:creationId xmlns:a16="http://schemas.microsoft.com/office/drawing/2014/main" id="{14383F1E-FFBA-2443-950C-E8CE9389F5E9}"/>
              </a:ext>
            </a:extLst>
          </p:cNvPr>
          <p:cNvCxnSpPr>
            <a:stCxn id="14" idx="3"/>
            <a:endCxn id="11" idx="1"/>
          </p:cNvCxnSpPr>
          <p:nvPr/>
        </p:nvCxnSpPr>
        <p:spPr>
          <a:xfrm flipV="1">
            <a:off x="7093334" y="2772335"/>
            <a:ext cx="468399" cy="71045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68325989-1FB4-264B-B442-AF3BE4F7B1A0}"/>
              </a:ext>
            </a:extLst>
          </p:cNvPr>
          <p:cNvCxnSpPr>
            <a:stCxn id="11" idx="2"/>
            <a:endCxn id="12" idx="0"/>
          </p:cNvCxnSpPr>
          <p:nvPr/>
        </p:nvCxnSpPr>
        <p:spPr>
          <a:xfrm>
            <a:off x="8503027" y="3236258"/>
            <a:ext cx="0" cy="656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Elbow Connector 33">
            <a:extLst>
              <a:ext uri="{FF2B5EF4-FFF2-40B4-BE49-F238E27FC236}">
                <a16:creationId xmlns:a16="http://schemas.microsoft.com/office/drawing/2014/main" id="{02EAB72D-C7E0-ED49-ADCE-233753577C4D}"/>
              </a:ext>
            </a:extLst>
          </p:cNvPr>
          <p:cNvCxnSpPr>
            <a:stCxn id="12" idx="3"/>
            <a:endCxn id="20" idx="1"/>
          </p:cNvCxnSpPr>
          <p:nvPr/>
        </p:nvCxnSpPr>
        <p:spPr>
          <a:xfrm flipV="1">
            <a:off x="9444321" y="3428999"/>
            <a:ext cx="468399" cy="92784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3387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5EE0D-9320-7543-8F09-C3E1B7DD18CC}"/>
              </a:ext>
            </a:extLst>
          </p:cNvPr>
          <p:cNvSpPr>
            <a:spLocks noGrp="1"/>
          </p:cNvSpPr>
          <p:nvPr>
            <p:ph type="title"/>
          </p:nvPr>
        </p:nvSpPr>
        <p:spPr/>
        <p:txBody>
          <a:bodyPr>
            <a:normAutofit/>
          </a:bodyPr>
          <a:lstStyle/>
          <a:p>
            <a:r>
              <a:rPr lang="en-AU" sz="3600" b="1" dirty="0">
                <a:latin typeface="Avenir Next Ultra Light" panose="020B0203020202020204" pitchFamily="34" charset="77"/>
              </a:rPr>
              <a:t>Leadership [Transition] </a:t>
            </a:r>
            <a:br>
              <a:rPr lang="en-AU" sz="3600" b="1" dirty="0">
                <a:latin typeface="Avenir Next Ultra Light" panose="020B0203020202020204" pitchFamily="34" charset="77"/>
              </a:rPr>
            </a:br>
            <a:r>
              <a:rPr lang="en-AU" sz="2800" b="1" dirty="0">
                <a:latin typeface="Avenir Next Ultra Light" panose="020B0203020202020204" pitchFamily="34" charset="77"/>
              </a:rPr>
              <a:t>for Council Discussion &amp; Decision</a:t>
            </a:r>
            <a:endParaRPr lang="en-AU" sz="3600" b="1" dirty="0">
              <a:latin typeface="Avenir Next Ultra Light" panose="020B0203020202020204" pitchFamily="34" charset="77"/>
            </a:endParaRPr>
          </a:p>
        </p:txBody>
      </p:sp>
      <p:sp>
        <p:nvSpPr>
          <p:cNvPr id="3" name="Content Placeholder 2">
            <a:extLst>
              <a:ext uri="{FF2B5EF4-FFF2-40B4-BE49-F238E27FC236}">
                <a16:creationId xmlns:a16="http://schemas.microsoft.com/office/drawing/2014/main" id="{B6F7B99B-5F5D-214E-B9AC-76489A89BFA3}"/>
              </a:ext>
            </a:extLst>
          </p:cNvPr>
          <p:cNvSpPr>
            <a:spLocks noGrp="1"/>
          </p:cNvSpPr>
          <p:nvPr>
            <p:ph idx="1"/>
          </p:nvPr>
        </p:nvSpPr>
        <p:spPr/>
        <p:txBody>
          <a:bodyPr/>
          <a:lstStyle/>
          <a:p>
            <a:r>
              <a:rPr lang="en-AU" dirty="0"/>
              <a:t>Current Chair (Kurt) steps down from Council in November</a:t>
            </a:r>
          </a:p>
          <a:p>
            <a:r>
              <a:rPr lang="en-AU" dirty="0"/>
              <a:t>Options for this team: </a:t>
            </a:r>
          </a:p>
          <a:p>
            <a:pPr lvl="1"/>
            <a:r>
              <a:rPr lang="en-AU" dirty="0"/>
              <a:t>The current Chair might continue</a:t>
            </a:r>
          </a:p>
          <a:p>
            <a:pPr lvl="1"/>
            <a:r>
              <a:rPr lang="en-AU" dirty="0"/>
              <a:t>A Council can select a new Chair</a:t>
            </a:r>
          </a:p>
          <a:p>
            <a:pPr lvl="1"/>
            <a:r>
              <a:rPr lang="en-AU" dirty="0"/>
              <a:t>The current Chair can continue until a replacement is selected</a:t>
            </a:r>
          </a:p>
          <a:p>
            <a:pPr lvl="1"/>
            <a:r>
              <a:rPr lang="en-AU" dirty="0"/>
              <a:t>The work could be added to that of the CCOICI</a:t>
            </a:r>
          </a:p>
          <a:p>
            <a:pPr lvl="1"/>
            <a:r>
              <a:rPr lang="en-AU" dirty="0"/>
              <a:t>[We might have data from interviews that indicate the study should be discontinued, the team might reach this conclusion]</a:t>
            </a:r>
          </a:p>
        </p:txBody>
      </p:sp>
    </p:spTree>
    <p:extLst>
      <p:ext uri="{BB962C8B-B14F-4D97-AF65-F5344CB8AC3E}">
        <p14:creationId xmlns:p14="http://schemas.microsoft.com/office/powerpoint/2010/main" val="35440201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250375</TotalTime>
  <Words>884</Words>
  <Application>Microsoft Macintosh PowerPoint</Application>
  <PresentationFormat>Widescreen</PresentationFormat>
  <Paragraphs>77</Paragraphs>
  <Slides>10</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Aptos</vt:lpstr>
      <vt:lpstr>Arial</vt:lpstr>
      <vt:lpstr>Avenir Next Condensed</vt:lpstr>
      <vt:lpstr>Avenir Next Ultra Light</vt:lpstr>
      <vt:lpstr>Calibri</vt:lpstr>
      <vt:lpstr>Calibri Light</vt:lpstr>
      <vt:lpstr>Courier New</vt:lpstr>
      <vt:lpstr>Wingdings</vt:lpstr>
      <vt:lpstr>Office Theme</vt:lpstr>
      <vt:lpstr>Board Readiness  </vt:lpstr>
      <vt:lpstr>Team Members</vt:lpstr>
      <vt:lpstr>Mission / Scope</vt:lpstr>
      <vt:lpstr>PowerPoint Presentation</vt:lpstr>
      <vt:lpstr>PowerPoint Presentation</vt:lpstr>
      <vt:lpstr>Questions for PDP Members</vt:lpstr>
      <vt:lpstr>Status</vt:lpstr>
      <vt:lpstr>PowerPoint Presentation</vt:lpstr>
      <vt:lpstr>Leadership [Transition]  for Council Discussion &amp; Decision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GNSO Council Update</dc:title>
  <dc:creator>Kurt Pritz</dc:creator>
  <cp:lastModifiedBy>Kurt Pritz</cp:lastModifiedBy>
  <cp:revision>325</cp:revision>
  <cp:lastPrinted>2022-05-11T09:57:42Z</cp:lastPrinted>
  <dcterms:created xsi:type="dcterms:W3CDTF">2020-12-02T08:57:41Z</dcterms:created>
  <dcterms:modified xsi:type="dcterms:W3CDTF">2024-10-15T03:54:49Z</dcterms:modified>
</cp:coreProperties>
</file>