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351" r:id="rId3"/>
    <p:sldId id="353" r:id="rId4"/>
    <p:sldId id="356" r:id="rId5"/>
    <p:sldId id="364" r:id="rId6"/>
    <p:sldId id="363" r:id="rId7"/>
    <p:sldId id="365" r:id="rId8"/>
    <p:sldId id="257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19"/>
    <p:restoredTop sz="89077"/>
  </p:normalViewPr>
  <p:slideViewPr>
    <p:cSldViewPr snapToGrid="0" snapToObjects="1">
      <p:cViewPr varScale="1">
        <p:scale>
          <a:sx n="95" d="100"/>
          <a:sy n="95" d="100"/>
        </p:scale>
        <p:origin x="1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45D48-D38A-E449-864C-1F60B2017324}" type="datetimeFigureOut">
              <a:rPr lang="en-US" smtClean="0"/>
              <a:t>6/7/25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F09B8-A591-DD40-8CE9-73D2B4B2E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12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F09B8-A591-DD40-8CE9-73D2B4B2E7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36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4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09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4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65138" indent="-465138">
              <a:lnSpc>
                <a:spcPct val="100000"/>
              </a:lnSpc>
              <a:tabLst/>
              <a:defRPr sz="2400">
                <a:latin typeface="+mj-lt"/>
              </a:defRPr>
            </a:lvl1pPr>
            <a:lvl2pPr marL="919163" indent="-461963">
              <a:lnSpc>
                <a:spcPct val="100000"/>
              </a:lnSpc>
              <a:buSzPct val="70000"/>
              <a:buFont typeface="Courier New" panose="02070309020205020404" pitchFamily="49" charset="0"/>
              <a:buChar char="o"/>
              <a:tabLst/>
              <a:defRPr sz="2300">
                <a:latin typeface="+mj-lt"/>
              </a:defRPr>
            </a:lvl2pPr>
            <a:lvl3pPr>
              <a:lnSpc>
                <a:spcPct val="100000"/>
              </a:lnSpc>
              <a:buSzPct val="50000"/>
              <a:buFont typeface="Wingdings" pitchFamily="2" charset="2"/>
              <a:buChar char="q"/>
              <a:defRPr sz="2200"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5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4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6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0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5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8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C065E-A660-3941-92E6-B806D794F376}" type="datetimeFigureOut">
              <a:rPr lang="en-US" smtClean="0"/>
              <a:t>6/7/25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DB47-1E06-7C40-87CE-A26539E54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5923" y="3097638"/>
            <a:ext cx="9740153" cy="23876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Board Readiness</a:t>
            </a:r>
            <a:br>
              <a:rPr lang="en-US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</a:br>
            <a:br>
              <a:rPr lang="en-US" sz="1300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</a:br>
            <a:endParaRPr lang="en-US" b="1" dirty="0">
              <a:solidFill>
                <a:schemeClr val="accent1"/>
              </a:solidFill>
              <a:latin typeface="Avenir Next Ultra Light" panose="020B0203020202020204" pitchFamily="34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269466"/>
            <a:ext cx="9144000" cy="1655762"/>
          </a:xfrm>
        </p:spPr>
        <p:txBody>
          <a:bodyPr/>
          <a:lstStyle/>
          <a:p>
            <a:r>
              <a:rPr lang="en-US" dirty="0">
                <a:latin typeface="+mj-lt"/>
              </a:rPr>
              <a:t>For Council Meeting </a:t>
            </a:r>
          </a:p>
          <a:p>
            <a:r>
              <a:rPr lang="en-US" dirty="0">
                <a:latin typeface="+mj-lt"/>
              </a:rPr>
              <a:t>11 Jun 2025</a:t>
            </a:r>
          </a:p>
        </p:txBody>
      </p:sp>
      <p:pic>
        <p:nvPicPr>
          <p:cNvPr id="1026" name="Picture 2" descr="ICANN GNSO">
            <a:extLst>
              <a:ext uri="{FF2B5EF4-FFF2-40B4-BE49-F238E27FC236}">
                <a16:creationId xmlns:a16="http://schemas.microsoft.com/office/drawing/2014/main" id="{817F6A10-CB57-4F4B-AF70-68D575A62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071" y="0"/>
            <a:ext cx="25908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24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B77C-87C7-0944-BF35-C4DD9562F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Team Members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4BB09C0-FF35-854A-8EC4-0DC93F6C7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0881"/>
            <a:ext cx="10515600" cy="5244353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000000"/>
                </a:solidFill>
                <a:effectLst/>
              </a:rPr>
              <a:t>Jennifer Chung</a:t>
            </a:r>
          </a:p>
          <a:p>
            <a:r>
              <a:rPr lang="en-AU" dirty="0">
                <a:solidFill>
                  <a:srgbClr val="000000"/>
                </a:solidFill>
                <a:effectLst/>
              </a:rPr>
              <a:t>Justine Chew</a:t>
            </a:r>
          </a:p>
          <a:p>
            <a:r>
              <a:rPr lang="en-AU" dirty="0">
                <a:solidFill>
                  <a:srgbClr val="000000"/>
                </a:solidFill>
                <a:effectLst/>
              </a:rPr>
              <a:t>Prudence </a:t>
            </a:r>
            <a:r>
              <a:rPr lang="en-AU" dirty="0" err="1">
                <a:solidFill>
                  <a:srgbClr val="000000"/>
                </a:solidFill>
                <a:effectLst/>
              </a:rPr>
              <a:t>Malinki</a:t>
            </a:r>
            <a:endParaRPr lang="en-AU" dirty="0">
              <a:solidFill>
                <a:srgbClr val="000000"/>
              </a:solidFill>
              <a:effectLst/>
            </a:endParaRPr>
          </a:p>
          <a:p>
            <a:r>
              <a:rPr lang="en-AU" dirty="0">
                <a:solidFill>
                  <a:srgbClr val="000000"/>
                </a:solidFill>
                <a:effectLst/>
              </a:rPr>
              <a:t>Susan Payne</a:t>
            </a:r>
          </a:p>
          <a:p>
            <a:r>
              <a:rPr lang="en-AU" dirty="0">
                <a:solidFill>
                  <a:srgbClr val="000000"/>
                </a:solidFill>
                <a:effectLst/>
              </a:rPr>
              <a:t>Kurt Pritz</a:t>
            </a:r>
          </a:p>
          <a:p>
            <a:r>
              <a:rPr lang="en-AU" dirty="0">
                <a:solidFill>
                  <a:srgbClr val="000000"/>
                </a:solidFill>
                <a:effectLst/>
              </a:rPr>
              <a:t>Thomas Rickert </a:t>
            </a:r>
          </a:p>
        </p:txBody>
      </p:sp>
    </p:spTree>
    <p:extLst>
      <p:ext uri="{BB962C8B-B14F-4D97-AF65-F5344CB8AC3E}">
        <p14:creationId xmlns:p14="http://schemas.microsoft.com/office/powerpoint/2010/main" val="94355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B57CA-B955-F742-BE26-F9226C81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Mission / Scope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633A78-8C19-AC48-A18F-689755B4A584}"/>
              </a:ext>
            </a:extLst>
          </p:cNvPr>
          <p:cNvSpPr txBox="1"/>
          <p:nvPr/>
        </p:nvSpPr>
        <p:spPr>
          <a:xfrm>
            <a:off x="2662518" y="1859340"/>
            <a:ext cx="6441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latin typeface="+mj-lt"/>
              </a:rPr>
              <a:t>Perform a study that will inform the improvement or creation of policy development practices that will improve the Board readiness of GNSO policy recommendations,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3B5DB0-733F-684B-878A-2269C9DF0B1A}"/>
              </a:ext>
            </a:extLst>
          </p:cNvPr>
          <p:cNvSpPr txBox="1"/>
          <p:nvPr/>
        </p:nvSpPr>
        <p:spPr>
          <a:xfrm>
            <a:off x="2662518" y="4370295"/>
            <a:ext cx="5728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latin typeface="+mj-lt"/>
              </a:rPr>
              <a:t>Board readiness is measured by the likelihood that GNSO policy recommendations will be readily adopted by the ICANN Board.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93289B-DC83-F641-8F39-401F02662117}"/>
              </a:ext>
            </a:extLst>
          </p:cNvPr>
          <p:cNvSpPr txBox="1"/>
          <p:nvPr/>
        </p:nvSpPr>
        <p:spPr>
          <a:xfrm>
            <a:off x="4800600" y="3668815"/>
            <a:ext cx="145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>
                <a:latin typeface="+mj-lt"/>
              </a:rPr>
              <a:t>where</a:t>
            </a:r>
          </a:p>
        </p:txBody>
      </p:sp>
    </p:spTree>
    <p:extLst>
      <p:ext uri="{BB962C8B-B14F-4D97-AF65-F5344CB8AC3E}">
        <p14:creationId xmlns:p14="http://schemas.microsoft.com/office/powerpoint/2010/main" val="145870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88F7307-0A02-1A4B-9565-C53F583EAA84}"/>
              </a:ext>
            </a:extLst>
          </p:cNvPr>
          <p:cNvSpPr/>
          <p:nvPr/>
        </p:nvSpPr>
        <p:spPr>
          <a:xfrm>
            <a:off x="282388" y="2965076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Compile &amp; organise set of rejected recommendations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467A985-655E-B145-8118-A075AF093010}"/>
              </a:ext>
            </a:extLst>
          </p:cNvPr>
          <p:cNvSpPr/>
          <p:nvPr/>
        </p:nvSpPr>
        <p:spPr>
          <a:xfrm>
            <a:off x="2801470" y="723899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Develop sets of questions for Board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195AA83-CE7A-3A42-8DC9-1A895E3B7D6F}"/>
              </a:ext>
            </a:extLst>
          </p:cNvPr>
          <p:cNvSpPr/>
          <p:nvPr/>
        </p:nvSpPr>
        <p:spPr>
          <a:xfrm>
            <a:off x="2801467" y="2308411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Develop sets of questions for staff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64BCF0C-3A83-DA4A-A9F1-FA37AEFD7481}"/>
              </a:ext>
            </a:extLst>
          </p:cNvPr>
          <p:cNvSpPr/>
          <p:nvPr/>
        </p:nvSpPr>
        <p:spPr>
          <a:xfrm>
            <a:off x="2828363" y="5477435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Develop sets of questions for PDP participants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6A14BB9-0AE1-154D-AE06-A9AB4ADE907B}"/>
              </a:ext>
            </a:extLst>
          </p:cNvPr>
          <p:cNvSpPr/>
          <p:nvPr/>
        </p:nvSpPr>
        <p:spPr>
          <a:xfrm>
            <a:off x="2828361" y="3892923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Develop sets of questions for PDP chairs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BED35649-9B89-7548-A567-1C9129C9896D}"/>
              </a:ext>
            </a:extLst>
          </p:cNvPr>
          <p:cNvSpPr/>
          <p:nvPr/>
        </p:nvSpPr>
        <p:spPr>
          <a:xfrm>
            <a:off x="7561733" y="2308411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Identify causal relationships bet. gaps &amp; rejections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88FAF75-3F13-9D41-BC9D-4D9EED6CBB56}"/>
              </a:ext>
            </a:extLst>
          </p:cNvPr>
          <p:cNvSpPr/>
          <p:nvPr/>
        </p:nvSpPr>
        <p:spPr>
          <a:xfrm>
            <a:off x="7561733" y="3892923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Identify possible improvements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590E0D4-3CBD-D640-A5C9-1E7751D6AADC}"/>
              </a:ext>
            </a:extLst>
          </p:cNvPr>
          <p:cNvSpPr/>
          <p:nvPr/>
        </p:nvSpPr>
        <p:spPr>
          <a:xfrm>
            <a:off x="5210746" y="3018863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Conduct interviews</a:t>
            </a:r>
          </a:p>
        </p:txBody>
      </p:sp>
      <p:cxnSp>
        <p:nvCxnSpPr>
          <p:cNvPr id="5" name="Elbow Connector 4">
            <a:extLst>
              <a:ext uri="{FF2B5EF4-FFF2-40B4-BE49-F238E27FC236}">
                <a16:creationId xmlns:a16="http://schemas.microsoft.com/office/drawing/2014/main" id="{12FA73B1-8F63-4D48-BD33-E15BDAC5649F}"/>
              </a:ext>
            </a:extLst>
          </p:cNvPr>
          <p:cNvCxnSpPr>
            <a:stCxn id="2" idx="3"/>
            <a:endCxn id="3" idx="1"/>
          </p:cNvCxnSpPr>
          <p:nvPr/>
        </p:nvCxnSpPr>
        <p:spPr>
          <a:xfrm flipV="1">
            <a:off x="2164976" y="1187823"/>
            <a:ext cx="636494" cy="224117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66EA05CC-ED44-EC45-9C76-C5F215A7FF14}"/>
              </a:ext>
            </a:extLst>
          </p:cNvPr>
          <p:cNvCxnSpPr>
            <a:stCxn id="2" idx="3"/>
            <a:endCxn id="7" idx="1"/>
          </p:cNvCxnSpPr>
          <p:nvPr/>
        </p:nvCxnSpPr>
        <p:spPr>
          <a:xfrm flipV="1">
            <a:off x="2164976" y="2772335"/>
            <a:ext cx="636491" cy="65666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CE2C221F-E8BA-2044-86D4-229025218C06}"/>
              </a:ext>
            </a:extLst>
          </p:cNvPr>
          <p:cNvCxnSpPr>
            <a:stCxn id="2" idx="3"/>
            <a:endCxn id="9" idx="1"/>
          </p:cNvCxnSpPr>
          <p:nvPr/>
        </p:nvCxnSpPr>
        <p:spPr>
          <a:xfrm>
            <a:off x="2164976" y="3429000"/>
            <a:ext cx="663385" cy="92784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B7665195-00CB-A649-AD51-70DBF4482AEF}"/>
              </a:ext>
            </a:extLst>
          </p:cNvPr>
          <p:cNvCxnSpPr>
            <a:stCxn id="2" idx="3"/>
            <a:endCxn id="8" idx="1"/>
          </p:cNvCxnSpPr>
          <p:nvPr/>
        </p:nvCxnSpPr>
        <p:spPr>
          <a:xfrm>
            <a:off x="2164976" y="3429000"/>
            <a:ext cx="663387" cy="251235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B0B12B16-16B3-1042-ABD0-32293829E55C}"/>
              </a:ext>
            </a:extLst>
          </p:cNvPr>
          <p:cNvSpPr/>
          <p:nvPr/>
        </p:nvSpPr>
        <p:spPr>
          <a:xfrm>
            <a:off x="9912720" y="2965075"/>
            <a:ext cx="1882588" cy="92784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2">
                    <a:lumMod val="50000"/>
                  </a:schemeClr>
                </a:solidFill>
                <a:latin typeface="Avenir Next Condensed" panose="020B0506020202020204" pitchFamily="34" charset="0"/>
              </a:rPr>
              <a:t>Feedback / Report / Feedback</a:t>
            </a:r>
          </a:p>
        </p:txBody>
      </p: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2E92B474-F2DF-A845-A606-1E290D6FDFC2}"/>
              </a:ext>
            </a:extLst>
          </p:cNvPr>
          <p:cNvCxnSpPr>
            <a:stCxn id="3" idx="3"/>
            <a:endCxn id="14" idx="1"/>
          </p:cNvCxnSpPr>
          <p:nvPr/>
        </p:nvCxnSpPr>
        <p:spPr>
          <a:xfrm>
            <a:off x="4684058" y="1187823"/>
            <a:ext cx="526688" cy="229496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7B89D20C-AC9F-CE4F-AB32-62447CB77CEC}"/>
              </a:ext>
            </a:extLst>
          </p:cNvPr>
          <p:cNvCxnSpPr>
            <a:stCxn id="7" idx="3"/>
            <a:endCxn id="14" idx="1"/>
          </p:cNvCxnSpPr>
          <p:nvPr/>
        </p:nvCxnSpPr>
        <p:spPr>
          <a:xfrm>
            <a:off x="4684055" y="2772335"/>
            <a:ext cx="526691" cy="71045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87B439F6-3472-A14D-8CF1-14D55CF4FBF8}"/>
              </a:ext>
            </a:extLst>
          </p:cNvPr>
          <p:cNvCxnSpPr>
            <a:stCxn id="9" idx="3"/>
            <a:endCxn id="14" idx="1"/>
          </p:cNvCxnSpPr>
          <p:nvPr/>
        </p:nvCxnSpPr>
        <p:spPr>
          <a:xfrm flipV="1">
            <a:off x="4710949" y="3482787"/>
            <a:ext cx="499797" cy="8740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8D66753F-627E-5049-88F8-8093589F603C}"/>
              </a:ext>
            </a:extLst>
          </p:cNvPr>
          <p:cNvCxnSpPr>
            <a:stCxn id="8" idx="3"/>
            <a:endCxn id="14" idx="1"/>
          </p:cNvCxnSpPr>
          <p:nvPr/>
        </p:nvCxnSpPr>
        <p:spPr>
          <a:xfrm flipV="1">
            <a:off x="4710951" y="3482787"/>
            <a:ext cx="499795" cy="24585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14383F1E-FFBA-2443-950C-E8CE9389F5E9}"/>
              </a:ext>
            </a:extLst>
          </p:cNvPr>
          <p:cNvCxnSpPr>
            <a:stCxn id="14" idx="3"/>
            <a:endCxn id="11" idx="1"/>
          </p:cNvCxnSpPr>
          <p:nvPr/>
        </p:nvCxnSpPr>
        <p:spPr>
          <a:xfrm flipV="1">
            <a:off x="7093334" y="2772335"/>
            <a:ext cx="468399" cy="71045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8325989-1FB4-264B-B442-AF3BE4F7B1A0}"/>
              </a:ext>
            </a:extLst>
          </p:cNvPr>
          <p:cNvCxnSpPr>
            <a:stCxn id="11" idx="2"/>
            <a:endCxn id="12" idx="0"/>
          </p:cNvCxnSpPr>
          <p:nvPr/>
        </p:nvCxnSpPr>
        <p:spPr>
          <a:xfrm>
            <a:off x="8503027" y="3236258"/>
            <a:ext cx="0" cy="656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02EAB72D-C7E0-ED49-ADCE-233753577C4D}"/>
              </a:ext>
            </a:extLst>
          </p:cNvPr>
          <p:cNvCxnSpPr>
            <a:stCxn id="12" idx="3"/>
            <a:endCxn id="20" idx="1"/>
          </p:cNvCxnSpPr>
          <p:nvPr/>
        </p:nvCxnSpPr>
        <p:spPr>
          <a:xfrm flipV="1">
            <a:off x="9444321" y="3428999"/>
            <a:ext cx="468399" cy="92784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824C13E-461C-9744-B506-A8C655E0D342}"/>
              </a:ext>
            </a:extLst>
          </p:cNvPr>
          <p:cNvSpPr txBox="1"/>
          <p:nvPr/>
        </p:nvSpPr>
        <p:spPr>
          <a:xfrm>
            <a:off x="7247965" y="295835"/>
            <a:ext cx="4706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General Scheme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7F4CC0-7F14-E448-9341-A19F69536F68}"/>
              </a:ext>
            </a:extLst>
          </p:cNvPr>
          <p:cNvSpPr txBox="1"/>
          <p:nvPr/>
        </p:nvSpPr>
        <p:spPr>
          <a:xfrm>
            <a:off x="9749118" y="4820767"/>
            <a:ext cx="23756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latin typeface="Avenir Next Ultra Light" panose="020B0203020202020204" pitchFamily="34" charset="77"/>
              </a:rPr>
              <a:t>Pause after initial interviews to compile findings and  evaluate process &amp; interview questions</a:t>
            </a: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53DBE444-752F-B64F-943B-B6B7B09A2A6E}"/>
              </a:ext>
            </a:extLst>
          </p:cNvPr>
          <p:cNvSpPr/>
          <p:nvPr/>
        </p:nvSpPr>
        <p:spPr>
          <a:xfrm>
            <a:off x="10430431" y="4173068"/>
            <a:ext cx="847165" cy="367553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Bent Up Arrow 12">
            <a:extLst>
              <a:ext uri="{FF2B5EF4-FFF2-40B4-BE49-F238E27FC236}">
                <a16:creationId xmlns:a16="http://schemas.microsoft.com/office/drawing/2014/main" id="{DCAD4768-1FDC-9C43-A5AA-3AFC6D90D988}"/>
              </a:ext>
            </a:extLst>
          </p:cNvPr>
          <p:cNvSpPr/>
          <p:nvPr/>
        </p:nvSpPr>
        <p:spPr>
          <a:xfrm rot="5400000">
            <a:off x="8659345" y="4759703"/>
            <a:ext cx="701490" cy="1209113"/>
          </a:xfrm>
          <a:prstGeom prst="bentUp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72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6EF8-B06B-054E-ADDF-BF7F8AAD2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Some Program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01279-F68A-E64C-A4B2-F83609D9B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790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AU" dirty="0"/>
              <a:t>Each interviewee receives an information packet providing: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An introduction to the program 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A brief, historical summary of the PDP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A summary of the Board’s reasoning for rejecting recommendations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A list of question to be asked</a:t>
            </a:r>
          </a:p>
          <a:p>
            <a:pPr>
              <a:lnSpc>
                <a:spcPct val="120000"/>
              </a:lnSpc>
            </a:pPr>
            <a:r>
              <a:rPr lang="en-AU" dirty="0"/>
              <a:t>Interviewees are advised that, 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with their permission, interviews are recorded so notes can be verified but then the recording is destroyed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additional questions may be added depending upon the responses</a:t>
            </a:r>
          </a:p>
          <a:p>
            <a:pPr>
              <a:lnSpc>
                <a:spcPct val="120000"/>
              </a:lnSpc>
            </a:pPr>
            <a:r>
              <a:rPr lang="en-AU" dirty="0"/>
              <a:t>Interviewees are afforded the opportunity to review and amend the meeting notes before reports are written</a:t>
            </a:r>
          </a:p>
          <a:p>
            <a:pPr>
              <a:lnSpc>
                <a:spcPct val="120000"/>
              </a:lnSpc>
            </a:pPr>
            <a:r>
              <a:rPr lang="en-AU" dirty="0"/>
              <a:t>There are several feedback loops incorporated into the program to verify findings and  conclusions</a:t>
            </a:r>
          </a:p>
        </p:txBody>
      </p:sp>
    </p:spTree>
    <p:extLst>
      <p:ext uri="{BB962C8B-B14F-4D97-AF65-F5344CB8AC3E}">
        <p14:creationId xmlns:p14="http://schemas.microsoft.com/office/powerpoint/2010/main" val="466595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12C23-9CDF-5A4B-9C0D-823CED4B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655"/>
            <a:ext cx="10515600" cy="1325563"/>
          </a:xfrm>
        </p:spPr>
        <p:txBody>
          <a:bodyPr/>
          <a:lstStyle/>
          <a:p>
            <a:r>
              <a:rPr lang="en-AU" b="1" dirty="0">
                <a:latin typeface="Avenir Next Ultra Light" panose="020B0203020202020204" pitchFamily="34" charset="77"/>
              </a:rPr>
              <a:t>Status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42730006-C0DD-6F41-A7E4-5F3FA6F9C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495127"/>
              </p:ext>
            </p:extLst>
          </p:nvPr>
        </p:nvGraphicFramePr>
        <p:xfrm>
          <a:off x="242047" y="2117351"/>
          <a:ext cx="8498540" cy="356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708">
                  <a:extLst>
                    <a:ext uri="{9D8B030D-6E8A-4147-A177-3AD203B41FA5}">
                      <a16:colId xmlns:a16="http://schemas.microsoft.com/office/drawing/2014/main" val="3833039089"/>
                    </a:ext>
                  </a:extLst>
                </a:gridCol>
                <a:gridCol w="1699708">
                  <a:extLst>
                    <a:ext uri="{9D8B030D-6E8A-4147-A177-3AD203B41FA5}">
                      <a16:colId xmlns:a16="http://schemas.microsoft.com/office/drawing/2014/main" val="3506479456"/>
                    </a:ext>
                  </a:extLst>
                </a:gridCol>
                <a:gridCol w="1699708">
                  <a:extLst>
                    <a:ext uri="{9D8B030D-6E8A-4147-A177-3AD203B41FA5}">
                      <a16:colId xmlns:a16="http://schemas.microsoft.com/office/drawing/2014/main" val="135981733"/>
                    </a:ext>
                  </a:extLst>
                </a:gridCol>
                <a:gridCol w="1699708">
                  <a:extLst>
                    <a:ext uri="{9D8B030D-6E8A-4147-A177-3AD203B41FA5}">
                      <a16:colId xmlns:a16="http://schemas.microsoft.com/office/drawing/2014/main" val="2753310979"/>
                    </a:ext>
                  </a:extLst>
                </a:gridCol>
                <a:gridCol w="1699708">
                  <a:extLst>
                    <a:ext uri="{9D8B030D-6E8A-4147-A177-3AD203B41FA5}">
                      <a16:colId xmlns:a16="http://schemas.microsoft.com/office/drawing/2014/main" val="2122219353"/>
                    </a:ext>
                  </a:extLst>
                </a:gridCol>
              </a:tblGrid>
              <a:tr h="891490"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PDP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Information Packets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Invitation Sent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Synthesis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5369713"/>
                  </a:ext>
                </a:extLst>
              </a:tr>
              <a:tr h="8914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enir Next Ultra Light" panose="020B0203020202020204" pitchFamily="34" charset="77"/>
                        </a:rPr>
                        <a:t>Registration Data Phase 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solidFill>
                            <a:srgbClr val="C00000"/>
                          </a:solidFill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4236258"/>
                  </a:ext>
                </a:extLst>
              </a:tr>
              <a:tr h="8914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enir Next Ultra Light" panose="020B0203020202020204" pitchFamily="34" charset="77"/>
                        </a:rPr>
                        <a:t>Registration Data Phase 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solidFill>
                            <a:srgbClr val="C00000"/>
                          </a:solidFill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solidFill>
                            <a:srgbClr val="C00000"/>
                          </a:solidFill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1547852"/>
                  </a:ext>
                </a:extLst>
              </a:tr>
              <a:tr h="8914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enir Next Ultra Light" panose="020B0203020202020204" pitchFamily="34" charset="77"/>
                        </a:rPr>
                        <a:t>Subsequent Procedures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solidFill>
                            <a:srgbClr val="C00000"/>
                          </a:solidFill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dirty="0">
                          <a:solidFill>
                            <a:srgbClr val="C00000"/>
                          </a:solidFill>
                          <a:latin typeface="Avenir Next Ultra Light" panose="020B0203020202020204" pitchFamily="34" charset="77"/>
                        </a:rPr>
                        <a:t>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 b="1" i="0" dirty="0">
                        <a:latin typeface="Avenir Next Ultra Light" panose="020B0203020202020204" pitchFamily="34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 b="1" i="0" dirty="0">
                        <a:latin typeface="Avenir Next Ultra Light" panose="020B0203020202020204" pitchFamily="34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82617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DFD206E-8211-7344-8FD6-22E09A26B411}"/>
              </a:ext>
            </a:extLst>
          </p:cNvPr>
          <p:cNvSpPr txBox="1"/>
          <p:nvPr/>
        </p:nvSpPr>
        <p:spPr>
          <a:xfrm>
            <a:off x="9170895" y="2296588"/>
            <a:ext cx="25683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2000" u="none" strike="noStrike" dirty="0">
                <a:effectLst/>
                <a:latin typeface="Avenir Next Ultra Light" panose="020B0203020202020204" pitchFamily="34" charset="77"/>
              </a:rPr>
              <a:t>13 Interviews: 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2000" u="none" strike="noStrike" dirty="0">
                <a:effectLst/>
                <a:latin typeface="Avenir Next Ultra Light" panose="020B0203020202020204" pitchFamily="34" charset="77"/>
              </a:rPr>
              <a:t>2 Board Members, 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2000" u="none" strike="noStrike" dirty="0">
                <a:effectLst/>
                <a:latin typeface="Avenir Next Ultra Light" panose="020B0203020202020204" pitchFamily="34" charset="77"/>
              </a:rPr>
              <a:t>2 PDP Chairs, 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2000" u="none" strike="noStrike" dirty="0">
                <a:effectLst/>
                <a:latin typeface="Avenir Next Ultra Light" panose="020B0203020202020204" pitchFamily="34" charset="77"/>
              </a:rPr>
              <a:t>6 WG Members, 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2000" u="none" strike="noStrike" dirty="0">
                <a:effectLst/>
                <a:latin typeface="Avenir Next Ultra Light" panose="020B0203020202020204" pitchFamily="34" charset="77"/>
              </a:rPr>
              <a:t>3 ICANN Staff Members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2000" dirty="0">
              <a:latin typeface="Avenir Next Ultra Light" panose="020B0203020202020204" pitchFamily="34" charset="77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2000" dirty="0">
                <a:effectLst/>
                <a:latin typeface="Avenir Next Ultra Light" panose="020B0203020202020204" pitchFamily="34" charset="77"/>
              </a:rPr>
              <a:t>Compiled findings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AU" sz="2000" dirty="0">
              <a:latin typeface="Avenir Next Ultra Light" panose="020B0203020202020204" pitchFamily="34" charset="77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2000" dirty="0">
                <a:latin typeface="Avenir Next Ultra Light" panose="020B0203020202020204" pitchFamily="34" charset="77"/>
              </a:rPr>
              <a:t>Drafted p</a:t>
            </a:r>
            <a:r>
              <a:rPr lang="en-AU" sz="2000" dirty="0">
                <a:effectLst/>
                <a:latin typeface="Avenir Next Ultra Light" panose="020B0203020202020204" pitchFamily="34" charset="77"/>
              </a:rPr>
              <a:t>reliminary recommendations</a:t>
            </a:r>
          </a:p>
          <a:p>
            <a:br>
              <a:rPr lang="en-AU" dirty="0">
                <a:latin typeface="Avenir Next Ultra Light" panose="020B0203020202020204" pitchFamily="34" charset="77"/>
              </a:rPr>
            </a:br>
            <a:endParaRPr lang="en-AU" dirty="0">
              <a:latin typeface="Avenir Next Ultra Light" panose="020B0203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39284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F4CD6-17B7-594C-A74E-CB5D735FC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latin typeface="Avenir Next Ultra Light" panose="020B0203020202020204" pitchFamily="34" charset="77"/>
              </a:rPr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4F3AD-1CD4-454F-8451-1F887BEC2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400"/>
              </a:spcBef>
            </a:pPr>
            <a:r>
              <a:rPr lang="en-AU" dirty="0"/>
              <a:t>June 17 – July 18: 	complete interviews</a:t>
            </a:r>
          </a:p>
          <a:p>
            <a:pPr>
              <a:spcBef>
                <a:spcPts val="3400"/>
              </a:spcBef>
            </a:pPr>
            <a:r>
              <a:rPr lang="en-AU" dirty="0"/>
              <a:t>July 21 – Aug 1: 	report compilation</a:t>
            </a:r>
          </a:p>
          <a:p>
            <a:pPr>
              <a:spcBef>
                <a:spcPts val="3400"/>
              </a:spcBef>
            </a:pPr>
            <a:r>
              <a:rPr lang="en-AU" dirty="0"/>
              <a:t>Aug 4 – Aug 22: 	feedback from participants</a:t>
            </a:r>
          </a:p>
          <a:p>
            <a:pPr>
              <a:spcBef>
                <a:spcPts val="3400"/>
              </a:spcBef>
            </a:pPr>
            <a:r>
              <a:rPr lang="en-AU" dirty="0"/>
              <a:t>Aug 22 – Sep 5: 	final report</a:t>
            </a:r>
          </a:p>
          <a:p>
            <a:pPr>
              <a:spcBef>
                <a:spcPts val="3400"/>
              </a:spcBef>
            </a:pPr>
            <a:r>
              <a:rPr lang="en-AU" dirty="0"/>
              <a:t>Sep 18: 		discuss at GNSO Council meeting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2803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255A3-55F7-ED48-96D5-69D52486E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564" y="86379"/>
            <a:ext cx="10515600" cy="1325563"/>
          </a:xfrm>
        </p:spPr>
        <p:txBody>
          <a:bodyPr>
            <a:normAutofit/>
          </a:bodyPr>
          <a:lstStyle/>
          <a:p>
            <a:r>
              <a:rPr lang="en-AU" sz="3600" b="1" dirty="0">
                <a:latin typeface="Avenir Next Ultra Light" panose="020B0203020202020204" pitchFamily="34" charset="77"/>
              </a:rPr>
              <a:t>Discussion Points in Draft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538AD-E98C-3343-AD7F-AD26732F3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942"/>
            <a:ext cx="10515600" cy="544605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AU" dirty="0"/>
              <a:t>The findings recognise value in Board collaboration as part of the PDP but balance that against preserving the bottom-up nature of the process</a:t>
            </a:r>
          </a:p>
          <a:p>
            <a:pPr>
              <a:lnSpc>
                <a:spcPct val="120000"/>
              </a:lnSpc>
            </a:pPr>
            <a:r>
              <a:rPr lang="en-AU" dirty="0"/>
              <a:t>The Board liaison role in that process is still not certain and will vary across PDPs; which duties should be required?</a:t>
            </a:r>
          </a:p>
          <a:p>
            <a:pPr>
              <a:lnSpc>
                <a:spcPct val="120000"/>
              </a:lnSpc>
            </a:pPr>
            <a:r>
              <a:rPr lang="en-AU" dirty="0"/>
              <a:t>Rejections might occur because the PDP objectives (e.g., reaching consensus) differ from the Board objectives (e.g., compliance with the Bylaws, its fiduciary duty).</a:t>
            </a:r>
          </a:p>
          <a:p>
            <a:pPr>
              <a:lnSpc>
                <a:spcPct val="120000"/>
              </a:lnSpc>
            </a:pPr>
            <a:r>
              <a:rPr lang="en-AU" dirty="0"/>
              <a:t>The PDP team and Board often operate with different sets of information, e.g., 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implementation, operation &amp; cost details 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staff reports, GAC &amp; ALAC inputs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legal advice</a:t>
            </a:r>
          </a:p>
          <a:p>
            <a:pPr>
              <a:lnSpc>
                <a:spcPct val="120000"/>
              </a:lnSpc>
            </a:pPr>
            <a:r>
              <a:rPr lang="en-AU" dirty="0"/>
              <a:t>Managing the responsibilities and roles of the GAC and ALAC both in the PDP </a:t>
            </a:r>
            <a:r>
              <a:rPr lang="en-AU" i="1" dirty="0"/>
              <a:t>and</a:t>
            </a:r>
            <a:r>
              <a:rPr lang="en-AU" dirty="0"/>
              <a:t> in giving advice to the Board</a:t>
            </a:r>
          </a:p>
          <a:p>
            <a:pPr>
              <a:lnSpc>
                <a:spcPct val="120000"/>
              </a:lnSpc>
            </a:pPr>
            <a:r>
              <a:rPr lang="en-AU" dirty="0"/>
              <a:t>The efficacy of the representative vs the open PDP models</a:t>
            </a:r>
          </a:p>
        </p:txBody>
      </p:sp>
    </p:spTree>
    <p:extLst>
      <p:ext uri="{BB962C8B-B14F-4D97-AF65-F5344CB8AC3E}">
        <p14:creationId xmlns:p14="http://schemas.microsoft.com/office/powerpoint/2010/main" val="1586439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65573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255435</TotalTime>
  <Words>493</Words>
  <Application>Microsoft Macintosh PowerPoint</Application>
  <PresentationFormat>Widescreen</PresentationFormat>
  <Paragraphs>83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Avenir Next Condensed</vt:lpstr>
      <vt:lpstr>Avenir Next Ultra Light</vt:lpstr>
      <vt:lpstr>Calibri</vt:lpstr>
      <vt:lpstr>Calibri Light</vt:lpstr>
      <vt:lpstr>Courier New</vt:lpstr>
      <vt:lpstr>Wingdings</vt:lpstr>
      <vt:lpstr>Office Theme</vt:lpstr>
      <vt:lpstr>Board Readiness  </vt:lpstr>
      <vt:lpstr>Team Members</vt:lpstr>
      <vt:lpstr>Mission / Scope</vt:lpstr>
      <vt:lpstr>PowerPoint Presentation</vt:lpstr>
      <vt:lpstr>Some Program Notes</vt:lpstr>
      <vt:lpstr>Status</vt:lpstr>
      <vt:lpstr>Schedule</vt:lpstr>
      <vt:lpstr>Discussion Points in Draft Report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GNSO Council Update</dc:title>
  <dc:creator>Kurt Pritz</dc:creator>
  <cp:lastModifiedBy>Kurt Pritz</cp:lastModifiedBy>
  <cp:revision>344</cp:revision>
  <cp:lastPrinted>2022-05-11T09:57:42Z</cp:lastPrinted>
  <dcterms:created xsi:type="dcterms:W3CDTF">2020-12-02T08:57:41Z</dcterms:created>
  <dcterms:modified xsi:type="dcterms:W3CDTF">2025-06-08T02:28:02Z</dcterms:modified>
</cp:coreProperties>
</file>