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51" r:id="rId2"/>
    <p:sldId id="290" r:id="rId3"/>
    <p:sldId id="384" r:id="rId4"/>
    <p:sldId id="387" r:id="rId5"/>
    <p:sldId id="386" r:id="rId6"/>
    <p:sldId id="394" r:id="rId7"/>
    <p:sldId id="395" r:id="rId8"/>
    <p:sldId id="39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7E700"/>
    <a:srgbClr val="FA5B36"/>
    <a:srgbClr val="9C240F"/>
    <a:srgbClr val="CB460F"/>
    <a:srgbClr val="0E4B91"/>
    <a:srgbClr val="18548A"/>
    <a:srgbClr val="15538C"/>
    <a:srgbClr val="0B2F49"/>
    <a:srgbClr val="092F4B"/>
    <a:srgbClr val="A147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338" autoAdjust="0"/>
    <p:restoredTop sz="95833" autoAdjust="0"/>
  </p:normalViewPr>
  <p:slideViewPr>
    <p:cSldViewPr snapToGrid="0" snapToObjects="1">
      <p:cViewPr>
        <p:scale>
          <a:sx n="100" d="100"/>
          <a:sy n="100" d="100"/>
        </p:scale>
        <p:origin x="1176" y="320"/>
      </p:cViewPr>
      <p:guideLst>
        <p:guide orient="horz" pos="14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7" d="100"/>
          <a:sy n="77" d="100"/>
        </p:scale>
        <p:origin x="-3056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F13CC-A6A6-524A-A0F8-DAB9B298E3B6}" type="datetimeFigureOut">
              <a:rPr lang="en-US" smtClean="0"/>
              <a:t>6/29/16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ED518-EFD6-E34B-989E-6B6564A75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004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614CD-FA73-DF49-AA13-A5EF746D725A}" type="datetimeFigureOut">
              <a:rPr lang="en-US" smtClean="0"/>
              <a:t>6/29/16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02FF9-4628-B146-9948-95257A430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99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Breakup</a:t>
            </a:r>
            <a:r>
              <a:rPr lang="en-US" baseline="0" dirty="0" smtClean="0"/>
              <a:t> your presentation, divide it into sections.  This is especially useful if most of your presentation is text.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160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Look</a:t>
            </a:r>
            <a:r>
              <a:rPr lang="en-US" baseline="0" dirty="0" smtClean="0"/>
              <a:t> for different ways to display your data or text by using alternatives to simple bullets.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To adjust the number in the arrow to text or another number, click on the text box around the number, revise.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To add an arrow, click on the arrow, ensure the arrow is highlighted, COPY and PASTE and move to the desired placement, or DELETE if there are too many arrows.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22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Relationship Id="rId3" Type="http://schemas.openxmlformats.org/officeDocument/2006/relationships/image" Target="../media/image5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Relationship Id="rId3" Type="http://schemas.openxmlformats.org/officeDocument/2006/relationships/image" Target="../media/image5.em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Relationship Id="rId3" Type="http://schemas.openxmlformats.org/officeDocument/2006/relationships/image" Target="../media/image5.e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4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2110371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300" dirty="0" smtClean="0">
                <a:solidFill>
                  <a:srgbClr val="FFFFFF"/>
                </a:solidFill>
                <a:latin typeface="Arial"/>
                <a:cs typeface="Arial"/>
              </a:rPr>
              <a:t>   |   </a:t>
            </a:r>
            <a:fld id="{D43A6F16-D3CF-4F46-B6D9-B3CAB1B87938}" type="slidenum">
              <a:rPr lang="en-US" sz="1300" smtClean="0">
                <a:solidFill>
                  <a:srgbClr val="FFFFFF"/>
                </a:solidFill>
                <a:latin typeface="Arial"/>
                <a:cs typeface="Arial"/>
              </a:rPr>
              <a:pPr algn="r"/>
              <a:t>‹#›</a:t>
            </a:fld>
            <a:endParaRPr lang="en-US" sz="13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000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372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000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300" dirty="0" smtClean="0">
                <a:solidFill>
                  <a:srgbClr val="FFFFFF"/>
                </a:solidFill>
                <a:latin typeface="Arial"/>
                <a:cs typeface="Arial"/>
              </a:rPr>
              <a:t>   |   </a:t>
            </a:r>
            <a:fld id="{D43A6F16-D3CF-4F46-B6D9-B3CAB1B87938}" type="slidenum">
              <a:rPr lang="en-US" sz="1300" smtClean="0">
                <a:solidFill>
                  <a:srgbClr val="FFFFFF"/>
                </a:solidFill>
                <a:latin typeface="Arial"/>
                <a:cs typeface="Arial"/>
              </a:rPr>
              <a:pPr algn="r"/>
              <a:t>‹#›</a:t>
            </a:fld>
            <a:endParaRPr lang="en-US" sz="130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3083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5112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00" b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r>
              <a:rPr lang="en-US" sz="3500" b="1" dirty="0" smtClean="0">
                <a:latin typeface="Arial"/>
                <a:cs typeface="Arial"/>
              </a:rPr>
              <a:t>Name of an Agenda Item</a:t>
            </a:r>
          </a:p>
          <a:p>
            <a:r>
              <a:rPr lang="en-US" sz="3500" dirty="0" smtClean="0">
                <a:latin typeface="Arial"/>
                <a:cs typeface="Arial"/>
              </a:rPr>
              <a:t>Section Divider</a:t>
            </a:r>
            <a:endParaRPr lang="en-US" sz="3500" dirty="0">
              <a:latin typeface="Arial"/>
              <a:cs typeface="Arial"/>
            </a:endParaRP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3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00" b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r>
              <a:rPr lang="en-US" sz="3500" b="1" dirty="0" smtClean="0">
                <a:latin typeface="Arial"/>
                <a:cs typeface="Arial"/>
              </a:rPr>
              <a:t>Name of an Agenda Item</a:t>
            </a:r>
          </a:p>
          <a:p>
            <a:r>
              <a:rPr lang="en-US" sz="3500" dirty="0" smtClean="0">
                <a:latin typeface="Arial"/>
                <a:cs typeface="Arial"/>
              </a:rPr>
              <a:t>Section Divider</a:t>
            </a:r>
            <a:endParaRPr lang="en-US" sz="3500" dirty="0">
              <a:latin typeface="Arial"/>
              <a:cs typeface="Arial"/>
            </a:endParaRPr>
          </a:p>
        </p:txBody>
      </p:sp>
      <p:pic>
        <p:nvPicPr>
          <p:cNvPr id="4" name="Picture 3" descr="ICANN Logo-06.eps"/>
          <p:cNvPicPr>
            <a:picLocks noChangeAspect="1"/>
          </p:cNvPicPr>
          <p:nvPr userDrawn="1"/>
        </p:nvPicPr>
        <p:blipFill>
          <a:blip r:embed="rId3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0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00" b="0" i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r>
              <a:rPr lang="en-US" sz="3500" b="1" dirty="0" smtClean="0">
                <a:latin typeface="Arial"/>
                <a:cs typeface="Arial"/>
              </a:rPr>
              <a:t>Name of an Agenda Item</a:t>
            </a:r>
          </a:p>
          <a:p>
            <a:r>
              <a:rPr lang="en-US" sz="3500" dirty="0" smtClean="0">
                <a:latin typeface="Arial"/>
                <a:cs typeface="Arial"/>
              </a:rPr>
              <a:t>Section Divider</a:t>
            </a:r>
            <a:endParaRPr lang="en-US" sz="3500" dirty="0">
              <a:latin typeface="Arial"/>
              <a:cs typeface="Arial"/>
            </a:endParaRP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33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DEAE66A-C4EF-904F-A011-788F89D567CB}" type="datetimeFigureOut">
              <a:rPr lang="en-US" smtClean="0"/>
              <a:t>6/29/16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666912C-9020-4D4F-90BC-F70BDF565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8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7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64" r:id="rId4"/>
    <p:sldLayoutId id="2147483655" r:id="rId5"/>
    <p:sldLayoutId id="2147483663" r:id="rId6"/>
    <p:sldLayoutId id="2147483662" r:id="rId7"/>
    <p:sldLayoutId id="2147483667" r:id="rId8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0.jpg"/><Relationship Id="rId3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29" y="0"/>
            <a:ext cx="9142571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2368" y="754690"/>
            <a:ext cx="3420765" cy="83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10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69913" y="2377590"/>
            <a:ext cx="8194171" cy="2359510"/>
          </a:xfrm>
        </p:spPr>
        <p:txBody>
          <a:bodyPr/>
          <a:lstStyle/>
          <a:p>
            <a:pPr>
              <a:buSzPct val="75000"/>
            </a:pPr>
            <a:r>
              <a:rPr lang="en-US" sz="3600" dirty="0"/>
              <a:t>Selection of Primary and </a:t>
            </a:r>
            <a:r>
              <a:rPr lang="en-US" sz="3600" dirty="0" smtClean="0"/>
              <a:t>Secondary </a:t>
            </a:r>
            <a:r>
              <a:rPr lang="en-US" sz="3600" dirty="0" smtClean="0"/>
              <a:t>Liaisons </a:t>
            </a:r>
            <a:r>
              <a:rPr lang="en-US" sz="3600" dirty="0"/>
              <a:t>from the GNSO to the New </a:t>
            </a:r>
            <a:r>
              <a:rPr lang="en-US" sz="3600" dirty="0" smtClean="0"/>
              <a:t>Bylaws-Mandated </a:t>
            </a:r>
            <a:r>
              <a:rPr lang="en-US" sz="3600" dirty="0"/>
              <a:t>Customer Standing Committee</a:t>
            </a:r>
            <a:r>
              <a:rPr lang="en-US" sz="3600" b="1" dirty="0" smtClean="0">
                <a:solidFill>
                  <a:srgbClr val="FFFFFF"/>
                </a:solidFill>
              </a:rPr>
              <a:t> </a:t>
            </a:r>
            <a:endParaRPr lang="en-US" sz="36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70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What is this about?</a:t>
            </a:r>
            <a:endParaRPr lang="en-US" sz="2400" dirty="0"/>
          </a:p>
        </p:txBody>
      </p:sp>
      <p:grpSp>
        <p:nvGrpSpPr>
          <p:cNvPr id="6" name="Group 5"/>
          <p:cNvGrpSpPr/>
          <p:nvPr/>
        </p:nvGrpSpPr>
        <p:grpSpPr>
          <a:xfrm>
            <a:off x="265098" y="902077"/>
            <a:ext cx="8382187" cy="1204032"/>
            <a:chOff x="366700" y="1267488"/>
            <a:chExt cx="8382187" cy="1204032"/>
          </a:xfrm>
        </p:grpSpPr>
        <p:sp>
          <p:nvSpPr>
            <p:cNvPr id="34" name="TextBox 33"/>
            <p:cNvSpPr txBox="1">
              <a:spLocks noChangeArrowheads="1"/>
            </p:cNvSpPr>
            <p:nvPr/>
          </p:nvSpPr>
          <p:spPr bwMode="auto">
            <a:xfrm>
              <a:off x="1778114" y="1271191"/>
              <a:ext cx="6970773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27000" rIns="2700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</a:t>
              </a:r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roposals developed </a:t>
              </a: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by the community in relation to the IANA Stewardship Transition called for the creation of a new structure to provide operational oversight of the performance of the IANA naming </a:t>
              </a:r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function. </a:t>
              </a:r>
              <a:endParaRPr lang="id-ID" dirty="0">
                <a:solidFill>
                  <a:srgbClr val="0A304B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0" name="Chevron 49"/>
            <p:cNvSpPr/>
            <p:nvPr/>
          </p:nvSpPr>
          <p:spPr>
            <a:xfrm>
              <a:off x="366700" y="1267488"/>
              <a:ext cx="1268168" cy="661499"/>
            </a:xfrm>
            <a:prstGeom prst="chevron">
              <a:avLst>
                <a:gd name="adj" fmla="val 27026"/>
              </a:avLst>
            </a:prstGeom>
            <a:solidFill>
              <a:srgbClr val="1A87C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marL="101600" algn="ctr" eaLnBrk="1" fontAlgn="auto" hangingPunct="1">
                <a:lnSpc>
                  <a:spcPts val="2380"/>
                </a:lnSpc>
                <a:spcBef>
                  <a:spcPts val="0"/>
                </a:spcBef>
                <a:defRPr/>
              </a:pPr>
              <a:r>
                <a:rPr lang="en-AU" sz="2300" dirty="0" smtClean="0">
                  <a:solidFill>
                    <a:prstClr val="white"/>
                  </a:solidFill>
                  <a:latin typeface="Arial"/>
                  <a:cs typeface="Arial"/>
                </a:rPr>
                <a:t>1</a:t>
              </a:r>
              <a:endParaRPr lang="en-US" sz="2300" dirty="0">
                <a:solidFill>
                  <a:prstClr val="white"/>
                </a:solidFill>
                <a:latin typeface="Arial"/>
                <a:cs typeface="Arial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63129" y="2118539"/>
            <a:ext cx="8677671" cy="923330"/>
            <a:chOff x="364730" y="2782593"/>
            <a:chExt cx="8677671" cy="923330"/>
          </a:xfrm>
        </p:grpSpPr>
        <p:sp>
          <p:nvSpPr>
            <p:cNvPr id="51" name="Chevron 50"/>
            <p:cNvSpPr/>
            <p:nvPr/>
          </p:nvSpPr>
          <p:spPr>
            <a:xfrm>
              <a:off x="364730" y="2883730"/>
              <a:ext cx="1268168" cy="661499"/>
            </a:xfrm>
            <a:prstGeom prst="chevron">
              <a:avLst>
                <a:gd name="adj" fmla="val 27026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marL="101600" algn="ctr">
                <a:lnSpc>
                  <a:spcPts val="2380"/>
                </a:lnSpc>
                <a:defRPr/>
              </a:pPr>
              <a:r>
                <a:rPr lang="en-US" sz="2300" dirty="0" smtClean="0">
                  <a:solidFill>
                    <a:prstClr val="white"/>
                  </a:solidFill>
                  <a:latin typeface="Arial"/>
                  <a:cs typeface="Arial"/>
                </a:rPr>
                <a:t>2</a:t>
              </a:r>
              <a:endParaRPr lang="en-US" sz="2300" dirty="0">
                <a:solidFill>
                  <a:prstClr val="white"/>
                </a:solidFill>
                <a:latin typeface="Arial"/>
                <a:cs typeface="Arial"/>
              </a:endParaRPr>
            </a:p>
          </p:txBody>
        </p:sp>
        <p:sp>
          <p:nvSpPr>
            <p:cNvPr id="56" name="TextBox 55"/>
            <p:cNvSpPr txBox="1">
              <a:spLocks noChangeArrowheads="1"/>
            </p:cNvSpPr>
            <p:nvPr/>
          </p:nvSpPr>
          <p:spPr bwMode="auto">
            <a:xfrm>
              <a:off x="1776144" y="2782593"/>
              <a:ext cx="7266257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27000" rIns="2700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lvl="0"/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N</a:t>
              </a:r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ew </a:t>
              </a: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oversight structure is to be called the Customer Standing Committee (CSC), and its role is to monitor the performance of the IANA naming function against agreed service level targets.</a:t>
              </a:r>
              <a:endParaRPr lang="id-ID" dirty="0">
                <a:solidFill>
                  <a:srgbClr val="0A304B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63129" y="3194695"/>
            <a:ext cx="8384154" cy="1477328"/>
            <a:chOff x="364730" y="4186783"/>
            <a:chExt cx="8384154" cy="1477328"/>
          </a:xfrm>
        </p:grpSpPr>
        <p:sp>
          <p:nvSpPr>
            <p:cNvPr id="52" name="Chevron 51"/>
            <p:cNvSpPr/>
            <p:nvPr/>
          </p:nvSpPr>
          <p:spPr>
            <a:xfrm>
              <a:off x="364730" y="4453163"/>
              <a:ext cx="1268168" cy="661499"/>
            </a:xfrm>
            <a:prstGeom prst="chevron">
              <a:avLst>
                <a:gd name="adj" fmla="val 27026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marL="101600" algn="ctr">
                <a:lnSpc>
                  <a:spcPts val="2380"/>
                </a:lnSpc>
                <a:defRPr/>
              </a:pPr>
              <a:r>
                <a:rPr lang="en-AU" sz="2300" dirty="0" smtClean="0">
                  <a:solidFill>
                    <a:prstClr val="white"/>
                  </a:solidFill>
                  <a:latin typeface="Arial"/>
                  <a:cs typeface="Arial"/>
                </a:rPr>
                <a:t>3</a:t>
              </a:r>
              <a:endParaRPr lang="en-US" sz="2300" dirty="0">
                <a:solidFill>
                  <a:prstClr val="white"/>
                </a:solidFill>
                <a:latin typeface="Arial"/>
                <a:cs typeface="Arial"/>
              </a:endParaRPr>
            </a:p>
          </p:txBody>
        </p:sp>
        <p:sp>
          <p:nvSpPr>
            <p:cNvPr id="59" name="TextBox 58"/>
            <p:cNvSpPr txBox="1">
              <a:spLocks noChangeArrowheads="1"/>
            </p:cNvSpPr>
            <p:nvPr/>
          </p:nvSpPr>
          <p:spPr bwMode="auto">
            <a:xfrm>
              <a:off x="1778113" y="4186783"/>
              <a:ext cx="6970771" cy="1477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27000" rIns="2700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On 1 June 2016, ICANN sent a request to the ICANN Supporting Organizations (SOs), Advisory Committees (ACs) and Registry Stakeholder Group (</a:t>
              </a:r>
              <a:r>
                <a:rPr lang="en-US" dirty="0" err="1">
                  <a:latin typeface="Arial" charset="0"/>
                  <a:ea typeface="Arial" charset="0"/>
                  <a:cs typeface="Arial" charset="0"/>
                </a:rPr>
                <a:t>RySG</a:t>
              </a: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) to initiate their respective organization’s processes and appoint candidates to serve as members and liaisons on the CSC.</a:t>
              </a:r>
            </a:p>
          </p:txBody>
        </p:sp>
      </p:grpSp>
      <p:sp>
        <p:nvSpPr>
          <p:cNvPr id="19" name="Chevron 18"/>
          <p:cNvSpPr/>
          <p:nvPr/>
        </p:nvSpPr>
        <p:spPr>
          <a:xfrm>
            <a:off x="263129" y="5058074"/>
            <a:ext cx="1268168" cy="661499"/>
          </a:xfrm>
          <a:prstGeom prst="chevron">
            <a:avLst>
              <a:gd name="adj" fmla="val 27026"/>
            </a:avLst>
          </a:prstGeom>
          <a:solidFill>
            <a:srgbClr val="FA5B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marL="101600" algn="ctr">
              <a:lnSpc>
                <a:spcPts val="2380"/>
              </a:lnSpc>
              <a:defRPr/>
            </a:pPr>
            <a:r>
              <a:rPr lang="en-AU" sz="2300" dirty="0" smtClean="0">
                <a:solidFill>
                  <a:prstClr val="white"/>
                </a:solidFill>
                <a:latin typeface="Arial"/>
                <a:cs typeface="Arial"/>
              </a:rPr>
              <a:t>4</a:t>
            </a:r>
            <a:endParaRPr lang="en-US" sz="2300" dirty="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676512" y="4812857"/>
            <a:ext cx="712458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000" rIns="27000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GNSO may appoint a liaison to the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CSC.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For the liaison, a primary and a secondary candidate that meet the qualification requirements in the expression of interest, and are geographically diverse, needs to be appointed.</a:t>
            </a:r>
            <a:endParaRPr lang="id-ID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0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Status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92100" y="1117600"/>
            <a:ext cx="84709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400" dirty="0" smtClean="0"/>
              <a:t>On 01 June 2016 the GNSO Council Chair sent the Call for Expressions of Interest (</a:t>
            </a:r>
            <a:r>
              <a:rPr lang="en-US" sz="2400" dirty="0" err="1" smtClean="0"/>
              <a:t>EoIs</a:t>
            </a:r>
            <a:r>
              <a:rPr lang="en-US" sz="2400" dirty="0" smtClean="0"/>
              <a:t>) to the GNSO Council and requested distribution to their Stakeholder Group and Constituency members.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400" dirty="0" smtClean="0"/>
              <a:t>On 02 </a:t>
            </a:r>
            <a:r>
              <a:rPr lang="en-US" sz="2400" dirty="0"/>
              <a:t>June 2016, the GNSO Council confirmed a </a:t>
            </a:r>
            <a:r>
              <a:rPr lang="en-US" sz="2400" dirty="0" smtClean="0"/>
              <a:t>Selection Committee (SC) </a:t>
            </a:r>
            <a:r>
              <a:rPr lang="en-US" sz="2400" dirty="0"/>
              <a:t>for the primary and secondary GNSO liaison appointment consisting of Councilors </a:t>
            </a:r>
            <a:r>
              <a:rPr lang="en-US" sz="2400" dirty="0"/>
              <a:t>David Cake, Heather </a:t>
            </a:r>
            <a:r>
              <a:rPr lang="en-US" sz="2400" dirty="0" smtClean="0"/>
              <a:t>Forrest, Susan </a:t>
            </a:r>
            <a:r>
              <a:rPr lang="en-US" sz="2400" dirty="0"/>
              <a:t>Kawaguchi, </a:t>
            </a:r>
            <a:r>
              <a:rPr lang="en-US" sz="2400" dirty="0" smtClean="0"/>
              <a:t>Wolf-Ulrich </a:t>
            </a:r>
            <a:r>
              <a:rPr lang="en-US" sz="2400" dirty="0" err="1"/>
              <a:t>Knoben</a:t>
            </a:r>
            <a:r>
              <a:rPr lang="en-US" sz="2400" dirty="0"/>
              <a:t> and Rubens </a:t>
            </a:r>
            <a:r>
              <a:rPr lang="en-US" sz="2400" dirty="0" err="1"/>
              <a:t>Kuhl</a:t>
            </a:r>
            <a:r>
              <a:rPr lang="en-US" sz="2400" dirty="0"/>
              <a:t>. </a:t>
            </a:r>
            <a:endParaRPr lang="en-US" sz="2400" dirty="0" smtClean="0"/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400" dirty="0" smtClean="0"/>
              <a:t>On 20 June 2016 the SC resent the Call for </a:t>
            </a:r>
            <a:r>
              <a:rPr lang="en-US" sz="2400" dirty="0" err="1" smtClean="0"/>
              <a:t>EoIs</a:t>
            </a:r>
            <a:r>
              <a:rPr lang="en-US" sz="2400" dirty="0" smtClean="0"/>
              <a:t> to the Stakeholder Group and Constituency Chairs for distribution to their members with an deadline of 15 July for submissions.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400" dirty="0" smtClean="0"/>
              <a:t>The SC </a:t>
            </a:r>
            <a:r>
              <a:rPr lang="en-US" sz="2400" dirty="0" smtClean="0"/>
              <a:t>has developed an </a:t>
            </a:r>
            <a:r>
              <a:rPr lang="en-US" sz="2400" dirty="0" smtClean="0"/>
              <a:t>evaluation process for candidates.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1079500" y="143510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Source Sans Pro"/>
                <a:cs typeface="Source Sans Pro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927353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Expected Next Steps</a:t>
            </a:r>
            <a:endParaRPr lang="en-US" dirty="0"/>
          </a:p>
        </p:txBody>
      </p:sp>
      <p:grpSp>
        <p:nvGrpSpPr>
          <p:cNvPr id="74" name="Group 73"/>
          <p:cNvGrpSpPr/>
          <p:nvPr/>
        </p:nvGrpSpPr>
        <p:grpSpPr>
          <a:xfrm>
            <a:off x="447628" y="1493526"/>
            <a:ext cx="2168771" cy="1394847"/>
            <a:chOff x="310862" y="1213404"/>
            <a:chExt cx="2168771" cy="1394847"/>
          </a:xfrm>
        </p:grpSpPr>
        <p:sp>
          <p:nvSpPr>
            <p:cNvPr id="53" name="Rectangle 52"/>
            <p:cNvSpPr/>
            <p:nvPr/>
          </p:nvSpPr>
          <p:spPr>
            <a:xfrm>
              <a:off x="408227" y="1213404"/>
              <a:ext cx="1955927" cy="1394847"/>
            </a:xfrm>
            <a:prstGeom prst="rect">
              <a:avLst/>
            </a:prstGeom>
            <a:solidFill>
              <a:schemeClr val="accent1">
                <a:alpha val="77000"/>
              </a:schemeClr>
            </a:solidFill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10862" y="1315060"/>
              <a:ext cx="2168771" cy="11310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SC provides Update to GNSO Council at ICANN56</a:t>
              </a:r>
              <a:endParaRPr lang="en-US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62" name="Picture 61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42986" y="2004803"/>
            <a:ext cx="539472" cy="339272"/>
          </a:xfrm>
          <a:prstGeom prst="rect">
            <a:avLst/>
          </a:prstGeom>
        </p:spPr>
      </p:pic>
      <p:grpSp>
        <p:nvGrpSpPr>
          <p:cNvPr id="73" name="Group 72"/>
          <p:cNvGrpSpPr/>
          <p:nvPr/>
        </p:nvGrpSpPr>
        <p:grpSpPr>
          <a:xfrm>
            <a:off x="3396345" y="1493526"/>
            <a:ext cx="2103642" cy="1394847"/>
            <a:chOff x="3240040" y="1213404"/>
            <a:chExt cx="2103642" cy="1394847"/>
          </a:xfrm>
        </p:grpSpPr>
        <p:sp>
          <p:nvSpPr>
            <p:cNvPr id="66" name="Rectangle 65"/>
            <p:cNvSpPr/>
            <p:nvPr/>
          </p:nvSpPr>
          <p:spPr>
            <a:xfrm>
              <a:off x="3348765" y="1213404"/>
              <a:ext cx="1955927" cy="1394847"/>
            </a:xfrm>
            <a:prstGeom prst="rect">
              <a:avLst/>
            </a:prstGeom>
            <a:solidFill>
              <a:schemeClr val="accent3">
                <a:alpha val="80000"/>
              </a:schemeClr>
            </a:solidFill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240040" y="1391260"/>
              <a:ext cx="2103642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SC evaluates candidates</a:t>
              </a:r>
              <a:endParaRPr lang="en-US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68" name="Picture 67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2831" y="2004803"/>
            <a:ext cx="539472" cy="339272"/>
          </a:xfrm>
          <a:prstGeom prst="rect">
            <a:avLst/>
          </a:prstGeom>
        </p:spPr>
      </p:pic>
      <p:grpSp>
        <p:nvGrpSpPr>
          <p:cNvPr id="72" name="Group 71"/>
          <p:cNvGrpSpPr/>
          <p:nvPr/>
        </p:nvGrpSpPr>
        <p:grpSpPr>
          <a:xfrm>
            <a:off x="6465147" y="1493526"/>
            <a:ext cx="1955927" cy="1394847"/>
            <a:chOff x="6328381" y="1213404"/>
            <a:chExt cx="1955927" cy="1394847"/>
          </a:xfrm>
        </p:grpSpPr>
        <p:sp>
          <p:nvSpPr>
            <p:cNvPr id="69" name="Rectangle 68"/>
            <p:cNvSpPr/>
            <p:nvPr/>
          </p:nvSpPr>
          <p:spPr>
            <a:xfrm>
              <a:off x="6328381" y="1213404"/>
              <a:ext cx="1955927" cy="1394847"/>
            </a:xfrm>
            <a:prstGeom prst="rect">
              <a:avLst/>
            </a:prstGeom>
            <a:solidFill>
              <a:schemeClr val="accent4">
                <a:alpha val="78000"/>
              </a:schemeClr>
            </a:solidFill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485616" y="1340460"/>
              <a:ext cx="1709792" cy="11310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SC sends  top 4 candidates to GNSO Council</a:t>
              </a:r>
              <a:endParaRPr lang="en-US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01659" y="3984681"/>
            <a:ext cx="2084106" cy="1394847"/>
            <a:chOff x="364893" y="1213404"/>
            <a:chExt cx="2084106" cy="1394847"/>
          </a:xfrm>
        </p:grpSpPr>
        <p:sp>
          <p:nvSpPr>
            <p:cNvPr id="76" name="Rectangle 75"/>
            <p:cNvSpPr/>
            <p:nvPr/>
          </p:nvSpPr>
          <p:spPr>
            <a:xfrm>
              <a:off x="408227" y="1213404"/>
              <a:ext cx="1955927" cy="1394847"/>
            </a:xfrm>
            <a:prstGeom prst="rect">
              <a:avLst/>
            </a:prstGeom>
            <a:solidFill>
              <a:schemeClr val="accent5">
                <a:alpha val="81000"/>
              </a:schemeClr>
            </a:solidFill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64893" y="1311321"/>
              <a:ext cx="2084106" cy="11310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GNSO Council selects primary &amp; </a:t>
              </a: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secondary </a:t>
              </a:r>
              <a:endParaRPr lang="en-US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78" name="Picture 77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42986" y="4495958"/>
            <a:ext cx="539472" cy="339272"/>
          </a:xfrm>
          <a:prstGeom prst="rect">
            <a:avLst/>
          </a:prstGeom>
        </p:spPr>
      </p:pic>
      <p:grpSp>
        <p:nvGrpSpPr>
          <p:cNvPr id="79" name="Group 78"/>
          <p:cNvGrpSpPr/>
          <p:nvPr/>
        </p:nvGrpSpPr>
        <p:grpSpPr>
          <a:xfrm>
            <a:off x="3505070" y="3959337"/>
            <a:ext cx="1955927" cy="1477328"/>
            <a:chOff x="3348765" y="1188060"/>
            <a:chExt cx="1955927" cy="1477328"/>
          </a:xfrm>
        </p:grpSpPr>
        <p:sp>
          <p:nvSpPr>
            <p:cNvPr id="80" name="Rectangle 79"/>
            <p:cNvSpPr/>
            <p:nvPr/>
          </p:nvSpPr>
          <p:spPr>
            <a:xfrm>
              <a:off x="3348765" y="1213404"/>
              <a:ext cx="1955927" cy="1394847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404400" y="1188060"/>
              <a:ext cx="187489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dirty="0" err="1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RySG</a:t>
              </a: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/</a:t>
              </a:r>
              <a:r>
                <a:rPr lang="en-US" dirty="0" err="1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ccNSO</a:t>
              </a: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/ GNSO consultation on CSC members</a:t>
              </a:r>
              <a:endParaRPr lang="en-US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82" name="Picture 81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2831" y="4495958"/>
            <a:ext cx="539472" cy="339272"/>
          </a:xfrm>
          <a:prstGeom prst="rect">
            <a:avLst/>
          </a:prstGeom>
        </p:spPr>
      </p:pic>
      <p:grpSp>
        <p:nvGrpSpPr>
          <p:cNvPr id="83" name="Group 82"/>
          <p:cNvGrpSpPr/>
          <p:nvPr/>
        </p:nvGrpSpPr>
        <p:grpSpPr>
          <a:xfrm>
            <a:off x="6380302" y="3984681"/>
            <a:ext cx="2040772" cy="1394847"/>
            <a:chOff x="6243536" y="1213404"/>
            <a:chExt cx="2040772" cy="1394847"/>
          </a:xfrm>
        </p:grpSpPr>
        <p:sp>
          <p:nvSpPr>
            <p:cNvPr id="84" name="Rectangle 83"/>
            <p:cNvSpPr/>
            <p:nvPr/>
          </p:nvSpPr>
          <p:spPr>
            <a:xfrm>
              <a:off x="6328381" y="1213404"/>
              <a:ext cx="1955927" cy="1394847"/>
            </a:xfrm>
            <a:prstGeom prst="rect">
              <a:avLst/>
            </a:prstGeom>
            <a:solidFill>
              <a:schemeClr val="accent6">
                <a:alpha val="80000"/>
              </a:schemeClr>
            </a:solidFill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6243536" y="1213404"/>
              <a:ext cx="2040772" cy="11310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GNSO Council Approves</a:t>
              </a:r>
            </a:p>
            <a:p>
              <a:pPr algn="ctr">
                <a:lnSpc>
                  <a:spcPts val="2660"/>
                </a:lnSpc>
              </a:pP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CSC members</a:t>
              </a:r>
              <a:endParaRPr lang="en-US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cxnSp>
        <p:nvCxnSpPr>
          <p:cNvPr id="89" name="Elbow Connector 88"/>
          <p:cNvCxnSpPr>
            <a:stCxn id="76" idx="0"/>
            <a:endCxn id="69" idx="2"/>
          </p:cNvCxnSpPr>
          <p:nvPr/>
        </p:nvCxnSpPr>
        <p:spPr>
          <a:xfrm rot="5400000" flipH="1" flipV="1">
            <a:off x="3934880" y="476450"/>
            <a:ext cx="1096308" cy="5920154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bg1">
                <a:lumMod val="65000"/>
              </a:schemeClr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44993" y="1357641"/>
            <a:ext cx="1955927" cy="146834"/>
          </a:xfrm>
          <a:prstGeom prst="rect">
            <a:avLst/>
          </a:prstGeom>
          <a:solidFill>
            <a:srgbClr val="156493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505070" y="1357641"/>
            <a:ext cx="1955927" cy="146834"/>
          </a:xfrm>
          <a:prstGeom prst="rect">
            <a:avLst/>
          </a:prstGeom>
          <a:solidFill>
            <a:srgbClr val="145052"/>
          </a:solidFill>
          <a:ln w="19050" cmpd="sng">
            <a:solidFill>
              <a:srgbClr val="17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465147" y="1357641"/>
            <a:ext cx="1955927" cy="146834"/>
          </a:xfrm>
          <a:prstGeom prst="rect">
            <a:avLst/>
          </a:prstGeom>
          <a:solidFill>
            <a:srgbClr val="BA7132"/>
          </a:solidFill>
          <a:ln>
            <a:solidFill>
              <a:srgbClr val="B871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44993" y="3837847"/>
            <a:ext cx="1955927" cy="146834"/>
          </a:xfrm>
          <a:prstGeom prst="rect">
            <a:avLst/>
          </a:prstGeom>
          <a:solidFill>
            <a:srgbClr val="A34729"/>
          </a:solidFill>
          <a:ln>
            <a:solidFill>
              <a:srgbClr val="A147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505070" y="3837847"/>
            <a:ext cx="1955927" cy="146834"/>
          </a:xfrm>
          <a:prstGeom prst="rect">
            <a:avLst/>
          </a:prstGeom>
          <a:solidFill>
            <a:srgbClr val="092F4B"/>
          </a:solidFill>
          <a:ln>
            <a:solidFill>
              <a:srgbClr val="0B2F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465147" y="3837847"/>
            <a:ext cx="1955927" cy="146834"/>
          </a:xfrm>
          <a:prstGeom prst="rect">
            <a:avLst/>
          </a:prstGeom>
          <a:solidFill>
            <a:srgbClr val="15538C"/>
          </a:solidFill>
          <a:ln>
            <a:solidFill>
              <a:srgbClr val="1854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27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05978"/>
          </a:xfrm>
        </p:spPr>
        <p:txBody>
          <a:bodyPr/>
          <a:lstStyle/>
          <a:p>
            <a:r>
              <a:rPr lang="en-US" dirty="0" smtClean="0"/>
              <a:t>Detailed Timeline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-1079500" y="143510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Source Sans Pro"/>
                <a:cs typeface="Source Sans Pro"/>
              </a:rPr>
              <a:t>   </a:t>
            </a: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100" y="1712666"/>
            <a:ext cx="8902700" cy="3342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876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of </a:t>
            </a:r>
            <a:r>
              <a:rPr lang="en-US" dirty="0" err="1" smtClean="0"/>
              <a:t>ccNSO</a:t>
            </a:r>
            <a:r>
              <a:rPr lang="en-US" dirty="0" smtClean="0"/>
              <a:t> and GNSO Timelines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15491"/>
              </p:ext>
            </p:extLst>
          </p:nvPr>
        </p:nvGraphicFramePr>
        <p:xfrm>
          <a:off x="330201" y="945590"/>
          <a:ext cx="8458199" cy="5032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51399"/>
                <a:gridCol w="1790700"/>
                <a:gridCol w="1816100"/>
              </a:tblGrid>
              <a:tr h="638267"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ccNSO</a:t>
                      </a:r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smtClean="0"/>
                        <a:t>Proposed Dates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GNSO </a:t>
                      </a:r>
                    </a:p>
                    <a:p>
                      <a:r>
                        <a:rPr lang="en-US" smtClean="0"/>
                        <a:t>Proposed </a:t>
                      </a:r>
                      <a:r>
                        <a:rPr lang="en-US" dirty="0" smtClean="0"/>
                        <a:t>Dates</a:t>
                      </a:r>
                      <a:endParaRPr lang="en-US" dirty="0"/>
                    </a:p>
                  </a:txBody>
                  <a:tcPr/>
                </a:tc>
              </a:tr>
              <a:tr h="717144">
                <a:tc>
                  <a:txBody>
                    <a:bodyPr/>
                    <a:lstStyle/>
                    <a:p>
                      <a:r>
                        <a:rPr lang="en-US" dirty="0" smtClean="0"/>
                        <a:t>ICANN</a:t>
                      </a:r>
                      <a:r>
                        <a:rPr lang="en-US" baseline="0" dirty="0" smtClean="0"/>
                        <a:t> Sends CSC liaison and member list to </a:t>
                      </a:r>
                      <a:r>
                        <a:rPr lang="en-US" baseline="0" dirty="0" err="1" smtClean="0"/>
                        <a:t>ccNSO</a:t>
                      </a:r>
                      <a:r>
                        <a:rPr lang="en-US" baseline="0" dirty="0" smtClean="0"/>
                        <a:t> and GNSO Selection Committees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 July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 July</a:t>
                      </a:r>
                      <a:endParaRPr lang="en-US" dirty="0"/>
                    </a:p>
                  </a:txBody>
                  <a:tcPr/>
                </a:tc>
              </a:tr>
              <a:tr h="459944">
                <a:tc>
                  <a:txBody>
                    <a:bodyPr/>
                    <a:lstStyle/>
                    <a:p>
                      <a:r>
                        <a:rPr lang="en-US" dirty="0" smtClean="0"/>
                        <a:t>Selection Committees Internal Preparation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23-01 August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23-28 July</a:t>
                      </a:r>
                      <a:endParaRPr lang="en-US" dirty="0"/>
                    </a:p>
                  </a:txBody>
                  <a:tcPr/>
                </a:tc>
              </a:tr>
              <a:tr h="471699">
                <a:tc>
                  <a:txBody>
                    <a:bodyPr/>
                    <a:lstStyle/>
                    <a:p>
                      <a:r>
                        <a:rPr lang="en-US" dirty="0" smtClean="0"/>
                        <a:t>GNSO Council Motions Due for</a:t>
                      </a:r>
                      <a:r>
                        <a:rPr lang="en-US" baseline="0" dirty="0" smtClean="0"/>
                        <a:t> 09 August Meeting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 July</a:t>
                      </a:r>
                      <a:endParaRPr lang="en-US" dirty="0"/>
                    </a:p>
                  </a:txBody>
                  <a:tcPr/>
                </a:tc>
              </a:tr>
              <a:tr h="441639">
                <a:tc>
                  <a:txBody>
                    <a:bodyPr/>
                    <a:lstStyle/>
                    <a:p>
                      <a:r>
                        <a:rPr lang="en-US" dirty="0" smtClean="0"/>
                        <a:t>CSC</a:t>
                      </a:r>
                      <a:r>
                        <a:rPr lang="en-US" baseline="0" dirty="0" smtClean="0"/>
                        <a:t> Selection Committee 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baseline="0" dirty="0" smtClean="0"/>
                        <a:t> Conference Call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02 August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 July</a:t>
                      </a:r>
                      <a:endParaRPr lang="en-US" dirty="0"/>
                    </a:p>
                  </a:txBody>
                  <a:tcPr/>
                </a:tc>
              </a:tr>
              <a:tr h="638267">
                <a:tc>
                  <a:txBody>
                    <a:bodyPr/>
                    <a:lstStyle/>
                    <a:p>
                      <a:r>
                        <a:rPr lang="en-US" dirty="0" smtClean="0"/>
                        <a:t>CSC</a:t>
                      </a:r>
                      <a:r>
                        <a:rPr lang="en-US" baseline="0" dirty="0" smtClean="0"/>
                        <a:t> Selection Committee 2</a:t>
                      </a:r>
                      <a:r>
                        <a:rPr lang="en-US" baseline="30000" dirty="0" smtClean="0"/>
                        <a:t>nd</a:t>
                      </a:r>
                      <a:r>
                        <a:rPr lang="en-US" baseline="0" dirty="0" smtClean="0"/>
                        <a:t> Conference Call (as needed)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04 August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 July</a:t>
                      </a:r>
                      <a:endParaRPr lang="en-US" dirty="0"/>
                    </a:p>
                  </a:txBody>
                  <a:tcPr/>
                </a:tc>
              </a:tr>
              <a:tr h="638267">
                <a:tc>
                  <a:txBody>
                    <a:bodyPr/>
                    <a:lstStyle/>
                    <a:p>
                      <a:r>
                        <a:rPr lang="en-US" dirty="0" smtClean="0"/>
                        <a:t>Selection Committees Advice Respective Councils (as</a:t>
                      </a:r>
                      <a:r>
                        <a:rPr lang="en-US" baseline="0" dirty="0" smtClean="0"/>
                        <a:t> required)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05</a:t>
                      </a:r>
                      <a:r>
                        <a:rPr lang="en-US" baseline="0" dirty="0" smtClean="0"/>
                        <a:t> August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 July</a:t>
                      </a:r>
                      <a:endParaRPr lang="en-US" dirty="0"/>
                    </a:p>
                  </a:txBody>
                  <a:tcPr/>
                </a:tc>
              </a:tr>
              <a:tr h="446832">
                <a:tc>
                  <a:txBody>
                    <a:bodyPr/>
                    <a:lstStyle/>
                    <a:p>
                      <a:r>
                        <a:rPr lang="en-US" dirty="0" smtClean="0"/>
                        <a:t>Special</a:t>
                      </a:r>
                      <a:r>
                        <a:rPr lang="en-US" baseline="0" dirty="0" smtClean="0"/>
                        <a:t> GNSO Council Meeting/Vote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09 August</a:t>
                      </a:r>
                      <a:endParaRPr lang="en-US" dirty="0"/>
                    </a:p>
                  </a:txBody>
                  <a:tcPr/>
                </a:tc>
              </a:tr>
              <a:tr h="406252">
                <a:tc>
                  <a:txBody>
                    <a:bodyPr/>
                    <a:lstStyle/>
                    <a:p>
                      <a:r>
                        <a:rPr lang="en-US" dirty="0" smtClean="0"/>
                        <a:t>Approval</a:t>
                      </a:r>
                      <a:r>
                        <a:rPr lang="en-US" baseline="0" dirty="0" smtClean="0"/>
                        <a:t> of Full CSC Slate by Councils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10/11 August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10/11 August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7866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76252" y="2932603"/>
            <a:ext cx="49897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Tell us what you think of the Policy Meeting Format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.</a:t>
            </a:r>
          </a:p>
          <a:p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Download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the ICANN56 Mobile App and complete a short survey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.</a:t>
            </a:r>
          </a:p>
          <a:p>
            <a:endParaRPr lang="en-US" sz="1400" b="1" dirty="0" smtClean="0">
              <a:solidFill>
                <a:schemeClr val="accent1">
                  <a:lumMod val="75000"/>
                </a:schemeClr>
              </a:solidFill>
              <a:latin typeface="Source Sans Pro"/>
              <a:cs typeface="Source Sans Pro"/>
            </a:endParaRPr>
          </a:p>
          <a:p>
            <a:endParaRPr lang="en-US" sz="1400" b="1" dirty="0" smtClean="0">
              <a:solidFill>
                <a:schemeClr val="accent1">
                  <a:lumMod val="75000"/>
                </a:schemeClr>
              </a:solidFill>
              <a:latin typeface="Source Sans Pro"/>
              <a:cs typeface="Source Sans Pro"/>
            </a:endParaRPr>
          </a:p>
          <a:p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meetingapp.icann.org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latin typeface="Source Sans Pro"/>
              <a:cs typeface="Source Sans Pro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159986" y="946952"/>
            <a:ext cx="4733925" cy="1155700"/>
            <a:chOff x="2205038" y="1519238"/>
            <a:chExt cx="4733925" cy="1155700"/>
          </a:xfrm>
        </p:grpSpPr>
        <p:sp>
          <p:nvSpPr>
            <p:cNvPr id="9" name="Freeform 92"/>
            <p:cNvSpPr>
              <a:spLocks noChangeArrowheads="1"/>
            </p:cNvSpPr>
            <p:nvPr/>
          </p:nvSpPr>
          <p:spPr bwMode="auto">
            <a:xfrm>
              <a:off x="2205038" y="1617663"/>
              <a:ext cx="139700" cy="260350"/>
            </a:xfrm>
            <a:custGeom>
              <a:avLst/>
              <a:gdLst>
                <a:gd name="T0" fmla="*/ 388 w 389"/>
                <a:gd name="T1" fmla="*/ 723 h 724"/>
                <a:gd name="T2" fmla="*/ 0 w 389"/>
                <a:gd name="T3" fmla="*/ 723 h 724"/>
                <a:gd name="T4" fmla="*/ 0 w 389"/>
                <a:gd name="T5" fmla="*/ 600 h 724"/>
                <a:gd name="T6" fmla="*/ 106 w 389"/>
                <a:gd name="T7" fmla="*/ 600 h 724"/>
                <a:gd name="T8" fmla="*/ 106 w 389"/>
                <a:gd name="T9" fmla="*/ 132 h 724"/>
                <a:gd name="T10" fmla="*/ 0 w 389"/>
                <a:gd name="T11" fmla="*/ 132 h 724"/>
                <a:gd name="T12" fmla="*/ 0 w 389"/>
                <a:gd name="T13" fmla="*/ 0 h 724"/>
                <a:gd name="T14" fmla="*/ 388 w 389"/>
                <a:gd name="T15" fmla="*/ 0 h 724"/>
                <a:gd name="T16" fmla="*/ 388 w 389"/>
                <a:gd name="T17" fmla="*/ 132 h 724"/>
                <a:gd name="T18" fmla="*/ 291 w 389"/>
                <a:gd name="T19" fmla="*/ 132 h 724"/>
                <a:gd name="T20" fmla="*/ 291 w 389"/>
                <a:gd name="T21" fmla="*/ 600 h 724"/>
                <a:gd name="T22" fmla="*/ 388 w 389"/>
                <a:gd name="T23" fmla="*/ 600 h 724"/>
                <a:gd name="T24" fmla="*/ 388 w 389"/>
                <a:gd name="T25" fmla="*/ 723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89" h="724">
                  <a:moveTo>
                    <a:pt x="388" y="723"/>
                  </a:moveTo>
                  <a:lnTo>
                    <a:pt x="0" y="723"/>
                  </a:lnTo>
                  <a:lnTo>
                    <a:pt x="0" y="600"/>
                  </a:lnTo>
                  <a:lnTo>
                    <a:pt x="106" y="600"/>
                  </a:lnTo>
                  <a:lnTo>
                    <a:pt x="106" y="132"/>
                  </a:lnTo>
                  <a:lnTo>
                    <a:pt x="0" y="132"/>
                  </a:lnTo>
                  <a:lnTo>
                    <a:pt x="0" y="0"/>
                  </a:lnTo>
                  <a:lnTo>
                    <a:pt x="388" y="0"/>
                  </a:lnTo>
                  <a:lnTo>
                    <a:pt x="388" y="132"/>
                  </a:lnTo>
                  <a:lnTo>
                    <a:pt x="291" y="132"/>
                  </a:lnTo>
                  <a:lnTo>
                    <a:pt x="291" y="600"/>
                  </a:lnTo>
                  <a:lnTo>
                    <a:pt x="388" y="600"/>
                  </a:lnTo>
                  <a:lnTo>
                    <a:pt x="388" y="723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93"/>
            <p:cNvSpPr>
              <a:spLocks noChangeArrowheads="1"/>
            </p:cNvSpPr>
            <p:nvPr/>
          </p:nvSpPr>
          <p:spPr bwMode="auto">
            <a:xfrm>
              <a:off x="2490788" y="1614488"/>
              <a:ext cx="212725" cy="269875"/>
            </a:xfrm>
            <a:custGeom>
              <a:avLst/>
              <a:gdLst>
                <a:gd name="T0" fmla="*/ 353 w 593"/>
                <a:gd name="T1" fmla="*/ 750 h 751"/>
                <a:gd name="T2" fmla="*/ 203 w 593"/>
                <a:gd name="T3" fmla="*/ 724 h 751"/>
                <a:gd name="T4" fmla="*/ 97 w 593"/>
                <a:gd name="T5" fmla="*/ 644 h 751"/>
                <a:gd name="T6" fmla="*/ 53 w 593"/>
                <a:gd name="T7" fmla="*/ 591 h 751"/>
                <a:gd name="T8" fmla="*/ 0 w 593"/>
                <a:gd name="T9" fmla="*/ 459 h 751"/>
                <a:gd name="T10" fmla="*/ 0 w 593"/>
                <a:gd name="T11" fmla="*/ 371 h 751"/>
                <a:gd name="T12" fmla="*/ 18 w 593"/>
                <a:gd name="T13" fmla="*/ 220 h 751"/>
                <a:gd name="T14" fmla="*/ 97 w 593"/>
                <a:gd name="T15" fmla="*/ 97 h 751"/>
                <a:gd name="T16" fmla="*/ 142 w 593"/>
                <a:gd name="T17" fmla="*/ 53 h 751"/>
                <a:gd name="T18" fmla="*/ 274 w 593"/>
                <a:gd name="T19" fmla="*/ 0 h 751"/>
                <a:gd name="T20" fmla="*/ 353 w 593"/>
                <a:gd name="T21" fmla="*/ 0 h 751"/>
                <a:gd name="T22" fmla="*/ 433 w 593"/>
                <a:gd name="T23" fmla="*/ 0 h 751"/>
                <a:gd name="T24" fmla="*/ 495 w 593"/>
                <a:gd name="T25" fmla="*/ 17 h 751"/>
                <a:gd name="T26" fmla="*/ 547 w 593"/>
                <a:gd name="T27" fmla="*/ 35 h 751"/>
                <a:gd name="T28" fmla="*/ 592 w 593"/>
                <a:gd name="T29" fmla="*/ 229 h 751"/>
                <a:gd name="T30" fmla="*/ 574 w 593"/>
                <a:gd name="T31" fmla="*/ 229 h 751"/>
                <a:gd name="T32" fmla="*/ 547 w 593"/>
                <a:gd name="T33" fmla="*/ 203 h 751"/>
                <a:gd name="T34" fmla="*/ 503 w 593"/>
                <a:gd name="T35" fmla="*/ 168 h 751"/>
                <a:gd name="T36" fmla="*/ 442 w 593"/>
                <a:gd name="T37" fmla="*/ 141 h 751"/>
                <a:gd name="T38" fmla="*/ 380 w 593"/>
                <a:gd name="T39" fmla="*/ 132 h 751"/>
                <a:gd name="T40" fmla="*/ 344 w 593"/>
                <a:gd name="T41" fmla="*/ 132 h 751"/>
                <a:gd name="T42" fmla="*/ 309 w 593"/>
                <a:gd name="T43" fmla="*/ 141 h 751"/>
                <a:gd name="T44" fmla="*/ 247 w 593"/>
                <a:gd name="T45" fmla="*/ 185 h 751"/>
                <a:gd name="T46" fmla="*/ 221 w 593"/>
                <a:gd name="T47" fmla="*/ 220 h 751"/>
                <a:gd name="T48" fmla="*/ 203 w 593"/>
                <a:gd name="T49" fmla="*/ 265 h 751"/>
                <a:gd name="T50" fmla="*/ 186 w 593"/>
                <a:gd name="T51" fmla="*/ 371 h 751"/>
                <a:gd name="T52" fmla="*/ 186 w 593"/>
                <a:gd name="T53" fmla="*/ 432 h 751"/>
                <a:gd name="T54" fmla="*/ 203 w 593"/>
                <a:gd name="T55" fmla="*/ 485 h 751"/>
                <a:gd name="T56" fmla="*/ 247 w 593"/>
                <a:gd name="T57" fmla="*/ 556 h 751"/>
                <a:gd name="T58" fmla="*/ 283 w 593"/>
                <a:gd name="T59" fmla="*/ 582 h 751"/>
                <a:gd name="T60" fmla="*/ 309 w 593"/>
                <a:gd name="T61" fmla="*/ 600 h 751"/>
                <a:gd name="T62" fmla="*/ 380 w 593"/>
                <a:gd name="T63" fmla="*/ 609 h 751"/>
                <a:gd name="T64" fmla="*/ 415 w 593"/>
                <a:gd name="T65" fmla="*/ 609 h 751"/>
                <a:gd name="T66" fmla="*/ 450 w 593"/>
                <a:gd name="T67" fmla="*/ 600 h 751"/>
                <a:gd name="T68" fmla="*/ 503 w 593"/>
                <a:gd name="T69" fmla="*/ 574 h 751"/>
                <a:gd name="T70" fmla="*/ 547 w 593"/>
                <a:gd name="T71" fmla="*/ 538 h 751"/>
                <a:gd name="T72" fmla="*/ 592 w 593"/>
                <a:gd name="T73" fmla="*/ 512 h 751"/>
                <a:gd name="T74" fmla="*/ 592 w 593"/>
                <a:gd name="T75" fmla="*/ 688 h 751"/>
                <a:gd name="T76" fmla="*/ 547 w 593"/>
                <a:gd name="T77" fmla="*/ 706 h 751"/>
                <a:gd name="T78" fmla="*/ 495 w 593"/>
                <a:gd name="T79" fmla="*/ 724 h 751"/>
                <a:gd name="T80" fmla="*/ 433 w 593"/>
                <a:gd name="T81" fmla="*/ 741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593" h="751">
                  <a:moveTo>
                    <a:pt x="353" y="750"/>
                  </a:moveTo>
                  <a:lnTo>
                    <a:pt x="353" y="750"/>
                  </a:lnTo>
                  <a:lnTo>
                    <a:pt x="274" y="741"/>
                  </a:lnTo>
                  <a:lnTo>
                    <a:pt x="203" y="724"/>
                  </a:lnTo>
                  <a:lnTo>
                    <a:pt x="142" y="688"/>
                  </a:lnTo>
                  <a:lnTo>
                    <a:pt x="97" y="644"/>
                  </a:lnTo>
                  <a:lnTo>
                    <a:pt x="97" y="644"/>
                  </a:lnTo>
                  <a:lnTo>
                    <a:pt x="53" y="591"/>
                  </a:lnTo>
                  <a:lnTo>
                    <a:pt x="18" y="529"/>
                  </a:lnTo>
                  <a:lnTo>
                    <a:pt x="0" y="459"/>
                  </a:lnTo>
                  <a:lnTo>
                    <a:pt x="0" y="371"/>
                  </a:lnTo>
                  <a:lnTo>
                    <a:pt x="0" y="371"/>
                  </a:lnTo>
                  <a:lnTo>
                    <a:pt x="0" y="291"/>
                  </a:lnTo>
                  <a:lnTo>
                    <a:pt x="18" y="220"/>
                  </a:lnTo>
                  <a:lnTo>
                    <a:pt x="53" y="159"/>
                  </a:lnTo>
                  <a:lnTo>
                    <a:pt x="97" y="97"/>
                  </a:lnTo>
                  <a:lnTo>
                    <a:pt x="97" y="97"/>
                  </a:lnTo>
                  <a:lnTo>
                    <a:pt x="142" y="53"/>
                  </a:lnTo>
                  <a:lnTo>
                    <a:pt x="203" y="26"/>
                  </a:lnTo>
                  <a:lnTo>
                    <a:pt x="274" y="0"/>
                  </a:lnTo>
                  <a:lnTo>
                    <a:pt x="353" y="0"/>
                  </a:lnTo>
                  <a:lnTo>
                    <a:pt x="353" y="0"/>
                  </a:lnTo>
                  <a:lnTo>
                    <a:pt x="433" y="0"/>
                  </a:lnTo>
                  <a:lnTo>
                    <a:pt x="433" y="0"/>
                  </a:lnTo>
                  <a:lnTo>
                    <a:pt x="495" y="17"/>
                  </a:lnTo>
                  <a:lnTo>
                    <a:pt x="495" y="17"/>
                  </a:lnTo>
                  <a:lnTo>
                    <a:pt x="547" y="35"/>
                  </a:lnTo>
                  <a:lnTo>
                    <a:pt x="547" y="35"/>
                  </a:lnTo>
                  <a:lnTo>
                    <a:pt x="592" y="62"/>
                  </a:lnTo>
                  <a:lnTo>
                    <a:pt x="592" y="229"/>
                  </a:lnTo>
                  <a:lnTo>
                    <a:pt x="574" y="229"/>
                  </a:lnTo>
                  <a:lnTo>
                    <a:pt x="574" y="229"/>
                  </a:lnTo>
                  <a:lnTo>
                    <a:pt x="547" y="203"/>
                  </a:lnTo>
                  <a:lnTo>
                    <a:pt x="547" y="203"/>
                  </a:lnTo>
                  <a:lnTo>
                    <a:pt x="503" y="168"/>
                  </a:lnTo>
                  <a:lnTo>
                    <a:pt x="503" y="168"/>
                  </a:lnTo>
                  <a:lnTo>
                    <a:pt x="442" y="141"/>
                  </a:lnTo>
                  <a:lnTo>
                    <a:pt x="442" y="141"/>
                  </a:lnTo>
                  <a:lnTo>
                    <a:pt x="415" y="132"/>
                  </a:lnTo>
                  <a:lnTo>
                    <a:pt x="380" y="132"/>
                  </a:lnTo>
                  <a:lnTo>
                    <a:pt x="380" y="132"/>
                  </a:lnTo>
                  <a:lnTo>
                    <a:pt x="344" y="132"/>
                  </a:lnTo>
                  <a:lnTo>
                    <a:pt x="309" y="141"/>
                  </a:lnTo>
                  <a:lnTo>
                    <a:pt x="309" y="141"/>
                  </a:lnTo>
                  <a:lnTo>
                    <a:pt x="274" y="159"/>
                  </a:lnTo>
                  <a:lnTo>
                    <a:pt x="247" y="185"/>
                  </a:lnTo>
                  <a:lnTo>
                    <a:pt x="247" y="185"/>
                  </a:lnTo>
                  <a:lnTo>
                    <a:pt x="221" y="220"/>
                  </a:lnTo>
                  <a:lnTo>
                    <a:pt x="203" y="265"/>
                  </a:lnTo>
                  <a:lnTo>
                    <a:pt x="203" y="265"/>
                  </a:lnTo>
                  <a:lnTo>
                    <a:pt x="186" y="318"/>
                  </a:lnTo>
                  <a:lnTo>
                    <a:pt x="186" y="371"/>
                  </a:lnTo>
                  <a:lnTo>
                    <a:pt x="186" y="371"/>
                  </a:lnTo>
                  <a:lnTo>
                    <a:pt x="186" y="432"/>
                  </a:lnTo>
                  <a:lnTo>
                    <a:pt x="203" y="485"/>
                  </a:lnTo>
                  <a:lnTo>
                    <a:pt x="203" y="485"/>
                  </a:lnTo>
                  <a:lnTo>
                    <a:pt x="221" y="529"/>
                  </a:lnTo>
                  <a:lnTo>
                    <a:pt x="247" y="556"/>
                  </a:lnTo>
                  <a:lnTo>
                    <a:pt x="247" y="556"/>
                  </a:lnTo>
                  <a:lnTo>
                    <a:pt x="283" y="582"/>
                  </a:lnTo>
                  <a:lnTo>
                    <a:pt x="309" y="600"/>
                  </a:lnTo>
                  <a:lnTo>
                    <a:pt x="309" y="600"/>
                  </a:lnTo>
                  <a:lnTo>
                    <a:pt x="344" y="609"/>
                  </a:lnTo>
                  <a:lnTo>
                    <a:pt x="380" y="609"/>
                  </a:lnTo>
                  <a:lnTo>
                    <a:pt x="380" y="609"/>
                  </a:lnTo>
                  <a:lnTo>
                    <a:pt x="415" y="609"/>
                  </a:lnTo>
                  <a:lnTo>
                    <a:pt x="450" y="600"/>
                  </a:lnTo>
                  <a:lnTo>
                    <a:pt x="450" y="600"/>
                  </a:lnTo>
                  <a:lnTo>
                    <a:pt x="503" y="574"/>
                  </a:lnTo>
                  <a:lnTo>
                    <a:pt x="503" y="574"/>
                  </a:lnTo>
                  <a:lnTo>
                    <a:pt x="547" y="538"/>
                  </a:lnTo>
                  <a:lnTo>
                    <a:pt x="547" y="538"/>
                  </a:lnTo>
                  <a:lnTo>
                    <a:pt x="583" y="512"/>
                  </a:lnTo>
                  <a:lnTo>
                    <a:pt x="592" y="512"/>
                  </a:lnTo>
                  <a:lnTo>
                    <a:pt x="592" y="688"/>
                  </a:lnTo>
                  <a:lnTo>
                    <a:pt x="592" y="688"/>
                  </a:lnTo>
                  <a:lnTo>
                    <a:pt x="547" y="706"/>
                  </a:lnTo>
                  <a:lnTo>
                    <a:pt x="547" y="706"/>
                  </a:lnTo>
                  <a:lnTo>
                    <a:pt x="495" y="724"/>
                  </a:lnTo>
                  <a:lnTo>
                    <a:pt x="495" y="724"/>
                  </a:lnTo>
                  <a:lnTo>
                    <a:pt x="433" y="741"/>
                  </a:lnTo>
                  <a:lnTo>
                    <a:pt x="433" y="741"/>
                  </a:lnTo>
                  <a:lnTo>
                    <a:pt x="353" y="75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94"/>
            <p:cNvSpPr>
              <a:spLocks noChangeArrowheads="1"/>
            </p:cNvSpPr>
            <p:nvPr/>
          </p:nvSpPr>
          <p:spPr bwMode="auto">
            <a:xfrm>
              <a:off x="2830513" y="1617663"/>
              <a:ext cx="247650" cy="260350"/>
            </a:xfrm>
            <a:custGeom>
              <a:avLst/>
              <a:gdLst>
                <a:gd name="T0" fmla="*/ 0 w 689"/>
                <a:gd name="T1" fmla="*/ 723 h 724"/>
                <a:gd name="T2" fmla="*/ 247 w 689"/>
                <a:gd name="T3" fmla="*/ 0 h 724"/>
                <a:gd name="T4" fmla="*/ 441 w 689"/>
                <a:gd name="T5" fmla="*/ 0 h 724"/>
                <a:gd name="T6" fmla="*/ 688 w 689"/>
                <a:gd name="T7" fmla="*/ 723 h 724"/>
                <a:gd name="T8" fmla="*/ 503 w 689"/>
                <a:gd name="T9" fmla="*/ 723 h 724"/>
                <a:gd name="T10" fmla="*/ 459 w 689"/>
                <a:gd name="T11" fmla="*/ 573 h 724"/>
                <a:gd name="T12" fmla="*/ 229 w 689"/>
                <a:gd name="T13" fmla="*/ 573 h 724"/>
                <a:gd name="T14" fmla="*/ 185 w 689"/>
                <a:gd name="T15" fmla="*/ 723 h 724"/>
                <a:gd name="T16" fmla="*/ 0 w 689"/>
                <a:gd name="T17" fmla="*/ 723 h 724"/>
                <a:gd name="T18" fmla="*/ 414 w 689"/>
                <a:gd name="T19" fmla="*/ 441 h 724"/>
                <a:gd name="T20" fmla="*/ 344 w 689"/>
                <a:gd name="T21" fmla="*/ 211 h 724"/>
                <a:gd name="T22" fmla="*/ 264 w 689"/>
                <a:gd name="T23" fmla="*/ 441 h 724"/>
                <a:gd name="T24" fmla="*/ 414 w 689"/>
                <a:gd name="T25" fmla="*/ 441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89" h="724">
                  <a:moveTo>
                    <a:pt x="0" y="723"/>
                  </a:moveTo>
                  <a:lnTo>
                    <a:pt x="247" y="0"/>
                  </a:lnTo>
                  <a:lnTo>
                    <a:pt x="441" y="0"/>
                  </a:lnTo>
                  <a:lnTo>
                    <a:pt x="688" y="723"/>
                  </a:lnTo>
                  <a:lnTo>
                    <a:pt x="503" y="723"/>
                  </a:lnTo>
                  <a:lnTo>
                    <a:pt x="459" y="573"/>
                  </a:lnTo>
                  <a:lnTo>
                    <a:pt x="229" y="573"/>
                  </a:lnTo>
                  <a:lnTo>
                    <a:pt x="185" y="723"/>
                  </a:lnTo>
                  <a:lnTo>
                    <a:pt x="0" y="723"/>
                  </a:lnTo>
                  <a:close/>
                  <a:moveTo>
                    <a:pt x="414" y="441"/>
                  </a:moveTo>
                  <a:lnTo>
                    <a:pt x="344" y="211"/>
                  </a:lnTo>
                  <a:lnTo>
                    <a:pt x="264" y="441"/>
                  </a:lnTo>
                  <a:lnTo>
                    <a:pt x="414" y="441"/>
                  </a:lnTo>
                  <a:close/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95"/>
            <p:cNvSpPr>
              <a:spLocks noChangeArrowheads="1"/>
            </p:cNvSpPr>
            <p:nvPr/>
          </p:nvSpPr>
          <p:spPr bwMode="auto">
            <a:xfrm>
              <a:off x="3217863" y="1617663"/>
              <a:ext cx="222250" cy="260350"/>
            </a:xfrm>
            <a:custGeom>
              <a:avLst/>
              <a:gdLst>
                <a:gd name="T0" fmla="*/ 618 w 619"/>
                <a:gd name="T1" fmla="*/ 723 h 724"/>
                <a:gd name="T2" fmla="*/ 450 w 619"/>
                <a:gd name="T3" fmla="*/ 723 h 724"/>
                <a:gd name="T4" fmla="*/ 168 w 619"/>
                <a:gd name="T5" fmla="*/ 220 h 724"/>
                <a:gd name="T6" fmla="*/ 168 w 619"/>
                <a:gd name="T7" fmla="*/ 723 h 724"/>
                <a:gd name="T8" fmla="*/ 0 w 619"/>
                <a:gd name="T9" fmla="*/ 723 h 724"/>
                <a:gd name="T10" fmla="*/ 0 w 619"/>
                <a:gd name="T11" fmla="*/ 0 h 724"/>
                <a:gd name="T12" fmla="*/ 230 w 619"/>
                <a:gd name="T13" fmla="*/ 0 h 724"/>
                <a:gd name="T14" fmla="*/ 459 w 619"/>
                <a:gd name="T15" fmla="*/ 414 h 724"/>
                <a:gd name="T16" fmla="*/ 459 w 619"/>
                <a:gd name="T17" fmla="*/ 0 h 724"/>
                <a:gd name="T18" fmla="*/ 618 w 619"/>
                <a:gd name="T19" fmla="*/ 0 h 724"/>
                <a:gd name="T20" fmla="*/ 618 w 619"/>
                <a:gd name="T21" fmla="*/ 723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19" h="724">
                  <a:moveTo>
                    <a:pt x="618" y="723"/>
                  </a:moveTo>
                  <a:lnTo>
                    <a:pt x="450" y="723"/>
                  </a:lnTo>
                  <a:lnTo>
                    <a:pt x="168" y="220"/>
                  </a:lnTo>
                  <a:lnTo>
                    <a:pt x="168" y="723"/>
                  </a:lnTo>
                  <a:lnTo>
                    <a:pt x="0" y="723"/>
                  </a:lnTo>
                  <a:lnTo>
                    <a:pt x="0" y="0"/>
                  </a:lnTo>
                  <a:lnTo>
                    <a:pt x="230" y="0"/>
                  </a:lnTo>
                  <a:lnTo>
                    <a:pt x="459" y="414"/>
                  </a:lnTo>
                  <a:lnTo>
                    <a:pt x="459" y="0"/>
                  </a:lnTo>
                  <a:lnTo>
                    <a:pt x="618" y="0"/>
                  </a:lnTo>
                  <a:lnTo>
                    <a:pt x="618" y="723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96"/>
            <p:cNvSpPr>
              <a:spLocks noChangeArrowheads="1"/>
            </p:cNvSpPr>
            <p:nvPr/>
          </p:nvSpPr>
          <p:spPr bwMode="auto">
            <a:xfrm>
              <a:off x="3609975" y="1617663"/>
              <a:ext cx="222250" cy="260350"/>
            </a:xfrm>
            <a:custGeom>
              <a:avLst/>
              <a:gdLst>
                <a:gd name="T0" fmla="*/ 618 w 619"/>
                <a:gd name="T1" fmla="*/ 723 h 724"/>
                <a:gd name="T2" fmla="*/ 450 w 619"/>
                <a:gd name="T3" fmla="*/ 723 h 724"/>
                <a:gd name="T4" fmla="*/ 168 w 619"/>
                <a:gd name="T5" fmla="*/ 220 h 724"/>
                <a:gd name="T6" fmla="*/ 168 w 619"/>
                <a:gd name="T7" fmla="*/ 723 h 724"/>
                <a:gd name="T8" fmla="*/ 0 w 619"/>
                <a:gd name="T9" fmla="*/ 723 h 724"/>
                <a:gd name="T10" fmla="*/ 0 w 619"/>
                <a:gd name="T11" fmla="*/ 0 h 724"/>
                <a:gd name="T12" fmla="*/ 229 w 619"/>
                <a:gd name="T13" fmla="*/ 0 h 724"/>
                <a:gd name="T14" fmla="*/ 459 w 619"/>
                <a:gd name="T15" fmla="*/ 414 h 724"/>
                <a:gd name="T16" fmla="*/ 459 w 619"/>
                <a:gd name="T17" fmla="*/ 0 h 724"/>
                <a:gd name="T18" fmla="*/ 618 w 619"/>
                <a:gd name="T19" fmla="*/ 0 h 724"/>
                <a:gd name="T20" fmla="*/ 618 w 619"/>
                <a:gd name="T21" fmla="*/ 723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19" h="724">
                  <a:moveTo>
                    <a:pt x="618" y="723"/>
                  </a:moveTo>
                  <a:lnTo>
                    <a:pt x="450" y="723"/>
                  </a:lnTo>
                  <a:lnTo>
                    <a:pt x="168" y="220"/>
                  </a:lnTo>
                  <a:lnTo>
                    <a:pt x="168" y="723"/>
                  </a:lnTo>
                  <a:lnTo>
                    <a:pt x="0" y="723"/>
                  </a:lnTo>
                  <a:lnTo>
                    <a:pt x="0" y="0"/>
                  </a:lnTo>
                  <a:lnTo>
                    <a:pt x="229" y="0"/>
                  </a:lnTo>
                  <a:lnTo>
                    <a:pt x="459" y="414"/>
                  </a:lnTo>
                  <a:lnTo>
                    <a:pt x="459" y="0"/>
                  </a:lnTo>
                  <a:lnTo>
                    <a:pt x="618" y="0"/>
                  </a:lnTo>
                  <a:lnTo>
                    <a:pt x="618" y="723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Freeform 97"/>
            <p:cNvSpPr>
              <a:spLocks noChangeArrowheads="1"/>
            </p:cNvSpPr>
            <p:nvPr/>
          </p:nvSpPr>
          <p:spPr bwMode="auto">
            <a:xfrm>
              <a:off x="3946525" y="1608138"/>
              <a:ext cx="50800" cy="336550"/>
            </a:xfrm>
            <a:custGeom>
              <a:avLst/>
              <a:gdLst>
                <a:gd name="T0" fmla="*/ 142 w 143"/>
                <a:gd name="T1" fmla="*/ 936 h 937"/>
                <a:gd name="T2" fmla="*/ 0 w 143"/>
                <a:gd name="T3" fmla="*/ 936 h 937"/>
                <a:gd name="T4" fmla="*/ 0 w 143"/>
                <a:gd name="T5" fmla="*/ 0 h 937"/>
                <a:gd name="T6" fmla="*/ 142 w 143"/>
                <a:gd name="T7" fmla="*/ 0 h 937"/>
                <a:gd name="T8" fmla="*/ 142 w 143"/>
                <a:gd name="T9" fmla="*/ 936 h 9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3" h="937">
                  <a:moveTo>
                    <a:pt x="142" y="936"/>
                  </a:moveTo>
                  <a:lnTo>
                    <a:pt x="0" y="936"/>
                  </a:lnTo>
                  <a:lnTo>
                    <a:pt x="0" y="0"/>
                  </a:lnTo>
                  <a:lnTo>
                    <a:pt x="142" y="0"/>
                  </a:lnTo>
                  <a:lnTo>
                    <a:pt x="142" y="936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Freeform 98"/>
            <p:cNvSpPr>
              <a:spLocks noChangeArrowheads="1"/>
            </p:cNvSpPr>
            <p:nvPr/>
          </p:nvSpPr>
          <p:spPr bwMode="auto">
            <a:xfrm>
              <a:off x="4105275" y="1617663"/>
              <a:ext cx="190500" cy="266700"/>
            </a:xfrm>
            <a:custGeom>
              <a:avLst/>
              <a:gdLst>
                <a:gd name="T0" fmla="*/ 529 w 530"/>
                <a:gd name="T1" fmla="*/ 476 h 742"/>
                <a:gd name="T2" fmla="*/ 512 w 530"/>
                <a:gd name="T3" fmla="*/ 582 h 742"/>
                <a:gd name="T4" fmla="*/ 485 w 530"/>
                <a:gd name="T5" fmla="*/ 626 h 742"/>
                <a:gd name="T6" fmla="*/ 450 w 530"/>
                <a:gd name="T7" fmla="*/ 662 h 742"/>
                <a:gd name="T8" fmla="*/ 361 w 530"/>
                <a:gd name="T9" fmla="*/ 723 h 742"/>
                <a:gd name="T10" fmla="*/ 309 w 530"/>
                <a:gd name="T11" fmla="*/ 732 h 742"/>
                <a:gd name="T12" fmla="*/ 238 w 530"/>
                <a:gd name="T13" fmla="*/ 741 h 742"/>
                <a:gd name="T14" fmla="*/ 97 w 530"/>
                <a:gd name="T15" fmla="*/ 723 h 742"/>
                <a:gd name="T16" fmla="*/ 0 w 530"/>
                <a:gd name="T17" fmla="*/ 697 h 742"/>
                <a:gd name="T18" fmla="*/ 17 w 530"/>
                <a:gd name="T19" fmla="*/ 538 h 742"/>
                <a:gd name="T20" fmla="*/ 53 w 530"/>
                <a:gd name="T21" fmla="*/ 556 h 742"/>
                <a:gd name="T22" fmla="*/ 97 w 530"/>
                <a:gd name="T23" fmla="*/ 573 h 742"/>
                <a:gd name="T24" fmla="*/ 150 w 530"/>
                <a:gd name="T25" fmla="*/ 591 h 742"/>
                <a:gd name="T26" fmla="*/ 203 w 530"/>
                <a:gd name="T27" fmla="*/ 600 h 742"/>
                <a:gd name="T28" fmla="*/ 264 w 530"/>
                <a:gd name="T29" fmla="*/ 591 h 742"/>
                <a:gd name="T30" fmla="*/ 291 w 530"/>
                <a:gd name="T31" fmla="*/ 582 h 742"/>
                <a:gd name="T32" fmla="*/ 317 w 530"/>
                <a:gd name="T33" fmla="*/ 565 h 742"/>
                <a:gd name="T34" fmla="*/ 344 w 530"/>
                <a:gd name="T35" fmla="*/ 529 h 742"/>
                <a:gd name="T36" fmla="*/ 344 w 530"/>
                <a:gd name="T37" fmla="*/ 485 h 742"/>
                <a:gd name="T38" fmla="*/ 335 w 530"/>
                <a:gd name="T39" fmla="*/ 441 h 742"/>
                <a:gd name="T40" fmla="*/ 309 w 530"/>
                <a:gd name="T41" fmla="*/ 414 h 742"/>
                <a:gd name="T42" fmla="*/ 282 w 530"/>
                <a:gd name="T43" fmla="*/ 397 h 742"/>
                <a:gd name="T44" fmla="*/ 247 w 530"/>
                <a:gd name="T45" fmla="*/ 388 h 742"/>
                <a:gd name="T46" fmla="*/ 194 w 530"/>
                <a:gd name="T47" fmla="*/ 388 h 742"/>
                <a:gd name="T48" fmla="*/ 114 w 530"/>
                <a:gd name="T49" fmla="*/ 397 h 742"/>
                <a:gd name="T50" fmla="*/ 35 w 530"/>
                <a:gd name="T51" fmla="*/ 406 h 742"/>
                <a:gd name="T52" fmla="*/ 512 w 530"/>
                <a:gd name="T53" fmla="*/ 0 h 742"/>
                <a:gd name="T54" fmla="*/ 203 w 530"/>
                <a:gd name="T55" fmla="*/ 141 h 742"/>
                <a:gd name="T56" fmla="*/ 203 w 530"/>
                <a:gd name="T57" fmla="*/ 256 h 742"/>
                <a:gd name="T58" fmla="*/ 238 w 530"/>
                <a:gd name="T59" fmla="*/ 256 h 742"/>
                <a:gd name="T60" fmla="*/ 273 w 530"/>
                <a:gd name="T61" fmla="*/ 256 h 742"/>
                <a:gd name="T62" fmla="*/ 361 w 530"/>
                <a:gd name="T63" fmla="*/ 264 h 742"/>
                <a:gd name="T64" fmla="*/ 406 w 530"/>
                <a:gd name="T65" fmla="*/ 282 h 742"/>
                <a:gd name="T66" fmla="*/ 441 w 530"/>
                <a:gd name="T67" fmla="*/ 300 h 742"/>
                <a:gd name="T68" fmla="*/ 512 w 530"/>
                <a:gd name="T69" fmla="*/ 370 h 742"/>
                <a:gd name="T70" fmla="*/ 520 w 530"/>
                <a:gd name="T71" fmla="*/ 423 h 7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530" h="742">
                  <a:moveTo>
                    <a:pt x="529" y="476"/>
                  </a:moveTo>
                  <a:lnTo>
                    <a:pt x="529" y="476"/>
                  </a:lnTo>
                  <a:lnTo>
                    <a:pt x="529" y="529"/>
                  </a:lnTo>
                  <a:lnTo>
                    <a:pt x="512" y="582"/>
                  </a:lnTo>
                  <a:lnTo>
                    <a:pt x="512" y="582"/>
                  </a:lnTo>
                  <a:lnTo>
                    <a:pt x="485" y="626"/>
                  </a:lnTo>
                  <a:lnTo>
                    <a:pt x="450" y="662"/>
                  </a:lnTo>
                  <a:lnTo>
                    <a:pt x="450" y="662"/>
                  </a:lnTo>
                  <a:lnTo>
                    <a:pt x="414" y="697"/>
                  </a:lnTo>
                  <a:lnTo>
                    <a:pt x="361" y="723"/>
                  </a:lnTo>
                  <a:lnTo>
                    <a:pt x="361" y="723"/>
                  </a:lnTo>
                  <a:lnTo>
                    <a:pt x="309" y="732"/>
                  </a:lnTo>
                  <a:lnTo>
                    <a:pt x="238" y="741"/>
                  </a:lnTo>
                  <a:lnTo>
                    <a:pt x="238" y="741"/>
                  </a:lnTo>
                  <a:lnTo>
                    <a:pt x="159" y="732"/>
                  </a:lnTo>
                  <a:lnTo>
                    <a:pt x="97" y="723"/>
                  </a:lnTo>
                  <a:lnTo>
                    <a:pt x="97" y="723"/>
                  </a:lnTo>
                  <a:lnTo>
                    <a:pt x="0" y="697"/>
                  </a:lnTo>
                  <a:lnTo>
                    <a:pt x="0" y="538"/>
                  </a:lnTo>
                  <a:lnTo>
                    <a:pt x="17" y="538"/>
                  </a:lnTo>
                  <a:lnTo>
                    <a:pt x="17" y="538"/>
                  </a:lnTo>
                  <a:lnTo>
                    <a:pt x="53" y="556"/>
                  </a:lnTo>
                  <a:lnTo>
                    <a:pt x="53" y="556"/>
                  </a:lnTo>
                  <a:lnTo>
                    <a:pt x="97" y="573"/>
                  </a:lnTo>
                  <a:lnTo>
                    <a:pt x="97" y="573"/>
                  </a:lnTo>
                  <a:lnTo>
                    <a:pt x="150" y="591"/>
                  </a:lnTo>
                  <a:lnTo>
                    <a:pt x="150" y="591"/>
                  </a:lnTo>
                  <a:lnTo>
                    <a:pt x="203" y="600"/>
                  </a:lnTo>
                  <a:lnTo>
                    <a:pt x="203" y="600"/>
                  </a:lnTo>
                  <a:lnTo>
                    <a:pt x="264" y="591"/>
                  </a:lnTo>
                  <a:lnTo>
                    <a:pt x="264" y="591"/>
                  </a:lnTo>
                  <a:lnTo>
                    <a:pt x="291" y="582"/>
                  </a:lnTo>
                  <a:lnTo>
                    <a:pt x="317" y="565"/>
                  </a:lnTo>
                  <a:lnTo>
                    <a:pt x="317" y="565"/>
                  </a:lnTo>
                  <a:lnTo>
                    <a:pt x="344" y="529"/>
                  </a:lnTo>
                  <a:lnTo>
                    <a:pt x="344" y="529"/>
                  </a:lnTo>
                  <a:lnTo>
                    <a:pt x="344" y="485"/>
                  </a:lnTo>
                  <a:lnTo>
                    <a:pt x="344" y="485"/>
                  </a:lnTo>
                  <a:lnTo>
                    <a:pt x="344" y="459"/>
                  </a:lnTo>
                  <a:lnTo>
                    <a:pt x="335" y="441"/>
                  </a:lnTo>
                  <a:lnTo>
                    <a:pt x="335" y="441"/>
                  </a:lnTo>
                  <a:lnTo>
                    <a:pt x="309" y="414"/>
                  </a:lnTo>
                  <a:lnTo>
                    <a:pt x="309" y="414"/>
                  </a:lnTo>
                  <a:lnTo>
                    <a:pt x="282" y="397"/>
                  </a:lnTo>
                  <a:lnTo>
                    <a:pt x="247" y="388"/>
                  </a:lnTo>
                  <a:lnTo>
                    <a:pt x="247" y="388"/>
                  </a:lnTo>
                  <a:lnTo>
                    <a:pt x="194" y="388"/>
                  </a:lnTo>
                  <a:lnTo>
                    <a:pt x="194" y="388"/>
                  </a:lnTo>
                  <a:lnTo>
                    <a:pt x="114" y="397"/>
                  </a:lnTo>
                  <a:lnTo>
                    <a:pt x="114" y="397"/>
                  </a:lnTo>
                  <a:lnTo>
                    <a:pt x="53" y="406"/>
                  </a:lnTo>
                  <a:lnTo>
                    <a:pt x="35" y="406"/>
                  </a:lnTo>
                  <a:lnTo>
                    <a:pt x="35" y="0"/>
                  </a:lnTo>
                  <a:lnTo>
                    <a:pt x="512" y="0"/>
                  </a:lnTo>
                  <a:lnTo>
                    <a:pt x="512" y="141"/>
                  </a:lnTo>
                  <a:lnTo>
                    <a:pt x="203" y="141"/>
                  </a:lnTo>
                  <a:lnTo>
                    <a:pt x="203" y="256"/>
                  </a:lnTo>
                  <a:lnTo>
                    <a:pt x="203" y="256"/>
                  </a:lnTo>
                  <a:lnTo>
                    <a:pt x="238" y="256"/>
                  </a:lnTo>
                  <a:lnTo>
                    <a:pt x="238" y="256"/>
                  </a:lnTo>
                  <a:lnTo>
                    <a:pt x="273" y="256"/>
                  </a:lnTo>
                  <a:lnTo>
                    <a:pt x="273" y="256"/>
                  </a:lnTo>
                  <a:lnTo>
                    <a:pt x="317" y="256"/>
                  </a:lnTo>
                  <a:lnTo>
                    <a:pt x="361" y="264"/>
                  </a:lnTo>
                  <a:lnTo>
                    <a:pt x="361" y="264"/>
                  </a:lnTo>
                  <a:lnTo>
                    <a:pt x="406" y="282"/>
                  </a:lnTo>
                  <a:lnTo>
                    <a:pt x="441" y="300"/>
                  </a:lnTo>
                  <a:lnTo>
                    <a:pt x="441" y="300"/>
                  </a:lnTo>
                  <a:lnTo>
                    <a:pt x="476" y="326"/>
                  </a:lnTo>
                  <a:lnTo>
                    <a:pt x="512" y="370"/>
                  </a:lnTo>
                  <a:lnTo>
                    <a:pt x="512" y="370"/>
                  </a:lnTo>
                  <a:lnTo>
                    <a:pt x="520" y="423"/>
                  </a:lnTo>
                  <a:lnTo>
                    <a:pt x="529" y="476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Freeform 99"/>
            <p:cNvSpPr>
              <a:spLocks noChangeArrowheads="1"/>
            </p:cNvSpPr>
            <p:nvPr/>
          </p:nvSpPr>
          <p:spPr bwMode="auto">
            <a:xfrm>
              <a:off x="4422775" y="1614488"/>
              <a:ext cx="196850" cy="269875"/>
            </a:xfrm>
            <a:custGeom>
              <a:avLst/>
              <a:gdLst>
                <a:gd name="T0" fmla="*/ 546 w 547"/>
                <a:gd name="T1" fmla="*/ 485 h 751"/>
                <a:gd name="T2" fmla="*/ 529 w 547"/>
                <a:gd name="T3" fmla="*/ 591 h 751"/>
                <a:gd name="T4" fmla="*/ 476 w 547"/>
                <a:gd name="T5" fmla="*/ 671 h 751"/>
                <a:gd name="T6" fmla="*/ 440 w 547"/>
                <a:gd name="T7" fmla="*/ 706 h 751"/>
                <a:gd name="T8" fmla="*/ 336 w 547"/>
                <a:gd name="T9" fmla="*/ 741 h 751"/>
                <a:gd name="T10" fmla="*/ 283 w 547"/>
                <a:gd name="T11" fmla="*/ 750 h 751"/>
                <a:gd name="T12" fmla="*/ 168 w 547"/>
                <a:gd name="T13" fmla="*/ 732 h 751"/>
                <a:gd name="T14" fmla="*/ 124 w 547"/>
                <a:gd name="T15" fmla="*/ 706 h 751"/>
                <a:gd name="T16" fmla="*/ 80 w 547"/>
                <a:gd name="T17" fmla="*/ 679 h 751"/>
                <a:gd name="T18" fmla="*/ 18 w 547"/>
                <a:gd name="T19" fmla="*/ 565 h 751"/>
                <a:gd name="T20" fmla="*/ 0 w 547"/>
                <a:gd name="T21" fmla="*/ 494 h 751"/>
                <a:gd name="T22" fmla="*/ 0 w 547"/>
                <a:gd name="T23" fmla="*/ 415 h 751"/>
                <a:gd name="T24" fmla="*/ 18 w 547"/>
                <a:gd name="T25" fmla="*/ 238 h 751"/>
                <a:gd name="T26" fmla="*/ 44 w 547"/>
                <a:gd name="T27" fmla="*/ 176 h 751"/>
                <a:gd name="T28" fmla="*/ 88 w 547"/>
                <a:gd name="T29" fmla="*/ 115 h 751"/>
                <a:gd name="T30" fmla="*/ 203 w 547"/>
                <a:gd name="T31" fmla="*/ 26 h 751"/>
                <a:gd name="T32" fmla="*/ 274 w 547"/>
                <a:gd name="T33" fmla="*/ 9 h 751"/>
                <a:gd name="T34" fmla="*/ 371 w 547"/>
                <a:gd name="T35" fmla="*/ 0 h 751"/>
                <a:gd name="T36" fmla="*/ 440 w 547"/>
                <a:gd name="T37" fmla="*/ 0 h 751"/>
                <a:gd name="T38" fmla="*/ 485 w 547"/>
                <a:gd name="T39" fmla="*/ 150 h 751"/>
                <a:gd name="T40" fmla="*/ 476 w 547"/>
                <a:gd name="T41" fmla="*/ 150 h 751"/>
                <a:gd name="T42" fmla="*/ 432 w 547"/>
                <a:gd name="T43" fmla="*/ 141 h 751"/>
                <a:gd name="T44" fmla="*/ 371 w 547"/>
                <a:gd name="T45" fmla="*/ 132 h 751"/>
                <a:gd name="T46" fmla="*/ 291 w 547"/>
                <a:gd name="T47" fmla="*/ 141 h 751"/>
                <a:gd name="T48" fmla="*/ 238 w 547"/>
                <a:gd name="T49" fmla="*/ 176 h 751"/>
                <a:gd name="T50" fmla="*/ 212 w 547"/>
                <a:gd name="T51" fmla="*/ 203 h 751"/>
                <a:gd name="T52" fmla="*/ 186 w 547"/>
                <a:gd name="T53" fmla="*/ 265 h 751"/>
                <a:gd name="T54" fmla="*/ 177 w 547"/>
                <a:gd name="T55" fmla="*/ 300 h 751"/>
                <a:gd name="T56" fmla="*/ 247 w 547"/>
                <a:gd name="T57" fmla="*/ 265 h 751"/>
                <a:gd name="T58" fmla="*/ 336 w 547"/>
                <a:gd name="T59" fmla="*/ 256 h 751"/>
                <a:gd name="T60" fmla="*/ 371 w 547"/>
                <a:gd name="T61" fmla="*/ 256 h 751"/>
                <a:gd name="T62" fmla="*/ 406 w 547"/>
                <a:gd name="T63" fmla="*/ 265 h 751"/>
                <a:gd name="T64" fmla="*/ 467 w 547"/>
                <a:gd name="T65" fmla="*/ 291 h 751"/>
                <a:gd name="T66" fmla="*/ 502 w 547"/>
                <a:gd name="T67" fmla="*/ 326 h 751"/>
                <a:gd name="T68" fmla="*/ 529 w 547"/>
                <a:gd name="T69" fmla="*/ 371 h 751"/>
                <a:gd name="T70" fmla="*/ 546 w 547"/>
                <a:gd name="T71" fmla="*/ 485 h 751"/>
                <a:gd name="T72" fmla="*/ 336 w 547"/>
                <a:gd name="T73" fmla="*/ 591 h 751"/>
                <a:gd name="T74" fmla="*/ 362 w 547"/>
                <a:gd name="T75" fmla="*/ 556 h 751"/>
                <a:gd name="T76" fmla="*/ 371 w 547"/>
                <a:gd name="T77" fmla="*/ 494 h 751"/>
                <a:gd name="T78" fmla="*/ 362 w 547"/>
                <a:gd name="T79" fmla="*/ 441 h 751"/>
                <a:gd name="T80" fmla="*/ 336 w 547"/>
                <a:gd name="T81" fmla="*/ 397 h 751"/>
                <a:gd name="T82" fmla="*/ 300 w 547"/>
                <a:gd name="T83" fmla="*/ 379 h 751"/>
                <a:gd name="T84" fmla="*/ 256 w 547"/>
                <a:gd name="T85" fmla="*/ 379 h 751"/>
                <a:gd name="T86" fmla="*/ 212 w 547"/>
                <a:gd name="T87" fmla="*/ 379 h 751"/>
                <a:gd name="T88" fmla="*/ 177 w 547"/>
                <a:gd name="T89" fmla="*/ 397 h 751"/>
                <a:gd name="T90" fmla="*/ 177 w 547"/>
                <a:gd name="T91" fmla="*/ 415 h 751"/>
                <a:gd name="T92" fmla="*/ 177 w 547"/>
                <a:gd name="T93" fmla="*/ 441 h 751"/>
                <a:gd name="T94" fmla="*/ 177 w 547"/>
                <a:gd name="T95" fmla="*/ 494 h 751"/>
                <a:gd name="T96" fmla="*/ 186 w 547"/>
                <a:gd name="T97" fmla="*/ 538 h 751"/>
                <a:gd name="T98" fmla="*/ 212 w 547"/>
                <a:gd name="T99" fmla="*/ 591 h 751"/>
                <a:gd name="T100" fmla="*/ 247 w 547"/>
                <a:gd name="T101" fmla="*/ 618 h 751"/>
                <a:gd name="T102" fmla="*/ 283 w 547"/>
                <a:gd name="T103" fmla="*/ 627 h 751"/>
                <a:gd name="T104" fmla="*/ 309 w 547"/>
                <a:gd name="T105" fmla="*/ 618 h 751"/>
                <a:gd name="T106" fmla="*/ 336 w 547"/>
                <a:gd name="T107" fmla="*/ 591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547" h="751">
                  <a:moveTo>
                    <a:pt x="546" y="485"/>
                  </a:moveTo>
                  <a:lnTo>
                    <a:pt x="546" y="485"/>
                  </a:lnTo>
                  <a:lnTo>
                    <a:pt x="546" y="538"/>
                  </a:lnTo>
                  <a:lnTo>
                    <a:pt x="529" y="591"/>
                  </a:lnTo>
                  <a:lnTo>
                    <a:pt x="511" y="635"/>
                  </a:lnTo>
                  <a:lnTo>
                    <a:pt x="476" y="671"/>
                  </a:lnTo>
                  <a:lnTo>
                    <a:pt x="476" y="671"/>
                  </a:lnTo>
                  <a:lnTo>
                    <a:pt x="440" y="706"/>
                  </a:lnTo>
                  <a:lnTo>
                    <a:pt x="389" y="732"/>
                  </a:lnTo>
                  <a:lnTo>
                    <a:pt x="336" y="741"/>
                  </a:lnTo>
                  <a:lnTo>
                    <a:pt x="283" y="750"/>
                  </a:lnTo>
                  <a:lnTo>
                    <a:pt x="283" y="750"/>
                  </a:lnTo>
                  <a:lnTo>
                    <a:pt x="221" y="741"/>
                  </a:lnTo>
                  <a:lnTo>
                    <a:pt x="168" y="732"/>
                  </a:lnTo>
                  <a:lnTo>
                    <a:pt x="168" y="732"/>
                  </a:lnTo>
                  <a:lnTo>
                    <a:pt x="124" y="706"/>
                  </a:lnTo>
                  <a:lnTo>
                    <a:pt x="80" y="679"/>
                  </a:lnTo>
                  <a:lnTo>
                    <a:pt x="80" y="679"/>
                  </a:lnTo>
                  <a:lnTo>
                    <a:pt x="44" y="627"/>
                  </a:lnTo>
                  <a:lnTo>
                    <a:pt x="18" y="565"/>
                  </a:lnTo>
                  <a:lnTo>
                    <a:pt x="18" y="565"/>
                  </a:lnTo>
                  <a:lnTo>
                    <a:pt x="0" y="494"/>
                  </a:lnTo>
                  <a:lnTo>
                    <a:pt x="0" y="415"/>
                  </a:lnTo>
                  <a:lnTo>
                    <a:pt x="0" y="415"/>
                  </a:lnTo>
                  <a:lnTo>
                    <a:pt x="0" y="318"/>
                  </a:lnTo>
                  <a:lnTo>
                    <a:pt x="18" y="238"/>
                  </a:lnTo>
                  <a:lnTo>
                    <a:pt x="18" y="238"/>
                  </a:lnTo>
                  <a:lnTo>
                    <a:pt x="44" y="176"/>
                  </a:lnTo>
                  <a:lnTo>
                    <a:pt x="88" y="115"/>
                  </a:lnTo>
                  <a:lnTo>
                    <a:pt x="88" y="115"/>
                  </a:lnTo>
                  <a:lnTo>
                    <a:pt x="133" y="62"/>
                  </a:lnTo>
                  <a:lnTo>
                    <a:pt x="203" y="26"/>
                  </a:lnTo>
                  <a:lnTo>
                    <a:pt x="203" y="26"/>
                  </a:lnTo>
                  <a:lnTo>
                    <a:pt x="274" y="9"/>
                  </a:lnTo>
                  <a:lnTo>
                    <a:pt x="371" y="0"/>
                  </a:lnTo>
                  <a:lnTo>
                    <a:pt x="371" y="0"/>
                  </a:lnTo>
                  <a:lnTo>
                    <a:pt x="440" y="0"/>
                  </a:lnTo>
                  <a:lnTo>
                    <a:pt x="440" y="0"/>
                  </a:lnTo>
                  <a:lnTo>
                    <a:pt x="485" y="9"/>
                  </a:lnTo>
                  <a:lnTo>
                    <a:pt x="485" y="150"/>
                  </a:lnTo>
                  <a:lnTo>
                    <a:pt x="476" y="150"/>
                  </a:lnTo>
                  <a:lnTo>
                    <a:pt x="476" y="150"/>
                  </a:lnTo>
                  <a:lnTo>
                    <a:pt x="432" y="141"/>
                  </a:lnTo>
                  <a:lnTo>
                    <a:pt x="432" y="141"/>
                  </a:lnTo>
                  <a:lnTo>
                    <a:pt x="371" y="132"/>
                  </a:lnTo>
                  <a:lnTo>
                    <a:pt x="371" y="132"/>
                  </a:lnTo>
                  <a:lnTo>
                    <a:pt x="327" y="132"/>
                  </a:lnTo>
                  <a:lnTo>
                    <a:pt x="291" y="141"/>
                  </a:lnTo>
                  <a:lnTo>
                    <a:pt x="265" y="159"/>
                  </a:lnTo>
                  <a:lnTo>
                    <a:pt x="238" y="176"/>
                  </a:lnTo>
                  <a:lnTo>
                    <a:pt x="238" y="176"/>
                  </a:lnTo>
                  <a:lnTo>
                    <a:pt x="212" y="203"/>
                  </a:lnTo>
                  <a:lnTo>
                    <a:pt x="203" y="229"/>
                  </a:lnTo>
                  <a:lnTo>
                    <a:pt x="186" y="265"/>
                  </a:lnTo>
                  <a:lnTo>
                    <a:pt x="177" y="300"/>
                  </a:lnTo>
                  <a:lnTo>
                    <a:pt x="177" y="300"/>
                  </a:lnTo>
                  <a:lnTo>
                    <a:pt x="247" y="265"/>
                  </a:lnTo>
                  <a:lnTo>
                    <a:pt x="247" y="265"/>
                  </a:lnTo>
                  <a:lnTo>
                    <a:pt x="291" y="256"/>
                  </a:lnTo>
                  <a:lnTo>
                    <a:pt x="336" y="256"/>
                  </a:lnTo>
                  <a:lnTo>
                    <a:pt x="336" y="256"/>
                  </a:lnTo>
                  <a:lnTo>
                    <a:pt x="371" y="256"/>
                  </a:lnTo>
                  <a:lnTo>
                    <a:pt x="406" y="265"/>
                  </a:lnTo>
                  <a:lnTo>
                    <a:pt x="406" y="265"/>
                  </a:lnTo>
                  <a:lnTo>
                    <a:pt x="440" y="273"/>
                  </a:lnTo>
                  <a:lnTo>
                    <a:pt x="467" y="291"/>
                  </a:lnTo>
                  <a:lnTo>
                    <a:pt x="467" y="291"/>
                  </a:lnTo>
                  <a:lnTo>
                    <a:pt x="502" y="326"/>
                  </a:lnTo>
                  <a:lnTo>
                    <a:pt x="529" y="371"/>
                  </a:lnTo>
                  <a:lnTo>
                    <a:pt x="529" y="371"/>
                  </a:lnTo>
                  <a:lnTo>
                    <a:pt x="546" y="423"/>
                  </a:lnTo>
                  <a:lnTo>
                    <a:pt x="546" y="485"/>
                  </a:lnTo>
                  <a:close/>
                  <a:moveTo>
                    <a:pt x="336" y="591"/>
                  </a:moveTo>
                  <a:lnTo>
                    <a:pt x="336" y="591"/>
                  </a:lnTo>
                  <a:lnTo>
                    <a:pt x="362" y="556"/>
                  </a:lnTo>
                  <a:lnTo>
                    <a:pt x="362" y="556"/>
                  </a:lnTo>
                  <a:lnTo>
                    <a:pt x="371" y="494"/>
                  </a:lnTo>
                  <a:lnTo>
                    <a:pt x="371" y="494"/>
                  </a:lnTo>
                  <a:lnTo>
                    <a:pt x="362" y="441"/>
                  </a:lnTo>
                  <a:lnTo>
                    <a:pt x="362" y="441"/>
                  </a:lnTo>
                  <a:lnTo>
                    <a:pt x="344" y="415"/>
                  </a:lnTo>
                  <a:lnTo>
                    <a:pt x="336" y="397"/>
                  </a:lnTo>
                  <a:lnTo>
                    <a:pt x="336" y="397"/>
                  </a:lnTo>
                  <a:lnTo>
                    <a:pt x="300" y="379"/>
                  </a:lnTo>
                  <a:lnTo>
                    <a:pt x="300" y="379"/>
                  </a:lnTo>
                  <a:lnTo>
                    <a:pt x="256" y="379"/>
                  </a:lnTo>
                  <a:lnTo>
                    <a:pt x="256" y="379"/>
                  </a:lnTo>
                  <a:lnTo>
                    <a:pt x="212" y="379"/>
                  </a:lnTo>
                  <a:lnTo>
                    <a:pt x="212" y="379"/>
                  </a:lnTo>
                  <a:lnTo>
                    <a:pt x="177" y="397"/>
                  </a:lnTo>
                  <a:lnTo>
                    <a:pt x="177" y="397"/>
                  </a:lnTo>
                  <a:lnTo>
                    <a:pt x="177" y="415"/>
                  </a:lnTo>
                  <a:lnTo>
                    <a:pt x="177" y="415"/>
                  </a:lnTo>
                  <a:lnTo>
                    <a:pt x="177" y="441"/>
                  </a:lnTo>
                  <a:lnTo>
                    <a:pt x="177" y="441"/>
                  </a:lnTo>
                  <a:lnTo>
                    <a:pt x="177" y="494"/>
                  </a:lnTo>
                  <a:lnTo>
                    <a:pt x="186" y="538"/>
                  </a:lnTo>
                  <a:lnTo>
                    <a:pt x="186" y="538"/>
                  </a:lnTo>
                  <a:lnTo>
                    <a:pt x="203" y="574"/>
                  </a:lnTo>
                  <a:lnTo>
                    <a:pt x="212" y="591"/>
                  </a:lnTo>
                  <a:lnTo>
                    <a:pt x="212" y="591"/>
                  </a:lnTo>
                  <a:lnTo>
                    <a:pt x="247" y="618"/>
                  </a:lnTo>
                  <a:lnTo>
                    <a:pt x="247" y="618"/>
                  </a:lnTo>
                  <a:lnTo>
                    <a:pt x="283" y="627"/>
                  </a:lnTo>
                  <a:lnTo>
                    <a:pt x="283" y="627"/>
                  </a:lnTo>
                  <a:lnTo>
                    <a:pt x="309" y="618"/>
                  </a:lnTo>
                  <a:lnTo>
                    <a:pt x="309" y="618"/>
                  </a:lnTo>
                  <a:lnTo>
                    <a:pt x="336" y="591"/>
                  </a:lnTo>
                  <a:close/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Freeform 100"/>
            <p:cNvSpPr>
              <a:spLocks noChangeArrowheads="1"/>
            </p:cNvSpPr>
            <p:nvPr/>
          </p:nvSpPr>
          <p:spPr bwMode="auto">
            <a:xfrm>
              <a:off x="4784725" y="1519238"/>
              <a:ext cx="41275" cy="906462"/>
            </a:xfrm>
            <a:custGeom>
              <a:avLst/>
              <a:gdLst>
                <a:gd name="T0" fmla="*/ 115 w 116"/>
                <a:gd name="T1" fmla="*/ 2516 h 2517"/>
                <a:gd name="T2" fmla="*/ 0 w 116"/>
                <a:gd name="T3" fmla="*/ 2516 h 2517"/>
                <a:gd name="T4" fmla="*/ 0 w 116"/>
                <a:gd name="T5" fmla="*/ 0 h 2517"/>
                <a:gd name="T6" fmla="*/ 115 w 116"/>
                <a:gd name="T7" fmla="*/ 0 h 2517"/>
                <a:gd name="T8" fmla="*/ 115 w 116"/>
                <a:gd name="T9" fmla="*/ 2516 h 25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2517">
                  <a:moveTo>
                    <a:pt x="115" y="2516"/>
                  </a:moveTo>
                  <a:lnTo>
                    <a:pt x="0" y="2516"/>
                  </a:lnTo>
                  <a:lnTo>
                    <a:pt x="0" y="0"/>
                  </a:lnTo>
                  <a:lnTo>
                    <a:pt x="115" y="0"/>
                  </a:lnTo>
                  <a:lnTo>
                    <a:pt x="115" y="2516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Freeform 101"/>
            <p:cNvSpPr>
              <a:spLocks noChangeArrowheads="1"/>
            </p:cNvSpPr>
            <p:nvPr/>
          </p:nvSpPr>
          <p:spPr bwMode="auto">
            <a:xfrm>
              <a:off x="5019675" y="1617663"/>
              <a:ext cx="200025" cy="260350"/>
            </a:xfrm>
            <a:custGeom>
              <a:avLst/>
              <a:gdLst>
                <a:gd name="T0" fmla="*/ 556 w 557"/>
                <a:gd name="T1" fmla="*/ 229 h 724"/>
                <a:gd name="T2" fmla="*/ 556 w 557"/>
                <a:gd name="T3" fmla="*/ 229 h 724"/>
                <a:gd name="T4" fmla="*/ 548 w 557"/>
                <a:gd name="T5" fmla="*/ 282 h 724"/>
                <a:gd name="T6" fmla="*/ 539 w 557"/>
                <a:gd name="T7" fmla="*/ 326 h 724"/>
                <a:gd name="T8" fmla="*/ 539 w 557"/>
                <a:gd name="T9" fmla="*/ 326 h 724"/>
                <a:gd name="T10" fmla="*/ 512 w 557"/>
                <a:gd name="T11" fmla="*/ 370 h 724"/>
                <a:gd name="T12" fmla="*/ 486 w 557"/>
                <a:gd name="T13" fmla="*/ 406 h 724"/>
                <a:gd name="T14" fmla="*/ 486 w 557"/>
                <a:gd name="T15" fmla="*/ 406 h 724"/>
                <a:gd name="T16" fmla="*/ 450 w 557"/>
                <a:gd name="T17" fmla="*/ 432 h 724"/>
                <a:gd name="T18" fmla="*/ 450 w 557"/>
                <a:gd name="T19" fmla="*/ 432 h 724"/>
                <a:gd name="T20" fmla="*/ 398 w 557"/>
                <a:gd name="T21" fmla="*/ 467 h 724"/>
                <a:gd name="T22" fmla="*/ 398 w 557"/>
                <a:gd name="T23" fmla="*/ 467 h 724"/>
                <a:gd name="T24" fmla="*/ 345 w 557"/>
                <a:gd name="T25" fmla="*/ 485 h 724"/>
                <a:gd name="T26" fmla="*/ 345 w 557"/>
                <a:gd name="T27" fmla="*/ 485 h 724"/>
                <a:gd name="T28" fmla="*/ 274 w 557"/>
                <a:gd name="T29" fmla="*/ 485 h 724"/>
                <a:gd name="T30" fmla="*/ 177 w 557"/>
                <a:gd name="T31" fmla="*/ 485 h 724"/>
                <a:gd name="T32" fmla="*/ 177 w 557"/>
                <a:gd name="T33" fmla="*/ 723 h 724"/>
                <a:gd name="T34" fmla="*/ 0 w 557"/>
                <a:gd name="T35" fmla="*/ 723 h 724"/>
                <a:gd name="T36" fmla="*/ 0 w 557"/>
                <a:gd name="T37" fmla="*/ 0 h 724"/>
                <a:gd name="T38" fmla="*/ 274 w 557"/>
                <a:gd name="T39" fmla="*/ 0 h 724"/>
                <a:gd name="T40" fmla="*/ 274 w 557"/>
                <a:gd name="T41" fmla="*/ 0 h 724"/>
                <a:gd name="T42" fmla="*/ 336 w 557"/>
                <a:gd name="T43" fmla="*/ 8 h 724"/>
                <a:gd name="T44" fmla="*/ 389 w 557"/>
                <a:gd name="T45" fmla="*/ 17 h 724"/>
                <a:gd name="T46" fmla="*/ 389 w 557"/>
                <a:gd name="T47" fmla="*/ 17 h 724"/>
                <a:gd name="T48" fmla="*/ 424 w 557"/>
                <a:gd name="T49" fmla="*/ 26 h 724"/>
                <a:gd name="T50" fmla="*/ 468 w 557"/>
                <a:gd name="T51" fmla="*/ 53 h 724"/>
                <a:gd name="T52" fmla="*/ 468 w 557"/>
                <a:gd name="T53" fmla="*/ 53 h 724"/>
                <a:gd name="T54" fmla="*/ 503 w 557"/>
                <a:gd name="T55" fmla="*/ 79 h 724"/>
                <a:gd name="T56" fmla="*/ 530 w 557"/>
                <a:gd name="T57" fmla="*/ 123 h 724"/>
                <a:gd name="T58" fmla="*/ 530 w 557"/>
                <a:gd name="T59" fmla="*/ 123 h 724"/>
                <a:gd name="T60" fmla="*/ 548 w 557"/>
                <a:gd name="T61" fmla="*/ 167 h 724"/>
                <a:gd name="T62" fmla="*/ 556 w 557"/>
                <a:gd name="T63" fmla="*/ 229 h 724"/>
                <a:gd name="T64" fmla="*/ 362 w 557"/>
                <a:gd name="T65" fmla="*/ 238 h 724"/>
                <a:gd name="T66" fmla="*/ 362 w 557"/>
                <a:gd name="T67" fmla="*/ 238 h 724"/>
                <a:gd name="T68" fmla="*/ 362 w 557"/>
                <a:gd name="T69" fmla="*/ 203 h 724"/>
                <a:gd name="T70" fmla="*/ 353 w 557"/>
                <a:gd name="T71" fmla="*/ 185 h 724"/>
                <a:gd name="T72" fmla="*/ 353 w 557"/>
                <a:gd name="T73" fmla="*/ 185 h 724"/>
                <a:gd name="T74" fmla="*/ 336 w 557"/>
                <a:gd name="T75" fmla="*/ 167 h 724"/>
                <a:gd name="T76" fmla="*/ 318 w 557"/>
                <a:gd name="T77" fmla="*/ 150 h 724"/>
                <a:gd name="T78" fmla="*/ 318 w 557"/>
                <a:gd name="T79" fmla="*/ 150 h 724"/>
                <a:gd name="T80" fmla="*/ 265 w 557"/>
                <a:gd name="T81" fmla="*/ 141 h 724"/>
                <a:gd name="T82" fmla="*/ 265 w 557"/>
                <a:gd name="T83" fmla="*/ 141 h 724"/>
                <a:gd name="T84" fmla="*/ 203 w 557"/>
                <a:gd name="T85" fmla="*/ 141 h 724"/>
                <a:gd name="T86" fmla="*/ 177 w 557"/>
                <a:gd name="T87" fmla="*/ 141 h 724"/>
                <a:gd name="T88" fmla="*/ 177 w 557"/>
                <a:gd name="T89" fmla="*/ 353 h 724"/>
                <a:gd name="T90" fmla="*/ 195 w 557"/>
                <a:gd name="T91" fmla="*/ 353 h 724"/>
                <a:gd name="T92" fmla="*/ 195 w 557"/>
                <a:gd name="T93" fmla="*/ 353 h 724"/>
                <a:gd name="T94" fmla="*/ 239 w 557"/>
                <a:gd name="T95" fmla="*/ 353 h 724"/>
                <a:gd name="T96" fmla="*/ 239 w 557"/>
                <a:gd name="T97" fmla="*/ 353 h 724"/>
                <a:gd name="T98" fmla="*/ 283 w 557"/>
                <a:gd name="T99" fmla="*/ 353 h 724"/>
                <a:gd name="T100" fmla="*/ 283 w 557"/>
                <a:gd name="T101" fmla="*/ 353 h 724"/>
                <a:gd name="T102" fmla="*/ 309 w 557"/>
                <a:gd name="T103" fmla="*/ 335 h 724"/>
                <a:gd name="T104" fmla="*/ 309 w 557"/>
                <a:gd name="T105" fmla="*/ 335 h 724"/>
                <a:gd name="T106" fmla="*/ 336 w 557"/>
                <a:gd name="T107" fmla="*/ 326 h 724"/>
                <a:gd name="T108" fmla="*/ 336 w 557"/>
                <a:gd name="T109" fmla="*/ 326 h 724"/>
                <a:gd name="T110" fmla="*/ 353 w 557"/>
                <a:gd name="T111" fmla="*/ 309 h 724"/>
                <a:gd name="T112" fmla="*/ 362 w 557"/>
                <a:gd name="T113" fmla="*/ 282 h 724"/>
                <a:gd name="T114" fmla="*/ 362 w 557"/>
                <a:gd name="T115" fmla="*/ 282 h 724"/>
                <a:gd name="T116" fmla="*/ 362 w 557"/>
                <a:gd name="T117" fmla="*/ 238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7" h="724">
                  <a:moveTo>
                    <a:pt x="556" y="229"/>
                  </a:moveTo>
                  <a:lnTo>
                    <a:pt x="556" y="229"/>
                  </a:lnTo>
                  <a:lnTo>
                    <a:pt x="548" y="282"/>
                  </a:lnTo>
                  <a:lnTo>
                    <a:pt x="539" y="326"/>
                  </a:lnTo>
                  <a:lnTo>
                    <a:pt x="539" y="326"/>
                  </a:lnTo>
                  <a:lnTo>
                    <a:pt x="512" y="370"/>
                  </a:lnTo>
                  <a:lnTo>
                    <a:pt x="486" y="406"/>
                  </a:lnTo>
                  <a:lnTo>
                    <a:pt x="486" y="406"/>
                  </a:lnTo>
                  <a:lnTo>
                    <a:pt x="450" y="432"/>
                  </a:lnTo>
                  <a:lnTo>
                    <a:pt x="450" y="432"/>
                  </a:lnTo>
                  <a:lnTo>
                    <a:pt x="398" y="467"/>
                  </a:lnTo>
                  <a:lnTo>
                    <a:pt x="398" y="467"/>
                  </a:lnTo>
                  <a:lnTo>
                    <a:pt x="345" y="485"/>
                  </a:lnTo>
                  <a:lnTo>
                    <a:pt x="345" y="485"/>
                  </a:lnTo>
                  <a:lnTo>
                    <a:pt x="274" y="485"/>
                  </a:lnTo>
                  <a:lnTo>
                    <a:pt x="177" y="485"/>
                  </a:lnTo>
                  <a:lnTo>
                    <a:pt x="177" y="723"/>
                  </a:lnTo>
                  <a:lnTo>
                    <a:pt x="0" y="723"/>
                  </a:lnTo>
                  <a:lnTo>
                    <a:pt x="0" y="0"/>
                  </a:lnTo>
                  <a:lnTo>
                    <a:pt x="274" y="0"/>
                  </a:lnTo>
                  <a:lnTo>
                    <a:pt x="274" y="0"/>
                  </a:lnTo>
                  <a:lnTo>
                    <a:pt x="336" y="8"/>
                  </a:lnTo>
                  <a:lnTo>
                    <a:pt x="389" y="17"/>
                  </a:lnTo>
                  <a:lnTo>
                    <a:pt x="389" y="17"/>
                  </a:lnTo>
                  <a:lnTo>
                    <a:pt x="424" y="26"/>
                  </a:lnTo>
                  <a:lnTo>
                    <a:pt x="468" y="53"/>
                  </a:lnTo>
                  <a:lnTo>
                    <a:pt x="468" y="53"/>
                  </a:lnTo>
                  <a:lnTo>
                    <a:pt x="503" y="79"/>
                  </a:lnTo>
                  <a:lnTo>
                    <a:pt x="530" y="123"/>
                  </a:lnTo>
                  <a:lnTo>
                    <a:pt x="530" y="123"/>
                  </a:lnTo>
                  <a:lnTo>
                    <a:pt x="548" y="167"/>
                  </a:lnTo>
                  <a:lnTo>
                    <a:pt x="556" y="229"/>
                  </a:lnTo>
                  <a:close/>
                  <a:moveTo>
                    <a:pt x="362" y="238"/>
                  </a:moveTo>
                  <a:lnTo>
                    <a:pt x="362" y="238"/>
                  </a:lnTo>
                  <a:lnTo>
                    <a:pt x="362" y="203"/>
                  </a:lnTo>
                  <a:lnTo>
                    <a:pt x="353" y="185"/>
                  </a:lnTo>
                  <a:lnTo>
                    <a:pt x="353" y="185"/>
                  </a:lnTo>
                  <a:lnTo>
                    <a:pt x="336" y="167"/>
                  </a:lnTo>
                  <a:lnTo>
                    <a:pt x="318" y="150"/>
                  </a:lnTo>
                  <a:lnTo>
                    <a:pt x="318" y="150"/>
                  </a:lnTo>
                  <a:lnTo>
                    <a:pt x="265" y="141"/>
                  </a:lnTo>
                  <a:lnTo>
                    <a:pt x="265" y="141"/>
                  </a:lnTo>
                  <a:lnTo>
                    <a:pt x="203" y="141"/>
                  </a:lnTo>
                  <a:lnTo>
                    <a:pt x="177" y="141"/>
                  </a:lnTo>
                  <a:lnTo>
                    <a:pt x="177" y="353"/>
                  </a:lnTo>
                  <a:lnTo>
                    <a:pt x="195" y="353"/>
                  </a:lnTo>
                  <a:lnTo>
                    <a:pt x="195" y="353"/>
                  </a:lnTo>
                  <a:lnTo>
                    <a:pt x="239" y="353"/>
                  </a:lnTo>
                  <a:lnTo>
                    <a:pt x="239" y="353"/>
                  </a:lnTo>
                  <a:lnTo>
                    <a:pt x="283" y="353"/>
                  </a:lnTo>
                  <a:lnTo>
                    <a:pt x="283" y="353"/>
                  </a:lnTo>
                  <a:lnTo>
                    <a:pt x="309" y="335"/>
                  </a:lnTo>
                  <a:lnTo>
                    <a:pt x="309" y="335"/>
                  </a:lnTo>
                  <a:lnTo>
                    <a:pt x="336" y="326"/>
                  </a:lnTo>
                  <a:lnTo>
                    <a:pt x="336" y="326"/>
                  </a:lnTo>
                  <a:lnTo>
                    <a:pt x="353" y="309"/>
                  </a:lnTo>
                  <a:lnTo>
                    <a:pt x="362" y="282"/>
                  </a:lnTo>
                  <a:lnTo>
                    <a:pt x="362" y="282"/>
                  </a:lnTo>
                  <a:lnTo>
                    <a:pt x="362" y="238"/>
                  </a:lnTo>
                  <a:close/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Freeform 102"/>
            <p:cNvSpPr>
              <a:spLocks noChangeArrowheads="1"/>
            </p:cNvSpPr>
            <p:nvPr/>
          </p:nvSpPr>
          <p:spPr bwMode="auto">
            <a:xfrm>
              <a:off x="5353050" y="1614488"/>
              <a:ext cx="250825" cy="269875"/>
            </a:xfrm>
            <a:custGeom>
              <a:avLst/>
              <a:gdLst>
                <a:gd name="T0" fmla="*/ 697 w 698"/>
                <a:gd name="T1" fmla="*/ 371 h 751"/>
                <a:gd name="T2" fmla="*/ 680 w 698"/>
                <a:gd name="T3" fmla="*/ 529 h 751"/>
                <a:gd name="T4" fmla="*/ 609 w 698"/>
                <a:gd name="T5" fmla="*/ 644 h 751"/>
                <a:gd name="T6" fmla="*/ 556 w 698"/>
                <a:gd name="T7" fmla="*/ 688 h 751"/>
                <a:gd name="T8" fmla="*/ 424 w 698"/>
                <a:gd name="T9" fmla="*/ 741 h 751"/>
                <a:gd name="T10" fmla="*/ 353 w 698"/>
                <a:gd name="T11" fmla="*/ 750 h 751"/>
                <a:gd name="T12" fmla="*/ 203 w 698"/>
                <a:gd name="T13" fmla="*/ 724 h 751"/>
                <a:gd name="T14" fmla="*/ 97 w 698"/>
                <a:gd name="T15" fmla="*/ 644 h 751"/>
                <a:gd name="T16" fmla="*/ 53 w 698"/>
                <a:gd name="T17" fmla="*/ 591 h 751"/>
                <a:gd name="T18" fmla="*/ 9 w 698"/>
                <a:gd name="T19" fmla="*/ 450 h 751"/>
                <a:gd name="T20" fmla="*/ 0 w 698"/>
                <a:gd name="T21" fmla="*/ 371 h 751"/>
                <a:gd name="T22" fmla="*/ 27 w 698"/>
                <a:gd name="T23" fmla="*/ 220 h 751"/>
                <a:gd name="T24" fmla="*/ 97 w 698"/>
                <a:gd name="T25" fmla="*/ 97 h 751"/>
                <a:gd name="T26" fmla="*/ 141 w 698"/>
                <a:gd name="T27" fmla="*/ 53 h 751"/>
                <a:gd name="T28" fmla="*/ 274 w 698"/>
                <a:gd name="T29" fmla="*/ 0 h 751"/>
                <a:gd name="T30" fmla="*/ 353 w 698"/>
                <a:gd name="T31" fmla="*/ 0 h 751"/>
                <a:gd name="T32" fmla="*/ 494 w 698"/>
                <a:gd name="T33" fmla="*/ 17 h 751"/>
                <a:gd name="T34" fmla="*/ 609 w 698"/>
                <a:gd name="T35" fmla="*/ 97 h 751"/>
                <a:gd name="T36" fmla="*/ 644 w 698"/>
                <a:gd name="T37" fmla="*/ 150 h 751"/>
                <a:gd name="T38" fmla="*/ 697 w 698"/>
                <a:gd name="T39" fmla="*/ 291 h 751"/>
                <a:gd name="T40" fmla="*/ 512 w 698"/>
                <a:gd name="T41" fmla="*/ 371 h 751"/>
                <a:gd name="T42" fmla="*/ 512 w 698"/>
                <a:gd name="T43" fmla="*/ 309 h 751"/>
                <a:gd name="T44" fmla="*/ 503 w 698"/>
                <a:gd name="T45" fmla="*/ 265 h 751"/>
                <a:gd name="T46" fmla="*/ 468 w 698"/>
                <a:gd name="T47" fmla="*/ 185 h 751"/>
                <a:gd name="T48" fmla="*/ 441 w 698"/>
                <a:gd name="T49" fmla="*/ 159 h 751"/>
                <a:gd name="T50" fmla="*/ 415 w 698"/>
                <a:gd name="T51" fmla="*/ 141 h 751"/>
                <a:gd name="T52" fmla="*/ 353 w 698"/>
                <a:gd name="T53" fmla="*/ 132 h 751"/>
                <a:gd name="T54" fmla="*/ 318 w 698"/>
                <a:gd name="T55" fmla="*/ 132 h 751"/>
                <a:gd name="T56" fmla="*/ 291 w 698"/>
                <a:gd name="T57" fmla="*/ 141 h 751"/>
                <a:gd name="T58" fmla="*/ 238 w 698"/>
                <a:gd name="T59" fmla="*/ 185 h 751"/>
                <a:gd name="T60" fmla="*/ 221 w 698"/>
                <a:gd name="T61" fmla="*/ 220 h 751"/>
                <a:gd name="T62" fmla="*/ 203 w 698"/>
                <a:gd name="T63" fmla="*/ 265 h 751"/>
                <a:gd name="T64" fmla="*/ 185 w 698"/>
                <a:gd name="T65" fmla="*/ 371 h 751"/>
                <a:gd name="T66" fmla="*/ 194 w 698"/>
                <a:gd name="T67" fmla="*/ 432 h 751"/>
                <a:gd name="T68" fmla="*/ 203 w 698"/>
                <a:gd name="T69" fmla="*/ 485 h 751"/>
                <a:gd name="T70" fmla="*/ 238 w 698"/>
                <a:gd name="T71" fmla="*/ 556 h 751"/>
                <a:gd name="T72" fmla="*/ 265 w 698"/>
                <a:gd name="T73" fmla="*/ 582 h 751"/>
                <a:gd name="T74" fmla="*/ 291 w 698"/>
                <a:gd name="T75" fmla="*/ 600 h 751"/>
                <a:gd name="T76" fmla="*/ 353 w 698"/>
                <a:gd name="T77" fmla="*/ 609 h 751"/>
                <a:gd name="T78" fmla="*/ 380 w 698"/>
                <a:gd name="T79" fmla="*/ 609 h 751"/>
                <a:gd name="T80" fmla="*/ 415 w 698"/>
                <a:gd name="T81" fmla="*/ 600 h 751"/>
                <a:gd name="T82" fmla="*/ 468 w 698"/>
                <a:gd name="T83" fmla="*/ 556 h 751"/>
                <a:gd name="T84" fmla="*/ 485 w 698"/>
                <a:gd name="T85" fmla="*/ 521 h 751"/>
                <a:gd name="T86" fmla="*/ 503 w 698"/>
                <a:gd name="T87" fmla="*/ 485 h 751"/>
                <a:gd name="T88" fmla="*/ 512 w 698"/>
                <a:gd name="T89" fmla="*/ 371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98" h="751">
                  <a:moveTo>
                    <a:pt x="697" y="371"/>
                  </a:moveTo>
                  <a:lnTo>
                    <a:pt x="697" y="371"/>
                  </a:lnTo>
                  <a:lnTo>
                    <a:pt x="697" y="459"/>
                  </a:lnTo>
                  <a:lnTo>
                    <a:pt x="680" y="529"/>
                  </a:lnTo>
                  <a:lnTo>
                    <a:pt x="644" y="591"/>
                  </a:lnTo>
                  <a:lnTo>
                    <a:pt x="609" y="644"/>
                  </a:lnTo>
                  <a:lnTo>
                    <a:pt x="609" y="644"/>
                  </a:lnTo>
                  <a:lnTo>
                    <a:pt x="556" y="688"/>
                  </a:lnTo>
                  <a:lnTo>
                    <a:pt x="494" y="724"/>
                  </a:lnTo>
                  <a:lnTo>
                    <a:pt x="424" y="741"/>
                  </a:lnTo>
                  <a:lnTo>
                    <a:pt x="353" y="750"/>
                  </a:lnTo>
                  <a:lnTo>
                    <a:pt x="353" y="750"/>
                  </a:lnTo>
                  <a:lnTo>
                    <a:pt x="274" y="741"/>
                  </a:lnTo>
                  <a:lnTo>
                    <a:pt x="203" y="724"/>
                  </a:lnTo>
                  <a:lnTo>
                    <a:pt x="141" y="688"/>
                  </a:lnTo>
                  <a:lnTo>
                    <a:pt x="97" y="644"/>
                  </a:lnTo>
                  <a:lnTo>
                    <a:pt x="97" y="644"/>
                  </a:lnTo>
                  <a:lnTo>
                    <a:pt x="53" y="591"/>
                  </a:lnTo>
                  <a:lnTo>
                    <a:pt x="27" y="529"/>
                  </a:lnTo>
                  <a:lnTo>
                    <a:pt x="9" y="450"/>
                  </a:lnTo>
                  <a:lnTo>
                    <a:pt x="0" y="371"/>
                  </a:lnTo>
                  <a:lnTo>
                    <a:pt x="0" y="371"/>
                  </a:lnTo>
                  <a:lnTo>
                    <a:pt x="9" y="291"/>
                  </a:lnTo>
                  <a:lnTo>
                    <a:pt x="27" y="220"/>
                  </a:lnTo>
                  <a:lnTo>
                    <a:pt x="53" y="150"/>
                  </a:lnTo>
                  <a:lnTo>
                    <a:pt x="97" y="97"/>
                  </a:lnTo>
                  <a:lnTo>
                    <a:pt x="97" y="97"/>
                  </a:lnTo>
                  <a:lnTo>
                    <a:pt x="141" y="53"/>
                  </a:lnTo>
                  <a:lnTo>
                    <a:pt x="203" y="17"/>
                  </a:lnTo>
                  <a:lnTo>
                    <a:pt x="274" y="0"/>
                  </a:lnTo>
                  <a:lnTo>
                    <a:pt x="353" y="0"/>
                  </a:lnTo>
                  <a:lnTo>
                    <a:pt x="353" y="0"/>
                  </a:lnTo>
                  <a:lnTo>
                    <a:pt x="424" y="0"/>
                  </a:lnTo>
                  <a:lnTo>
                    <a:pt x="494" y="17"/>
                  </a:lnTo>
                  <a:lnTo>
                    <a:pt x="556" y="53"/>
                  </a:lnTo>
                  <a:lnTo>
                    <a:pt x="609" y="97"/>
                  </a:lnTo>
                  <a:lnTo>
                    <a:pt x="609" y="97"/>
                  </a:lnTo>
                  <a:lnTo>
                    <a:pt x="644" y="150"/>
                  </a:lnTo>
                  <a:lnTo>
                    <a:pt x="680" y="212"/>
                  </a:lnTo>
                  <a:lnTo>
                    <a:pt x="697" y="291"/>
                  </a:lnTo>
                  <a:lnTo>
                    <a:pt x="697" y="371"/>
                  </a:lnTo>
                  <a:close/>
                  <a:moveTo>
                    <a:pt x="512" y="371"/>
                  </a:moveTo>
                  <a:lnTo>
                    <a:pt x="512" y="371"/>
                  </a:lnTo>
                  <a:lnTo>
                    <a:pt x="512" y="309"/>
                  </a:lnTo>
                  <a:lnTo>
                    <a:pt x="503" y="265"/>
                  </a:lnTo>
                  <a:lnTo>
                    <a:pt x="503" y="265"/>
                  </a:lnTo>
                  <a:lnTo>
                    <a:pt x="485" y="220"/>
                  </a:lnTo>
                  <a:lnTo>
                    <a:pt x="468" y="185"/>
                  </a:lnTo>
                  <a:lnTo>
                    <a:pt x="468" y="185"/>
                  </a:lnTo>
                  <a:lnTo>
                    <a:pt x="441" y="159"/>
                  </a:lnTo>
                  <a:lnTo>
                    <a:pt x="415" y="141"/>
                  </a:lnTo>
                  <a:lnTo>
                    <a:pt x="415" y="141"/>
                  </a:lnTo>
                  <a:lnTo>
                    <a:pt x="380" y="132"/>
                  </a:lnTo>
                  <a:lnTo>
                    <a:pt x="353" y="132"/>
                  </a:lnTo>
                  <a:lnTo>
                    <a:pt x="353" y="132"/>
                  </a:lnTo>
                  <a:lnTo>
                    <a:pt x="318" y="132"/>
                  </a:lnTo>
                  <a:lnTo>
                    <a:pt x="291" y="141"/>
                  </a:lnTo>
                  <a:lnTo>
                    <a:pt x="291" y="141"/>
                  </a:lnTo>
                  <a:lnTo>
                    <a:pt x="265" y="159"/>
                  </a:lnTo>
                  <a:lnTo>
                    <a:pt x="238" y="185"/>
                  </a:lnTo>
                  <a:lnTo>
                    <a:pt x="238" y="185"/>
                  </a:lnTo>
                  <a:lnTo>
                    <a:pt x="221" y="220"/>
                  </a:lnTo>
                  <a:lnTo>
                    <a:pt x="203" y="265"/>
                  </a:lnTo>
                  <a:lnTo>
                    <a:pt x="203" y="265"/>
                  </a:lnTo>
                  <a:lnTo>
                    <a:pt x="194" y="309"/>
                  </a:lnTo>
                  <a:lnTo>
                    <a:pt x="185" y="371"/>
                  </a:lnTo>
                  <a:lnTo>
                    <a:pt x="185" y="371"/>
                  </a:lnTo>
                  <a:lnTo>
                    <a:pt x="194" y="432"/>
                  </a:lnTo>
                  <a:lnTo>
                    <a:pt x="203" y="485"/>
                  </a:lnTo>
                  <a:lnTo>
                    <a:pt x="203" y="485"/>
                  </a:lnTo>
                  <a:lnTo>
                    <a:pt x="221" y="521"/>
                  </a:lnTo>
                  <a:lnTo>
                    <a:pt x="238" y="556"/>
                  </a:lnTo>
                  <a:lnTo>
                    <a:pt x="238" y="556"/>
                  </a:lnTo>
                  <a:lnTo>
                    <a:pt x="265" y="582"/>
                  </a:lnTo>
                  <a:lnTo>
                    <a:pt x="291" y="600"/>
                  </a:lnTo>
                  <a:lnTo>
                    <a:pt x="291" y="600"/>
                  </a:lnTo>
                  <a:lnTo>
                    <a:pt x="318" y="609"/>
                  </a:lnTo>
                  <a:lnTo>
                    <a:pt x="353" y="609"/>
                  </a:lnTo>
                  <a:lnTo>
                    <a:pt x="353" y="609"/>
                  </a:lnTo>
                  <a:lnTo>
                    <a:pt x="380" y="609"/>
                  </a:lnTo>
                  <a:lnTo>
                    <a:pt x="415" y="600"/>
                  </a:lnTo>
                  <a:lnTo>
                    <a:pt x="415" y="600"/>
                  </a:lnTo>
                  <a:lnTo>
                    <a:pt x="441" y="582"/>
                  </a:lnTo>
                  <a:lnTo>
                    <a:pt x="468" y="556"/>
                  </a:lnTo>
                  <a:lnTo>
                    <a:pt x="468" y="556"/>
                  </a:lnTo>
                  <a:lnTo>
                    <a:pt x="485" y="521"/>
                  </a:lnTo>
                  <a:lnTo>
                    <a:pt x="503" y="485"/>
                  </a:lnTo>
                  <a:lnTo>
                    <a:pt x="503" y="485"/>
                  </a:lnTo>
                  <a:lnTo>
                    <a:pt x="512" y="432"/>
                  </a:lnTo>
                  <a:lnTo>
                    <a:pt x="512" y="371"/>
                  </a:lnTo>
                  <a:close/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Freeform 103"/>
            <p:cNvSpPr>
              <a:spLocks noChangeArrowheads="1"/>
            </p:cNvSpPr>
            <p:nvPr/>
          </p:nvSpPr>
          <p:spPr bwMode="auto">
            <a:xfrm>
              <a:off x="5759450" y="1617663"/>
              <a:ext cx="171450" cy="260350"/>
            </a:xfrm>
            <a:custGeom>
              <a:avLst/>
              <a:gdLst>
                <a:gd name="T0" fmla="*/ 476 w 477"/>
                <a:gd name="T1" fmla="*/ 723 h 724"/>
                <a:gd name="T2" fmla="*/ 0 w 477"/>
                <a:gd name="T3" fmla="*/ 723 h 724"/>
                <a:gd name="T4" fmla="*/ 0 w 477"/>
                <a:gd name="T5" fmla="*/ 0 h 724"/>
                <a:gd name="T6" fmla="*/ 176 w 477"/>
                <a:gd name="T7" fmla="*/ 0 h 724"/>
                <a:gd name="T8" fmla="*/ 176 w 477"/>
                <a:gd name="T9" fmla="*/ 582 h 724"/>
                <a:gd name="T10" fmla="*/ 476 w 477"/>
                <a:gd name="T11" fmla="*/ 582 h 724"/>
                <a:gd name="T12" fmla="*/ 476 w 477"/>
                <a:gd name="T13" fmla="*/ 723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7" h="724">
                  <a:moveTo>
                    <a:pt x="476" y="723"/>
                  </a:moveTo>
                  <a:lnTo>
                    <a:pt x="0" y="723"/>
                  </a:lnTo>
                  <a:lnTo>
                    <a:pt x="0" y="0"/>
                  </a:lnTo>
                  <a:lnTo>
                    <a:pt x="176" y="0"/>
                  </a:lnTo>
                  <a:lnTo>
                    <a:pt x="176" y="582"/>
                  </a:lnTo>
                  <a:lnTo>
                    <a:pt x="476" y="582"/>
                  </a:lnTo>
                  <a:lnTo>
                    <a:pt x="476" y="723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Freeform 104"/>
            <p:cNvSpPr>
              <a:spLocks noChangeArrowheads="1"/>
            </p:cNvSpPr>
            <p:nvPr/>
          </p:nvSpPr>
          <p:spPr bwMode="auto">
            <a:xfrm>
              <a:off x="6067425" y="1617663"/>
              <a:ext cx="139700" cy="260350"/>
            </a:xfrm>
            <a:custGeom>
              <a:avLst/>
              <a:gdLst>
                <a:gd name="T0" fmla="*/ 388 w 389"/>
                <a:gd name="T1" fmla="*/ 723 h 724"/>
                <a:gd name="T2" fmla="*/ 0 w 389"/>
                <a:gd name="T3" fmla="*/ 723 h 724"/>
                <a:gd name="T4" fmla="*/ 0 w 389"/>
                <a:gd name="T5" fmla="*/ 600 h 724"/>
                <a:gd name="T6" fmla="*/ 106 w 389"/>
                <a:gd name="T7" fmla="*/ 600 h 724"/>
                <a:gd name="T8" fmla="*/ 106 w 389"/>
                <a:gd name="T9" fmla="*/ 132 h 724"/>
                <a:gd name="T10" fmla="*/ 0 w 389"/>
                <a:gd name="T11" fmla="*/ 132 h 724"/>
                <a:gd name="T12" fmla="*/ 0 w 389"/>
                <a:gd name="T13" fmla="*/ 0 h 724"/>
                <a:gd name="T14" fmla="*/ 388 w 389"/>
                <a:gd name="T15" fmla="*/ 0 h 724"/>
                <a:gd name="T16" fmla="*/ 388 w 389"/>
                <a:gd name="T17" fmla="*/ 132 h 724"/>
                <a:gd name="T18" fmla="*/ 291 w 389"/>
                <a:gd name="T19" fmla="*/ 132 h 724"/>
                <a:gd name="T20" fmla="*/ 291 w 389"/>
                <a:gd name="T21" fmla="*/ 600 h 724"/>
                <a:gd name="T22" fmla="*/ 388 w 389"/>
                <a:gd name="T23" fmla="*/ 600 h 724"/>
                <a:gd name="T24" fmla="*/ 388 w 389"/>
                <a:gd name="T25" fmla="*/ 723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89" h="724">
                  <a:moveTo>
                    <a:pt x="388" y="723"/>
                  </a:moveTo>
                  <a:lnTo>
                    <a:pt x="0" y="723"/>
                  </a:lnTo>
                  <a:lnTo>
                    <a:pt x="0" y="600"/>
                  </a:lnTo>
                  <a:lnTo>
                    <a:pt x="106" y="600"/>
                  </a:lnTo>
                  <a:lnTo>
                    <a:pt x="106" y="132"/>
                  </a:lnTo>
                  <a:lnTo>
                    <a:pt x="0" y="132"/>
                  </a:lnTo>
                  <a:lnTo>
                    <a:pt x="0" y="0"/>
                  </a:lnTo>
                  <a:lnTo>
                    <a:pt x="388" y="0"/>
                  </a:lnTo>
                  <a:lnTo>
                    <a:pt x="388" y="132"/>
                  </a:lnTo>
                  <a:lnTo>
                    <a:pt x="291" y="132"/>
                  </a:lnTo>
                  <a:lnTo>
                    <a:pt x="291" y="600"/>
                  </a:lnTo>
                  <a:lnTo>
                    <a:pt x="388" y="600"/>
                  </a:lnTo>
                  <a:lnTo>
                    <a:pt x="388" y="723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Freeform 105"/>
            <p:cNvSpPr>
              <a:spLocks noChangeArrowheads="1"/>
            </p:cNvSpPr>
            <p:nvPr/>
          </p:nvSpPr>
          <p:spPr bwMode="auto">
            <a:xfrm>
              <a:off x="6354763" y="1614488"/>
              <a:ext cx="212725" cy="269875"/>
            </a:xfrm>
            <a:custGeom>
              <a:avLst/>
              <a:gdLst>
                <a:gd name="T0" fmla="*/ 353 w 592"/>
                <a:gd name="T1" fmla="*/ 750 h 751"/>
                <a:gd name="T2" fmla="*/ 203 w 592"/>
                <a:gd name="T3" fmla="*/ 724 h 751"/>
                <a:gd name="T4" fmla="*/ 88 w 592"/>
                <a:gd name="T5" fmla="*/ 644 h 751"/>
                <a:gd name="T6" fmla="*/ 53 w 592"/>
                <a:gd name="T7" fmla="*/ 591 h 751"/>
                <a:gd name="T8" fmla="*/ 0 w 592"/>
                <a:gd name="T9" fmla="*/ 459 h 751"/>
                <a:gd name="T10" fmla="*/ 0 w 592"/>
                <a:gd name="T11" fmla="*/ 371 h 751"/>
                <a:gd name="T12" fmla="*/ 18 w 592"/>
                <a:gd name="T13" fmla="*/ 220 h 751"/>
                <a:gd name="T14" fmla="*/ 88 w 592"/>
                <a:gd name="T15" fmla="*/ 97 h 751"/>
                <a:gd name="T16" fmla="*/ 141 w 592"/>
                <a:gd name="T17" fmla="*/ 53 h 751"/>
                <a:gd name="T18" fmla="*/ 274 w 592"/>
                <a:gd name="T19" fmla="*/ 0 h 751"/>
                <a:gd name="T20" fmla="*/ 353 w 592"/>
                <a:gd name="T21" fmla="*/ 0 h 751"/>
                <a:gd name="T22" fmla="*/ 424 w 592"/>
                <a:gd name="T23" fmla="*/ 0 h 751"/>
                <a:gd name="T24" fmla="*/ 494 w 592"/>
                <a:gd name="T25" fmla="*/ 17 h 751"/>
                <a:gd name="T26" fmla="*/ 547 w 592"/>
                <a:gd name="T27" fmla="*/ 35 h 751"/>
                <a:gd name="T28" fmla="*/ 591 w 592"/>
                <a:gd name="T29" fmla="*/ 229 h 751"/>
                <a:gd name="T30" fmla="*/ 574 w 592"/>
                <a:gd name="T31" fmla="*/ 229 h 751"/>
                <a:gd name="T32" fmla="*/ 547 w 592"/>
                <a:gd name="T33" fmla="*/ 203 h 751"/>
                <a:gd name="T34" fmla="*/ 494 w 592"/>
                <a:gd name="T35" fmla="*/ 168 h 751"/>
                <a:gd name="T36" fmla="*/ 441 w 592"/>
                <a:gd name="T37" fmla="*/ 141 h 751"/>
                <a:gd name="T38" fmla="*/ 380 w 592"/>
                <a:gd name="T39" fmla="*/ 132 h 751"/>
                <a:gd name="T40" fmla="*/ 344 w 592"/>
                <a:gd name="T41" fmla="*/ 132 h 751"/>
                <a:gd name="T42" fmla="*/ 309 w 592"/>
                <a:gd name="T43" fmla="*/ 141 h 751"/>
                <a:gd name="T44" fmla="*/ 247 w 592"/>
                <a:gd name="T45" fmla="*/ 185 h 751"/>
                <a:gd name="T46" fmla="*/ 221 w 592"/>
                <a:gd name="T47" fmla="*/ 220 h 751"/>
                <a:gd name="T48" fmla="*/ 203 w 592"/>
                <a:gd name="T49" fmla="*/ 265 h 751"/>
                <a:gd name="T50" fmla="*/ 185 w 592"/>
                <a:gd name="T51" fmla="*/ 371 h 751"/>
                <a:gd name="T52" fmla="*/ 185 w 592"/>
                <a:gd name="T53" fmla="*/ 432 h 751"/>
                <a:gd name="T54" fmla="*/ 203 w 592"/>
                <a:gd name="T55" fmla="*/ 485 h 751"/>
                <a:gd name="T56" fmla="*/ 247 w 592"/>
                <a:gd name="T57" fmla="*/ 556 h 751"/>
                <a:gd name="T58" fmla="*/ 283 w 592"/>
                <a:gd name="T59" fmla="*/ 582 h 751"/>
                <a:gd name="T60" fmla="*/ 309 w 592"/>
                <a:gd name="T61" fmla="*/ 600 h 751"/>
                <a:gd name="T62" fmla="*/ 380 w 592"/>
                <a:gd name="T63" fmla="*/ 609 h 751"/>
                <a:gd name="T64" fmla="*/ 415 w 592"/>
                <a:gd name="T65" fmla="*/ 609 h 751"/>
                <a:gd name="T66" fmla="*/ 450 w 592"/>
                <a:gd name="T67" fmla="*/ 600 h 751"/>
                <a:gd name="T68" fmla="*/ 503 w 592"/>
                <a:gd name="T69" fmla="*/ 574 h 751"/>
                <a:gd name="T70" fmla="*/ 547 w 592"/>
                <a:gd name="T71" fmla="*/ 538 h 751"/>
                <a:gd name="T72" fmla="*/ 591 w 592"/>
                <a:gd name="T73" fmla="*/ 512 h 751"/>
                <a:gd name="T74" fmla="*/ 591 w 592"/>
                <a:gd name="T75" fmla="*/ 688 h 751"/>
                <a:gd name="T76" fmla="*/ 547 w 592"/>
                <a:gd name="T77" fmla="*/ 706 h 751"/>
                <a:gd name="T78" fmla="*/ 494 w 592"/>
                <a:gd name="T79" fmla="*/ 724 h 751"/>
                <a:gd name="T80" fmla="*/ 433 w 592"/>
                <a:gd name="T81" fmla="*/ 741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592" h="751">
                  <a:moveTo>
                    <a:pt x="353" y="750"/>
                  </a:moveTo>
                  <a:lnTo>
                    <a:pt x="353" y="750"/>
                  </a:lnTo>
                  <a:lnTo>
                    <a:pt x="274" y="741"/>
                  </a:lnTo>
                  <a:lnTo>
                    <a:pt x="203" y="724"/>
                  </a:lnTo>
                  <a:lnTo>
                    <a:pt x="141" y="688"/>
                  </a:lnTo>
                  <a:lnTo>
                    <a:pt x="88" y="644"/>
                  </a:lnTo>
                  <a:lnTo>
                    <a:pt x="88" y="644"/>
                  </a:lnTo>
                  <a:lnTo>
                    <a:pt x="53" y="591"/>
                  </a:lnTo>
                  <a:lnTo>
                    <a:pt x="18" y="529"/>
                  </a:lnTo>
                  <a:lnTo>
                    <a:pt x="0" y="459"/>
                  </a:lnTo>
                  <a:lnTo>
                    <a:pt x="0" y="371"/>
                  </a:lnTo>
                  <a:lnTo>
                    <a:pt x="0" y="371"/>
                  </a:lnTo>
                  <a:lnTo>
                    <a:pt x="0" y="291"/>
                  </a:lnTo>
                  <a:lnTo>
                    <a:pt x="18" y="220"/>
                  </a:lnTo>
                  <a:lnTo>
                    <a:pt x="53" y="159"/>
                  </a:lnTo>
                  <a:lnTo>
                    <a:pt x="88" y="97"/>
                  </a:lnTo>
                  <a:lnTo>
                    <a:pt x="88" y="97"/>
                  </a:lnTo>
                  <a:lnTo>
                    <a:pt x="141" y="53"/>
                  </a:lnTo>
                  <a:lnTo>
                    <a:pt x="203" y="26"/>
                  </a:lnTo>
                  <a:lnTo>
                    <a:pt x="274" y="0"/>
                  </a:lnTo>
                  <a:lnTo>
                    <a:pt x="353" y="0"/>
                  </a:lnTo>
                  <a:lnTo>
                    <a:pt x="353" y="0"/>
                  </a:lnTo>
                  <a:lnTo>
                    <a:pt x="424" y="0"/>
                  </a:lnTo>
                  <a:lnTo>
                    <a:pt x="424" y="0"/>
                  </a:lnTo>
                  <a:lnTo>
                    <a:pt x="494" y="17"/>
                  </a:lnTo>
                  <a:lnTo>
                    <a:pt x="494" y="17"/>
                  </a:lnTo>
                  <a:lnTo>
                    <a:pt x="547" y="35"/>
                  </a:lnTo>
                  <a:lnTo>
                    <a:pt x="547" y="35"/>
                  </a:lnTo>
                  <a:lnTo>
                    <a:pt x="591" y="62"/>
                  </a:lnTo>
                  <a:lnTo>
                    <a:pt x="591" y="229"/>
                  </a:lnTo>
                  <a:lnTo>
                    <a:pt x="574" y="229"/>
                  </a:lnTo>
                  <a:lnTo>
                    <a:pt x="574" y="229"/>
                  </a:lnTo>
                  <a:lnTo>
                    <a:pt x="547" y="203"/>
                  </a:lnTo>
                  <a:lnTo>
                    <a:pt x="547" y="203"/>
                  </a:lnTo>
                  <a:lnTo>
                    <a:pt x="494" y="168"/>
                  </a:lnTo>
                  <a:lnTo>
                    <a:pt x="494" y="168"/>
                  </a:lnTo>
                  <a:lnTo>
                    <a:pt x="441" y="141"/>
                  </a:lnTo>
                  <a:lnTo>
                    <a:pt x="441" y="141"/>
                  </a:lnTo>
                  <a:lnTo>
                    <a:pt x="415" y="132"/>
                  </a:lnTo>
                  <a:lnTo>
                    <a:pt x="380" y="132"/>
                  </a:lnTo>
                  <a:lnTo>
                    <a:pt x="380" y="132"/>
                  </a:lnTo>
                  <a:lnTo>
                    <a:pt x="344" y="132"/>
                  </a:lnTo>
                  <a:lnTo>
                    <a:pt x="309" y="141"/>
                  </a:lnTo>
                  <a:lnTo>
                    <a:pt x="309" y="141"/>
                  </a:lnTo>
                  <a:lnTo>
                    <a:pt x="274" y="159"/>
                  </a:lnTo>
                  <a:lnTo>
                    <a:pt x="247" y="185"/>
                  </a:lnTo>
                  <a:lnTo>
                    <a:pt x="247" y="185"/>
                  </a:lnTo>
                  <a:lnTo>
                    <a:pt x="221" y="220"/>
                  </a:lnTo>
                  <a:lnTo>
                    <a:pt x="203" y="265"/>
                  </a:lnTo>
                  <a:lnTo>
                    <a:pt x="203" y="265"/>
                  </a:lnTo>
                  <a:lnTo>
                    <a:pt x="185" y="318"/>
                  </a:lnTo>
                  <a:lnTo>
                    <a:pt x="185" y="371"/>
                  </a:lnTo>
                  <a:lnTo>
                    <a:pt x="185" y="371"/>
                  </a:lnTo>
                  <a:lnTo>
                    <a:pt x="185" y="432"/>
                  </a:lnTo>
                  <a:lnTo>
                    <a:pt x="203" y="485"/>
                  </a:lnTo>
                  <a:lnTo>
                    <a:pt x="203" y="485"/>
                  </a:lnTo>
                  <a:lnTo>
                    <a:pt x="221" y="529"/>
                  </a:lnTo>
                  <a:lnTo>
                    <a:pt x="247" y="556"/>
                  </a:lnTo>
                  <a:lnTo>
                    <a:pt x="247" y="556"/>
                  </a:lnTo>
                  <a:lnTo>
                    <a:pt x="283" y="582"/>
                  </a:lnTo>
                  <a:lnTo>
                    <a:pt x="309" y="600"/>
                  </a:lnTo>
                  <a:lnTo>
                    <a:pt x="309" y="600"/>
                  </a:lnTo>
                  <a:lnTo>
                    <a:pt x="344" y="609"/>
                  </a:lnTo>
                  <a:lnTo>
                    <a:pt x="380" y="609"/>
                  </a:lnTo>
                  <a:lnTo>
                    <a:pt x="380" y="609"/>
                  </a:lnTo>
                  <a:lnTo>
                    <a:pt x="415" y="609"/>
                  </a:lnTo>
                  <a:lnTo>
                    <a:pt x="450" y="600"/>
                  </a:lnTo>
                  <a:lnTo>
                    <a:pt x="450" y="600"/>
                  </a:lnTo>
                  <a:lnTo>
                    <a:pt x="503" y="574"/>
                  </a:lnTo>
                  <a:lnTo>
                    <a:pt x="503" y="574"/>
                  </a:lnTo>
                  <a:lnTo>
                    <a:pt x="547" y="538"/>
                  </a:lnTo>
                  <a:lnTo>
                    <a:pt x="547" y="538"/>
                  </a:lnTo>
                  <a:lnTo>
                    <a:pt x="574" y="512"/>
                  </a:lnTo>
                  <a:lnTo>
                    <a:pt x="591" y="512"/>
                  </a:lnTo>
                  <a:lnTo>
                    <a:pt x="591" y="688"/>
                  </a:lnTo>
                  <a:lnTo>
                    <a:pt x="591" y="688"/>
                  </a:lnTo>
                  <a:lnTo>
                    <a:pt x="547" y="706"/>
                  </a:lnTo>
                  <a:lnTo>
                    <a:pt x="547" y="706"/>
                  </a:lnTo>
                  <a:lnTo>
                    <a:pt x="494" y="724"/>
                  </a:lnTo>
                  <a:lnTo>
                    <a:pt x="494" y="724"/>
                  </a:lnTo>
                  <a:lnTo>
                    <a:pt x="433" y="741"/>
                  </a:lnTo>
                  <a:lnTo>
                    <a:pt x="433" y="741"/>
                  </a:lnTo>
                  <a:lnTo>
                    <a:pt x="353" y="75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Freeform 106"/>
            <p:cNvSpPr>
              <a:spLocks noChangeArrowheads="1"/>
            </p:cNvSpPr>
            <p:nvPr/>
          </p:nvSpPr>
          <p:spPr bwMode="auto">
            <a:xfrm>
              <a:off x="6691313" y="1617663"/>
              <a:ext cx="247650" cy="260350"/>
            </a:xfrm>
            <a:custGeom>
              <a:avLst/>
              <a:gdLst>
                <a:gd name="T0" fmla="*/ 688 w 689"/>
                <a:gd name="T1" fmla="*/ 0 h 724"/>
                <a:gd name="T2" fmla="*/ 441 w 689"/>
                <a:gd name="T3" fmla="*/ 423 h 724"/>
                <a:gd name="T4" fmla="*/ 441 w 689"/>
                <a:gd name="T5" fmla="*/ 723 h 724"/>
                <a:gd name="T6" fmla="*/ 256 w 689"/>
                <a:gd name="T7" fmla="*/ 723 h 724"/>
                <a:gd name="T8" fmla="*/ 256 w 689"/>
                <a:gd name="T9" fmla="*/ 432 h 724"/>
                <a:gd name="T10" fmla="*/ 0 w 689"/>
                <a:gd name="T11" fmla="*/ 0 h 724"/>
                <a:gd name="T12" fmla="*/ 211 w 689"/>
                <a:gd name="T13" fmla="*/ 0 h 724"/>
                <a:gd name="T14" fmla="*/ 353 w 689"/>
                <a:gd name="T15" fmla="*/ 256 h 724"/>
                <a:gd name="T16" fmla="*/ 485 w 689"/>
                <a:gd name="T17" fmla="*/ 0 h 724"/>
                <a:gd name="T18" fmla="*/ 688 w 689"/>
                <a:gd name="T19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9" h="724">
                  <a:moveTo>
                    <a:pt x="688" y="0"/>
                  </a:moveTo>
                  <a:lnTo>
                    <a:pt x="441" y="423"/>
                  </a:lnTo>
                  <a:lnTo>
                    <a:pt x="441" y="723"/>
                  </a:lnTo>
                  <a:lnTo>
                    <a:pt x="256" y="723"/>
                  </a:lnTo>
                  <a:lnTo>
                    <a:pt x="256" y="432"/>
                  </a:lnTo>
                  <a:lnTo>
                    <a:pt x="0" y="0"/>
                  </a:lnTo>
                  <a:lnTo>
                    <a:pt x="211" y="0"/>
                  </a:lnTo>
                  <a:lnTo>
                    <a:pt x="353" y="256"/>
                  </a:lnTo>
                  <a:lnTo>
                    <a:pt x="485" y="0"/>
                  </a:lnTo>
                  <a:lnTo>
                    <a:pt x="688" y="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Freeform 107"/>
            <p:cNvSpPr>
              <a:spLocks noChangeArrowheads="1"/>
            </p:cNvSpPr>
            <p:nvPr/>
          </p:nvSpPr>
          <p:spPr bwMode="auto">
            <a:xfrm>
              <a:off x="5019675" y="2062163"/>
              <a:ext cx="171450" cy="260350"/>
            </a:xfrm>
            <a:custGeom>
              <a:avLst/>
              <a:gdLst>
                <a:gd name="T0" fmla="*/ 477 w 478"/>
                <a:gd name="T1" fmla="*/ 142 h 725"/>
                <a:gd name="T2" fmla="*/ 177 w 478"/>
                <a:gd name="T3" fmla="*/ 142 h 725"/>
                <a:gd name="T4" fmla="*/ 177 w 478"/>
                <a:gd name="T5" fmla="*/ 274 h 725"/>
                <a:gd name="T6" fmla="*/ 459 w 478"/>
                <a:gd name="T7" fmla="*/ 274 h 725"/>
                <a:gd name="T8" fmla="*/ 459 w 478"/>
                <a:gd name="T9" fmla="*/ 415 h 725"/>
                <a:gd name="T10" fmla="*/ 177 w 478"/>
                <a:gd name="T11" fmla="*/ 415 h 725"/>
                <a:gd name="T12" fmla="*/ 177 w 478"/>
                <a:gd name="T13" fmla="*/ 724 h 725"/>
                <a:gd name="T14" fmla="*/ 0 w 478"/>
                <a:gd name="T15" fmla="*/ 724 h 725"/>
                <a:gd name="T16" fmla="*/ 0 w 478"/>
                <a:gd name="T17" fmla="*/ 0 h 725"/>
                <a:gd name="T18" fmla="*/ 477 w 478"/>
                <a:gd name="T19" fmla="*/ 0 h 725"/>
                <a:gd name="T20" fmla="*/ 477 w 478"/>
                <a:gd name="T21" fmla="*/ 142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8" h="725">
                  <a:moveTo>
                    <a:pt x="477" y="142"/>
                  </a:moveTo>
                  <a:lnTo>
                    <a:pt x="177" y="142"/>
                  </a:lnTo>
                  <a:lnTo>
                    <a:pt x="177" y="274"/>
                  </a:lnTo>
                  <a:lnTo>
                    <a:pt x="459" y="274"/>
                  </a:lnTo>
                  <a:lnTo>
                    <a:pt x="459" y="415"/>
                  </a:lnTo>
                  <a:lnTo>
                    <a:pt x="177" y="415"/>
                  </a:lnTo>
                  <a:lnTo>
                    <a:pt x="177" y="724"/>
                  </a:lnTo>
                  <a:lnTo>
                    <a:pt x="0" y="724"/>
                  </a:lnTo>
                  <a:lnTo>
                    <a:pt x="0" y="0"/>
                  </a:lnTo>
                  <a:lnTo>
                    <a:pt x="477" y="0"/>
                  </a:lnTo>
                  <a:lnTo>
                    <a:pt x="477" y="142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Freeform 108"/>
            <p:cNvSpPr>
              <a:spLocks noChangeArrowheads="1"/>
            </p:cNvSpPr>
            <p:nvPr/>
          </p:nvSpPr>
          <p:spPr bwMode="auto">
            <a:xfrm>
              <a:off x="5327650" y="2058988"/>
              <a:ext cx="252413" cy="269875"/>
            </a:xfrm>
            <a:custGeom>
              <a:avLst/>
              <a:gdLst>
                <a:gd name="T0" fmla="*/ 698 w 699"/>
                <a:gd name="T1" fmla="*/ 370 h 751"/>
                <a:gd name="T2" fmla="*/ 671 w 699"/>
                <a:gd name="T3" fmla="*/ 529 h 751"/>
                <a:gd name="T4" fmla="*/ 601 w 699"/>
                <a:gd name="T5" fmla="*/ 644 h 751"/>
                <a:gd name="T6" fmla="*/ 548 w 699"/>
                <a:gd name="T7" fmla="*/ 688 h 751"/>
                <a:gd name="T8" fmla="*/ 424 w 699"/>
                <a:gd name="T9" fmla="*/ 741 h 751"/>
                <a:gd name="T10" fmla="*/ 345 w 699"/>
                <a:gd name="T11" fmla="*/ 750 h 751"/>
                <a:gd name="T12" fmla="*/ 203 w 699"/>
                <a:gd name="T13" fmla="*/ 723 h 751"/>
                <a:gd name="T14" fmla="*/ 89 w 699"/>
                <a:gd name="T15" fmla="*/ 644 h 751"/>
                <a:gd name="T16" fmla="*/ 53 w 699"/>
                <a:gd name="T17" fmla="*/ 591 h 751"/>
                <a:gd name="T18" fmla="*/ 0 w 699"/>
                <a:gd name="T19" fmla="*/ 450 h 751"/>
                <a:gd name="T20" fmla="*/ 0 w 699"/>
                <a:gd name="T21" fmla="*/ 370 h 751"/>
                <a:gd name="T22" fmla="*/ 18 w 699"/>
                <a:gd name="T23" fmla="*/ 220 h 751"/>
                <a:gd name="T24" fmla="*/ 89 w 699"/>
                <a:gd name="T25" fmla="*/ 97 h 751"/>
                <a:gd name="T26" fmla="*/ 142 w 699"/>
                <a:gd name="T27" fmla="*/ 53 h 751"/>
                <a:gd name="T28" fmla="*/ 265 w 699"/>
                <a:gd name="T29" fmla="*/ 0 h 751"/>
                <a:gd name="T30" fmla="*/ 345 w 699"/>
                <a:gd name="T31" fmla="*/ 0 h 751"/>
                <a:gd name="T32" fmla="*/ 495 w 699"/>
                <a:gd name="T33" fmla="*/ 17 h 751"/>
                <a:gd name="T34" fmla="*/ 601 w 699"/>
                <a:gd name="T35" fmla="*/ 97 h 751"/>
                <a:gd name="T36" fmla="*/ 645 w 699"/>
                <a:gd name="T37" fmla="*/ 150 h 751"/>
                <a:gd name="T38" fmla="*/ 689 w 699"/>
                <a:gd name="T39" fmla="*/ 291 h 751"/>
                <a:gd name="T40" fmla="*/ 512 w 699"/>
                <a:gd name="T41" fmla="*/ 370 h 751"/>
                <a:gd name="T42" fmla="*/ 504 w 699"/>
                <a:gd name="T43" fmla="*/ 308 h 751"/>
                <a:gd name="T44" fmla="*/ 495 w 699"/>
                <a:gd name="T45" fmla="*/ 264 h 751"/>
                <a:gd name="T46" fmla="*/ 459 w 699"/>
                <a:gd name="T47" fmla="*/ 185 h 751"/>
                <a:gd name="T48" fmla="*/ 433 w 699"/>
                <a:gd name="T49" fmla="*/ 158 h 751"/>
                <a:gd name="T50" fmla="*/ 406 w 699"/>
                <a:gd name="T51" fmla="*/ 150 h 751"/>
                <a:gd name="T52" fmla="*/ 345 w 699"/>
                <a:gd name="T53" fmla="*/ 132 h 751"/>
                <a:gd name="T54" fmla="*/ 318 w 699"/>
                <a:gd name="T55" fmla="*/ 132 h 751"/>
                <a:gd name="T56" fmla="*/ 283 w 699"/>
                <a:gd name="T57" fmla="*/ 141 h 751"/>
                <a:gd name="T58" fmla="*/ 230 w 699"/>
                <a:gd name="T59" fmla="*/ 185 h 751"/>
                <a:gd name="T60" fmla="*/ 212 w 699"/>
                <a:gd name="T61" fmla="*/ 220 h 751"/>
                <a:gd name="T62" fmla="*/ 195 w 699"/>
                <a:gd name="T63" fmla="*/ 264 h 751"/>
                <a:gd name="T64" fmla="*/ 186 w 699"/>
                <a:gd name="T65" fmla="*/ 370 h 751"/>
                <a:gd name="T66" fmla="*/ 186 w 699"/>
                <a:gd name="T67" fmla="*/ 432 h 751"/>
                <a:gd name="T68" fmla="*/ 195 w 699"/>
                <a:gd name="T69" fmla="*/ 485 h 751"/>
                <a:gd name="T70" fmla="*/ 230 w 699"/>
                <a:gd name="T71" fmla="*/ 556 h 751"/>
                <a:gd name="T72" fmla="*/ 256 w 699"/>
                <a:gd name="T73" fmla="*/ 582 h 751"/>
                <a:gd name="T74" fmla="*/ 283 w 699"/>
                <a:gd name="T75" fmla="*/ 600 h 751"/>
                <a:gd name="T76" fmla="*/ 345 w 699"/>
                <a:gd name="T77" fmla="*/ 609 h 751"/>
                <a:gd name="T78" fmla="*/ 380 w 699"/>
                <a:gd name="T79" fmla="*/ 609 h 751"/>
                <a:gd name="T80" fmla="*/ 406 w 699"/>
                <a:gd name="T81" fmla="*/ 600 h 751"/>
                <a:gd name="T82" fmla="*/ 459 w 699"/>
                <a:gd name="T83" fmla="*/ 556 h 751"/>
                <a:gd name="T84" fmla="*/ 477 w 699"/>
                <a:gd name="T85" fmla="*/ 520 h 751"/>
                <a:gd name="T86" fmla="*/ 495 w 699"/>
                <a:gd name="T87" fmla="*/ 485 h 751"/>
                <a:gd name="T88" fmla="*/ 512 w 699"/>
                <a:gd name="T89" fmla="*/ 370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99" h="751">
                  <a:moveTo>
                    <a:pt x="698" y="370"/>
                  </a:moveTo>
                  <a:lnTo>
                    <a:pt x="698" y="370"/>
                  </a:lnTo>
                  <a:lnTo>
                    <a:pt x="689" y="459"/>
                  </a:lnTo>
                  <a:lnTo>
                    <a:pt x="671" y="529"/>
                  </a:lnTo>
                  <a:lnTo>
                    <a:pt x="645" y="591"/>
                  </a:lnTo>
                  <a:lnTo>
                    <a:pt x="601" y="644"/>
                  </a:lnTo>
                  <a:lnTo>
                    <a:pt x="601" y="644"/>
                  </a:lnTo>
                  <a:lnTo>
                    <a:pt x="548" y="688"/>
                  </a:lnTo>
                  <a:lnTo>
                    <a:pt x="495" y="723"/>
                  </a:lnTo>
                  <a:lnTo>
                    <a:pt x="424" y="741"/>
                  </a:lnTo>
                  <a:lnTo>
                    <a:pt x="345" y="750"/>
                  </a:lnTo>
                  <a:lnTo>
                    <a:pt x="345" y="750"/>
                  </a:lnTo>
                  <a:lnTo>
                    <a:pt x="265" y="741"/>
                  </a:lnTo>
                  <a:lnTo>
                    <a:pt x="203" y="723"/>
                  </a:lnTo>
                  <a:lnTo>
                    <a:pt x="142" y="688"/>
                  </a:lnTo>
                  <a:lnTo>
                    <a:pt x="89" y="644"/>
                  </a:lnTo>
                  <a:lnTo>
                    <a:pt x="89" y="644"/>
                  </a:lnTo>
                  <a:lnTo>
                    <a:pt x="53" y="591"/>
                  </a:lnTo>
                  <a:lnTo>
                    <a:pt x="18" y="529"/>
                  </a:lnTo>
                  <a:lnTo>
                    <a:pt x="0" y="450"/>
                  </a:lnTo>
                  <a:lnTo>
                    <a:pt x="0" y="370"/>
                  </a:lnTo>
                  <a:lnTo>
                    <a:pt x="0" y="370"/>
                  </a:lnTo>
                  <a:lnTo>
                    <a:pt x="0" y="291"/>
                  </a:lnTo>
                  <a:lnTo>
                    <a:pt x="18" y="220"/>
                  </a:lnTo>
                  <a:lnTo>
                    <a:pt x="53" y="150"/>
                  </a:lnTo>
                  <a:lnTo>
                    <a:pt x="89" y="97"/>
                  </a:lnTo>
                  <a:lnTo>
                    <a:pt x="89" y="97"/>
                  </a:lnTo>
                  <a:lnTo>
                    <a:pt x="142" y="53"/>
                  </a:lnTo>
                  <a:lnTo>
                    <a:pt x="203" y="26"/>
                  </a:lnTo>
                  <a:lnTo>
                    <a:pt x="265" y="0"/>
                  </a:lnTo>
                  <a:lnTo>
                    <a:pt x="345" y="0"/>
                  </a:lnTo>
                  <a:lnTo>
                    <a:pt x="345" y="0"/>
                  </a:lnTo>
                  <a:lnTo>
                    <a:pt x="424" y="0"/>
                  </a:lnTo>
                  <a:lnTo>
                    <a:pt x="495" y="17"/>
                  </a:lnTo>
                  <a:lnTo>
                    <a:pt x="548" y="53"/>
                  </a:lnTo>
                  <a:lnTo>
                    <a:pt x="601" y="97"/>
                  </a:lnTo>
                  <a:lnTo>
                    <a:pt x="601" y="97"/>
                  </a:lnTo>
                  <a:lnTo>
                    <a:pt x="645" y="150"/>
                  </a:lnTo>
                  <a:lnTo>
                    <a:pt x="671" y="220"/>
                  </a:lnTo>
                  <a:lnTo>
                    <a:pt x="689" y="291"/>
                  </a:lnTo>
                  <a:lnTo>
                    <a:pt x="698" y="370"/>
                  </a:lnTo>
                  <a:close/>
                  <a:moveTo>
                    <a:pt x="512" y="370"/>
                  </a:moveTo>
                  <a:lnTo>
                    <a:pt x="512" y="370"/>
                  </a:lnTo>
                  <a:lnTo>
                    <a:pt x="504" y="308"/>
                  </a:lnTo>
                  <a:lnTo>
                    <a:pt x="495" y="264"/>
                  </a:lnTo>
                  <a:lnTo>
                    <a:pt x="495" y="264"/>
                  </a:lnTo>
                  <a:lnTo>
                    <a:pt x="477" y="220"/>
                  </a:lnTo>
                  <a:lnTo>
                    <a:pt x="459" y="185"/>
                  </a:lnTo>
                  <a:lnTo>
                    <a:pt x="459" y="185"/>
                  </a:lnTo>
                  <a:lnTo>
                    <a:pt x="433" y="158"/>
                  </a:lnTo>
                  <a:lnTo>
                    <a:pt x="406" y="150"/>
                  </a:lnTo>
                  <a:lnTo>
                    <a:pt x="406" y="150"/>
                  </a:lnTo>
                  <a:lnTo>
                    <a:pt x="380" y="132"/>
                  </a:lnTo>
                  <a:lnTo>
                    <a:pt x="345" y="132"/>
                  </a:lnTo>
                  <a:lnTo>
                    <a:pt x="345" y="132"/>
                  </a:lnTo>
                  <a:lnTo>
                    <a:pt x="318" y="132"/>
                  </a:lnTo>
                  <a:lnTo>
                    <a:pt x="283" y="141"/>
                  </a:lnTo>
                  <a:lnTo>
                    <a:pt x="283" y="141"/>
                  </a:lnTo>
                  <a:lnTo>
                    <a:pt x="256" y="158"/>
                  </a:lnTo>
                  <a:lnTo>
                    <a:pt x="230" y="185"/>
                  </a:lnTo>
                  <a:lnTo>
                    <a:pt x="230" y="185"/>
                  </a:lnTo>
                  <a:lnTo>
                    <a:pt x="212" y="220"/>
                  </a:lnTo>
                  <a:lnTo>
                    <a:pt x="195" y="264"/>
                  </a:lnTo>
                  <a:lnTo>
                    <a:pt x="195" y="264"/>
                  </a:lnTo>
                  <a:lnTo>
                    <a:pt x="186" y="308"/>
                  </a:lnTo>
                  <a:lnTo>
                    <a:pt x="186" y="370"/>
                  </a:lnTo>
                  <a:lnTo>
                    <a:pt x="186" y="370"/>
                  </a:lnTo>
                  <a:lnTo>
                    <a:pt x="186" y="432"/>
                  </a:lnTo>
                  <a:lnTo>
                    <a:pt x="195" y="485"/>
                  </a:lnTo>
                  <a:lnTo>
                    <a:pt x="195" y="485"/>
                  </a:lnTo>
                  <a:lnTo>
                    <a:pt x="212" y="520"/>
                  </a:lnTo>
                  <a:lnTo>
                    <a:pt x="230" y="556"/>
                  </a:lnTo>
                  <a:lnTo>
                    <a:pt x="230" y="556"/>
                  </a:lnTo>
                  <a:lnTo>
                    <a:pt x="256" y="582"/>
                  </a:lnTo>
                  <a:lnTo>
                    <a:pt x="283" y="600"/>
                  </a:lnTo>
                  <a:lnTo>
                    <a:pt x="283" y="600"/>
                  </a:lnTo>
                  <a:lnTo>
                    <a:pt x="318" y="609"/>
                  </a:lnTo>
                  <a:lnTo>
                    <a:pt x="345" y="609"/>
                  </a:lnTo>
                  <a:lnTo>
                    <a:pt x="345" y="609"/>
                  </a:lnTo>
                  <a:lnTo>
                    <a:pt x="380" y="609"/>
                  </a:lnTo>
                  <a:lnTo>
                    <a:pt x="406" y="600"/>
                  </a:lnTo>
                  <a:lnTo>
                    <a:pt x="406" y="600"/>
                  </a:lnTo>
                  <a:lnTo>
                    <a:pt x="433" y="582"/>
                  </a:lnTo>
                  <a:lnTo>
                    <a:pt x="459" y="556"/>
                  </a:lnTo>
                  <a:lnTo>
                    <a:pt x="459" y="556"/>
                  </a:lnTo>
                  <a:lnTo>
                    <a:pt x="477" y="520"/>
                  </a:lnTo>
                  <a:lnTo>
                    <a:pt x="495" y="485"/>
                  </a:lnTo>
                  <a:lnTo>
                    <a:pt x="495" y="485"/>
                  </a:lnTo>
                  <a:lnTo>
                    <a:pt x="504" y="432"/>
                  </a:lnTo>
                  <a:lnTo>
                    <a:pt x="512" y="370"/>
                  </a:lnTo>
                  <a:close/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Freeform 109"/>
            <p:cNvSpPr>
              <a:spLocks noChangeArrowheads="1"/>
            </p:cNvSpPr>
            <p:nvPr/>
          </p:nvSpPr>
          <p:spPr bwMode="auto">
            <a:xfrm>
              <a:off x="5730875" y="2062163"/>
              <a:ext cx="241300" cy="260350"/>
            </a:xfrm>
            <a:custGeom>
              <a:avLst/>
              <a:gdLst>
                <a:gd name="T0" fmla="*/ 671 w 672"/>
                <a:gd name="T1" fmla="*/ 724 h 725"/>
                <a:gd name="T2" fmla="*/ 450 w 672"/>
                <a:gd name="T3" fmla="*/ 724 h 725"/>
                <a:gd name="T4" fmla="*/ 247 w 672"/>
                <a:gd name="T5" fmla="*/ 459 h 725"/>
                <a:gd name="T6" fmla="*/ 186 w 672"/>
                <a:gd name="T7" fmla="*/ 459 h 725"/>
                <a:gd name="T8" fmla="*/ 186 w 672"/>
                <a:gd name="T9" fmla="*/ 724 h 725"/>
                <a:gd name="T10" fmla="*/ 0 w 672"/>
                <a:gd name="T11" fmla="*/ 724 h 725"/>
                <a:gd name="T12" fmla="*/ 0 w 672"/>
                <a:gd name="T13" fmla="*/ 0 h 725"/>
                <a:gd name="T14" fmla="*/ 292 w 672"/>
                <a:gd name="T15" fmla="*/ 0 h 725"/>
                <a:gd name="T16" fmla="*/ 292 w 672"/>
                <a:gd name="T17" fmla="*/ 0 h 725"/>
                <a:gd name="T18" fmla="*/ 397 w 672"/>
                <a:gd name="T19" fmla="*/ 9 h 725"/>
                <a:gd name="T20" fmla="*/ 397 w 672"/>
                <a:gd name="T21" fmla="*/ 9 h 725"/>
                <a:gd name="T22" fmla="*/ 442 w 672"/>
                <a:gd name="T23" fmla="*/ 27 h 725"/>
                <a:gd name="T24" fmla="*/ 477 w 672"/>
                <a:gd name="T25" fmla="*/ 45 h 725"/>
                <a:gd name="T26" fmla="*/ 477 w 672"/>
                <a:gd name="T27" fmla="*/ 45 h 725"/>
                <a:gd name="T28" fmla="*/ 512 w 672"/>
                <a:gd name="T29" fmla="*/ 71 h 725"/>
                <a:gd name="T30" fmla="*/ 539 w 672"/>
                <a:gd name="T31" fmla="*/ 106 h 725"/>
                <a:gd name="T32" fmla="*/ 539 w 672"/>
                <a:gd name="T33" fmla="*/ 106 h 725"/>
                <a:gd name="T34" fmla="*/ 556 w 672"/>
                <a:gd name="T35" fmla="*/ 150 h 725"/>
                <a:gd name="T36" fmla="*/ 565 w 672"/>
                <a:gd name="T37" fmla="*/ 203 h 725"/>
                <a:gd name="T38" fmla="*/ 565 w 672"/>
                <a:gd name="T39" fmla="*/ 203 h 725"/>
                <a:gd name="T40" fmla="*/ 556 w 672"/>
                <a:gd name="T41" fmla="*/ 274 h 725"/>
                <a:gd name="T42" fmla="*/ 547 w 672"/>
                <a:gd name="T43" fmla="*/ 309 h 725"/>
                <a:gd name="T44" fmla="*/ 530 w 672"/>
                <a:gd name="T45" fmla="*/ 336 h 725"/>
                <a:gd name="T46" fmla="*/ 530 w 672"/>
                <a:gd name="T47" fmla="*/ 336 h 725"/>
                <a:gd name="T48" fmla="*/ 486 w 672"/>
                <a:gd name="T49" fmla="*/ 380 h 725"/>
                <a:gd name="T50" fmla="*/ 424 w 672"/>
                <a:gd name="T51" fmla="*/ 415 h 725"/>
                <a:gd name="T52" fmla="*/ 671 w 672"/>
                <a:gd name="T53" fmla="*/ 724 h 725"/>
                <a:gd name="T54" fmla="*/ 380 w 672"/>
                <a:gd name="T55" fmla="*/ 221 h 725"/>
                <a:gd name="T56" fmla="*/ 380 w 672"/>
                <a:gd name="T57" fmla="*/ 221 h 725"/>
                <a:gd name="T58" fmla="*/ 380 w 672"/>
                <a:gd name="T59" fmla="*/ 195 h 725"/>
                <a:gd name="T60" fmla="*/ 371 w 672"/>
                <a:gd name="T61" fmla="*/ 177 h 725"/>
                <a:gd name="T62" fmla="*/ 371 w 672"/>
                <a:gd name="T63" fmla="*/ 177 h 725"/>
                <a:gd name="T64" fmla="*/ 353 w 672"/>
                <a:gd name="T65" fmla="*/ 159 h 725"/>
                <a:gd name="T66" fmla="*/ 336 w 672"/>
                <a:gd name="T67" fmla="*/ 150 h 725"/>
                <a:gd name="T68" fmla="*/ 336 w 672"/>
                <a:gd name="T69" fmla="*/ 150 h 725"/>
                <a:gd name="T70" fmla="*/ 292 w 672"/>
                <a:gd name="T71" fmla="*/ 142 h 725"/>
                <a:gd name="T72" fmla="*/ 292 w 672"/>
                <a:gd name="T73" fmla="*/ 142 h 725"/>
                <a:gd name="T74" fmla="*/ 247 w 672"/>
                <a:gd name="T75" fmla="*/ 133 h 725"/>
                <a:gd name="T76" fmla="*/ 186 w 672"/>
                <a:gd name="T77" fmla="*/ 133 h 725"/>
                <a:gd name="T78" fmla="*/ 186 w 672"/>
                <a:gd name="T79" fmla="*/ 327 h 725"/>
                <a:gd name="T80" fmla="*/ 239 w 672"/>
                <a:gd name="T81" fmla="*/ 327 h 725"/>
                <a:gd name="T82" fmla="*/ 239 w 672"/>
                <a:gd name="T83" fmla="*/ 327 h 725"/>
                <a:gd name="T84" fmla="*/ 300 w 672"/>
                <a:gd name="T85" fmla="*/ 327 h 725"/>
                <a:gd name="T86" fmla="*/ 300 w 672"/>
                <a:gd name="T87" fmla="*/ 327 h 725"/>
                <a:gd name="T88" fmla="*/ 327 w 672"/>
                <a:gd name="T89" fmla="*/ 318 h 725"/>
                <a:gd name="T90" fmla="*/ 345 w 672"/>
                <a:gd name="T91" fmla="*/ 309 h 725"/>
                <a:gd name="T92" fmla="*/ 345 w 672"/>
                <a:gd name="T93" fmla="*/ 309 h 725"/>
                <a:gd name="T94" fmla="*/ 371 w 672"/>
                <a:gd name="T95" fmla="*/ 274 h 725"/>
                <a:gd name="T96" fmla="*/ 371 w 672"/>
                <a:gd name="T97" fmla="*/ 274 h 725"/>
                <a:gd name="T98" fmla="*/ 380 w 672"/>
                <a:gd name="T99" fmla="*/ 221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72" h="725">
                  <a:moveTo>
                    <a:pt x="671" y="724"/>
                  </a:moveTo>
                  <a:lnTo>
                    <a:pt x="450" y="724"/>
                  </a:lnTo>
                  <a:lnTo>
                    <a:pt x="247" y="459"/>
                  </a:lnTo>
                  <a:lnTo>
                    <a:pt x="186" y="459"/>
                  </a:lnTo>
                  <a:lnTo>
                    <a:pt x="186" y="724"/>
                  </a:lnTo>
                  <a:lnTo>
                    <a:pt x="0" y="724"/>
                  </a:lnTo>
                  <a:lnTo>
                    <a:pt x="0" y="0"/>
                  </a:lnTo>
                  <a:lnTo>
                    <a:pt x="292" y="0"/>
                  </a:lnTo>
                  <a:lnTo>
                    <a:pt x="292" y="0"/>
                  </a:lnTo>
                  <a:lnTo>
                    <a:pt x="397" y="9"/>
                  </a:lnTo>
                  <a:lnTo>
                    <a:pt x="397" y="9"/>
                  </a:lnTo>
                  <a:lnTo>
                    <a:pt x="442" y="27"/>
                  </a:lnTo>
                  <a:lnTo>
                    <a:pt x="477" y="45"/>
                  </a:lnTo>
                  <a:lnTo>
                    <a:pt x="477" y="45"/>
                  </a:lnTo>
                  <a:lnTo>
                    <a:pt x="512" y="71"/>
                  </a:lnTo>
                  <a:lnTo>
                    <a:pt x="539" y="106"/>
                  </a:lnTo>
                  <a:lnTo>
                    <a:pt x="539" y="106"/>
                  </a:lnTo>
                  <a:lnTo>
                    <a:pt x="556" y="150"/>
                  </a:lnTo>
                  <a:lnTo>
                    <a:pt x="565" y="203"/>
                  </a:lnTo>
                  <a:lnTo>
                    <a:pt x="565" y="203"/>
                  </a:lnTo>
                  <a:lnTo>
                    <a:pt x="556" y="274"/>
                  </a:lnTo>
                  <a:lnTo>
                    <a:pt x="547" y="309"/>
                  </a:lnTo>
                  <a:lnTo>
                    <a:pt x="530" y="336"/>
                  </a:lnTo>
                  <a:lnTo>
                    <a:pt x="530" y="336"/>
                  </a:lnTo>
                  <a:lnTo>
                    <a:pt x="486" y="380"/>
                  </a:lnTo>
                  <a:lnTo>
                    <a:pt x="424" y="415"/>
                  </a:lnTo>
                  <a:lnTo>
                    <a:pt x="671" y="724"/>
                  </a:lnTo>
                  <a:close/>
                  <a:moveTo>
                    <a:pt x="380" y="221"/>
                  </a:moveTo>
                  <a:lnTo>
                    <a:pt x="380" y="221"/>
                  </a:lnTo>
                  <a:lnTo>
                    <a:pt x="380" y="195"/>
                  </a:lnTo>
                  <a:lnTo>
                    <a:pt x="371" y="177"/>
                  </a:lnTo>
                  <a:lnTo>
                    <a:pt x="371" y="177"/>
                  </a:lnTo>
                  <a:lnTo>
                    <a:pt x="353" y="159"/>
                  </a:lnTo>
                  <a:lnTo>
                    <a:pt x="336" y="150"/>
                  </a:lnTo>
                  <a:lnTo>
                    <a:pt x="336" y="150"/>
                  </a:lnTo>
                  <a:lnTo>
                    <a:pt x="292" y="142"/>
                  </a:lnTo>
                  <a:lnTo>
                    <a:pt x="292" y="142"/>
                  </a:lnTo>
                  <a:lnTo>
                    <a:pt x="247" y="133"/>
                  </a:lnTo>
                  <a:lnTo>
                    <a:pt x="186" y="133"/>
                  </a:lnTo>
                  <a:lnTo>
                    <a:pt x="186" y="327"/>
                  </a:lnTo>
                  <a:lnTo>
                    <a:pt x="239" y="327"/>
                  </a:lnTo>
                  <a:lnTo>
                    <a:pt x="239" y="327"/>
                  </a:lnTo>
                  <a:lnTo>
                    <a:pt x="300" y="327"/>
                  </a:lnTo>
                  <a:lnTo>
                    <a:pt x="300" y="327"/>
                  </a:lnTo>
                  <a:lnTo>
                    <a:pt x="327" y="318"/>
                  </a:lnTo>
                  <a:lnTo>
                    <a:pt x="345" y="309"/>
                  </a:lnTo>
                  <a:lnTo>
                    <a:pt x="345" y="309"/>
                  </a:lnTo>
                  <a:lnTo>
                    <a:pt x="371" y="274"/>
                  </a:lnTo>
                  <a:lnTo>
                    <a:pt x="371" y="274"/>
                  </a:lnTo>
                  <a:lnTo>
                    <a:pt x="380" y="221"/>
                  </a:lnTo>
                  <a:close/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Freeform 110"/>
            <p:cNvSpPr>
              <a:spLocks noChangeArrowheads="1"/>
            </p:cNvSpPr>
            <p:nvPr/>
          </p:nvSpPr>
          <p:spPr bwMode="auto">
            <a:xfrm>
              <a:off x="6102350" y="2062163"/>
              <a:ext cx="219075" cy="266700"/>
            </a:xfrm>
            <a:custGeom>
              <a:avLst/>
              <a:gdLst>
                <a:gd name="T0" fmla="*/ 300 w 610"/>
                <a:gd name="T1" fmla="*/ 742 h 743"/>
                <a:gd name="T2" fmla="*/ 300 w 610"/>
                <a:gd name="T3" fmla="*/ 742 h 743"/>
                <a:gd name="T4" fmla="*/ 238 w 610"/>
                <a:gd name="T5" fmla="*/ 733 h 743"/>
                <a:gd name="T6" fmla="*/ 176 w 610"/>
                <a:gd name="T7" fmla="*/ 724 h 743"/>
                <a:gd name="T8" fmla="*/ 123 w 610"/>
                <a:gd name="T9" fmla="*/ 698 h 743"/>
                <a:gd name="T10" fmla="*/ 79 w 610"/>
                <a:gd name="T11" fmla="*/ 671 h 743"/>
                <a:gd name="T12" fmla="*/ 79 w 610"/>
                <a:gd name="T13" fmla="*/ 671 h 743"/>
                <a:gd name="T14" fmla="*/ 44 w 610"/>
                <a:gd name="T15" fmla="*/ 627 h 743"/>
                <a:gd name="T16" fmla="*/ 18 w 610"/>
                <a:gd name="T17" fmla="*/ 583 h 743"/>
                <a:gd name="T18" fmla="*/ 9 w 610"/>
                <a:gd name="T19" fmla="*/ 530 h 743"/>
                <a:gd name="T20" fmla="*/ 0 w 610"/>
                <a:gd name="T21" fmla="*/ 459 h 743"/>
                <a:gd name="T22" fmla="*/ 0 w 610"/>
                <a:gd name="T23" fmla="*/ 0 h 743"/>
                <a:gd name="T24" fmla="*/ 185 w 610"/>
                <a:gd name="T25" fmla="*/ 0 h 743"/>
                <a:gd name="T26" fmla="*/ 185 w 610"/>
                <a:gd name="T27" fmla="*/ 451 h 743"/>
                <a:gd name="T28" fmla="*/ 185 w 610"/>
                <a:gd name="T29" fmla="*/ 451 h 743"/>
                <a:gd name="T30" fmla="*/ 194 w 610"/>
                <a:gd name="T31" fmla="*/ 521 h 743"/>
                <a:gd name="T32" fmla="*/ 212 w 610"/>
                <a:gd name="T33" fmla="*/ 565 h 743"/>
                <a:gd name="T34" fmla="*/ 212 w 610"/>
                <a:gd name="T35" fmla="*/ 565 h 743"/>
                <a:gd name="T36" fmla="*/ 229 w 610"/>
                <a:gd name="T37" fmla="*/ 583 h 743"/>
                <a:gd name="T38" fmla="*/ 247 w 610"/>
                <a:gd name="T39" fmla="*/ 592 h 743"/>
                <a:gd name="T40" fmla="*/ 300 w 610"/>
                <a:gd name="T41" fmla="*/ 601 h 743"/>
                <a:gd name="T42" fmla="*/ 300 w 610"/>
                <a:gd name="T43" fmla="*/ 601 h 743"/>
                <a:gd name="T44" fmla="*/ 362 w 610"/>
                <a:gd name="T45" fmla="*/ 592 h 743"/>
                <a:gd name="T46" fmla="*/ 379 w 610"/>
                <a:gd name="T47" fmla="*/ 583 h 743"/>
                <a:gd name="T48" fmla="*/ 397 w 610"/>
                <a:gd name="T49" fmla="*/ 565 h 743"/>
                <a:gd name="T50" fmla="*/ 397 w 610"/>
                <a:gd name="T51" fmla="*/ 565 h 743"/>
                <a:gd name="T52" fmla="*/ 406 w 610"/>
                <a:gd name="T53" fmla="*/ 548 h 743"/>
                <a:gd name="T54" fmla="*/ 415 w 610"/>
                <a:gd name="T55" fmla="*/ 521 h 743"/>
                <a:gd name="T56" fmla="*/ 424 w 610"/>
                <a:gd name="T57" fmla="*/ 451 h 743"/>
                <a:gd name="T58" fmla="*/ 424 w 610"/>
                <a:gd name="T59" fmla="*/ 0 h 743"/>
                <a:gd name="T60" fmla="*/ 609 w 610"/>
                <a:gd name="T61" fmla="*/ 0 h 743"/>
                <a:gd name="T62" fmla="*/ 609 w 610"/>
                <a:gd name="T63" fmla="*/ 459 h 743"/>
                <a:gd name="T64" fmla="*/ 609 w 610"/>
                <a:gd name="T65" fmla="*/ 459 h 743"/>
                <a:gd name="T66" fmla="*/ 600 w 610"/>
                <a:gd name="T67" fmla="*/ 530 h 743"/>
                <a:gd name="T68" fmla="*/ 582 w 610"/>
                <a:gd name="T69" fmla="*/ 583 h 743"/>
                <a:gd name="T70" fmla="*/ 565 w 610"/>
                <a:gd name="T71" fmla="*/ 627 h 743"/>
                <a:gd name="T72" fmla="*/ 529 w 610"/>
                <a:gd name="T73" fmla="*/ 671 h 743"/>
                <a:gd name="T74" fmla="*/ 529 w 610"/>
                <a:gd name="T75" fmla="*/ 671 h 743"/>
                <a:gd name="T76" fmla="*/ 485 w 610"/>
                <a:gd name="T77" fmla="*/ 698 h 743"/>
                <a:gd name="T78" fmla="*/ 432 w 610"/>
                <a:gd name="T79" fmla="*/ 724 h 743"/>
                <a:gd name="T80" fmla="*/ 371 w 610"/>
                <a:gd name="T81" fmla="*/ 733 h 743"/>
                <a:gd name="T82" fmla="*/ 300 w 610"/>
                <a:gd name="T83" fmla="*/ 742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10" h="743">
                  <a:moveTo>
                    <a:pt x="300" y="742"/>
                  </a:moveTo>
                  <a:lnTo>
                    <a:pt x="300" y="742"/>
                  </a:lnTo>
                  <a:lnTo>
                    <a:pt x="238" y="733"/>
                  </a:lnTo>
                  <a:lnTo>
                    <a:pt x="176" y="724"/>
                  </a:lnTo>
                  <a:lnTo>
                    <a:pt x="123" y="698"/>
                  </a:lnTo>
                  <a:lnTo>
                    <a:pt x="79" y="671"/>
                  </a:lnTo>
                  <a:lnTo>
                    <a:pt x="79" y="671"/>
                  </a:lnTo>
                  <a:lnTo>
                    <a:pt x="44" y="627"/>
                  </a:lnTo>
                  <a:lnTo>
                    <a:pt x="18" y="583"/>
                  </a:lnTo>
                  <a:lnTo>
                    <a:pt x="9" y="530"/>
                  </a:lnTo>
                  <a:lnTo>
                    <a:pt x="0" y="459"/>
                  </a:lnTo>
                  <a:lnTo>
                    <a:pt x="0" y="0"/>
                  </a:lnTo>
                  <a:lnTo>
                    <a:pt x="185" y="0"/>
                  </a:lnTo>
                  <a:lnTo>
                    <a:pt x="185" y="451"/>
                  </a:lnTo>
                  <a:lnTo>
                    <a:pt x="185" y="451"/>
                  </a:lnTo>
                  <a:lnTo>
                    <a:pt x="194" y="521"/>
                  </a:lnTo>
                  <a:lnTo>
                    <a:pt x="212" y="565"/>
                  </a:lnTo>
                  <a:lnTo>
                    <a:pt x="212" y="565"/>
                  </a:lnTo>
                  <a:lnTo>
                    <a:pt x="229" y="583"/>
                  </a:lnTo>
                  <a:lnTo>
                    <a:pt x="247" y="592"/>
                  </a:lnTo>
                  <a:lnTo>
                    <a:pt x="300" y="601"/>
                  </a:lnTo>
                  <a:lnTo>
                    <a:pt x="300" y="601"/>
                  </a:lnTo>
                  <a:lnTo>
                    <a:pt x="362" y="592"/>
                  </a:lnTo>
                  <a:lnTo>
                    <a:pt x="379" y="583"/>
                  </a:lnTo>
                  <a:lnTo>
                    <a:pt x="397" y="565"/>
                  </a:lnTo>
                  <a:lnTo>
                    <a:pt x="397" y="565"/>
                  </a:lnTo>
                  <a:lnTo>
                    <a:pt x="406" y="548"/>
                  </a:lnTo>
                  <a:lnTo>
                    <a:pt x="415" y="521"/>
                  </a:lnTo>
                  <a:lnTo>
                    <a:pt x="424" y="451"/>
                  </a:lnTo>
                  <a:lnTo>
                    <a:pt x="424" y="0"/>
                  </a:lnTo>
                  <a:lnTo>
                    <a:pt x="609" y="0"/>
                  </a:lnTo>
                  <a:lnTo>
                    <a:pt x="609" y="459"/>
                  </a:lnTo>
                  <a:lnTo>
                    <a:pt x="609" y="459"/>
                  </a:lnTo>
                  <a:lnTo>
                    <a:pt x="600" y="530"/>
                  </a:lnTo>
                  <a:lnTo>
                    <a:pt x="582" y="583"/>
                  </a:lnTo>
                  <a:lnTo>
                    <a:pt x="565" y="627"/>
                  </a:lnTo>
                  <a:lnTo>
                    <a:pt x="529" y="671"/>
                  </a:lnTo>
                  <a:lnTo>
                    <a:pt x="529" y="671"/>
                  </a:lnTo>
                  <a:lnTo>
                    <a:pt x="485" y="698"/>
                  </a:lnTo>
                  <a:lnTo>
                    <a:pt x="432" y="724"/>
                  </a:lnTo>
                  <a:lnTo>
                    <a:pt x="371" y="733"/>
                  </a:lnTo>
                  <a:lnTo>
                    <a:pt x="300" y="742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Freeform 111"/>
            <p:cNvSpPr>
              <a:spLocks noChangeArrowheads="1"/>
            </p:cNvSpPr>
            <p:nvPr/>
          </p:nvSpPr>
          <p:spPr bwMode="auto">
            <a:xfrm>
              <a:off x="6488113" y="2062163"/>
              <a:ext cx="263525" cy="260350"/>
            </a:xfrm>
            <a:custGeom>
              <a:avLst/>
              <a:gdLst>
                <a:gd name="T0" fmla="*/ 732 w 733"/>
                <a:gd name="T1" fmla="*/ 724 h 725"/>
                <a:gd name="T2" fmla="*/ 556 w 733"/>
                <a:gd name="T3" fmla="*/ 724 h 725"/>
                <a:gd name="T4" fmla="*/ 556 w 733"/>
                <a:gd name="T5" fmla="*/ 248 h 725"/>
                <a:gd name="T6" fmla="*/ 423 w 733"/>
                <a:gd name="T7" fmla="*/ 556 h 725"/>
                <a:gd name="T8" fmla="*/ 300 w 733"/>
                <a:gd name="T9" fmla="*/ 556 h 725"/>
                <a:gd name="T10" fmla="*/ 167 w 733"/>
                <a:gd name="T11" fmla="*/ 248 h 725"/>
                <a:gd name="T12" fmla="*/ 167 w 733"/>
                <a:gd name="T13" fmla="*/ 724 h 725"/>
                <a:gd name="T14" fmla="*/ 0 w 733"/>
                <a:gd name="T15" fmla="*/ 724 h 725"/>
                <a:gd name="T16" fmla="*/ 0 w 733"/>
                <a:gd name="T17" fmla="*/ 0 h 725"/>
                <a:gd name="T18" fmla="*/ 203 w 733"/>
                <a:gd name="T19" fmla="*/ 0 h 725"/>
                <a:gd name="T20" fmla="*/ 370 w 733"/>
                <a:gd name="T21" fmla="*/ 362 h 725"/>
                <a:gd name="T22" fmla="*/ 529 w 733"/>
                <a:gd name="T23" fmla="*/ 0 h 725"/>
                <a:gd name="T24" fmla="*/ 732 w 733"/>
                <a:gd name="T25" fmla="*/ 0 h 725"/>
                <a:gd name="T26" fmla="*/ 732 w 733"/>
                <a:gd name="T27" fmla="*/ 724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33" h="725">
                  <a:moveTo>
                    <a:pt x="732" y="724"/>
                  </a:moveTo>
                  <a:lnTo>
                    <a:pt x="556" y="724"/>
                  </a:lnTo>
                  <a:lnTo>
                    <a:pt x="556" y="248"/>
                  </a:lnTo>
                  <a:lnTo>
                    <a:pt x="423" y="556"/>
                  </a:lnTo>
                  <a:lnTo>
                    <a:pt x="300" y="556"/>
                  </a:lnTo>
                  <a:lnTo>
                    <a:pt x="167" y="248"/>
                  </a:lnTo>
                  <a:lnTo>
                    <a:pt x="167" y="724"/>
                  </a:lnTo>
                  <a:lnTo>
                    <a:pt x="0" y="724"/>
                  </a:lnTo>
                  <a:lnTo>
                    <a:pt x="0" y="0"/>
                  </a:lnTo>
                  <a:lnTo>
                    <a:pt x="203" y="0"/>
                  </a:lnTo>
                  <a:lnTo>
                    <a:pt x="370" y="362"/>
                  </a:lnTo>
                  <a:lnTo>
                    <a:pt x="529" y="0"/>
                  </a:lnTo>
                  <a:lnTo>
                    <a:pt x="732" y="0"/>
                  </a:lnTo>
                  <a:lnTo>
                    <a:pt x="732" y="724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Freeform 112"/>
            <p:cNvSpPr>
              <a:spLocks noChangeArrowheads="1"/>
            </p:cNvSpPr>
            <p:nvPr/>
          </p:nvSpPr>
          <p:spPr bwMode="auto">
            <a:xfrm>
              <a:off x="2208213" y="2062163"/>
              <a:ext cx="206375" cy="260350"/>
            </a:xfrm>
            <a:custGeom>
              <a:avLst/>
              <a:gdLst>
                <a:gd name="T0" fmla="*/ 0 w 574"/>
                <a:gd name="T1" fmla="*/ 0 h 725"/>
                <a:gd name="T2" fmla="*/ 159 w 574"/>
                <a:gd name="T3" fmla="*/ 0 h 725"/>
                <a:gd name="T4" fmla="*/ 159 w 574"/>
                <a:gd name="T5" fmla="*/ 283 h 725"/>
                <a:gd name="T6" fmla="*/ 415 w 574"/>
                <a:gd name="T7" fmla="*/ 283 h 725"/>
                <a:gd name="T8" fmla="*/ 415 w 574"/>
                <a:gd name="T9" fmla="*/ 0 h 725"/>
                <a:gd name="T10" fmla="*/ 573 w 574"/>
                <a:gd name="T11" fmla="*/ 0 h 725"/>
                <a:gd name="T12" fmla="*/ 573 w 574"/>
                <a:gd name="T13" fmla="*/ 724 h 725"/>
                <a:gd name="T14" fmla="*/ 415 w 574"/>
                <a:gd name="T15" fmla="*/ 724 h 725"/>
                <a:gd name="T16" fmla="*/ 415 w 574"/>
                <a:gd name="T17" fmla="*/ 424 h 725"/>
                <a:gd name="T18" fmla="*/ 159 w 574"/>
                <a:gd name="T19" fmla="*/ 424 h 725"/>
                <a:gd name="T20" fmla="*/ 159 w 574"/>
                <a:gd name="T21" fmla="*/ 724 h 725"/>
                <a:gd name="T22" fmla="*/ 0 w 574"/>
                <a:gd name="T23" fmla="*/ 724 h 725"/>
                <a:gd name="T24" fmla="*/ 0 w 574"/>
                <a:gd name="T25" fmla="*/ 0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725">
                  <a:moveTo>
                    <a:pt x="0" y="0"/>
                  </a:moveTo>
                  <a:lnTo>
                    <a:pt x="159" y="0"/>
                  </a:lnTo>
                  <a:lnTo>
                    <a:pt x="159" y="283"/>
                  </a:lnTo>
                  <a:lnTo>
                    <a:pt x="415" y="283"/>
                  </a:lnTo>
                  <a:lnTo>
                    <a:pt x="415" y="0"/>
                  </a:lnTo>
                  <a:lnTo>
                    <a:pt x="573" y="0"/>
                  </a:lnTo>
                  <a:lnTo>
                    <a:pt x="573" y="724"/>
                  </a:lnTo>
                  <a:lnTo>
                    <a:pt x="415" y="724"/>
                  </a:lnTo>
                  <a:lnTo>
                    <a:pt x="415" y="424"/>
                  </a:lnTo>
                  <a:lnTo>
                    <a:pt x="159" y="424"/>
                  </a:lnTo>
                  <a:lnTo>
                    <a:pt x="159" y="724"/>
                  </a:lnTo>
                  <a:lnTo>
                    <a:pt x="0" y="724"/>
                  </a:lnTo>
                  <a:lnTo>
                    <a:pt x="0" y="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Freeform 113"/>
            <p:cNvSpPr>
              <a:spLocks noChangeArrowheads="1"/>
            </p:cNvSpPr>
            <p:nvPr/>
          </p:nvSpPr>
          <p:spPr bwMode="auto">
            <a:xfrm>
              <a:off x="2589213" y="2062163"/>
              <a:ext cx="165100" cy="260350"/>
            </a:xfrm>
            <a:custGeom>
              <a:avLst/>
              <a:gdLst>
                <a:gd name="T0" fmla="*/ 0 w 460"/>
                <a:gd name="T1" fmla="*/ 0 h 725"/>
                <a:gd name="T2" fmla="*/ 450 w 460"/>
                <a:gd name="T3" fmla="*/ 0 h 725"/>
                <a:gd name="T4" fmla="*/ 450 w 460"/>
                <a:gd name="T5" fmla="*/ 142 h 725"/>
                <a:gd name="T6" fmla="*/ 159 w 460"/>
                <a:gd name="T7" fmla="*/ 142 h 725"/>
                <a:gd name="T8" fmla="*/ 159 w 460"/>
                <a:gd name="T9" fmla="*/ 283 h 725"/>
                <a:gd name="T10" fmla="*/ 406 w 460"/>
                <a:gd name="T11" fmla="*/ 283 h 725"/>
                <a:gd name="T12" fmla="*/ 406 w 460"/>
                <a:gd name="T13" fmla="*/ 424 h 725"/>
                <a:gd name="T14" fmla="*/ 159 w 460"/>
                <a:gd name="T15" fmla="*/ 424 h 725"/>
                <a:gd name="T16" fmla="*/ 159 w 460"/>
                <a:gd name="T17" fmla="*/ 583 h 725"/>
                <a:gd name="T18" fmla="*/ 459 w 460"/>
                <a:gd name="T19" fmla="*/ 583 h 725"/>
                <a:gd name="T20" fmla="*/ 459 w 460"/>
                <a:gd name="T21" fmla="*/ 724 h 725"/>
                <a:gd name="T22" fmla="*/ 0 w 460"/>
                <a:gd name="T23" fmla="*/ 724 h 725"/>
                <a:gd name="T24" fmla="*/ 0 w 460"/>
                <a:gd name="T25" fmla="*/ 0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0" h="725">
                  <a:moveTo>
                    <a:pt x="0" y="0"/>
                  </a:moveTo>
                  <a:lnTo>
                    <a:pt x="450" y="0"/>
                  </a:lnTo>
                  <a:lnTo>
                    <a:pt x="450" y="142"/>
                  </a:lnTo>
                  <a:lnTo>
                    <a:pt x="159" y="142"/>
                  </a:lnTo>
                  <a:lnTo>
                    <a:pt x="159" y="283"/>
                  </a:lnTo>
                  <a:lnTo>
                    <a:pt x="406" y="283"/>
                  </a:lnTo>
                  <a:lnTo>
                    <a:pt x="406" y="424"/>
                  </a:lnTo>
                  <a:lnTo>
                    <a:pt x="159" y="424"/>
                  </a:lnTo>
                  <a:lnTo>
                    <a:pt x="159" y="583"/>
                  </a:lnTo>
                  <a:lnTo>
                    <a:pt x="459" y="583"/>
                  </a:lnTo>
                  <a:lnTo>
                    <a:pt x="459" y="724"/>
                  </a:lnTo>
                  <a:lnTo>
                    <a:pt x="0" y="724"/>
                  </a:lnTo>
                  <a:lnTo>
                    <a:pt x="0" y="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Freeform 114"/>
            <p:cNvSpPr>
              <a:spLocks noChangeArrowheads="1"/>
            </p:cNvSpPr>
            <p:nvPr/>
          </p:nvSpPr>
          <p:spPr bwMode="auto">
            <a:xfrm>
              <a:off x="2919413" y="2062163"/>
              <a:ext cx="161925" cy="260350"/>
            </a:xfrm>
            <a:custGeom>
              <a:avLst/>
              <a:gdLst>
                <a:gd name="T0" fmla="*/ 0 w 451"/>
                <a:gd name="T1" fmla="*/ 0 h 725"/>
                <a:gd name="T2" fmla="*/ 167 w 451"/>
                <a:gd name="T3" fmla="*/ 0 h 725"/>
                <a:gd name="T4" fmla="*/ 167 w 451"/>
                <a:gd name="T5" fmla="*/ 583 h 725"/>
                <a:gd name="T6" fmla="*/ 450 w 451"/>
                <a:gd name="T7" fmla="*/ 583 h 725"/>
                <a:gd name="T8" fmla="*/ 450 w 451"/>
                <a:gd name="T9" fmla="*/ 724 h 725"/>
                <a:gd name="T10" fmla="*/ 0 w 451"/>
                <a:gd name="T11" fmla="*/ 724 h 725"/>
                <a:gd name="T12" fmla="*/ 0 w 451"/>
                <a:gd name="T13" fmla="*/ 0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725">
                  <a:moveTo>
                    <a:pt x="0" y="0"/>
                  </a:moveTo>
                  <a:lnTo>
                    <a:pt x="167" y="0"/>
                  </a:lnTo>
                  <a:lnTo>
                    <a:pt x="167" y="583"/>
                  </a:lnTo>
                  <a:lnTo>
                    <a:pt x="450" y="583"/>
                  </a:lnTo>
                  <a:lnTo>
                    <a:pt x="450" y="724"/>
                  </a:lnTo>
                  <a:lnTo>
                    <a:pt x="0" y="724"/>
                  </a:lnTo>
                  <a:lnTo>
                    <a:pt x="0" y="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Freeform 115"/>
            <p:cNvSpPr>
              <a:spLocks noChangeArrowheads="1"/>
            </p:cNvSpPr>
            <p:nvPr/>
          </p:nvSpPr>
          <p:spPr bwMode="auto">
            <a:xfrm>
              <a:off x="3227388" y="2058988"/>
              <a:ext cx="193675" cy="266700"/>
            </a:xfrm>
            <a:custGeom>
              <a:avLst/>
              <a:gdLst>
                <a:gd name="T0" fmla="*/ 97 w 539"/>
                <a:gd name="T1" fmla="*/ 529 h 742"/>
                <a:gd name="T2" fmla="*/ 176 w 539"/>
                <a:gd name="T3" fmla="*/ 582 h 742"/>
                <a:gd name="T4" fmla="*/ 273 w 539"/>
                <a:gd name="T5" fmla="*/ 609 h 742"/>
                <a:gd name="T6" fmla="*/ 318 w 539"/>
                <a:gd name="T7" fmla="*/ 600 h 742"/>
                <a:gd name="T8" fmla="*/ 362 w 539"/>
                <a:gd name="T9" fmla="*/ 564 h 742"/>
                <a:gd name="T10" fmla="*/ 370 w 539"/>
                <a:gd name="T11" fmla="*/ 538 h 742"/>
                <a:gd name="T12" fmla="*/ 344 w 539"/>
                <a:gd name="T13" fmla="*/ 485 h 742"/>
                <a:gd name="T14" fmla="*/ 265 w 539"/>
                <a:gd name="T15" fmla="*/ 450 h 742"/>
                <a:gd name="T16" fmla="*/ 176 w 539"/>
                <a:gd name="T17" fmla="*/ 406 h 742"/>
                <a:gd name="T18" fmla="*/ 70 w 539"/>
                <a:gd name="T19" fmla="*/ 335 h 742"/>
                <a:gd name="T20" fmla="*/ 44 w 539"/>
                <a:gd name="T21" fmla="*/ 282 h 742"/>
                <a:gd name="T22" fmla="*/ 26 w 539"/>
                <a:gd name="T23" fmla="*/ 211 h 742"/>
                <a:gd name="T24" fmla="*/ 35 w 539"/>
                <a:gd name="T25" fmla="*/ 167 h 742"/>
                <a:gd name="T26" fmla="*/ 70 w 539"/>
                <a:gd name="T27" fmla="*/ 97 h 742"/>
                <a:gd name="T28" fmla="*/ 141 w 539"/>
                <a:gd name="T29" fmla="*/ 35 h 742"/>
                <a:gd name="T30" fmla="*/ 229 w 539"/>
                <a:gd name="T31" fmla="*/ 0 h 742"/>
                <a:gd name="T32" fmla="*/ 282 w 539"/>
                <a:gd name="T33" fmla="*/ 0 h 742"/>
                <a:gd name="T34" fmla="*/ 406 w 539"/>
                <a:gd name="T35" fmla="*/ 26 h 742"/>
                <a:gd name="T36" fmla="*/ 512 w 539"/>
                <a:gd name="T37" fmla="*/ 97 h 742"/>
                <a:gd name="T38" fmla="*/ 432 w 539"/>
                <a:gd name="T39" fmla="*/ 194 h 742"/>
                <a:gd name="T40" fmla="*/ 362 w 539"/>
                <a:gd name="T41" fmla="*/ 150 h 742"/>
                <a:gd name="T42" fmla="*/ 282 w 539"/>
                <a:gd name="T43" fmla="*/ 141 h 742"/>
                <a:gd name="T44" fmla="*/ 247 w 539"/>
                <a:gd name="T45" fmla="*/ 141 h 742"/>
                <a:gd name="T46" fmla="*/ 203 w 539"/>
                <a:gd name="T47" fmla="*/ 176 h 742"/>
                <a:gd name="T48" fmla="*/ 194 w 539"/>
                <a:gd name="T49" fmla="*/ 203 h 742"/>
                <a:gd name="T50" fmla="*/ 220 w 539"/>
                <a:gd name="T51" fmla="*/ 256 h 742"/>
                <a:gd name="T52" fmla="*/ 397 w 539"/>
                <a:gd name="T53" fmla="*/ 326 h 742"/>
                <a:gd name="T54" fmla="*/ 450 w 539"/>
                <a:gd name="T55" fmla="*/ 361 h 742"/>
                <a:gd name="T56" fmla="*/ 512 w 539"/>
                <a:gd name="T57" fmla="*/ 423 h 742"/>
                <a:gd name="T58" fmla="*/ 538 w 539"/>
                <a:gd name="T59" fmla="*/ 485 h 742"/>
                <a:gd name="T60" fmla="*/ 538 w 539"/>
                <a:gd name="T61" fmla="*/ 520 h 742"/>
                <a:gd name="T62" fmla="*/ 521 w 539"/>
                <a:gd name="T63" fmla="*/ 609 h 742"/>
                <a:gd name="T64" fmla="*/ 468 w 539"/>
                <a:gd name="T65" fmla="*/ 679 h 742"/>
                <a:gd name="T66" fmla="*/ 379 w 539"/>
                <a:gd name="T67" fmla="*/ 723 h 742"/>
                <a:gd name="T68" fmla="*/ 265 w 539"/>
                <a:gd name="T69" fmla="*/ 741 h 742"/>
                <a:gd name="T70" fmla="*/ 194 w 539"/>
                <a:gd name="T71" fmla="*/ 741 h 742"/>
                <a:gd name="T72" fmla="*/ 62 w 539"/>
                <a:gd name="T73" fmla="*/ 688 h 742"/>
                <a:gd name="T74" fmla="*/ 97 w 539"/>
                <a:gd name="T75" fmla="*/ 529 h 7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539" h="742">
                  <a:moveTo>
                    <a:pt x="97" y="529"/>
                  </a:moveTo>
                  <a:lnTo>
                    <a:pt x="97" y="529"/>
                  </a:lnTo>
                  <a:lnTo>
                    <a:pt x="132" y="556"/>
                  </a:lnTo>
                  <a:lnTo>
                    <a:pt x="176" y="582"/>
                  </a:lnTo>
                  <a:lnTo>
                    <a:pt x="220" y="600"/>
                  </a:lnTo>
                  <a:lnTo>
                    <a:pt x="273" y="609"/>
                  </a:lnTo>
                  <a:lnTo>
                    <a:pt x="273" y="609"/>
                  </a:lnTo>
                  <a:lnTo>
                    <a:pt x="318" y="600"/>
                  </a:lnTo>
                  <a:lnTo>
                    <a:pt x="344" y="582"/>
                  </a:lnTo>
                  <a:lnTo>
                    <a:pt x="362" y="564"/>
                  </a:lnTo>
                  <a:lnTo>
                    <a:pt x="370" y="538"/>
                  </a:lnTo>
                  <a:lnTo>
                    <a:pt x="370" y="538"/>
                  </a:lnTo>
                  <a:lnTo>
                    <a:pt x="362" y="503"/>
                  </a:lnTo>
                  <a:lnTo>
                    <a:pt x="344" y="485"/>
                  </a:lnTo>
                  <a:lnTo>
                    <a:pt x="309" y="467"/>
                  </a:lnTo>
                  <a:lnTo>
                    <a:pt x="265" y="450"/>
                  </a:lnTo>
                  <a:lnTo>
                    <a:pt x="176" y="406"/>
                  </a:lnTo>
                  <a:lnTo>
                    <a:pt x="176" y="406"/>
                  </a:lnTo>
                  <a:lnTo>
                    <a:pt x="123" y="379"/>
                  </a:lnTo>
                  <a:lnTo>
                    <a:pt x="70" y="335"/>
                  </a:lnTo>
                  <a:lnTo>
                    <a:pt x="53" y="317"/>
                  </a:lnTo>
                  <a:lnTo>
                    <a:pt x="44" y="282"/>
                  </a:lnTo>
                  <a:lnTo>
                    <a:pt x="35" y="247"/>
                  </a:lnTo>
                  <a:lnTo>
                    <a:pt x="26" y="211"/>
                  </a:lnTo>
                  <a:lnTo>
                    <a:pt x="26" y="211"/>
                  </a:lnTo>
                  <a:lnTo>
                    <a:pt x="35" y="167"/>
                  </a:lnTo>
                  <a:lnTo>
                    <a:pt x="44" y="132"/>
                  </a:lnTo>
                  <a:lnTo>
                    <a:pt x="70" y="97"/>
                  </a:lnTo>
                  <a:lnTo>
                    <a:pt x="97" y="61"/>
                  </a:lnTo>
                  <a:lnTo>
                    <a:pt x="141" y="35"/>
                  </a:lnTo>
                  <a:lnTo>
                    <a:pt x="185" y="17"/>
                  </a:lnTo>
                  <a:lnTo>
                    <a:pt x="229" y="0"/>
                  </a:lnTo>
                  <a:lnTo>
                    <a:pt x="282" y="0"/>
                  </a:lnTo>
                  <a:lnTo>
                    <a:pt x="282" y="0"/>
                  </a:lnTo>
                  <a:lnTo>
                    <a:pt x="344" y="8"/>
                  </a:lnTo>
                  <a:lnTo>
                    <a:pt x="406" y="26"/>
                  </a:lnTo>
                  <a:lnTo>
                    <a:pt x="468" y="53"/>
                  </a:lnTo>
                  <a:lnTo>
                    <a:pt x="512" y="97"/>
                  </a:lnTo>
                  <a:lnTo>
                    <a:pt x="432" y="194"/>
                  </a:lnTo>
                  <a:lnTo>
                    <a:pt x="432" y="194"/>
                  </a:lnTo>
                  <a:lnTo>
                    <a:pt x="397" y="176"/>
                  </a:lnTo>
                  <a:lnTo>
                    <a:pt x="362" y="150"/>
                  </a:lnTo>
                  <a:lnTo>
                    <a:pt x="326" y="141"/>
                  </a:lnTo>
                  <a:lnTo>
                    <a:pt x="282" y="141"/>
                  </a:lnTo>
                  <a:lnTo>
                    <a:pt x="282" y="141"/>
                  </a:lnTo>
                  <a:lnTo>
                    <a:pt x="247" y="141"/>
                  </a:lnTo>
                  <a:lnTo>
                    <a:pt x="220" y="158"/>
                  </a:lnTo>
                  <a:lnTo>
                    <a:pt x="203" y="176"/>
                  </a:lnTo>
                  <a:lnTo>
                    <a:pt x="194" y="203"/>
                  </a:lnTo>
                  <a:lnTo>
                    <a:pt x="194" y="203"/>
                  </a:lnTo>
                  <a:lnTo>
                    <a:pt x="203" y="229"/>
                  </a:lnTo>
                  <a:lnTo>
                    <a:pt x="220" y="256"/>
                  </a:lnTo>
                  <a:lnTo>
                    <a:pt x="300" y="291"/>
                  </a:lnTo>
                  <a:lnTo>
                    <a:pt x="397" y="326"/>
                  </a:lnTo>
                  <a:lnTo>
                    <a:pt x="397" y="326"/>
                  </a:lnTo>
                  <a:lnTo>
                    <a:pt x="450" y="361"/>
                  </a:lnTo>
                  <a:lnTo>
                    <a:pt x="494" y="397"/>
                  </a:lnTo>
                  <a:lnTo>
                    <a:pt x="512" y="423"/>
                  </a:lnTo>
                  <a:lnTo>
                    <a:pt x="529" y="450"/>
                  </a:lnTo>
                  <a:lnTo>
                    <a:pt x="538" y="485"/>
                  </a:lnTo>
                  <a:lnTo>
                    <a:pt x="538" y="520"/>
                  </a:lnTo>
                  <a:lnTo>
                    <a:pt x="538" y="520"/>
                  </a:lnTo>
                  <a:lnTo>
                    <a:pt x="529" y="564"/>
                  </a:lnTo>
                  <a:lnTo>
                    <a:pt x="521" y="609"/>
                  </a:lnTo>
                  <a:lnTo>
                    <a:pt x="494" y="644"/>
                  </a:lnTo>
                  <a:lnTo>
                    <a:pt x="468" y="679"/>
                  </a:lnTo>
                  <a:lnTo>
                    <a:pt x="423" y="706"/>
                  </a:lnTo>
                  <a:lnTo>
                    <a:pt x="379" y="723"/>
                  </a:lnTo>
                  <a:lnTo>
                    <a:pt x="326" y="741"/>
                  </a:lnTo>
                  <a:lnTo>
                    <a:pt x="265" y="741"/>
                  </a:lnTo>
                  <a:lnTo>
                    <a:pt x="265" y="741"/>
                  </a:lnTo>
                  <a:lnTo>
                    <a:pt x="194" y="741"/>
                  </a:lnTo>
                  <a:lnTo>
                    <a:pt x="123" y="715"/>
                  </a:lnTo>
                  <a:lnTo>
                    <a:pt x="62" y="688"/>
                  </a:lnTo>
                  <a:lnTo>
                    <a:pt x="0" y="644"/>
                  </a:lnTo>
                  <a:lnTo>
                    <a:pt x="97" y="529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Freeform 116"/>
            <p:cNvSpPr>
              <a:spLocks noChangeArrowheads="1"/>
            </p:cNvSpPr>
            <p:nvPr/>
          </p:nvSpPr>
          <p:spPr bwMode="auto">
            <a:xfrm>
              <a:off x="3579813" y="2062163"/>
              <a:ext cx="57150" cy="260350"/>
            </a:xfrm>
            <a:custGeom>
              <a:avLst/>
              <a:gdLst>
                <a:gd name="T0" fmla="*/ 0 w 160"/>
                <a:gd name="T1" fmla="*/ 0 h 725"/>
                <a:gd name="T2" fmla="*/ 159 w 160"/>
                <a:gd name="T3" fmla="*/ 0 h 725"/>
                <a:gd name="T4" fmla="*/ 159 w 160"/>
                <a:gd name="T5" fmla="*/ 724 h 725"/>
                <a:gd name="T6" fmla="*/ 0 w 160"/>
                <a:gd name="T7" fmla="*/ 724 h 725"/>
                <a:gd name="T8" fmla="*/ 0 w 160"/>
                <a:gd name="T9" fmla="*/ 0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725">
                  <a:moveTo>
                    <a:pt x="0" y="0"/>
                  </a:moveTo>
                  <a:lnTo>
                    <a:pt x="159" y="0"/>
                  </a:lnTo>
                  <a:lnTo>
                    <a:pt x="159" y="724"/>
                  </a:lnTo>
                  <a:lnTo>
                    <a:pt x="0" y="724"/>
                  </a:lnTo>
                  <a:lnTo>
                    <a:pt x="0" y="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Freeform 117"/>
            <p:cNvSpPr>
              <a:spLocks noChangeArrowheads="1"/>
            </p:cNvSpPr>
            <p:nvPr/>
          </p:nvSpPr>
          <p:spPr bwMode="auto">
            <a:xfrm>
              <a:off x="3813175" y="2062163"/>
              <a:ext cx="203200" cy="260350"/>
            </a:xfrm>
            <a:custGeom>
              <a:avLst/>
              <a:gdLst>
                <a:gd name="T0" fmla="*/ 0 w 566"/>
                <a:gd name="T1" fmla="*/ 0 h 725"/>
                <a:gd name="T2" fmla="*/ 167 w 566"/>
                <a:gd name="T3" fmla="*/ 0 h 725"/>
                <a:gd name="T4" fmla="*/ 353 w 566"/>
                <a:gd name="T5" fmla="*/ 362 h 725"/>
                <a:gd name="T6" fmla="*/ 423 w 566"/>
                <a:gd name="T7" fmla="*/ 521 h 725"/>
                <a:gd name="T8" fmla="*/ 432 w 566"/>
                <a:gd name="T9" fmla="*/ 521 h 725"/>
                <a:gd name="T10" fmla="*/ 432 w 566"/>
                <a:gd name="T11" fmla="*/ 521 h 725"/>
                <a:gd name="T12" fmla="*/ 415 w 566"/>
                <a:gd name="T13" fmla="*/ 389 h 725"/>
                <a:gd name="T14" fmla="*/ 415 w 566"/>
                <a:gd name="T15" fmla="*/ 256 h 725"/>
                <a:gd name="T16" fmla="*/ 415 w 566"/>
                <a:gd name="T17" fmla="*/ 0 h 725"/>
                <a:gd name="T18" fmla="*/ 565 w 566"/>
                <a:gd name="T19" fmla="*/ 0 h 725"/>
                <a:gd name="T20" fmla="*/ 565 w 566"/>
                <a:gd name="T21" fmla="*/ 724 h 725"/>
                <a:gd name="T22" fmla="*/ 397 w 566"/>
                <a:gd name="T23" fmla="*/ 724 h 725"/>
                <a:gd name="T24" fmla="*/ 212 w 566"/>
                <a:gd name="T25" fmla="*/ 362 h 725"/>
                <a:gd name="T26" fmla="*/ 141 w 566"/>
                <a:gd name="T27" fmla="*/ 212 h 725"/>
                <a:gd name="T28" fmla="*/ 132 w 566"/>
                <a:gd name="T29" fmla="*/ 212 h 725"/>
                <a:gd name="T30" fmla="*/ 132 w 566"/>
                <a:gd name="T31" fmla="*/ 212 h 725"/>
                <a:gd name="T32" fmla="*/ 150 w 566"/>
                <a:gd name="T33" fmla="*/ 336 h 725"/>
                <a:gd name="T34" fmla="*/ 159 w 566"/>
                <a:gd name="T35" fmla="*/ 468 h 725"/>
                <a:gd name="T36" fmla="*/ 159 w 566"/>
                <a:gd name="T37" fmla="*/ 724 h 725"/>
                <a:gd name="T38" fmla="*/ 0 w 566"/>
                <a:gd name="T39" fmla="*/ 724 h 725"/>
                <a:gd name="T40" fmla="*/ 0 w 566"/>
                <a:gd name="T41" fmla="*/ 0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66" h="725">
                  <a:moveTo>
                    <a:pt x="0" y="0"/>
                  </a:moveTo>
                  <a:lnTo>
                    <a:pt x="167" y="0"/>
                  </a:lnTo>
                  <a:lnTo>
                    <a:pt x="353" y="362"/>
                  </a:lnTo>
                  <a:lnTo>
                    <a:pt x="423" y="521"/>
                  </a:lnTo>
                  <a:lnTo>
                    <a:pt x="432" y="521"/>
                  </a:lnTo>
                  <a:lnTo>
                    <a:pt x="432" y="521"/>
                  </a:lnTo>
                  <a:lnTo>
                    <a:pt x="415" y="389"/>
                  </a:lnTo>
                  <a:lnTo>
                    <a:pt x="415" y="256"/>
                  </a:lnTo>
                  <a:lnTo>
                    <a:pt x="415" y="0"/>
                  </a:lnTo>
                  <a:lnTo>
                    <a:pt x="565" y="0"/>
                  </a:lnTo>
                  <a:lnTo>
                    <a:pt x="565" y="724"/>
                  </a:lnTo>
                  <a:lnTo>
                    <a:pt x="397" y="724"/>
                  </a:lnTo>
                  <a:lnTo>
                    <a:pt x="212" y="362"/>
                  </a:lnTo>
                  <a:lnTo>
                    <a:pt x="141" y="212"/>
                  </a:lnTo>
                  <a:lnTo>
                    <a:pt x="132" y="212"/>
                  </a:lnTo>
                  <a:lnTo>
                    <a:pt x="132" y="212"/>
                  </a:lnTo>
                  <a:lnTo>
                    <a:pt x="150" y="336"/>
                  </a:lnTo>
                  <a:lnTo>
                    <a:pt x="159" y="468"/>
                  </a:lnTo>
                  <a:lnTo>
                    <a:pt x="159" y="724"/>
                  </a:lnTo>
                  <a:lnTo>
                    <a:pt x="0" y="724"/>
                  </a:lnTo>
                  <a:lnTo>
                    <a:pt x="0" y="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Freeform 118"/>
            <p:cNvSpPr>
              <a:spLocks noChangeArrowheads="1"/>
            </p:cNvSpPr>
            <p:nvPr/>
          </p:nvSpPr>
          <p:spPr bwMode="auto">
            <a:xfrm>
              <a:off x="4191000" y="2062163"/>
              <a:ext cx="215900" cy="260350"/>
            </a:xfrm>
            <a:custGeom>
              <a:avLst/>
              <a:gdLst>
                <a:gd name="T0" fmla="*/ 0 w 601"/>
                <a:gd name="T1" fmla="*/ 0 h 725"/>
                <a:gd name="T2" fmla="*/ 168 w 601"/>
                <a:gd name="T3" fmla="*/ 0 h 725"/>
                <a:gd name="T4" fmla="*/ 168 w 601"/>
                <a:gd name="T5" fmla="*/ 300 h 725"/>
                <a:gd name="T6" fmla="*/ 168 w 601"/>
                <a:gd name="T7" fmla="*/ 300 h 725"/>
                <a:gd name="T8" fmla="*/ 379 w 601"/>
                <a:gd name="T9" fmla="*/ 0 h 725"/>
                <a:gd name="T10" fmla="*/ 565 w 601"/>
                <a:gd name="T11" fmla="*/ 0 h 725"/>
                <a:gd name="T12" fmla="*/ 344 w 601"/>
                <a:gd name="T13" fmla="*/ 292 h 725"/>
                <a:gd name="T14" fmla="*/ 600 w 601"/>
                <a:gd name="T15" fmla="*/ 724 h 725"/>
                <a:gd name="T16" fmla="*/ 424 w 601"/>
                <a:gd name="T17" fmla="*/ 724 h 725"/>
                <a:gd name="T18" fmla="*/ 247 w 601"/>
                <a:gd name="T19" fmla="*/ 424 h 725"/>
                <a:gd name="T20" fmla="*/ 168 w 601"/>
                <a:gd name="T21" fmla="*/ 530 h 725"/>
                <a:gd name="T22" fmla="*/ 168 w 601"/>
                <a:gd name="T23" fmla="*/ 724 h 725"/>
                <a:gd name="T24" fmla="*/ 0 w 601"/>
                <a:gd name="T25" fmla="*/ 724 h 725"/>
                <a:gd name="T26" fmla="*/ 0 w 601"/>
                <a:gd name="T27" fmla="*/ 0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1" h="725">
                  <a:moveTo>
                    <a:pt x="0" y="0"/>
                  </a:moveTo>
                  <a:lnTo>
                    <a:pt x="168" y="0"/>
                  </a:lnTo>
                  <a:lnTo>
                    <a:pt x="168" y="300"/>
                  </a:lnTo>
                  <a:lnTo>
                    <a:pt x="168" y="300"/>
                  </a:lnTo>
                  <a:lnTo>
                    <a:pt x="379" y="0"/>
                  </a:lnTo>
                  <a:lnTo>
                    <a:pt x="565" y="0"/>
                  </a:lnTo>
                  <a:lnTo>
                    <a:pt x="344" y="292"/>
                  </a:lnTo>
                  <a:lnTo>
                    <a:pt x="600" y="724"/>
                  </a:lnTo>
                  <a:lnTo>
                    <a:pt x="424" y="724"/>
                  </a:lnTo>
                  <a:lnTo>
                    <a:pt x="247" y="424"/>
                  </a:lnTo>
                  <a:lnTo>
                    <a:pt x="168" y="530"/>
                  </a:lnTo>
                  <a:lnTo>
                    <a:pt x="168" y="724"/>
                  </a:lnTo>
                  <a:lnTo>
                    <a:pt x="0" y="724"/>
                  </a:lnTo>
                  <a:lnTo>
                    <a:pt x="0" y="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Freeform 119"/>
            <p:cNvSpPr>
              <a:spLocks noChangeArrowheads="1"/>
            </p:cNvSpPr>
            <p:nvPr/>
          </p:nvSpPr>
          <p:spPr bwMode="auto">
            <a:xfrm>
              <a:off x="4552950" y="2062163"/>
              <a:ext cx="60325" cy="260350"/>
            </a:xfrm>
            <a:custGeom>
              <a:avLst/>
              <a:gdLst>
                <a:gd name="T0" fmla="*/ 0 w 168"/>
                <a:gd name="T1" fmla="*/ 0 h 725"/>
                <a:gd name="T2" fmla="*/ 167 w 168"/>
                <a:gd name="T3" fmla="*/ 0 h 725"/>
                <a:gd name="T4" fmla="*/ 167 w 168"/>
                <a:gd name="T5" fmla="*/ 724 h 725"/>
                <a:gd name="T6" fmla="*/ 0 w 168"/>
                <a:gd name="T7" fmla="*/ 724 h 725"/>
                <a:gd name="T8" fmla="*/ 0 w 168"/>
                <a:gd name="T9" fmla="*/ 0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8" h="725">
                  <a:moveTo>
                    <a:pt x="0" y="0"/>
                  </a:moveTo>
                  <a:lnTo>
                    <a:pt x="167" y="0"/>
                  </a:lnTo>
                  <a:lnTo>
                    <a:pt x="167" y="724"/>
                  </a:lnTo>
                  <a:lnTo>
                    <a:pt x="0" y="724"/>
                  </a:lnTo>
                  <a:lnTo>
                    <a:pt x="0" y="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Freeform 120"/>
            <p:cNvSpPr>
              <a:spLocks noChangeArrowheads="1"/>
            </p:cNvSpPr>
            <p:nvPr/>
          </p:nvSpPr>
          <p:spPr bwMode="auto">
            <a:xfrm>
              <a:off x="2205038" y="2471738"/>
              <a:ext cx="127000" cy="200025"/>
            </a:xfrm>
            <a:custGeom>
              <a:avLst/>
              <a:gdLst>
                <a:gd name="T0" fmla="*/ 9 w 354"/>
                <a:gd name="T1" fmla="*/ 512 h 557"/>
                <a:gd name="T2" fmla="*/ 9 w 354"/>
                <a:gd name="T3" fmla="*/ 512 h 557"/>
                <a:gd name="T4" fmla="*/ 115 w 354"/>
                <a:gd name="T5" fmla="*/ 397 h 557"/>
                <a:gd name="T6" fmla="*/ 194 w 354"/>
                <a:gd name="T7" fmla="*/ 309 h 557"/>
                <a:gd name="T8" fmla="*/ 247 w 354"/>
                <a:gd name="T9" fmla="*/ 230 h 557"/>
                <a:gd name="T10" fmla="*/ 256 w 354"/>
                <a:gd name="T11" fmla="*/ 194 h 557"/>
                <a:gd name="T12" fmla="*/ 265 w 354"/>
                <a:gd name="T13" fmla="*/ 168 h 557"/>
                <a:gd name="T14" fmla="*/ 265 w 354"/>
                <a:gd name="T15" fmla="*/ 168 h 557"/>
                <a:gd name="T16" fmla="*/ 256 w 354"/>
                <a:gd name="T17" fmla="*/ 124 h 557"/>
                <a:gd name="T18" fmla="*/ 238 w 354"/>
                <a:gd name="T19" fmla="*/ 88 h 557"/>
                <a:gd name="T20" fmla="*/ 203 w 354"/>
                <a:gd name="T21" fmla="*/ 62 h 557"/>
                <a:gd name="T22" fmla="*/ 159 w 354"/>
                <a:gd name="T23" fmla="*/ 62 h 557"/>
                <a:gd name="T24" fmla="*/ 159 w 354"/>
                <a:gd name="T25" fmla="*/ 62 h 557"/>
                <a:gd name="T26" fmla="*/ 124 w 354"/>
                <a:gd name="T27" fmla="*/ 62 h 557"/>
                <a:gd name="T28" fmla="*/ 97 w 354"/>
                <a:gd name="T29" fmla="*/ 79 h 557"/>
                <a:gd name="T30" fmla="*/ 71 w 354"/>
                <a:gd name="T31" fmla="*/ 97 h 557"/>
                <a:gd name="T32" fmla="*/ 44 w 354"/>
                <a:gd name="T33" fmla="*/ 124 h 557"/>
                <a:gd name="T34" fmla="*/ 0 w 354"/>
                <a:gd name="T35" fmla="*/ 79 h 557"/>
                <a:gd name="T36" fmla="*/ 0 w 354"/>
                <a:gd name="T37" fmla="*/ 79 h 557"/>
                <a:gd name="T38" fmla="*/ 35 w 354"/>
                <a:gd name="T39" fmla="*/ 53 h 557"/>
                <a:gd name="T40" fmla="*/ 79 w 354"/>
                <a:gd name="T41" fmla="*/ 27 h 557"/>
                <a:gd name="T42" fmla="*/ 115 w 354"/>
                <a:gd name="T43" fmla="*/ 9 h 557"/>
                <a:gd name="T44" fmla="*/ 168 w 354"/>
                <a:gd name="T45" fmla="*/ 0 h 557"/>
                <a:gd name="T46" fmla="*/ 168 w 354"/>
                <a:gd name="T47" fmla="*/ 0 h 557"/>
                <a:gd name="T48" fmla="*/ 203 w 354"/>
                <a:gd name="T49" fmla="*/ 0 h 557"/>
                <a:gd name="T50" fmla="*/ 238 w 354"/>
                <a:gd name="T51" fmla="*/ 9 h 557"/>
                <a:gd name="T52" fmla="*/ 265 w 354"/>
                <a:gd name="T53" fmla="*/ 27 h 557"/>
                <a:gd name="T54" fmla="*/ 282 w 354"/>
                <a:gd name="T55" fmla="*/ 44 h 557"/>
                <a:gd name="T56" fmla="*/ 300 w 354"/>
                <a:gd name="T57" fmla="*/ 71 h 557"/>
                <a:gd name="T58" fmla="*/ 318 w 354"/>
                <a:gd name="T59" fmla="*/ 97 h 557"/>
                <a:gd name="T60" fmla="*/ 327 w 354"/>
                <a:gd name="T61" fmla="*/ 124 h 557"/>
                <a:gd name="T62" fmla="*/ 327 w 354"/>
                <a:gd name="T63" fmla="*/ 159 h 557"/>
                <a:gd name="T64" fmla="*/ 327 w 354"/>
                <a:gd name="T65" fmla="*/ 159 h 557"/>
                <a:gd name="T66" fmla="*/ 327 w 354"/>
                <a:gd name="T67" fmla="*/ 194 h 557"/>
                <a:gd name="T68" fmla="*/ 309 w 354"/>
                <a:gd name="T69" fmla="*/ 238 h 557"/>
                <a:gd name="T70" fmla="*/ 291 w 354"/>
                <a:gd name="T71" fmla="*/ 274 h 557"/>
                <a:gd name="T72" fmla="*/ 265 w 354"/>
                <a:gd name="T73" fmla="*/ 318 h 557"/>
                <a:gd name="T74" fmla="*/ 194 w 354"/>
                <a:gd name="T75" fmla="*/ 406 h 557"/>
                <a:gd name="T76" fmla="*/ 106 w 354"/>
                <a:gd name="T77" fmla="*/ 494 h 557"/>
                <a:gd name="T78" fmla="*/ 106 w 354"/>
                <a:gd name="T79" fmla="*/ 494 h 557"/>
                <a:gd name="T80" fmla="*/ 203 w 354"/>
                <a:gd name="T81" fmla="*/ 494 h 557"/>
                <a:gd name="T82" fmla="*/ 353 w 354"/>
                <a:gd name="T83" fmla="*/ 494 h 557"/>
                <a:gd name="T84" fmla="*/ 353 w 354"/>
                <a:gd name="T85" fmla="*/ 556 h 557"/>
                <a:gd name="T86" fmla="*/ 9 w 354"/>
                <a:gd name="T87" fmla="*/ 556 h 557"/>
                <a:gd name="T88" fmla="*/ 9 w 354"/>
                <a:gd name="T89" fmla="*/ 51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54" h="557">
                  <a:moveTo>
                    <a:pt x="9" y="512"/>
                  </a:moveTo>
                  <a:lnTo>
                    <a:pt x="9" y="512"/>
                  </a:lnTo>
                  <a:lnTo>
                    <a:pt x="115" y="397"/>
                  </a:lnTo>
                  <a:lnTo>
                    <a:pt x="194" y="309"/>
                  </a:lnTo>
                  <a:lnTo>
                    <a:pt x="247" y="230"/>
                  </a:lnTo>
                  <a:lnTo>
                    <a:pt x="256" y="194"/>
                  </a:lnTo>
                  <a:lnTo>
                    <a:pt x="265" y="168"/>
                  </a:lnTo>
                  <a:lnTo>
                    <a:pt x="265" y="168"/>
                  </a:lnTo>
                  <a:lnTo>
                    <a:pt x="256" y="124"/>
                  </a:lnTo>
                  <a:lnTo>
                    <a:pt x="238" y="88"/>
                  </a:lnTo>
                  <a:lnTo>
                    <a:pt x="203" y="62"/>
                  </a:lnTo>
                  <a:lnTo>
                    <a:pt x="159" y="62"/>
                  </a:lnTo>
                  <a:lnTo>
                    <a:pt x="159" y="62"/>
                  </a:lnTo>
                  <a:lnTo>
                    <a:pt x="124" y="62"/>
                  </a:lnTo>
                  <a:lnTo>
                    <a:pt x="97" y="79"/>
                  </a:lnTo>
                  <a:lnTo>
                    <a:pt x="71" y="97"/>
                  </a:lnTo>
                  <a:lnTo>
                    <a:pt x="44" y="124"/>
                  </a:lnTo>
                  <a:lnTo>
                    <a:pt x="0" y="79"/>
                  </a:lnTo>
                  <a:lnTo>
                    <a:pt x="0" y="79"/>
                  </a:lnTo>
                  <a:lnTo>
                    <a:pt x="35" y="53"/>
                  </a:lnTo>
                  <a:lnTo>
                    <a:pt x="79" y="27"/>
                  </a:lnTo>
                  <a:lnTo>
                    <a:pt x="115" y="9"/>
                  </a:lnTo>
                  <a:lnTo>
                    <a:pt x="168" y="0"/>
                  </a:lnTo>
                  <a:lnTo>
                    <a:pt x="168" y="0"/>
                  </a:lnTo>
                  <a:lnTo>
                    <a:pt x="203" y="0"/>
                  </a:lnTo>
                  <a:lnTo>
                    <a:pt x="238" y="9"/>
                  </a:lnTo>
                  <a:lnTo>
                    <a:pt x="265" y="27"/>
                  </a:lnTo>
                  <a:lnTo>
                    <a:pt x="282" y="44"/>
                  </a:lnTo>
                  <a:lnTo>
                    <a:pt x="300" y="71"/>
                  </a:lnTo>
                  <a:lnTo>
                    <a:pt x="318" y="97"/>
                  </a:lnTo>
                  <a:lnTo>
                    <a:pt x="327" y="124"/>
                  </a:lnTo>
                  <a:lnTo>
                    <a:pt x="327" y="159"/>
                  </a:lnTo>
                  <a:lnTo>
                    <a:pt x="327" y="159"/>
                  </a:lnTo>
                  <a:lnTo>
                    <a:pt x="327" y="194"/>
                  </a:lnTo>
                  <a:lnTo>
                    <a:pt x="309" y="238"/>
                  </a:lnTo>
                  <a:lnTo>
                    <a:pt x="291" y="274"/>
                  </a:lnTo>
                  <a:lnTo>
                    <a:pt x="265" y="318"/>
                  </a:lnTo>
                  <a:lnTo>
                    <a:pt x="194" y="406"/>
                  </a:lnTo>
                  <a:lnTo>
                    <a:pt x="106" y="494"/>
                  </a:lnTo>
                  <a:lnTo>
                    <a:pt x="106" y="494"/>
                  </a:lnTo>
                  <a:lnTo>
                    <a:pt x="203" y="494"/>
                  </a:lnTo>
                  <a:lnTo>
                    <a:pt x="353" y="494"/>
                  </a:lnTo>
                  <a:lnTo>
                    <a:pt x="353" y="556"/>
                  </a:lnTo>
                  <a:lnTo>
                    <a:pt x="9" y="556"/>
                  </a:lnTo>
                  <a:lnTo>
                    <a:pt x="9" y="512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Freeform 121"/>
            <p:cNvSpPr>
              <a:spLocks noChangeArrowheads="1"/>
            </p:cNvSpPr>
            <p:nvPr/>
          </p:nvSpPr>
          <p:spPr bwMode="auto">
            <a:xfrm>
              <a:off x="2382838" y="2474913"/>
              <a:ext cx="127000" cy="196850"/>
            </a:xfrm>
            <a:custGeom>
              <a:avLst/>
              <a:gdLst>
                <a:gd name="T0" fmla="*/ 274 w 354"/>
                <a:gd name="T1" fmla="*/ 62 h 548"/>
                <a:gd name="T2" fmla="*/ 0 w 354"/>
                <a:gd name="T3" fmla="*/ 62 h 548"/>
                <a:gd name="T4" fmla="*/ 0 w 354"/>
                <a:gd name="T5" fmla="*/ 0 h 548"/>
                <a:gd name="T6" fmla="*/ 353 w 354"/>
                <a:gd name="T7" fmla="*/ 0 h 548"/>
                <a:gd name="T8" fmla="*/ 353 w 354"/>
                <a:gd name="T9" fmla="*/ 44 h 548"/>
                <a:gd name="T10" fmla="*/ 353 w 354"/>
                <a:gd name="T11" fmla="*/ 44 h 548"/>
                <a:gd name="T12" fmla="*/ 309 w 354"/>
                <a:gd name="T13" fmla="*/ 106 h 548"/>
                <a:gd name="T14" fmla="*/ 274 w 354"/>
                <a:gd name="T15" fmla="*/ 159 h 548"/>
                <a:gd name="T16" fmla="*/ 247 w 354"/>
                <a:gd name="T17" fmla="*/ 221 h 548"/>
                <a:gd name="T18" fmla="*/ 221 w 354"/>
                <a:gd name="T19" fmla="*/ 274 h 548"/>
                <a:gd name="T20" fmla="*/ 212 w 354"/>
                <a:gd name="T21" fmla="*/ 335 h 548"/>
                <a:gd name="T22" fmla="*/ 194 w 354"/>
                <a:gd name="T23" fmla="*/ 397 h 548"/>
                <a:gd name="T24" fmla="*/ 186 w 354"/>
                <a:gd name="T25" fmla="*/ 547 h 548"/>
                <a:gd name="T26" fmla="*/ 115 w 354"/>
                <a:gd name="T27" fmla="*/ 547 h 548"/>
                <a:gd name="T28" fmla="*/ 115 w 354"/>
                <a:gd name="T29" fmla="*/ 547 h 548"/>
                <a:gd name="T30" fmla="*/ 124 w 354"/>
                <a:gd name="T31" fmla="*/ 406 h 548"/>
                <a:gd name="T32" fmla="*/ 159 w 354"/>
                <a:gd name="T33" fmla="*/ 282 h 548"/>
                <a:gd name="T34" fmla="*/ 203 w 354"/>
                <a:gd name="T35" fmla="*/ 168 h 548"/>
                <a:gd name="T36" fmla="*/ 274 w 354"/>
                <a:gd name="T37" fmla="*/ 62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4" h="548">
                  <a:moveTo>
                    <a:pt x="274" y="62"/>
                  </a:moveTo>
                  <a:lnTo>
                    <a:pt x="0" y="62"/>
                  </a:lnTo>
                  <a:lnTo>
                    <a:pt x="0" y="0"/>
                  </a:lnTo>
                  <a:lnTo>
                    <a:pt x="353" y="0"/>
                  </a:lnTo>
                  <a:lnTo>
                    <a:pt x="353" y="44"/>
                  </a:lnTo>
                  <a:lnTo>
                    <a:pt x="353" y="44"/>
                  </a:lnTo>
                  <a:lnTo>
                    <a:pt x="309" y="106"/>
                  </a:lnTo>
                  <a:lnTo>
                    <a:pt x="274" y="159"/>
                  </a:lnTo>
                  <a:lnTo>
                    <a:pt x="247" y="221"/>
                  </a:lnTo>
                  <a:lnTo>
                    <a:pt x="221" y="274"/>
                  </a:lnTo>
                  <a:lnTo>
                    <a:pt x="212" y="335"/>
                  </a:lnTo>
                  <a:lnTo>
                    <a:pt x="194" y="397"/>
                  </a:lnTo>
                  <a:lnTo>
                    <a:pt x="186" y="547"/>
                  </a:lnTo>
                  <a:lnTo>
                    <a:pt x="115" y="547"/>
                  </a:lnTo>
                  <a:lnTo>
                    <a:pt x="115" y="547"/>
                  </a:lnTo>
                  <a:lnTo>
                    <a:pt x="124" y="406"/>
                  </a:lnTo>
                  <a:lnTo>
                    <a:pt x="159" y="282"/>
                  </a:lnTo>
                  <a:lnTo>
                    <a:pt x="203" y="168"/>
                  </a:lnTo>
                  <a:lnTo>
                    <a:pt x="274" y="62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Freeform 122"/>
            <p:cNvSpPr>
              <a:spLocks noChangeArrowheads="1"/>
            </p:cNvSpPr>
            <p:nvPr/>
          </p:nvSpPr>
          <p:spPr bwMode="auto">
            <a:xfrm>
              <a:off x="2557463" y="2586038"/>
              <a:ext cx="120650" cy="15875"/>
            </a:xfrm>
            <a:custGeom>
              <a:avLst/>
              <a:gdLst>
                <a:gd name="T0" fmla="*/ 0 w 336"/>
                <a:gd name="T1" fmla="*/ 0 h 45"/>
                <a:gd name="T2" fmla="*/ 335 w 336"/>
                <a:gd name="T3" fmla="*/ 0 h 45"/>
                <a:gd name="T4" fmla="*/ 335 w 336"/>
                <a:gd name="T5" fmla="*/ 44 h 45"/>
                <a:gd name="T6" fmla="*/ 0 w 336"/>
                <a:gd name="T7" fmla="*/ 44 h 45"/>
                <a:gd name="T8" fmla="*/ 0 w 336"/>
                <a:gd name="T9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6" h="45">
                  <a:moveTo>
                    <a:pt x="0" y="0"/>
                  </a:moveTo>
                  <a:lnTo>
                    <a:pt x="335" y="0"/>
                  </a:lnTo>
                  <a:lnTo>
                    <a:pt x="335" y="44"/>
                  </a:lnTo>
                  <a:lnTo>
                    <a:pt x="0" y="44"/>
                  </a:lnTo>
                  <a:lnTo>
                    <a:pt x="0" y="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Freeform 123"/>
            <p:cNvSpPr>
              <a:spLocks noChangeArrowheads="1"/>
            </p:cNvSpPr>
            <p:nvPr/>
          </p:nvSpPr>
          <p:spPr bwMode="auto">
            <a:xfrm>
              <a:off x="2722563" y="2471738"/>
              <a:ext cx="127000" cy="203200"/>
            </a:xfrm>
            <a:custGeom>
              <a:avLst/>
              <a:gdLst>
                <a:gd name="T0" fmla="*/ 35 w 354"/>
                <a:gd name="T1" fmla="*/ 441 h 566"/>
                <a:gd name="T2" fmla="*/ 88 w 354"/>
                <a:gd name="T3" fmla="*/ 486 h 566"/>
                <a:gd name="T4" fmla="*/ 167 w 354"/>
                <a:gd name="T5" fmla="*/ 503 h 566"/>
                <a:gd name="T6" fmla="*/ 220 w 354"/>
                <a:gd name="T7" fmla="*/ 494 h 566"/>
                <a:gd name="T8" fmla="*/ 273 w 354"/>
                <a:gd name="T9" fmla="*/ 450 h 566"/>
                <a:gd name="T10" fmla="*/ 282 w 354"/>
                <a:gd name="T11" fmla="*/ 406 h 566"/>
                <a:gd name="T12" fmla="*/ 264 w 354"/>
                <a:gd name="T13" fmla="*/ 344 h 566"/>
                <a:gd name="T14" fmla="*/ 220 w 354"/>
                <a:gd name="T15" fmla="*/ 318 h 566"/>
                <a:gd name="T16" fmla="*/ 114 w 354"/>
                <a:gd name="T17" fmla="*/ 300 h 566"/>
                <a:gd name="T18" fmla="*/ 114 w 354"/>
                <a:gd name="T19" fmla="*/ 247 h 566"/>
                <a:gd name="T20" fmla="*/ 211 w 354"/>
                <a:gd name="T21" fmla="*/ 230 h 566"/>
                <a:gd name="T22" fmla="*/ 247 w 354"/>
                <a:gd name="T23" fmla="*/ 203 h 566"/>
                <a:gd name="T24" fmla="*/ 264 w 354"/>
                <a:gd name="T25" fmla="*/ 141 h 566"/>
                <a:gd name="T26" fmla="*/ 255 w 354"/>
                <a:gd name="T27" fmla="*/ 106 h 566"/>
                <a:gd name="T28" fmla="*/ 211 w 354"/>
                <a:gd name="T29" fmla="*/ 62 h 566"/>
                <a:gd name="T30" fmla="*/ 167 w 354"/>
                <a:gd name="T31" fmla="*/ 62 h 566"/>
                <a:gd name="T32" fmla="*/ 105 w 354"/>
                <a:gd name="T33" fmla="*/ 71 h 566"/>
                <a:gd name="T34" fmla="*/ 53 w 354"/>
                <a:gd name="T35" fmla="*/ 115 h 566"/>
                <a:gd name="T36" fmla="*/ 17 w 354"/>
                <a:gd name="T37" fmla="*/ 71 h 566"/>
                <a:gd name="T38" fmla="*/ 88 w 354"/>
                <a:gd name="T39" fmla="*/ 18 h 566"/>
                <a:gd name="T40" fmla="*/ 176 w 354"/>
                <a:gd name="T41" fmla="*/ 0 h 566"/>
                <a:gd name="T42" fmla="*/ 238 w 354"/>
                <a:gd name="T43" fmla="*/ 9 h 566"/>
                <a:gd name="T44" fmla="*/ 291 w 354"/>
                <a:gd name="T45" fmla="*/ 35 h 566"/>
                <a:gd name="T46" fmla="*/ 326 w 354"/>
                <a:gd name="T47" fmla="*/ 79 h 566"/>
                <a:gd name="T48" fmla="*/ 335 w 354"/>
                <a:gd name="T49" fmla="*/ 141 h 566"/>
                <a:gd name="T50" fmla="*/ 326 w 354"/>
                <a:gd name="T51" fmla="*/ 185 h 566"/>
                <a:gd name="T52" fmla="*/ 273 w 354"/>
                <a:gd name="T53" fmla="*/ 247 h 566"/>
                <a:gd name="T54" fmla="*/ 238 w 354"/>
                <a:gd name="T55" fmla="*/ 274 h 566"/>
                <a:gd name="T56" fmla="*/ 282 w 354"/>
                <a:gd name="T57" fmla="*/ 291 h 566"/>
                <a:gd name="T58" fmla="*/ 344 w 354"/>
                <a:gd name="T59" fmla="*/ 353 h 566"/>
                <a:gd name="T60" fmla="*/ 353 w 354"/>
                <a:gd name="T61" fmla="*/ 406 h 566"/>
                <a:gd name="T62" fmla="*/ 344 w 354"/>
                <a:gd name="T63" fmla="*/ 468 h 566"/>
                <a:gd name="T64" fmla="*/ 300 w 354"/>
                <a:gd name="T65" fmla="*/ 521 h 566"/>
                <a:gd name="T66" fmla="*/ 247 w 354"/>
                <a:gd name="T67" fmla="*/ 547 h 566"/>
                <a:gd name="T68" fmla="*/ 176 w 354"/>
                <a:gd name="T69" fmla="*/ 565 h 566"/>
                <a:gd name="T70" fmla="*/ 114 w 354"/>
                <a:gd name="T71" fmla="*/ 556 h 566"/>
                <a:gd name="T72" fmla="*/ 26 w 354"/>
                <a:gd name="T73" fmla="*/ 512 h 566"/>
                <a:gd name="T74" fmla="*/ 35 w 354"/>
                <a:gd name="T75" fmla="*/ 441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54" h="566">
                  <a:moveTo>
                    <a:pt x="35" y="441"/>
                  </a:moveTo>
                  <a:lnTo>
                    <a:pt x="35" y="441"/>
                  </a:lnTo>
                  <a:lnTo>
                    <a:pt x="61" y="468"/>
                  </a:lnTo>
                  <a:lnTo>
                    <a:pt x="88" y="486"/>
                  </a:lnTo>
                  <a:lnTo>
                    <a:pt x="132" y="503"/>
                  </a:lnTo>
                  <a:lnTo>
                    <a:pt x="167" y="503"/>
                  </a:lnTo>
                  <a:lnTo>
                    <a:pt x="167" y="503"/>
                  </a:lnTo>
                  <a:lnTo>
                    <a:pt x="220" y="494"/>
                  </a:lnTo>
                  <a:lnTo>
                    <a:pt x="255" y="477"/>
                  </a:lnTo>
                  <a:lnTo>
                    <a:pt x="273" y="450"/>
                  </a:lnTo>
                  <a:lnTo>
                    <a:pt x="282" y="406"/>
                  </a:lnTo>
                  <a:lnTo>
                    <a:pt x="282" y="406"/>
                  </a:lnTo>
                  <a:lnTo>
                    <a:pt x="273" y="362"/>
                  </a:lnTo>
                  <a:lnTo>
                    <a:pt x="264" y="344"/>
                  </a:lnTo>
                  <a:lnTo>
                    <a:pt x="247" y="327"/>
                  </a:lnTo>
                  <a:lnTo>
                    <a:pt x="220" y="318"/>
                  </a:lnTo>
                  <a:lnTo>
                    <a:pt x="194" y="309"/>
                  </a:lnTo>
                  <a:lnTo>
                    <a:pt x="114" y="300"/>
                  </a:lnTo>
                  <a:lnTo>
                    <a:pt x="114" y="247"/>
                  </a:lnTo>
                  <a:lnTo>
                    <a:pt x="114" y="247"/>
                  </a:lnTo>
                  <a:lnTo>
                    <a:pt x="185" y="238"/>
                  </a:lnTo>
                  <a:lnTo>
                    <a:pt x="211" y="230"/>
                  </a:lnTo>
                  <a:lnTo>
                    <a:pt x="229" y="212"/>
                  </a:lnTo>
                  <a:lnTo>
                    <a:pt x="247" y="203"/>
                  </a:lnTo>
                  <a:lnTo>
                    <a:pt x="255" y="185"/>
                  </a:lnTo>
                  <a:lnTo>
                    <a:pt x="264" y="141"/>
                  </a:lnTo>
                  <a:lnTo>
                    <a:pt x="264" y="141"/>
                  </a:lnTo>
                  <a:lnTo>
                    <a:pt x="255" y="106"/>
                  </a:lnTo>
                  <a:lnTo>
                    <a:pt x="238" y="79"/>
                  </a:lnTo>
                  <a:lnTo>
                    <a:pt x="211" y="62"/>
                  </a:lnTo>
                  <a:lnTo>
                    <a:pt x="167" y="62"/>
                  </a:lnTo>
                  <a:lnTo>
                    <a:pt x="167" y="62"/>
                  </a:lnTo>
                  <a:lnTo>
                    <a:pt x="141" y="62"/>
                  </a:lnTo>
                  <a:lnTo>
                    <a:pt x="105" y="71"/>
                  </a:lnTo>
                  <a:lnTo>
                    <a:pt x="79" y="88"/>
                  </a:lnTo>
                  <a:lnTo>
                    <a:pt x="53" y="115"/>
                  </a:lnTo>
                  <a:lnTo>
                    <a:pt x="17" y="71"/>
                  </a:lnTo>
                  <a:lnTo>
                    <a:pt x="17" y="71"/>
                  </a:lnTo>
                  <a:lnTo>
                    <a:pt x="53" y="44"/>
                  </a:lnTo>
                  <a:lnTo>
                    <a:pt x="88" y="18"/>
                  </a:lnTo>
                  <a:lnTo>
                    <a:pt x="132" y="9"/>
                  </a:lnTo>
                  <a:lnTo>
                    <a:pt x="176" y="0"/>
                  </a:lnTo>
                  <a:lnTo>
                    <a:pt x="176" y="0"/>
                  </a:lnTo>
                  <a:lnTo>
                    <a:pt x="238" y="9"/>
                  </a:lnTo>
                  <a:lnTo>
                    <a:pt x="264" y="18"/>
                  </a:lnTo>
                  <a:lnTo>
                    <a:pt x="291" y="35"/>
                  </a:lnTo>
                  <a:lnTo>
                    <a:pt x="308" y="53"/>
                  </a:lnTo>
                  <a:lnTo>
                    <a:pt x="326" y="79"/>
                  </a:lnTo>
                  <a:lnTo>
                    <a:pt x="335" y="106"/>
                  </a:lnTo>
                  <a:lnTo>
                    <a:pt x="335" y="141"/>
                  </a:lnTo>
                  <a:lnTo>
                    <a:pt x="335" y="141"/>
                  </a:lnTo>
                  <a:lnTo>
                    <a:pt x="326" y="185"/>
                  </a:lnTo>
                  <a:lnTo>
                    <a:pt x="308" y="221"/>
                  </a:lnTo>
                  <a:lnTo>
                    <a:pt x="273" y="247"/>
                  </a:lnTo>
                  <a:lnTo>
                    <a:pt x="238" y="265"/>
                  </a:lnTo>
                  <a:lnTo>
                    <a:pt x="238" y="274"/>
                  </a:lnTo>
                  <a:lnTo>
                    <a:pt x="238" y="274"/>
                  </a:lnTo>
                  <a:lnTo>
                    <a:pt x="282" y="291"/>
                  </a:lnTo>
                  <a:lnTo>
                    <a:pt x="317" y="318"/>
                  </a:lnTo>
                  <a:lnTo>
                    <a:pt x="344" y="353"/>
                  </a:lnTo>
                  <a:lnTo>
                    <a:pt x="353" y="406"/>
                  </a:lnTo>
                  <a:lnTo>
                    <a:pt x="353" y="406"/>
                  </a:lnTo>
                  <a:lnTo>
                    <a:pt x="353" y="441"/>
                  </a:lnTo>
                  <a:lnTo>
                    <a:pt x="344" y="468"/>
                  </a:lnTo>
                  <a:lnTo>
                    <a:pt x="326" y="494"/>
                  </a:lnTo>
                  <a:lnTo>
                    <a:pt x="300" y="521"/>
                  </a:lnTo>
                  <a:lnTo>
                    <a:pt x="273" y="538"/>
                  </a:lnTo>
                  <a:lnTo>
                    <a:pt x="247" y="547"/>
                  </a:lnTo>
                  <a:lnTo>
                    <a:pt x="211" y="556"/>
                  </a:lnTo>
                  <a:lnTo>
                    <a:pt x="176" y="565"/>
                  </a:lnTo>
                  <a:lnTo>
                    <a:pt x="176" y="565"/>
                  </a:lnTo>
                  <a:lnTo>
                    <a:pt x="114" y="556"/>
                  </a:lnTo>
                  <a:lnTo>
                    <a:pt x="70" y="538"/>
                  </a:lnTo>
                  <a:lnTo>
                    <a:pt x="26" y="512"/>
                  </a:lnTo>
                  <a:lnTo>
                    <a:pt x="0" y="486"/>
                  </a:lnTo>
                  <a:lnTo>
                    <a:pt x="35" y="441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Freeform 124"/>
            <p:cNvSpPr>
              <a:spLocks noChangeArrowheads="1"/>
            </p:cNvSpPr>
            <p:nvPr/>
          </p:nvSpPr>
          <p:spPr bwMode="auto">
            <a:xfrm>
              <a:off x="2903538" y="2471738"/>
              <a:ext cx="123825" cy="203200"/>
            </a:xfrm>
            <a:custGeom>
              <a:avLst/>
              <a:gdLst>
                <a:gd name="T0" fmla="*/ 0 w 345"/>
                <a:gd name="T1" fmla="*/ 283 h 566"/>
                <a:gd name="T2" fmla="*/ 8 w 345"/>
                <a:gd name="T3" fmla="*/ 159 h 566"/>
                <a:gd name="T4" fmla="*/ 44 w 345"/>
                <a:gd name="T5" fmla="*/ 71 h 566"/>
                <a:gd name="T6" fmla="*/ 97 w 345"/>
                <a:gd name="T7" fmla="*/ 18 h 566"/>
                <a:gd name="T8" fmla="*/ 167 w 345"/>
                <a:gd name="T9" fmla="*/ 0 h 566"/>
                <a:gd name="T10" fmla="*/ 211 w 345"/>
                <a:gd name="T11" fmla="*/ 9 h 566"/>
                <a:gd name="T12" fmla="*/ 273 w 345"/>
                <a:gd name="T13" fmla="*/ 44 h 566"/>
                <a:gd name="T14" fmla="*/ 317 w 345"/>
                <a:gd name="T15" fmla="*/ 115 h 566"/>
                <a:gd name="T16" fmla="*/ 335 w 345"/>
                <a:gd name="T17" fmla="*/ 212 h 566"/>
                <a:gd name="T18" fmla="*/ 344 w 345"/>
                <a:gd name="T19" fmla="*/ 283 h 566"/>
                <a:gd name="T20" fmla="*/ 326 w 345"/>
                <a:gd name="T21" fmla="*/ 397 h 566"/>
                <a:gd name="T22" fmla="*/ 300 w 345"/>
                <a:gd name="T23" fmla="*/ 486 h 566"/>
                <a:gd name="T24" fmla="*/ 238 w 345"/>
                <a:gd name="T25" fmla="*/ 547 h 566"/>
                <a:gd name="T26" fmla="*/ 167 w 345"/>
                <a:gd name="T27" fmla="*/ 565 h 566"/>
                <a:gd name="T28" fmla="*/ 132 w 345"/>
                <a:gd name="T29" fmla="*/ 556 h 566"/>
                <a:gd name="T30" fmla="*/ 70 w 345"/>
                <a:gd name="T31" fmla="*/ 521 h 566"/>
                <a:gd name="T32" fmla="*/ 26 w 345"/>
                <a:gd name="T33" fmla="*/ 450 h 566"/>
                <a:gd name="T34" fmla="*/ 0 w 345"/>
                <a:gd name="T35" fmla="*/ 344 h 566"/>
                <a:gd name="T36" fmla="*/ 273 w 345"/>
                <a:gd name="T37" fmla="*/ 283 h 566"/>
                <a:gd name="T38" fmla="*/ 264 w 345"/>
                <a:gd name="T39" fmla="*/ 177 h 566"/>
                <a:gd name="T40" fmla="*/ 247 w 345"/>
                <a:gd name="T41" fmla="*/ 106 h 566"/>
                <a:gd name="T42" fmla="*/ 211 w 345"/>
                <a:gd name="T43" fmla="*/ 71 h 566"/>
                <a:gd name="T44" fmla="*/ 167 w 345"/>
                <a:gd name="T45" fmla="*/ 53 h 566"/>
                <a:gd name="T46" fmla="*/ 150 w 345"/>
                <a:gd name="T47" fmla="*/ 62 h 566"/>
                <a:gd name="T48" fmla="*/ 106 w 345"/>
                <a:gd name="T49" fmla="*/ 88 h 566"/>
                <a:gd name="T50" fmla="*/ 79 w 345"/>
                <a:gd name="T51" fmla="*/ 141 h 566"/>
                <a:gd name="T52" fmla="*/ 61 w 345"/>
                <a:gd name="T53" fmla="*/ 283 h 566"/>
                <a:gd name="T54" fmla="*/ 70 w 345"/>
                <a:gd name="T55" fmla="*/ 380 h 566"/>
                <a:gd name="T56" fmla="*/ 97 w 345"/>
                <a:gd name="T57" fmla="*/ 450 h 566"/>
                <a:gd name="T58" fmla="*/ 123 w 345"/>
                <a:gd name="T59" fmla="*/ 494 h 566"/>
                <a:gd name="T60" fmla="*/ 167 w 345"/>
                <a:gd name="T61" fmla="*/ 503 h 566"/>
                <a:gd name="T62" fmla="*/ 194 w 345"/>
                <a:gd name="T63" fmla="*/ 503 h 566"/>
                <a:gd name="T64" fmla="*/ 229 w 345"/>
                <a:gd name="T65" fmla="*/ 477 h 566"/>
                <a:gd name="T66" fmla="*/ 256 w 345"/>
                <a:gd name="T67" fmla="*/ 424 h 566"/>
                <a:gd name="T68" fmla="*/ 273 w 345"/>
                <a:gd name="T69" fmla="*/ 283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45" h="566">
                  <a:moveTo>
                    <a:pt x="0" y="283"/>
                  </a:moveTo>
                  <a:lnTo>
                    <a:pt x="0" y="283"/>
                  </a:lnTo>
                  <a:lnTo>
                    <a:pt x="0" y="212"/>
                  </a:lnTo>
                  <a:lnTo>
                    <a:pt x="8" y="159"/>
                  </a:lnTo>
                  <a:lnTo>
                    <a:pt x="26" y="115"/>
                  </a:lnTo>
                  <a:lnTo>
                    <a:pt x="44" y="71"/>
                  </a:lnTo>
                  <a:lnTo>
                    <a:pt x="70" y="44"/>
                  </a:lnTo>
                  <a:lnTo>
                    <a:pt x="97" y="18"/>
                  </a:lnTo>
                  <a:lnTo>
                    <a:pt x="132" y="9"/>
                  </a:lnTo>
                  <a:lnTo>
                    <a:pt x="167" y="0"/>
                  </a:lnTo>
                  <a:lnTo>
                    <a:pt x="167" y="0"/>
                  </a:lnTo>
                  <a:lnTo>
                    <a:pt x="211" y="9"/>
                  </a:lnTo>
                  <a:lnTo>
                    <a:pt x="238" y="18"/>
                  </a:lnTo>
                  <a:lnTo>
                    <a:pt x="273" y="44"/>
                  </a:lnTo>
                  <a:lnTo>
                    <a:pt x="300" y="71"/>
                  </a:lnTo>
                  <a:lnTo>
                    <a:pt x="317" y="115"/>
                  </a:lnTo>
                  <a:lnTo>
                    <a:pt x="326" y="159"/>
                  </a:lnTo>
                  <a:lnTo>
                    <a:pt x="335" y="212"/>
                  </a:lnTo>
                  <a:lnTo>
                    <a:pt x="344" y="283"/>
                  </a:lnTo>
                  <a:lnTo>
                    <a:pt x="344" y="283"/>
                  </a:lnTo>
                  <a:lnTo>
                    <a:pt x="335" y="344"/>
                  </a:lnTo>
                  <a:lnTo>
                    <a:pt x="326" y="397"/>
                  </a:lnTo>
                  <a:lnTo>
                    <a:pt x="317" y="450"/>
                  </a:lnTo>
                  <a:lnTo>
                    <a:pt x="300" y="486"/>
                  </a:lnTo>
                  <a:lnTo>
                    <a:pt x="273" y="521"/>
                  </a:lnTo>
                  <a:lnTo>
                    <a:pt x="238" y="547"/>
                  </a:lnTo>
                  <a:lnTo>
                    <a:pt x="211" y="556"/>
                  </a:lnTo>
                  <a:lnTo>
                    <a:pt x="167" y="565"/>
                  </a:lnTo>
                  <a:lnTo>
                    <a:pt x="167" y="565"/>
                  </a:lnTo>
                  <a:lnTo>
                    <a:pt x="132" y="556"/>
                  </a:lnTo>
                  <a:lnTo>
                    <a:pt x="97" y="547"/>
                  </a:lnTo>
                  <a:lnTo>
                    <a:pt x="70" y="521"/>
                  </a:lnTo>
                  <a:lnTo>
                    <a:pt x="44" y="486"/>
                  </a:lnTo>
                  <a:lnTo>
                    <a:pt x="26" y="450"/>
                  </a:lnTo>
                  <a:lnTo>
                    <a:pt x="8" y="397"/>
                  </a:lnTo>
                  <a:lnTo>
                    <a:pt x="0" y="344"/>
                  </a:lnTo>
                  <a:lnTo>
                    <a:pt x="0" y="283"/>
                  </a:lnTo>
                  <a:close/>
                  <a:moveTo>
                    <a:pt x="273" y="283"/>
                  </a:moveTo>
                  <a:lnTo>
                    <a:pt x="273" y="283"/>
                  </a:lnTo>
                  <a:lnTo>
                    <a:pt x="264" y="177"/>
                  </a:lnTo>
                  <a:lnTo>
                    <a:pt x="256" y="141"/>
                  </a:lnTo>
                  <a:lnTo>
                    <a:pt x="247" y="106"/>
                  </a:lnTo>
                  <a:lnTo>
                    <a:pt x="229" y="88"/>
                  </a:lnTo>
                  <a:lnTo>
                    <a:pt x="211" y="71"/>
                  </a:lnTo>
                  <a:lnTo>
                    <a:pt x="194" y="62"/>
                  </a:lnTo>
                  <a:lnTo>
                    <a:pt x="167" y="53"/>
                  </a:lnTo>
                  <a:lnTo>
                    <a:pt x="167" y="53"/>
                  </a:lnTo>
                  <a:lnTo>
                    <a:pt x="150" y="62"/>
                  </a:lnTo>
                  <a:lnTo>
                    <a:pt x="123" y="71"/>
                  </a:lnTo>
                  <a:lnTo>
                    <a:pt x="106" y="88"/>
                  </a:lnTo>
                  <a:lnTo>
                    <a:pt x="97" y="106"/>
                  </a:lnTo>
                  <a:lnTo>
                    <a:pt x="79" y="141"/>
                  </a:lnTo>
                  <a:lnTo>
                    <a:pt x="70" y="177"/>
                  </a:lnTo>
                  <a:lnTo>
                    <a:pt x="61" y="283"/>
                  </a:lnTo>
                  <a:lnTo>
                    <a:pt x="61" y="283"/>
                  </a:lnTo>
                  <a:lnTo>
                    <a:pt x="70" y="380"/>
                  </a:lnTo>
                  <a:lnTo>
                    <a:pt x="79" y="424"/>
                  </a:lnTo>
                  <a:lnTo>
                    <a:pt x="97" y="450"/>
                  </a:lnTo>
                  <a:lnTo>
                    <a:pt x="106" y="477"/>
                  </a:lnTo>
                  <a:lnTo>
                    <a:pt x="123" y="494"/>
                  </a:lnTo>
                  <a:lnTo>
                    <a:pt x="150" y="503"/>
                  </a:lnTo>
                  <a:lnTo>
                    <a:pt x="167" y="503"/>
                  </a:lnTo>
                  <a:lnTo>
                    <a:pt x="167" y="503"/>
                  </a:lnTo>
                  <a:lnTo>
                    <a:pt x="194" y="503"/>
                  </a:lnTo>
                  <a:lnTo>
                    <a:pt x="211" y="494"/>
                  </a:lnTo>
                  <a:lnTo>
                    <a:pt x="229" y="477"/>
                  </a:lnTo>
                  <a:lnTo>
                    <a:pt x="247" y="450"/>
                  </a:lnTo>
                  <a:lnTo>
                    <a:pt x="256" y="424"/>
                  </a:lnTo>
                  <a:lnTo>
                    <a:pt x="264" y="380"/>
                  </a:lnTo>
                  <a:lnTo>
                    <a:pt x="273" y="283"/>
                  </a:lnTo>
                  <a:close/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Freeform 125"/>
            <p:cNvSpPr>
              <a:spLocks noChangeArrowheads="1"/>
            </p:cNvSpPr>
            <p:nvPr/>
          </p:nvSpPr>
          <p:spPr bwMode="auto">
            <a:xfrm>
              <a:off x="3157538" y="2471738"/>
              <a:ext cx="107950" cy="203200"/>
            </a:xfrm>
            <a:custGeom>
              <a:avLst/>
              <a:gdLst>
                <a:gd name="T0" fmla="*/ 44 w 301"/>
                <a:gd name="T1" fmla="*/ 441 h 566"/>
                <a:gd name="T2" fmla="*/ 44 w 301"/>
                <a:gd name="T3" fmla="*/ 441 h 566"/>
                <a:gd name="T4" fmla="*/ 70 w 301"/>
                <a:gd name="T5" fmla="*/ 468 h 566"/>
                <a:gd name="T6" fmla="*/ 88 w 301"/>
                <a:gd name="T7" fmla="*/ 486 h 566"/>
                <a:gd name="T8" fmla="*/ 114 w 301"/>
                <a:gd name="T9" fmla="*/ 494 h 566"/>
                <a:gd name="T10" fmla="*/ 141 w 301"/>
                <a:gd name="T11" fmla="*/ 503 h 566"/>
                <a:gd name="T12" fmla="*/ 141 w 301"/>
                <a:gd name="T13" fmla="*/ 503 h 566"/>
                <a:gd name="T14" fmla="*/ 185 w 301"/>
                <a:gd name="T15" fmla="*/ 494 h 566"/>
                <a:gd name="T16" fmla="*/ 211 w 301"/>
                <a:gd name="T17" fmla="*/ 477 h 566"/>
                <a:gd name="T18" fmla="*/ 229 w 301"/>
                <a:gd name="T19" fmla="*/ 433 h 566"/>
                <a:gd name="T20" fmla="*/ 229 w 301"/>
                <a:gd name="T21" fmla="*/ 380 h 566"/>
                <a:gd name="T22" fmla="*/ 229 w 301"/>
                <a:gd name="T23" fmla="*/ 0 h 566"/>
                <a:gd name="T24" fmla="*/ 300 w 301"/>
                <a:gd name="T25" fmla="*/ 0 h 566"/>
                <a:gd name="T26" fmla="*/ 300 w 301"/>
                <a:gd name="T27" fmla="*/ 388 h 566"/>
                <a:gd name="T28" fmla="*/ 300 w 301"/>
                <a:gd name="T29" fmla="*/ 388 h 566"/>
                <a:gd name="T30" fmla="*/ 291 w 301"/>
                <a:gd name="T31" fmla="*/ 459 h 566"/>
                <a:gd name="T32" fmla="*/ 282 w 301"/>
                <a:gd name="T33" fmla="*/ 486 h 566"/>
                <a:gd name="T34" fmla="*/ 264 w 301"/>
                <a:gd name="T35" fmla="*/ 512 h 566"/>
                <a:gd name="T36" fmla="*/ 247 w 301"/>
                <a:gd name="T37" fmla="*/ 530 h 566"/>
                <a:gd name="T38" fmla="*/ 220 w 301"/>
                <a:gd name="T39" fmla="*/ 547 h 566"/>
                <a:gd name="T40" fmla="*/ 185 w 301"/>
                <a:gd name="T41" fmla="*/ 556 h 566"/>
                <a:gd name="T42" fmla="*/ 150 w 301"/>
                <a:gd name="T43" fmla="*/ 565 h 566"/>
                <a:gd name="T44" fmla="*/ 150 w 301"/>
                <a:gd name="T45" fmla="*/ 565 h 566"/>
                <a:gd name="T46" fmla="*/ 106 w 301"/>
                <a:gd name="T47" fmla="*/ 556 h 566"/>
                <a:gd name="T48" fmla="*/ 61 w 301"/>
                <a:gd name="T49" fmla="*/ 538 h 566"/>
                <a:gd name="T50" fmla="*/ 26 w 301"/>
                <a:gd name="T51" fmla="*/ 512 h 566"/>
                <a:gd name="T52" fmla="*/ 0 w 301"/>
                <a:gd name="T53" fmla="*/ 477 h 566"/>
                <a:gd name="T54" fmla="*/ 44 w 301"/>
                <a:gd name="T55" fmla="*/ 441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01" h="566">
                  <a:moveTo>
                    <a:pt x="44" y="441"/>
                  </a:moveTo>
                  <a:lnTo>
                    <a:pt x="44" y="441"/>
                  </a:lnTo>
                  <a:lnTo>
                    <a:pt x="70" y="468"/>
                  </a:lnTo>
                  <a:lnTo>
                    <a:pt x="88" y="486"/>
                  </a:lnTo>
                  <a:lnTo>
                    <a:pt x="114" y="494"/>
                  </a:lnTo>
                  <a:lnTo>
                    <a:pt x="141" y="503"/>
                  </a:lnTo>
                  <a:lnTo>
                    <a:pt x="141" y="503"/>
                  </a:lnTo>
                  <a:lnTo>
                    <a:pt x="185" y="494"/>
                  </a:lnTo>
                  <a:lnTo>
                    <a:pt x="211" y="477"/>
                  </a:lnTo>
                  <a:lnTo>
                    <a:pt x="229" y="433"/>
                  </a:lnTo>
                  <a:lnTo>
                    <a:pt x="229" y="380"/>
                  </a:lnTo>
                  <a:lnTo>
                    <a:pt x="229" y="0"/>
                  </a:lnTo>
                  <a:lnTo>
                    <a:pt x="300" y="0"/>
                  </a:lnTo>
                  <a:lnTo>
                    <a:pt x="300" y="388"/>
                  </a:lnTo>
                  <a:lnTo>
                    <a:pt x="300" y="388"/>
                  </a:lnTo>
                  <a:lnTo>
                    <a:pt x="291" y="459"/>
                  </a:lnTo>
                  <a:lnTo>
                    <a:pt x="282" y="486"/>
                  </a:lnTo>
                  <a:lnTo>
                    <a:pt x="264" y="512"/>
                  </a:lnTo>
                  <a:lnTo>
                    <a:pt x="247" y="530"/>
                  </a:lnTo>
                  <a:lnTo>
                    <a:pt x="220" y="547"/>
                  </a:lnTo>
                  <a:lnTo>
                    <a:pt x="185" y="556"/>
                  </a:lnTo>
                  <a:lnTo>
                    <a:pt x="150" y="565"/>
                  </a:lnTo>
                  <a:lnTo>
                    <a:pt x="150" y="565"/>
                  </a:lnTo>
                  <a:lnTo>
                    <a:pt x="106" y="556"/>
                  </a:lnTo>
                  <a:lnTo>
                    <a:pt x="61" y="538"/>
                  </a:lnTo>
                  <a:lnTo>
                    <a:pt x="26" y="512"/>
                  </a:lnTo>
                  <a:lnTo>
                    <a:pt x="0" y="477"/>
                  </a:lnTo>
                  <a:lnTo>
                    <a:pt x="44" y="441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Freeform 126"/>
            <p:cNvSpPr>
              <a:spLocks noChangeArrowheads="1"/>
            </p:cNvSpPr>
            <p:nvPr/>
          </p:nvSpPr>
          <p:spPr bwMode="auto">
            <a:xfrm>
              <a:off x="3340100" y="2522538"/>
              <a:ext cx="117475" cy="152400"/>
            </a:xfrm>
            <a:custGeom>
              <a:avLst/>
              <a:gdLst>
                <a:gd name="T0" fmla="*/ 0 w 327"/>
                <a:gd name="T1" fmla="*/ 0 h 425"/>
                <a:gd name="T2" fmla="*/ 70 w 327"/>
                <a:gd name="T3" fmla="*/ 0 h 425"/>
                <a:gd name="T4" fmla="*/ 70 w 327"/>
                <a:gd name="T5" fmla="*/ 247 h 425"/>
                <a:gd name="T6" fmla="*/ 70 w 327"/>
                <a:gd name="T7" fmla="*/ 247 h 425"/>
                <a:gd name="T8" fmla="*/ 70 w 327"/>
                <a:gd name="T9" fmla="*/ 300 h 425"/>
                <a:gd name="T10" fmla="*/ 88 w 327"/>
                <a:gd name="T11" fmla="*/ 336 h 425"/>
                <a:gd name="T12" fmla="*/ 114 w 327"/>
                <a:gd name="T13" fmla="*/ 353 h 425"/>
                <a:gd name="T14" fmla="*/ 150 w 327"/>
                <a:gd name="T15" fmla="*/ 362 h 425"/>
                <a:gd name="T16" fmla="*/ 150 w 327"/>
                <a:gd name="T17" fmla="*/ 362 h 425"/>
                <a:gd name="T18" fmla="*/ 176 w 327"/>
                <a:gd name="T19" fmla="*/ 353 h 425"/>
                <a:gd name="T20" fmla="*/ 203 w 327"/>
                <a:gd name="T21" fmla="*/ 345 h 425"/>
                <a:gd name="T22" fmla="*/ 229 w 327"/>
                <a:gd name="T23" fmla="*/ 327 h 425"/>
                <a:gd name="T24" fmla="*/ 256 w 327"/>
                <a:gd name="T25" fmla="*/ 292 h 425"/>
                <a:gd name="T26" fmla="*/ 256 w 327"/>
                <a:gd name="T27" fmla="*/ 0 h 425"/>
                <a:gd name="T28" fmla="*/ 326 w 327"/>
                <a:gd name="T29" fmla="*/ 0 h 425"/>
                <a:gd name="T30" fmla="*/ 326 w 327"/>
                <a:gd name="T31" fmla="*/ 415 h 425"/>
                <a:gd name="T32" fmla="*/ 273 w 327"/>
                <a:gd name="T33" fmla="*/ 415 h 425"/>
                <a:gd name="T34" fmla="*/ 264 w 327"/>
                <a:gd name="T35" fmla="*/ 345 h 425"/>
                <a:gd name="T36" fmla="*/ 264 w 327"/>
                <a:gd name="T37" fmla="*/ 345 h 425"/>
                <a:gd name="T38" fmla="*/ 264 w 327"/>
                <a:gd name="T39" fmla="*/ 345 h 425"/>
                <a:gd name="T40" fmla="*/ 229 w 327"/>
                <a:gd name="T41" fmla="*/ 380 h 425"/>
                <a:gd name="T42" fmla="*/ 203 w 327"/>
                <a:gd name="T43" fmla="*/ 397 h 425"/>
                <a:gd name="T44" fmla="*/ 167 w 327"/>
                <a:gd name="T45" fmla="*/ 415 h 425"/>
                <a:gd name="T46" fmla="*/ 123 w 327"/>
                <a:gd name="T47" fmla="*/ 424 h 425"/>
                <a:gd name="T48" fmla="*/ 123 w 327"/>
                <a:gd name="T49" fmla="*/ 424 h 425"/>
                <a:gd name="T50" fmla="*/ 97 w 327"/>
                <a:gd name="T51" fmla="*/ 415 h 425"/>
                <a:gd name="T52" fmla="*/ 70 w 327"/>
                <a:gd name="T53" fmla="*/ 406 h 425"/>
                <a:gd name="T54" fmla="*/ 44 w 327"/>
                <a:gd name="T55" fmla="*/ 397 h 425"/>
                <a:gd name="T56" fmla="*/ 26 w 327"/>
                <a:gd name="T57" fmla="*/ 380 h 425"/>
                <a:gd name="T58" fmla="*/ 17 w 327"/>
                <a:gd name="T59" fmla="*/ 353 h 425"/>
                <a:gd name="T60" fmla="*/ 9 w 327"/>
                <a:gd name="T61" fmla="*/ 327 h 425"/>
                <a:gd name="T62" fmla="*/ 0 w 327"/>
                <a:gd name="T63" fmla="*/ 256 h 425"/>
                <a:gd name="T64" fmla="*/ 0 w 327"/>
                <a:gd name="T65" fmla="*/ 0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27" h="425">
                  <a:moveTo>
                    <a:pt x="0" y="0"/>
                  </a:moveTo>
                  <a:lnTo>
                    <a:pt x="70" y="0"/>
                  </a:lnTo>
                  <a:lnTo>
                    <a:pt x="70" y="247"/>
                  </a:lnTo>
                  <a:lnTo>
                    <a:pt x="70" y="247"/>
                  </a:lnTo>
                  <a:lnTo>
                    <a:pt x="70" y="300"/>
                  </a:lnTo>
                  <a:lnTo>
                    <a:pt x="88" y="336"/>
                  </a:lnTo>
                  <a:lnTo>
                    <a:pt x="114" y="353"/>
                  </a:lnTo>
                  <a:lnTo>
                    <a:pt x="150" y="362"/>
                  </a:lnTo>
                  <a:lnTo>
                    <a:pt x="150" y="362"/>
                  </a:lnTo>
                  <a:lnTo>
                    <a:pt x="176" y="353"/>
                  </a:lnTo>
                  <a:lnTo>
                    <a:pt x="203" y="345"/>
                  </a:lnTo>
                  <a:lnTo>
                    <a:pt x="229" y="327"/>
                  </a:lnTo>
                  <a:lnTo>
                    <a:pt x="256" y="292"/>
                  </a:lnTo>
                  <a:lnTo>
                    <a:pt x="256" y="0"/>
                  </a:lnTo>
                  <a:lnTo>
                    <a:pt x="326" y="0"/>
                  </a:lnTo>
                  <a:lnTo>
                    <a:pt x="326" y="415"/>
                  </a:lnTo>
                  <a:lnTo>
                    <a:pt x="273" y="415"/>
                  </a:lnTo>
                  <a:lnTo>
                    <a:pt x="264" y="345"/>
                  </a:lnTo>
                  <a:lnTo>
                    <a:pt x="264" y="345"/>
                  </a:lnTo>
                  <a:lnTo>
                    <a:pt x="264" y="345"/>
                  </a:lnTo>
                  <a:lnTo>
                    <a:pt x="229" y="380"/>
                  </a:lnTo>
                  <a:lnTo>
                    <a:pt x="203" y="397"/>
                  </a:lnTo>
                  <a:lnTo>
                    <a:pt x="167" y="415"/>
                  </a:lnTo>
                  <a:lnTo>
                    <a:pt x="123" y="424"/>
                  </a:lnTo>
                  <a:lnTo>
                    <a:pt x="123" y="424"/>
                  </a:lnTo>
                  <a:lnTo>
                    <a:pt x="97" y="415"/>
                  </a:lnTo>
                  <a:lnTo>
                    <a:pt x="70" y="406"/>
                  </a:lnTo>
                  <a:lnTo>
                    <a:pt x="44" y="397"/>
                  </a:lnTo>
                  <a:lnTo>
                    <a:pt x="26" y="380"/>
                  </a:lnTo>
                  <a:lnTo>
                    <a:pt x="17" y="353"/>
                  </a:lnTo>
                  <a:lnTo>
                    <a:pt x="9" y="327"/>
                  </a:lnTo>
                  <a:lnTo>
                    <a:pt x="0" y="256"/>
                  </a:lnTo>
                  <a:lnTo>
                    <a:pt x="0" y="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Freeform 127"/>
            <p:cNvSpPr>
              <a:spLocks noChangeArrowheads="1"/>
            </p:cNvSpPr>
            <p:nvPr/>
          </p:nvSpPr>
          <p:spPr bwMode="auto">
            <a:xfrm>
              <a:off x="3529013" y="2519363"/>
              <a:ext cx="120650" cy="152400"/>
            </a:xfrm>
            <a:custGeom>
              <a:avLst/>
              <a:gdLst>
                <a:gd name="T0" fmla="*/ 0 w 337"/>
                <a:gd name="T1" fmla="*/ 9 h 425"/>
                <a:gd name="T2" fmla="*/ 62 w 337"/>
                <a:gd name="T3" fmla="*/ 9 h 425"/>
                <a:gd name="T4" fmla="*/ 62 w 337"/>
                <a:gd name="T5" fmla="*/ 71 h 425"/>
                <a:gd name="T6" fmla="*/ 71 w 337"/>
                <a:gd name="T7" fmla="*/ 71 h 425"/>
                <a:gd name="T8" fmla="*/ 71 w 337"/>
                <a:gd name="T9" fmla="*/ 71 h 425"/>
                <a:gd name="T10" fmla="*/ 97 w 337"/>
                <a:gd name="T11" fmla="*/ 36 h 425"/>
                <a:gd name="T12" fmla="*/ 133 w 337"/>
                <a:gd name="T13" fmla="*/ 18 h 425"/>
                <a:gd name="T14" fmla="*/ 168 w 337"/>
                <a:gd name="T15" fmla="*/ 0 h 425"/>
                <a:gd name="T16" fmla="*/ 203 w 337"/>
                <a:gd name="T17" fmla="*/ 0 h 425"/>
                <a:gd name="T18" fmla="*/ 203 w 337"/>
                <a:gd name="T19" fmla="*/ 0 h 425"/>
                <a:gd name="T20" fmla="*/ 239 w 337"/>
                <a:gd name="T21" fmla="*/ 0 h 425"/>
                <a:gd name="T22" fmla="*/ 265 w 337"/>
                <a:gd name="T23" fmla="*/ 9 h 425"/>
                <a:gd name="T24" fmla="*/ 283 w 337"/>
                <a:gd name="T25" fmla="*/ 18 h 425"/>
                <a:gd name="T26" fmla="*/ 300 w 337"/>
                <a:gd name="T27" fmla="*/ 36 h 425"/>
                <a:gd name="T28" fmla="*/ 318 w 337"/>
                <a:gd name="T29" fmla="*/ 62 h 425"/>
                <a:gd name="T30" fmla="*/ 327 w 337"/>
                <a:gd name="T31" fmla="*/ 89 h 425"/>
                <a:gd name="T32" fmla="*/ 336 w 337"/>
                <a:gd name="T33" fmla="*/ 159 h 425"/>
                <a:gd name="T34" fmla="*/ 336 w 337"/>
                <a:gd name="T35" fmla="*/ 424 h 425"/>
                <a:gd name="T36" fmla="*/ 265 w 337"/>
                <a:gd name="T37" fmla="*/ 424 h 425"/>
                <a:gd name="T38" fmla="*/ 265 w 337"/>
                <a:gd name="T39" fmla="*/ 168 h 425"/>
                <a:gd name="T40" fmla="*/ 265 w 337"/>
                <a:gd name="T41" fmla="*/ 168 h 425"/>
                <a:gd name="T42" fmla="*/ 256 w 337"/>
                <a:gd name="T43" fmla="*/ 115 h 425"/>
                <a:gd name="T44" fmla="*/ 247 w 337"/>
                <a:gd name="T45" fmla="*/ 80 h 425"/>
                <a:gd name="T46" fmla="*/ 221 w 337"/>
                <a:gd name="T47" fmla="*/ 62 h 425"/>
                <a:gd name="T48" fmla="*/ 186 w 337"/>
                <a:gd name="T49" fmla="*/ 62 h 425"/>
                <a:gd name="T50" fmla="*/ 186 w 337"/>
                <a:gd name="T51" fmla="*/ 62 h 425"/>
                <a:gd name="T52" fmla="*/ 150 w 337"/>
                <a:gd name="T53" fmla="*/ 62 h 425"/>
                <a:gd name="T54" fmla="*/ 124 w 337"/>
                <a:gd name="T55" fmla="*/ 71 h 425"/>
                <a:gd name="T56" fmla="*/ 71 w 337"/>
                <a:gd name="T57" fmla="*/ 124 h 425"/>
                <a:gd name="T58" fmla="*/ 71 w 337"/>
                <a:gd name="T59" fmla="*/ 424 h 425"/>
                <a:gd name="T60" fmla="*/ 0 w 337"/>
                <a:gd name="T61" fmla="*/ 424 h 425"/>
                <a:gd name="T62" fmla="*/ 0 w 337"/>
                <a:gd name="T63" fmla="*/ 9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37" h="425">
                  <a:moveTo>
                    <a:pt x="0" y="9"/>
                  </a:moveTo>
                  <a:lnTo>
                    <a:pt x="62" y="9"/>
                  </a:lnTo>
                  <a:lnTo>
                    <a:pt x="62" y="71"/>
                  </a:lnTo>
                  <a:lnTo>
                    <a:pt x="71" y="71"/>
                  </a:lnTo>
                  <a:lnTo>
                    <a:pt x="71" y="71"/>
                  </a:lnTo>
                  <a:lnTo>
                    <a:pt x="97" y="36"/>
                  </a:lnTo>
                  <a:lnTo>
                    <a:pt x="133" y="18"/>
                  </a:lnTo>
                  <a:lnTo>
                    <a:pt x="168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239" y="0"/>
                  </a:lnTo>
                  <a:lnTo>
                    <a:pt x="265" y="9"/>
                  </a:lnTo>
                  <a:lnTo>
                    <a:pt x="283" y="18"/>
                  </a:lnTo>
                  <a:lnTo>
                    <a:pt x="300" y="36"/>
                  </a:lnTo>
                  <a:lnTo>
                    <a:pt x="318" y="62"/>
                  </a:lnTo>
                  <a:lnTo>
                    <a:pt x="327" y="89"/>
                  </a:lnTo>
                  <a:lnTo>
                    <a:pt x="336" y="159"/>
                  </a:lnTo>
                  <a:lnTo>
                    <a:pt x="336" y="424"/>
                  </a:lnTo>
                  <a:lnTo>
                    <a:pt x="265" y="424"/>
                  </a:lnTo>
                  <a:lnTo>
                    <a:pt x="265" y="168"/>
                  </a:lnTo>
                  <a:lnTo>
                    <a:pt x="265" y="168"/>
                  </a:lnTo>
                  <a:lnTo>
                    <a:pt x="256" y="115"/>
                  </a:lnTo>
                  <a:lnTo>
                    <a:pt x="247" y="80"/>
                  </a:lnTo>
                  <a:lnTo>
                    <a:pt x="221" y="62"/>
                  </a:lnTo>
                  <a:lnTo>
                    <a:pt x="186" y="62"/>
                  </a:lnTo>
                  <a:lnTo>
                    <a:pt x="186" y="62"/>
                  </a:lnTo>
                  <a:lnTo>
                    <a:pt x="150" y="62"/>
                  </a:lnTo>
                  <a:lnTo>
                    <a:pt x="124" y="71"/>
                  </a:lnTo>
                  <a:lnTo>
                    <a:pt x="71" y="124"/>
                  </a:lnTo>
                  <a:lnTo>
                    <a:pt x="71" y="424"/>
                  </a:lnTo>
                  <a:lnTo>
                    <a:pt x="0" y="424"/>
                  </a:lnTo>
                  <a:lnTo>
                    <a:pt x="0" y="9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Freeform 128"/>
            <p:cNvSpPr>
              <a:spLocks noChangeArrowheads="1"/>
            </p:cNvSpPr>
            <p:nvPr/>
          </p:nvSpPr>
          <p:spPr bwMode="auto">
            <a:xfrm>
              <a:off x="3711575" y="2519363"/>
              <a:ext cx="123825" cy="155575"/>
            </a:xfrm>
            <a:custGeom>
              <a:avLst/>
              <a:gdLst>
                <a:gd name="T0" fmla="*/ 177 w 345"/>
                <a:gd name="T1" fmla="*/ 0 h 434"/>
                <a:gd name="T2" fmla="*/ 177 w 345"/>
                <a:gd name="T3" fmla="*/ 0 h 434"/>
                <a:gd name="T4" fmla="*/ 221 w 345"/>
                <a:gd name="T5" fmla="*/ 0 h 434"/>
                <a:gd name="T6" fmla="*/ 247 w 345"/>
                <a:gd name="T7" fmla="*/ 9 h 434"/>
                <a:gd name="T8" fmla="*/ 283 w 345"/>
                <a:gd name="T9" fmla="*/ 27 h 434"/>
                <a:gd name="T10" fmla="*/ 300 w 345"/>
                <a:gd name="T11" fmla="*/ 53 h 434"/>
                <a:gd name="T12" fmla="*/ 318 w 345"/>
                <a:gd name="T13" fmla="*/ 80 h 434"/>
                <a:gd name="T14" fmla="*/ 336 w 345"/>
                <a:gd name="T15" fmla="*/ 115 h 434"/>
                <a:gd name="T16" fmla="*/ 344 w 345"/>
                <a:gd name="T17" fmla="*/ 151 h 434"/>
                <a:gd name="T18" fmla="*/ 344 w 345"/>
                <a:gd name="T19" fmla="*/ 195 h 434"/>
                <a:gd name="T20" fmla="*/ 344 w 345"/>
                <a:gd name="T21" fmla="*/ 195 h 434"/>
                <a:gd name="T22" fmla="*/ 344 w 345"/>
                <a:gd name="T23" fmla="*/ 230 h 434"/>
                <a:gd name="T24" fmla="*/ 62 w 345"/>
                <a:gd name="T25" fmla="*/ 230 h 434"/>
                <a:gd name="T26" fmla="*/ 62 w 345"/>
                <a:gd name="T27" fmla="*/ 230 h 434"/>
                <a:gd name="T28" fmla="*/ 80 w 345"/>
                <a:gd name="T29" fmla="*/ 292 h 434"/>
                <a:gd name="T30" fmla="*/ 106 w 345"/>
                <a:gd name="T31" fmla="*/ 336 h 434"/>
                <a:gd name="T32" fmla="*/ 124 w 345"/>
                <a:gd name="T33" fmla="*/ 354 h 434"/>
                <a:gd name="T34" fmla="*/ 150 w 345"/>
                <a:gd name="T35" fmla="*/ 362 h 434"/>
                <a:gd name="T36" fmla="*/ 177 w 345"/>
                <a:gd name="T37" fmla="*/ 371 h 434"/>
                <a:gd name="T38" fmla="*/ 203 w 345"/>
                <a:gd name="T39" fmla="*/ 371 h 434"/>
                <a:gd name="T40" fmla="*/ 203 w 345"/>
                <a:gd name="T41" fmla="*/ 371 h 434"/>
                <a:gd name="T42" fmla="*/ 256 w 345"/>
                <a:gd name="T43" fmla="*/ 362 h 434"/>
                <a:gd name="T44" fmla="*/ 300 w 345"/>
                <a:gd name="T45" fmla="*/ 345 h 434"/>
                <a:gd name="T46" fmla="*/ 327 w 345"/>
                <a:gd name="T47" fmla="*/ 389 h 434"/>
                <a:gd name="T48" fmla="*/ 327 w 345"/>
                <a:gd name="T49" fmla="*/ 389 h 434"/>
                <a:gd name="T50" fmla="*/ 265 w 345"/>
                <a:gd name="T51" fmla="*/ 415 h 434"/>
                <a:gd name="T52" fmla="*/ 230 w 345"/>
                <a:gd name="T53" fmla="*/ 424 h 434"/>
                <a:gd name="T54" fmla="*/ 194 w 345"/>
                <a:gd name="T55" fmla="*/ 433 h 434"/>
                <a:gd name="T56" fmla="*/ 194 w 345"/>
                <a:gd name="T57" fmla="*/ 433 h 434"/>
                <a:gd name="T58" fmla="*/ 150 w 345"/>
                <a:gd name="T59" fmla="*/ 424 h 434"/>
                <a:gd name="T60" fmla="*/ 115 w 345"/>
                <a:gd name="T61" fmla="*/ 415 h 434"/>
                <a:gd name="T62" fmla="*/ 80 w 345"/>
                <a:gd name="T63" fmla="*/ 398 h 434"/>
                <a:gd name="T64" fmla="*/ 53 w 345"/>
                <a:gd name="T65" fmla="*/ 371 h 434"/>
                <a:gd name="T66" fmla="*/ 27 w 345"/>
                <a:gd name="T67" fmla="*/ 345 h 434"/>
                <a:gd name="T68" fmla="*/ 9 w 345"/>
                <a:gd name="T69" fmla="*/ 309 h 434"/>
                <a:gd name="T70" fmla="*/ 0 w 345"/>
                <a:gd name="T71" fmla="*/ 265 h 434"/>
                <a:gd name="T72" fmla="*/ 0 w 345"/>
                <a:gd name="T73" fmla="*/ 212 h 434"/>
                <a:gd name="T74" fmla="*/ 0 w 345"/>
                <a:gd name="T75" fmla="*/ 212 h 434"/>
                <a:gd name="T76" fmla="*/ 0 w 345"/>
                <a:gd name="T77" fmla="*/ 168 h 434"/>
                <a:gd name="T78" fmla="*/ 9 w 345"/>
                <a:gd name="T79" fmla="*/ 124 h 434"/>
                <a:gd name="T80" fmla="*/ 27 w 345"/>
                <a:gd name="T81" fmla="*/ 89 h 434"/>
                <a:gd name="T82" fmla="*/ 53 w 345"/>
                <a:gd name="T83" fmla="*/ 53 h 434"/>
                <a:gd name="T84" fmla="*/ 80 w 345"/>
                <a:gd name="T85" fmla="*/ 27 h 434"/>
                <a:gd name="T86" fmla="*/ 115 w 345"/>
                <a:gd name="T87" fmla="*/ 9 h 434"/>
                <a:gd name="T88" fmla="*/ 150 w 345"/>
                <a:gd name="T89" fmla="*/ 0 h 434"/>
                <a:gd name="T90" fmla="*/ 177 w 345"/>
                <a:gd name="T91" fmla="*/ 0 h 434"/>
                <a:gd name="T92" fmla="*/ 283 w 345"/>
                <a:gd name="T93" fmla="*/ 186 h 434"/>
                <a:gd name="T94" fmla="*/ 283 w 345"/>
                <a:gd name="T95" fmla="*/ 186 h 434"/>
                <a:gd name="T96" fmla="*/ 274 w 345"/>
                <a:gd name="T97" fmla="*/ 124 h 434"/>
                <a:gd name="T98" fmla="*/ 256 w 345"/>
                <a:gd name="T99" fmla="*/ 89 h 434"/>
                <a:gd name="T100" fmla="*/ 230 w 345"/>
                <a:gd name="T101" fmla="*/ 62 h 434"/>
                <a:gd name="T102" fmla="*/ 186 w 345"/>
                <a:gd name="T103" fmla="*/ 53 h 434"/>
                <a:gd name="T104" fmla="*/ 186 w 345"/>
                <a:gd name="T105" fmla="*/ 53 h 434"/>
                <a:gd name="T106" fmla="*/ 141 w 345"/>
                <a:gd name="T107" fmla="*/ 62 h 434"/>
                <a:gd name="T108" fmla="*/ 106 w 345"/>
                <a:gd name="T109" fmla="*/ 89 h 434"/>
                <a:gd name="T110" fmla="*/ 80 w 345"/>
                <a:gd name="T111" fmla="*/ 124 h 434"/>
                <a:gd name="T112" fmla="*/ 62 w 345"/>
                <a:gd name="T113" fmla="*/ 186 h 434"/>
                <a:gd name="T114" fmla="*/ 283 w 345"/>
                <a:gd name="T115" fmla="*/ 186 h 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45" h="434">
                  <a:moveTo>
                    <a:pt x="177" y="0"/>
                  </a:moveTo>
                  <a:lnTo>
                    <a:pt x="177" y="0"/>
                  </a:lnTo>
                  <a:lnTo>
                    <a:pt x="221" y="0"/>
                  </a:lnTo>
                  <a:lnTo>
                    <a:pt x="247" y="9"/>
                  </a:lnTo>
                  <a:lnTo>
                    <a:pt x="283" y="27"/>
                  </a:lnTo>
                  <a:lnTo>
                    <a:pt x="300" y="53"/>
                  </a:lnTo>
                  <a:lnTo>
                    <a:pt x="318" y="80"/>
                  </a:lnTo>
                  <a:lnTo>
                    <a:pt x="336" y="115"/>
                  </a:lnTo>
                  <a:lnTo>
                    <a:pt x="344" y="151"/>
                  </a:lnTo>
                  <a:lnTo>
                    <a:pt x="344" y="195"/>
                  </a:lnTo>
                  <a:lnTo>
                    <a:pt x="344" y="195"/>
                  </a:lnTo>
                  <a:lnTo>
                    <a:pt x="344" y="230"/>
                  </a:lnTo>
                  <a:lnTo>
                    <a:pt x="62" y="230"/>
                  </a:lnTo>
                  <a:lnTo>
                    <a:pt x="62" y="230"/>
                  </a:lnTo>
                  <a:lnTo>
                    <a:pt x="80" y="292"/>
                  </a:lnTo>
                  <a:lnTo>
                    <a:pt x="106" y="336"/>
                  </a:lnTo>
                  <a:lnTo>
                    <a:pt x="124" y="354"/>
                  </a:lnTo>
                  <a:lnTo>
                    <a:pt x="150" y="362"/>
                  </a:lnTo>
                  <a:lnTo>
                    <a:pt x="177" y="371"/>
                  </a:lnTo>
                  <a:lnTo>
                    <a:pt x="203" y="371"/>
                  </a:lnTo>
                  <a:lnTo>
                    <a:pt x="203" y="371"/>
                  </a:lnTo>
                  <a:lnTo>
                    <a:pt x="256" y="362"/>
                  </a:lnTo>
                  <a:lnTo>
                    <a:pt x="300" y="345"/>
                  </a:lnTo>
                  <a:lnTo>
                    <a:pt x="327" y="389"/>
                  </a:lnTo>
                  <a:lnTo>
                    <a:pt x="327" y="389"/>
                  </a:lnTo>
                  <a:lnTo>
                    <a:pt x="265" y="415"/>
                  </a:lnTo>
                  <a:lnTo>
                    <a:pt x="230" y="424"/>
                  </a:lnTo>
                  <a:lnTo>
                    <a:pt x="194" y="433"/>
                  </a:lnTo>
                  <a:lnTo>
                    <a:pt x="194" y="433"/>
                  </a:lnTo>
                  <a:lnTo>
                    <a:pt x="150" y="424"/>
                  </a:lnTo>
                  <a:lnTo>
                    <a:pt x="115" y="415"/>
                  </a:lnTo>
                  <a:lnTo>
                    <a:pt x="80" y="398"/>
                  </a:lnTo>
                  <a:lnTo>
                    <a:pt x="53" y="371"/>
                  </a:lnTo>
                  <a:lnTo>
                    <a:pt x="27" y="345"/>
                  </a:lnTo>
                  <a:lnTo>
                    <a:pt x="9" y="309"/>
                  </a:lnTo>
                  <a:lnTo>
                    <a:pt x="0" y="265"/>
                  </a:lnTo>
                  <a:lnTo>
                    <a:pt x="0" y="212"/>
                  </a:lnTo>
                  <a:lnTo>
                    <a:pt x="0" y="212"/>
                  </a:lnTo>
                  <a:lnTo>
                    <a:pt x="0" y="168"/>
                  </a:lnTo>
                  <a:lnTo>
                    <a:pt x="9" y="124"/>
                  </a:lnTo>
                  <a:lnTo>
                    <a:pt x="27" y="89"/>
                  </a:lnTo>
                  <a:lnTo>
                    <a:pt x="53" y="53"/>
                  </a:lnTo>
                  <a:lnTo>
                    <a:pt x="80" y="27"/>
                  </a:lnTo>
                  <a:lnTo>
                    <a:pt x="115" y="9"/>
                  </a:lnTo>
                  <a:lnTo>
                    <a:pt x="150" y="0"/>
                  </a:lnTo>
                  <a:lnTo>
                    <a:pt x="177" y="0"/>
                  </a:lnTo>
                  <a:close/>
                  <a:moveTo>
                    <a:pt x="283" y="186"/>
                  </a:moveTo>
                  <a:lnTo>
                    <a:pt x="283" y="186"/>
                  </a:lnTo>
                  <a:lnTo>
                    <a:pt x="274" y="124"/>
                  </a:lnTo>
                  <a:lnTo>
                    <a:pt x="256" y="89"/>
                  </a:lnTo>
                  <a:lnTo>
                    <a:pt x="230" y="62"/>
                  </a:lnTo>
                  <a:lnTo>
                    <a:pt x="186" y="53"/>
                  </a:lnTo>
                  <a:lnTo>
                    <a:pt x="186" y="53"/>
                  </a:lnTo>
                  <a:lnTo>
                    <a:pt x="141" y="62"/>
                  </a:lnTo>
                  <a:lnTo>
                    <a:pt x="106" y="89"/>
                  </a:lnTo>
                  <a:lnTo>
                    <a:pt x="80" y="124"/>
                  </a:lnTo>
                  <a:lnTo>
                    <a:pt x="62" y="186"/>
                  </a:lnTo>
                  <a:lnTo>
                    <a:pt x="283" y="186"/>
                  </a:lnTo>
                  <a:close/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Freeform 129"/>
            <p:cNvSpPr>
              <a:spLocks noChangeArrowheads="1"/>
            </p:cNvSpPr>
            <p:nvPr/>
          </p:nvSpPr>
          <p:spPr bwMode="auto">
            <a:xfrm>
              <a:off x="3965575" y="2471738"/>
              <a:ext cx="127000" cy="200025"/>
            </a:xfrm>
            <a:custGeom>
              <a:avLst/>
              <a:gdLst>
                <a:gd name="T0" fmla="*/ 9 w 354"/>
                <a:gd name="T1" fmla="*/ 512 h 557"/>
                <a:gd name="T2" fmla="*/ 9 w 354"/>
                <a:gd name="T3" fmla="*/ 512 h 557"/>
                <a:gd name="T4" fmla="*/ 115 w 354"/>
                <a:gd name="T5" fmla="*/ 397 h 557"/>
                <a:gd name="T6" fmla="*/ 194 w 354"/>
                <a:gd name="T7" fmla="*/ 309 h 557"/>
                <a:gd name="T8" fmla="*/ 239 w 354"/>
                <a:gd name="T9" fmla="*/ 230 h 557"/>
                <a:gd name="T10" fmla="*/ 256 w 354"/>
                <a:gd name="T11" fmla="*/ 194 h 557"/>
                <a:gd name="T12" fmla="*/ 256 w 354"/>
                <a:gd name="T13" fmla="*/ 168 h 557"/>
                <a:gd name="T14" fmla="*/ 256 w 354"/>
                <a:gd name="T15" fmla="*/ 168 h 557"/>
                <a:gd name="T16" fmla="*/ 256 w 354"/>
                <a:gd name="T17" fmla="*/ 124 h 557"/>
                <a:gd name="T18" fmla="*/ 230 w 354"/>
                <a:gd name="T19" fmla="*/ 88 h 557"/>
                <a:gd name="T20" fmla="*/ 203 w 354"/>
                <a:gd name="T21" fmla="*/ 62 h 557"/>
                <a:gd name="T22" fmla="*/ 159 w 354"/>
                <a:gd name="T23" fmla="*/ 62 h 557"/>
                <a:gd name="T24" fmla="*/ 159 w 354"/>
                <a:gd name="T25" fmla="*/ 62 h 557"/>
                <a:gd name="T26" fmla="*/ 124 w 354"/>
                <a:gd name="T27" fmla="*/ 62 h 557"/>
                <a:gd name="T28" fmla="*/ 97 w 354"/>
                <a:gd name="T29" fmla="*/ 79 h 557"/>
                <a:gd name="T30" fmla="*/ 71 w 354"/>
                <a:gd name="T31" fmla="*/ 97 h 557"/>
                <a:gd name="T32" fmla="*/ 44 w 354"/>
                <a:gd name="T33" fmla="*/ 124 h 557"/>
                <a:gd name="T34" fmla="*/ 0 w 354"/>
                <a:gd name="T35" fmla="*/ 79 h 557"/>
                <a:gd name="T36" fmla="*/ 0 w 354"/>
                <a:gd name="T37" fmla="*/ 79 h 557"/>
                <a:gd name="T38" fmla="*/ 36 w 354"/>
                <a:gd name="T39" fmla="*/ 53 h 557"/>
                <a:gd name="T40" fmla="*/ 71 w 354"/>
                <a:gd name="T41" fmla="*/ 27 h 557"/>
                <a:gd name="T42" fmla="*/ 115 w 354"/>
                <a:gd name="T43" fmla="*/ 9 h 557"/>
                <a:gd name="T44" fmla="*/ 168 w 354"/>
                <a:gd name="T45" fmla="*/ 0 h 557"/>
                <a:gd name="T46" fmla="*/ 168 w 354"/>
                <a:gd name="T47" fmla="*/ 0 h 557"/>
                <a:gd name="T48" fmla="*/ 203 w 354"/>
                <a:gd name="T49" fmla="*/ 0 h 557"/>
                <a:gd name="T50" fmla="*/ 230 w 354"/>
                <a:gd name="T51" fmla="*/ 9 h 557"/>
                <a:gd name="T52" fmla="*/ 256 w 354"/>
                <a:gd name="T53" fmla="*/ 27 h 557"/>
                <a:gd name="T54" fmla="*/ 283 w 354"/>
                <a:gd name="T55" fmla="*/ 44 h 557"/>
                <a:gd name="T56" fmla="*/ 300 w 354"/>
                <a:gd name="T57" fmla="*/ 71 h 557"/>
                <a:gd name="T58" fmla="*/ 318 w 354"/>
                <a:gd name="T59" fmla="*/ 97 h 557"/>
                <a:gd name="T60" fmla="*/ 327 w 354"/>
                <a:gd name="T61" fmla="*/ 124 h 557"/>
                <a:gd name="T62" fmla="*/ 327 w 354"/>
                <a:gd name="T63" fmla="*/ 159 h 557"/>
                <a:gd name="T64" fmla="*/ 327 w 354"/>
                <a:gd name="T65" fmla="*/ 159 h 557"/>
                <a:gd name="T66" fmla="*/ 327 w 354"/>
                <a:gd name="T67" fmla="*/ 194 h 557"/>
                <a:gd name="T68" fmla="*/ 309 w 354"/>
                <a:gd name="T69" fmla="*/ 238 h 557"/>
                <a:gd name="T70" fmla="*/ 292 w 354"/>
                <a:gd name="T71" fmla="*/ 274 h 557"/>
                <a:gd name="T72" fmla="*/ 265 w 354"/>
                <a:gd name="T73" fmla="*/ 318 h 557"/>
                <a:gd name="T74" fmla="*/ 194 w 354"/>
                <a:gd name="T75" fmla="*/ 406 h 557"/>
                <a:gd name="T76" fmla="*/ 106 w 354"/>
                <a:gd name="T77" fmla="*/ 494 h 557"/>
                <a:gd name="T78" fmla="*/ 106 w 354"/>
                <a:gd name="T79" fmla="*/ 494 h 557"/>
                <a:gd name="T80" fmla="*/ 194 w 354"/>
                <a:gd name="T81" fmla="*/ 494 h 557"/>
                <a:gd name="T82" fmla="*/ 353 w 354"/>
                <a:gd name="T83" fmla="*/ 494 h 557"/>
                <a:gd name="T84" fmla="*/ 353 w 354"/>
                <a:gd name="T85" fmla="*/ 556 h 557"/>
                <a:gd name="T86" fmla="*/ 9 w 354"/>
                <a:gd name="T87" fmla="*/ 556 h 557"/>
                <a:gd name="T88" fmla="*/ 9 w 354"/>
                <a:gd name="T89" fmla="*/ 51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54" h="557">
                  <a:moveTo>
                    <a:pt x="9" y="512"/>
                  </a:moveTo>
                  <a:lnTo>
                    <a:pt x="9" y="512"/>
                  </a:lnTo>
                  <a:lnTo>
                    <a:pt x="115" y="397"/>
                  </a:lnTo>
                  <a:lnTo>
                    <a:pt x="194" y="309"/>
                  </a:lnTo>
                  <a:lnTo>
                    <a:pt x="239" y="230"/>
                  </a:lnTo>
                  <a:lnTo>
                    <a:pt x="256" y="194"/>
                  </a:lnTo>
                  <a:lnTo>
                    <a:pt x="256" y="168"/>
                  </a:lnTo>
                  <a:lnTo>
                    <a:pt x="256" y="168"/>
                  </a:lnTo>
                  <a:lnTo>
                    <a:pt x="256" y="124"/>
                  </a:lnTo>
                  <a:lnTo>
                    <a:pt x="230" y="88"/>
                  </a:lnTo>
                  <a:lnTo>
                    <a:pt x="203" y="62"/>
                  </a:lnTo>
                  <a:lnTo>
                    <a:pt x="159" y="62"/>
                  </a:lnTo>
                  <a:lnTo>
                    <a:pt x="159" y="62"/>
                  </a:lnTo>
                  <a:lnTo>
                    <a:pt x="124" y="62"/>
                  </a:lnTo>
                  <a:lnTo>
                    <a:pt x="97" y="79"/>
                  </a:lnTo>
                  <a:lnTo>
                    <a:pt x="71" y="97"/>
                  </a:lnTo>
                  <a:lnTo>
                    <a:pt x="44" y="124"/>
                  </a:lnTo>
                  <a:lnTo>
                    <a:pt x="0" y="79"/>
                  </a:lnTo>
                  <a:lnTo>
                    <a:pt x="0" y="79"/>
                  </a:lnTo>
                  <a:lnTo>
                    <a:pt x="36" y="53"/>
                  </a:lnTo>
                  <a:lnTo>
                    <a:pt x="71" y="27"/>
                  </a:lnTo>
                  <a:lnTo>
                    <a:pt x="115" y="9"/>
                  </a:lnTo>
                  <a:lnTo>
                    <a:pt x="168" y="0"/>
                  </a:lnTo>
                  <a:lnTo>
                    <a:pt x="168" y="0"/>
                  </a:lnTo>
                  <a:lnTo>
                    <a:pt x="203" y="0"/>
                  </a:lnTo>
                  <a:lnTo>
                    <a:pt x="230" y="9"/>
                  </a:lnTo>
                  <a:lnTo>
                    <a:pt x="256" y="27"/>
                  </a:lnTo>
                  <a:lnTo>
                    <a:pt x="283" y="44"/>
                  </a:lnTo>
                  <a:lnTo>
                    <a:pt x="300" y="71"/>
                  </a:lnTo>
                  <a:lnTo>
                    <a:pt x="318" y="97"/>
                  </a:lnTo>
                  <a:lnTo>
                    <a:pt x="327" y="124"/>
                  </a:lnTo>
                  <a:lnTo>
                    <a:pt x="327" y="159"/>
                  </a:lnTo>
                  <a:lnTo>
                    <a:pt x="327" y="159"/>
                  </a:lnTo>
                  <a:lnTo>
                    <a:pt x="327" y="194"/>
                  </a:lnTo>
                  <a:lnTo>
                    <a:pt x="309" y="238"/>
                  </a:lnTo>
                  <a:lnTo>
                    <a:pt x="292" y="274"/>
                  </a:lnTo>
                  <a:lnTo>
                    <a:pt x="265" y="318"/>
                  </a:lnTo>
                  <a:lnTo>
                    <a:pt x="194" y="406"/>
                  </a:lnTo>
                  <a:lnTo>
                    <a:pt x="106" y="494"/>
                  </a:lnTo>
                  <a:lnTo>
                    <a:pt x="106" y="494"/>
                  </a:lnTo>
                  <a:lnTo>
                    <a:pt x="194" y="494"/>
                  </a:lnTo>
                  <a:lnTo>
                    <a:pt x="353" y="494"/>
                  </a:lnTo>
                  <a:lnTo>
                    <a:pt x="353" y="556"/>
                  </a:lnTo>
                  <a:lnTo>
                    <a:pt x="9" y="556"/>
                  </a:lnTo>
                  <a:lnTo>
                    <a:pt x="9" y="512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130"/>
            <p:cNvSpPr>
              <a:spLocks noChangeArrowheads="1"/>
            </p:cNvSpPr>
            <p:nvPr/>
          </p:nvSpPr>
          <p:spPr bwMode="auto">
            <a:xfrm>
              <a:off x="4143375" y="2471738"/>
              <a:ext cx="123825" cy="203200"/>
            </a:xfrm>
            <a:custGeom>
              <a:avLst/>
              <a:gdLst>
                <a:gd name="T0" fmla="*/ 0 w 345"/>
                <a:gd name="T1" fmla="*/ 283 h 566"/>
                <a:gd name="T2" fmla="*/ 17 w 345"/>
                <a:gd name="T3" fmla="*/ 159 h 566"/>
                <a:gd name="T4" fmla="*/ 44 w 345"/>
                <a:gd name="T5" fmla="*/ 71 h 566"/>
                <a:gd name="T6" fmla="*/ 105 w 345"/>
                <a:gd name="T7" fmla="*/ 18 h 566"/>
                <a:gd name="T8" fmla="*/ 176 w 345"/>
                <a:gd name="T9" fmla="*/ 0 h 566"/>
                <a:gd name="T10" fmla="*/ 211 w 345"/>
                <a:gd name="T11" fmla="*/ 9 h 566"/>
                <a:gd name="T12" fmla="*/ 273 w 345"/>
                <a:gd name="T13" fmla="*/ 44 h 566"/>
                <a:gd name="T14" fmla="*/ 317 w 345"/>
                <a:gd name="T15" fmla="*/ 115 h 566"/>
                <a:gd name="T16" fmla="*/ 344 w 345"/>
                <a:gd name="T17" fmla="*/ 212 h 566"/>
                <a:gd name="T18" fmla="*/ 344 w 345"/>
                <a:gd name="T19" fmla="*/ 283 h 566"/>
                <a:gd name="T20" fmla="*/ 335 w 345"/>
                <a:gd name="T21" fmla="*/ 397 h 566"/>
                <a:gd name="T22" fmla="*/ 300 w 345"/>
                <a:gd name="T23" fmla="*/ 486 h 566"/>
                <a:gd name="T24" fmla="*/ 247 w 345"/>
                <a:gd name="T25" fmla="*/ 547 h 566"/>
                <a:gd name="T26" fmla="*/ 176 w 345"/>
                <a:gd name="T27" fmla="*/ 565 h 566"/>
                <a:gd name="T28" fmla="*/ 132 w 345"/>
                <a:gd name="T29" fmla="*/ 556 h 566"/>
                <a:gd name="T30" fmla="*/ 70 w 345"/>
                <a:gd name="T31" fmla="*/ 521 h 566"/>
                <a:gd name="T32" fmla="*/ 26 w 345"/>
                <a:gd name="T33" fmla="*/ 450 h 566"/>
                <a:gd name="T34" fmla="*/ 0 w 345"/>
                <a:gd name="T35" fmla="*/ 344 h 566"/>
                <a:gd name="T36" fmla="*/ 282 w 345"/>
                <a:gd name="T37" fmla="*/ 283 h 566"/>
                <a:gd name="T38" fmla="*/ 273 w 345"/>
                <a:gd name="T39" fmla="*/ 177 h 566"/>
                <a:gd name="T40" fmla="*/ 247 w 345"/>
                <a:gd name="T41" fmla="*/ 106 h 566"/>
                <a:gd name="T42" fmla="*/ 220 w 345"/>
                <a:gd name="T43" fmla="*/ 71 h 566"/>
                <a:gd name="T44" fmla="*/ 176 w 345"/>
                <a:gd name="T45" fmla="*/ 53 h 566"/>
                <a:gd name="T46" fmla="*/ 150 w 345"/>
                <a:gd name="T47" fmla="*/ 62 h 566"/>
                <a:gd name="T48" fmla="*/ 114 w 345"/>
                <a:gd name="T49" fmla="*/ 88 h 566"/>
                <a:gd name="T50" fmla="*/ 88 w 345"/>
                <a:gd name="T51" fmla="*/ 141 h 566"/>
                <a:gd name="T52" fmla="*/ 70 w 345"/>
                <a:gd name="T53" fmla="*/ 283 h 566"/>
                <a:gd name="T54" fmla="*/ 79 w 345"/>
                <a:gd name="T55" fmla="*/ 380 h 566"/>
                <a:gd name="T56" fmla="*/ 97 w 345"/>
                <a:gd name="T57" fmla="*/ 450 h 566"/>
                <a:gd name="T58" fmla="*/ 132 w 345"/>
                <a:gd name="T59" fmla="*/ 494 h 566"/>
                <a:gd name="T60" fmla="*/ 176 w 345"/>
                <a:gd name="T61" fmla="*/ 503 h 566"/>
                <a:gd name="T62" fmla="*/ 194 w 345"/>
                <a:gd name="T63" fmla="*/ 503 h 566"/>
                <a:gd name="T64" fmla="*/ 238 w 345"/>
                <a:gd name="T65" fmla="*/ 477 h 566"/>
                <a:gd name="T66" fmla="*/ 264 w 345"/>
                <a:gd name="T67" fmla="*/ 424 h 566"/>
                <a:gd name="T68" fmla="*/ 282 w 345"/>
                <a:gd name="T69" fmla="*/ 283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45" h="566">
                  <a:moveTo>
                    <a:pt x="0" y="283"/>
                  </a:moveTo>
                  <a:lnTo>
                    <a:pt x="0" y="283"/>
                  </a:lnTo>
                  <a:lnTo>
                    <a:pt x="0" y="212"/>
                  </a:lnTo>
                  <a:lnTo>
                    <a:pt x="17" y="159"/>
                  </a:lnTo>
                  <a:lnTo>
                    <a:pt x="26" y="115"/>
                  </a:lnTo>
                  <a:lnTo>
                    <a:pt x="44" y="71"/>
                  </a:lnTo>
                  <a:lnTo>
                    <a:pt x="70" y="44"/>
                  </a:lnTo>
                  <a:lnTo>
                    <a:pt x="105" y="18"/>
                  </a:lnTo>
                  <a:lnTo>
                    <a:pt x="132" y="9"/>
                  </a:lnTo>
                  <a:lnTo>
                    <a:pt x="176" y="0"/>
                  </a:lnTo>
                  <a:lnTo>
                    <a:pt x="176" y="0"/>
                  </a:lnTo>
                  <a:lnTo>
                    <a:pt x="211" y="9"/>
                  </a:lnTo>
                  <a:lnTo>
                    <a:pt x="247" y="18"/>
                  </a:lnTo>
                  <a:lnTo>
                    <a:pt x="273" y="44"/>
                  </a:lnTo>
                  <a:lnTo>
                    <a:pt x="300" y="71"/>
                  </a:lnTo>
                  <a:lnTo>
                    <a:pt x="317" y="115"/>
                  </a:lnTo>
                  <a:lnTo>
                    <a:pt x="335" y="159"/>
                  </a:lnTo>
                  <a:lnTo>
                    <a:pt x="344" y="212"/>
                  </a:lnTo>
                  <a:lnTo>
                    <a:pt x="344" y="283"/>
                  </a:lnTo>
                  <a:lnTo>
                    <a:pt x="344" y="283"/>
                  </a:lnTo>
                  <a:lnTo>
                    <a:pt x="344" y="344"/>
                  </a:lnTo>
                  <a:lnTo>
                    <a:pt x="335" y="397"/>
                  </a:lnTo>
                  <a:lnTo>
                    <a:pt x="317" y="450"/>
                  </a:lnTo>
                  <a:lnTo>
                    <a:pt x="300" y="486"/>
                  </a:lnTo>
                  <a:lnTo>
                    <a:pt x="273" y="521"/>
                  </a:lnTo>
                  <a:lnTo>
                    <a:pt x="247" y="547"/>
                  </a:lnTo>
                  <a:lnTo>
                    <a:pt x="211" y="556"/>
                  </a:lnTo>
                  <a:lnTo>
                    <a:pt x="176" y="565"/>
                  </a:lnTo>
                  <a:lnTo>
                    <a:pt x="176" y="565"/>
                  </a:lnTo>
                  <a:lnTo>
                    <a:pt x="132" y="556"/>
                  </a:lnTo>
                  <a:lnTo>
                    <a:pt x="105" y="547"/>
                  </a:lnTo>
                  <a:lnTo>
                    <a:pt x="70" y="521"/>
                  </a:lnTo>
                  <a:lnTo>
                    <a:pt x="44" y="486"/>
                  </a:lnTo>
                  <a:lnTo>
                    <a:pt x="26" y="450"/>
                  </a:lnTo>
                  <a:lnTo>
                    <a:pt x="17" y="397"/>
                  </a:lnTo>
                  <a:lnTo>
                    <a:pt x="0" y="344"/>
                  </a:lnTo>
                  <a:lnTo>
                    <a:pt x="0" y="283"/>
                  </a:lnTo>
                  <a:close/>
                  <a:moveTo>
                    <a:pt x="282" y="283"/>
                  </a:moveTo>
                  <a:lnTo>
                    <a:pt x="282" y="283"/>
                  </a:lnTo>
                  <a:lnTo>
                    <a:pt x="273" y="177"/>
                  </a:lnTo>
                  <a:lnTo>
                    <a:pt x="264" y="141"/>
                  </a:lnTo>
                  <a:lnTo>
                    <a:pt x="247" y="106"/>
                  </a:lnTo>
                  <a:lnTo>
                    <a:pt x="238" y="88"/>
                  </a:lnTo>
                  <a:lnTo>
                    <a:pt x="220" y="71"/>
                  </a:lnTo>
                  <a:lnTo>
                    <a:pt x="194" y="62"/>
                  </a:lnTo>
                  <a:lnTo>
                    <a:pt x="176" y="53"/>
                  </a:lnTo>
                  <a:lnTo>
                    <a:pt x="176" y="53"/>
                  </a:lnTo>
                  <a:lnTo>
                    <a:pt x="150" y="62"/>
                  </a:lnTo>
                  <a:lnTo>
                    <a:pt x="132" y="71"/>
                  </a:lnTo>
                  <a:lnTo>
                    <a:pt x="114" y="88"/>
                  </a:lnTo>
                  <a:lnTo>
                    <a:pt x="97" y="106"/>
                  </a:lnTo>
                  <a:lnTo>
                    <a:pt x="88" y="141"/>
                  </a:lnTo>
                  <a:lnTo>
                    <a:pt x="79" y="177"/>
                  </a:lnTo>
                  <a:lnTo>
                    <a:pt x="70" y="283"/>
                  </a:lnTo>
                  <a:lnTo>
                    <a:pt x="70" y="283"/>
                  </a:lnTo>
                  <a:lnTo>
                    <a:pt x="79" y="380"/>
                  </a:lnTo>
                  <a:lnTo>
                    <a:pt x="88" y="424"/>
                  </a:lnTo>
                  <a:lnTo>
                    <a:pt x="97" y="450"/>
                  </a:lnTo>
                  <a:lnTo>
                    <a:pt x="114" y="477"/>
                  </a:lnTo>
                  <a:lnTo>
                    <a:pt x="132" y="494"/>
                  </a:lnTo>
                  <a:lnTo>
                    <a:pt x="150" y="503"/>
                  </a:lnTo>
                  <a:lnTo>
                    <a:pt x="176" y="503"/>
                  </a:lnTo>
                  <a:lnTo>
                    <a:pt x="176" y="503"/>
                  </a:lnTo>
                  <a:lnTo>
                    <a:pt x="194" y="503"/>
                  </a:lnTo>
                  <a:lnTo>
                    <a:pt x="220" y="494"/>
                  </a:lnTo>
                  <a:lnTo>
                    <a:pt x="238" y="477"/>
                  </a:lnTo>
                  <a:lnTo>
                    <a:pt x="247" y="450"/>
                  </a:lnTo>
                  <a:lnTo>
                    <a:pt x="264" y="424"/>
                  </a:lnTo>
                  <a:lnTo>
                    <a:pt x="273" y="380"/>
                  </a:lnTo>
                  <a:lnTo>
                    <a:pt x="282" y="283"/>
                  </a:lnTo>
                  <a:close/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Freeform 131"/>
            <p:cNvSpPr>
              <a:spLocks noChangeArrowheads="1"/>
            </p:cNvSpPr>
            <p:nvPr/>
          </p:nvSpPr>
          <p:spPr bwMode="auto">
            <a:xfrm>
              <a:off x="4330700" y="2474913"/>
              <a:ext cx="107950" cy="196850"/>
            </a:xfrm>
            <a:custGeom>
              <a:avLst/>
              <a:gdLst>
                <a:gd name="T0" fmla="*/ 0 w 301"/>
                <a:gd name="T1" fmla="*/ 485 h 548"/>
                <a:gd name="T2" fmla="*/ 124 w 301"/>
                <a:gd name="T3" fmla="*/ 485 h 548"/>
                <a:gd name="T4" fmla="*/ 124 w 301"/>
                <a:gd name="T5" fmla="*/ 88 h 548"/>
                <a:gd name="T6" fmla="*/ 27 w 301"/>
                <a:gd name="T7" fmla="*/ 88 h 548"/>
                <a:gd name="T8" fmla="*/ 27 w 301"/>
                <a:gd name="T9" fmla="*/ 44 h 548"/>
                <a:gd name="T10" fmla="*/ 27 w 301"/>
                <a:gd name="T11" fmla="*/ 44 h 548"/>
                <a:gd name="T12" fmla="*/ 89 w 301"/>
                <a:gd name="T13" fmla="*/ 26 h 548"/>
                <a:gd name="T14" fmla="*/ 141 w 301"/>
                <a:gd name="T15" fmla="*/ 0 h 548"/>
                <a:gd name="T16" fmla="*/ 194 w 301"/>
                <a:gd name="T17" fmla="*/ 0 h 548"/>
                <a:gd name="T18" fmla="*/ 194 w 301"/>
                <a:gd name="T19" fmla="*/ 485 h 548"/>
                <a:gd name="T20" fmla="*/ 300 w 301"/>
                <a:gd name="T21" fmla="*/ 485 h 548"/>
                <a:gd name="T22" fmla="*/ 300 w 301"/>
                <a:gd name="T23" fmla="*/ 547 h 548"/>
                <a:gd name="T24" fmla="*/ 0 w 301"/>
                <a:gd name="T25" fmla="*/ 547 h 548"/>
                <a:gd name="T26" fmla="*/ 0 w 301"/>
                <a:gd name="T27" fmla="*/ 485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1" h="548">
                  <a:moveTo>
                    <a:pt x="0" y="485"/>
                  </a:moveTo>
                  <a:lnTo>
                    <a:pt x="124" y="485"/>
                  </a:lnTo>
                  <a:lnTo>
                    <a:pt x="124" y="88"/>
                  </a:lnTo>
                  <a:lnTo>
                    <a:pt x="27" y="88"/>
                  </a:lnTo>
                  <a:lnTo>
                    <a:pt x="27" y="44"/>
                  </a:lnTo>
                  <a:lnTo>
                    <a:pt x="27" y="44"/>
                  </a:lnTo>
                  <a:lnTo>
                    <a:pt x="89" y="26"/>
                  </a:lnTo>
                  <a:lnTo>
                    <a:pt x="141" y="0"/>
                  </a:lnTo>
                  <a:lnTo>
                    <a:pt x="194" y="0"/>
                  </a:lnTo>
                  <a:lnTo>
                    <a:pt x="194" y="485"/>
                  </a:lnTo>
                  <a:lnTo>
                    <a:pt x="300" y="485"/>
                  </a:lnTo>
                  <a:lnTo>
                    <a:pt x="300" y="547"/>
                  </a:lnTo>
                  <a:lnTo>
                    <a:pt x="0" y="547"/>
                  </a:lnTo>
                  <a:lnTo>
                    <a:pt x="0" y="485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Freeform 132"/>
            <p:cNvSpPr>
              <a:spLocks noChangeArrowheads="1"/>
            </p:cNvSpPr>
            <p:nvPr/>
          </p:nvSpPr>
          <p:spPr bwMode="auto">
            <a:xfrm>
              <a:off x="4495800" y="2471738"/>
              <a:ext cx="123825" cy="203200"/>
            </a:xfrm>
            <a:custGeom>
              <a:avLst/>
              <a:gdLst>
                <a:gd name="T0" fmla="*/ 299 w 344"/>
                <a:gd name="T1" fmla="*/ 106 h 566"/>
                <a:gd name="T2" fmla="*/ 255 w 344"/>
                <a:gd name="T3" fmla="*/ 71 h 566"/>
                <a:gd name="T4" fmla="*/ 212 w 344"/>
                <a:gd name="T5" fmla="*/ 62 h 566"/>
                <a:gd name="T6" fmla="*/ 177 w 344"/>
                <a:gd name="T7" fmla="*/ 62 h 566"/>
                <a:gd name="T8" fmla="*/ 133 w 344"/>
                <a:gd name="T9" fmla="*/ 88 h 566"/>
                <a:gd name="T10" fmla="*/ 88 w 344"/>
                <a:gd name="T11" fmla="*/ 141 h 566"/>
                <a:gd name="T12" fmla="*/ 71 w 344"/>
                <a:gd name="T13" fmla="*/ 230 h 566"/>
                <a:gd name="T14" fmla="*/ 62 w 344"/>
                <a:gd name="T15" fmla="*/ 291 h 566"/>
                <a:gd name="T16" fmla="*/ 124 w 344"/>
                <a:gd name="T17" fmla="*/ 238 h 566"/>
                <a:gd name="T18" fmla="*/ 194 w 344"/>
                <a:gd name="T19" fmla="*/ 221 h 566"/>
                <a:gd name="T20" fmla="*/ 229 w 344"/>
                <a:gd name="T21" fmla="*/ 221 h 566"/>
                <a:gd name="T22" fmla="*/ 282 w 344"/>
                <a:gd name="T23" fmla="*/ 247 h 566"/>
                <a:gd name="T24" fmla="*/ 317 w 344"/>
                <a:gd name="T25" fmla="*/ 283 h 566"/>
                <a:gd name="T26" fmla="*/ 343 w 344"/>
                <a:gd name="T27" fmla="*/ 353 h 566"/>
                <a:gd name="T28" fmla="*/ 343 w 344"/>
                <a:gd name="T29" fmla="*/ 388 h 566"/>
                <a:gd name="T30" fmla="*/ 335 w 344"/>
                <a:gd name="T31" fmla="*/ 459 h 566"/>
                <a:gd name="T32" fmla="*/ 299 w 344"/>
                <a:gd name="T33" fmla="*/ 512 h 566"/>
                <a:gd name="T34" fmla="*/ 246 w 344"/>
                <a:gd name="T35" fmla="*/ 547 h 566"/>
                <a:gd name="T36" fmla="*/ 186 w 344"/>
                <a:gd name="T37" fmla="*/ 565 h 566"/>
                <a:gd name="T38" fmla="*/ 150 w 344"/>
                <a:gd name="T39" fmla="*/ 556 h 566"/>
                <a:gd name="T40" fmla="*/ 80 w 344"/>
                <a:gd name="T41" fmla="*/ 530 h 566"/>
                <a:gd name="T42" fmla="*/ 27 w 344"/>
                <a:gd name="T43" fmla="*/ 459 h 566"/>
                <a:gd name="T44" fmla="*/ 0 w 344"/>
                <a:gd name="T45" fmla="*/ 362 h 566"/>
                <a:gd name="T46" fmla="*/ 0 w 344"/>
                <a:gd name="T47" fmla="*/ 300 h 566"/>
                <a:gd name="T48" fmla="*/ 18 w 344"/>
                <a:gd name="T49" fmla="*/ 159 h 566"/>
                <a:gd name="T50" fmla="*/ 62 w 344"/>
                <a:gd name="T51" fmla="*/ 71 h 566"/>
                <a:gd name="T52" fmla="*/ 124 w 344"/>
                <a:gd name="T53" fmla="*/ 18 h 566"/>
                <a:gd name="T54" fmla="*/ 203 w 344"/>
                <a:gd name="T55" fmla="*/ 0 h 566"/>
                <a:gd name="T56" fmla="*/ 246 w 344"/>
                <a:gd name="T57" fmla="*/ 9 h 566"/>
                <a:gd name="T58" fmla="*/ 308 w 344"/>
                <a:gd name="T59" fmla="*/ 35 h 566"/>
                <a:gd name="T60" fmla="*/ 299 w 344"/>
                <a:gd name="T61" fmla="*/ 106 h 566"/>
                <a:gd name="T62" fmla="*/ 282 w 344"/>
                <a:gd name="T63" fmla="*/ 388 h 566"/>
                <a:gd name="T64" fmla="*/ 255 w 344"/>
                <a:gd name="T65" fmla="*/ 309 h 566"/>
                <a:gd name="T66" fmla="*/ 177 w 344"/>
                <a:gd name="T67" fmla="*/ 274 h 566"/>
                <a:gd name="T68" fmla="*/ 150 w 344"/>
                <a:gd name="T69" fmla="*/ 274 h 566"/>
                <a:gd name="T70" fmla="*/ 97 w 344"/>
                <a:gd name="T71" fmla="*/ 309 h 566"/>
                <a:gd name="T72" fmla="*/ 71 w 344"/>
                <a:gd name="T73" fmla="*/ 344 h 566"/>
                <a:gd name="T74" fmla="*/ 106 w 344"/>
                <a:gd name="T75" fmla="*/ 468 h 566"/>
                <a:gd name="T76" fmla="*/ 141 w 344"/>
                <a:gd name="T77" fmla="*/ 494 h 566"/>
                <a:gd name="T78" fmla="*/ 186 w 344"/>
                <a:gd name="T79" fmla="*/ 503 h 566"/>
                <a:gd name="T80" fmla="*/ 220 w 344"/>
                <a:gd name="T81" fmla="*/ 494 h 566"/>
                <a:gd name="T82" fmla="*/ 273 w 344"/>
                <a:gd name="T83" fmla="*/ 433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44" h="566">
                  <a:moveTo>
                    <a:pt x="299" y="106"/>
                  </a:moveTo>
                  <a:lnTo>
                    <a:pt x="299" y="106"/>
                  </a:lnTo>
                  <a:lnTo>
                    <a:pt x="282" y="88"/>
                  </a:lnTo>
                  <a:lnTo>
                    <a:pt x="255" y="71"/>
                  </a:lnTo>
                  <a:lnTo>
                    <a:pt x="229" y="62"/>
                  </a:lnTo>
                  <a:lnTo>
                    <a:pt x="212" y="62"/>
                  </a:lnTo>
                  <a:lnTo>
                    <a:pt x="212" y="62"/>
                  </a:lnTo>
                  <a:lnTo>
                    <a:pt x="177" y="62"/>
                  </a:lnTo>
                  <a:lnTo>
                    <a:pt x="150" y="71"/>
                  </a:lnTo>
                  <a:lnTo>
                    <a:pt x="133" y="88"/>
                  </a:lnTo>
                  <a:lnTo>
                    <a:pt x="106" y="106"/>
                  </a:lnTo>
                  <a:lnTo>
                    <a:pt x="88" y="141"/>
                  </a:lnTo>
                  <a:lnTo>
                    <a:pt x="80" y="177"/>
                  </a:lnTo>
                  <a:lnTo>
                    <a:pt x="71" y="230"/>
                  </a:lnTo>
                  <a:lnTo>
                    <a:pt x="62" y="291"/>
                  </a:lnTo>
                  <a:lnTo>
                    <a:pt x="62" y="291"/>
                  </a:lnTo>
                  <a:lnTo>
                    <a:pt x="97" y="265"/>
                  </a:lnTo>
                  <a:lnTo>
                    <a:pt x="124" y="238"/>
                  </a:lnTo>
                  <a:lnTo>
                    <a:pt x="159" y="230"/>
                  </a:lnTo>
                  <a:lnTo>
                    <a:pt x="194" y="221"/>
                  </a:lnTo>
                  <a:lnTo>
                    <a:pt x="194" y="221"/>
                  </a:lnTo>
                  <a:lnTo>
                    <a:pt x="229" y="221"/>
                  </a:lnTo>
                  <a:lnTo>
                    <a:pt x="255" y="230"/>
                  </a:lnTo>
                  <a:lnTo>
                    <a:pt x="282" y="247"/>
                  </a:lnTo>
                  <a:lnTo>
                    <a:pt x="299" y="265"/>
                  </a:lnTo>
                  <a:lnTo>
                    <a:pt x="317" y="283"/>
                  </a:lnTo>
                  <a:lnTo>
                    <a:pt x="335" y="318"/>
                  </a:lnTo>
                  <a:lnTo>
                    <a:pt x="343" y="353"/>
                  </a:lnTo>
                  <a:lnTo>
                    <a:pt x="343" y="388"/>
                  </a:lnTo>
                  <a:lnTo>
                    <a:pt x="343" y="388"/>
                  </a:lnTo>
                  <a:lnTo>
                    <a:pt x="343" y="424"/>
                  </a:lnTo>
                  <a:lnTo>
                    <a:pt x="335" y="459"/>
                  </a:lnTo>
                  <a:lnTo>
                    <a:pt x="317" y="486"/>
                  </a:lnTo>
                  <a:lnTo>
                    <a:pt x="299" y="512"/>
                  </a:lnTo>
                  <a:lnTo>
                    <a:pt x="273" y="538"/>
                  </a:lnTo>
                  <a:lnTo>
                    <a:pt x="246" y="547"/>
                  </a:lnTo>
                  <a:lnTo>
                    <a:pt x="220" y="556"/>
                  </a:lnTo>
                  <a:lnTo>
                    <a:pt x="186" y="565"/>
                  </a:lnTo>
                  <a:lnTo>
                    <a:pt x="186" y="565"/>
                  </a:lnTo>
                  <a:lnTo>
                    <a:pt x="150" y="556"/>
                  </a:lnTo>
                  <a:lnTo>
                    <a:pt x="115" y="547"/>
                  </a:lnTo>
                  <a:lnTo>
                    <a:pt x="80" y="530"/>
                  </a:lnTo>
                  <a:lnTo>
                    <a:pt x="53" y="494"/>
                  </a:lnTo>
                  <a:lnTo>
                    <a:pt x="27" y="459"/>
                  </a:lnTo>
                  <a:lnTo>
                    <a:pt x="18" y="415"/>
                  </a:lnTo>
                  <a:lnTo>
                    <a:pt x="0" y="362"/>
                  </a:lnTo>
                  <a:lnTo>
                    <a:pt x="0" y="300"/>
                  </a:lnTo>
                  <a:lnTo>
                    <a:pt x="0" y="300"/>
                  </a:lnTo>
                  <a:lnTo>
                    <a:pt x="0" y="230"/>
                  </a:lnTo>
                  <a:lnTo>
                    <a:pt x="18" y="159"/>
                  </a:lnTo>
                  <a:lnTo>
                    <a:pt x="35" y="115"/>
                  </a:lnTo>
                  <a:lnTo>
                    <a:pt x="62" y="71"/>
                  </a:lnTo>
                  <a:lnTo>
                    <a:pt x="97" y="35"/>
                  </a:lnTo>
                  <a:lnTo>
                    <a:pt x="124" y="18"/>
                  </a:lnTo>
                  <a:lnTo>
                    <a:pt x="168" y="9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246" y="9"/>
                  </a:lnTo>
                  <a:lnTo>
                    <a:pt x="282" y="18"/>
                  </a:lnTo>
                  <a:lnTo>
                    <a:pt x="308" y="35"/>
                  </a:lnTo>
                  <a:lnTo>
                    <a:pt x="335" y="62"/>
                  </a:lnTo>
                  <a:lnTo>
                    <a:pt x="299" y="106"/>
                  </a:lnTo>
                  <a:close/>
                  <a:moveTo>
                    <a:pt x="282" y="388"/>
                  </a:moveTo>
                  <a:lnTo>
                    <a:pt x="282" y="388"/>
                  </a:lnTo>
                  <a:lnTo>
                    <a:pt x="273" y="344"/>
                  </a:lnTo>
                  <a:lnTo>
                    <a:pt x="255" y="309"/>
                  </a:lnTo>
                  <a:lnTo>
                    <a:pt x="220" y="283"/>
                  </a:lnTo>
                  <a:lnTo>
                    <a:pt x="177" y="274"/>
                  </a:lnTo>
                  <a:lnTo>
                    <a:pt x="177" y="274"/>
                  </a:lnTo>
                  <a:lnTo>
                    <a:pt x="150" y="274"/>
                  </a:lnTo>
                  <a:lnTo>
                    <a:pt x="124" y="291"/>
                  </a:lnTo>
                  <a:lnTo>
                    <a:pt x="97" y="309"/>
                  </a:lnTo>
                  <a:lnTo>
                    <a:pt x="71" y="344"/>
                  </a:lnTo>
                  <a:lnTo>
                    <a:pt x="71" y="344"/>
                  </a:lnTo>
                  <a:lnTo>
                    <a:pt x="80" y="415"/>
                  </a:lnTo>
                  <a:lnTo>
                    <a:pt x="106" y="468"/>
                  </a:lnTo>
                  <a:lnTo>
                    <a:pt x="124" y="486"/>
                  </a:lnTo>
                  <a:lnTo>
                    <a:pt x="141" y="494"/>
                  </a:lnTo>
                  <a:lnTo>
                    <a:pt x="159" y="503"/>
                  </a:lnTo>
                  <a:lnTo>
                    <a:pt x="186" y="503"/>
                  </a:lnTo>
                  <a:lnTo>
                    <a:pt x="186" y="503"/>
                  </a:lnTo>
                  <a:lnTo>
                    <a:pt x="220" y="494"/>
                  </a:lnTo>
                  <a:lnTo>
                    <a:pt x="255" y="477"/>
                  </a:lnTo>
                  <a:lnTo>
                    <a:pt x="273" y="433"/>
                  </a:lnTo>
                  <a:lnTo>
                    <a:pt x="282" y="388"/>
                  </a:lnTo>
                  <a:close/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3" name="Picture 2" descr="imag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708400" cy="68453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923" y="5166752"/>
            <a:ext cx="328930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2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CANN Template">
      <a:dk1>
        <a:srgbClr val="0A1F24"/>
      </a:dk1>
      <a:lt1>
        <a:sysClr val="window" lastClr="FFFFFF"/>
      </a:lt1>
      <a:dk2>
        <a:srgbClr val="1A87C9"/>
      </a:dk2>
      <a:lt2>
        <a:srgbClr val="EEECE1"/>
      </a:lt2>
      <a:accent1>
        <a:srgbClr val="1A87C9"/>
      </a:accent1>
      <a:accent2>
        <a:srgbClr val="0D436C"/>
      </a:accent2>
      <a:accent3>
        <a:srgbClr val="1B6F74"/>
      </a:accent3>
      <a:accent4>
        <a:srgbClr val="EA903A"/>
      </a:accent4>
      <a:accent5>
        <a:srgbClr val="DB6033"/>
      </a:accent5>
      <a:accent6>
        <a:srgbClr val="1768B1"/>
      </a:accent6>
      <a:hlink>
        <a:srgbClr val="1D98D3"/>
      </a:hlink>
      <a:folHlink>
        <a:srgbClr val="427B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Source Sans Pro"/>
            <a:cs typeface="Source Sans Pro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CANNPPT_Arial_May2016_" id="{C895D4B6-7CA4-7943-A4F5-2122BEB233D7}" vid="{C8A82979-A159-FF4A-B628-28C3F7C93EC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ICANNPPT_Arial_May2016_</Template>
  <TotalTime>9688</TotalTime>
  <Words>568</Words>
  <Application>Microsoft Macintosh PowerPoint</Application>
  <PresentationFormat>On-screen Show (4:3)</PresentationFormat>
  <Paragraphs>70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Source Sans Pro</vt:lpstr>
      <vt:lpstr>Arial</vt:lpstr>
      <vt:lpstr>Office Theme</vt:lpstr>
      <vt:lpstr>PowerPoint Presentation</vt:lpstr>
      <vt:lpstr>PowerPoint Presentation</vt:lpstr>
      <vt:lpstr>What is this about?</vt:lpstr>
      <vt:lpstr>Current Status</vt:lpstr>
      <vt:lpstr>Expected Next Steps</vt:lpstr>
      <vt:lpstr>Detailed Timeline</vt:lpstr>
      <vt:lpstr>Comparison of ccNSO and GNSO Timelines</vt:lpstr>
      <vt:lpstr>PowerPoint Presentation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165</cp:revision>
  <cp:lastPrinted>2015-04-13T15:10:57Z</cp:lastPrinted>
  <dcterms:created xsi:type="dcterms:W3CDTF">2016-05-31T14:34:06Z</dcterms:created>
  <dcterms:modified xsi:type="dcterms:W3CDTF">2016-06-29T14:21:51Z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VersionGuid">
    <vt:lpwstr>706d6ba7-79f8-4f5b-b64e-530e5dd7b4c7</vt:lpwstr>
  </property>
  <property fmtid="{D5CDD505-2E9C-101B-9397-08002B2CF9AE}" pid="3" name="Offisync_ServerID">
    <vt:lpwstr>f1a3e59a-4990-4d5e-9ace-4d146556dde0</vt:lpwstr>
  </property>
  <property fmtid="{D5CDD505-2E9C-101B-9397-08002B2CF9AE}" pid="4" name="Offisync_UpdateToken">
    <vt:lpwstr>1</vt:lpwstr>
  </property>
  <property fmtid="{D5CDD505-2E9C-101B-9397-08002B2CF9AE}" pid="5" name="Offisync_UniqueId">
    <vt:lpwstr>14430</vt:lpwstr>
  </property>
  <property fmtid="{D5CDD505-2E9C-101B-9397-08002B2CF9AE}" pid="6" name="Offisync_ProviderInitializationData">
    <vt:lpwstr>https://wecann.icann.org</vt:lpwstr>
  </property>
  <property fmtid="{D5CDD505-2E9C-101B-9397-08002B2CF9AE}" pid="7" name="Jive_LatestUserAccountName">
    <vt:lpwstr>carlos.reyes@icann.org</vt:lpwstr>
  </property>
</Properties>
</file>