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784" r:id="rId3"/>
    <p:sldId id="788" r:id="rId4"/>
    <p:sldId id="322" r:id="rId5"/>
    <p:sldId id="579" r:id="rId6"/>
    <p:sldId id="609" r:id="rId7"/>
    <p:sldId id="786" r:id="rId8"/>
    <p:sldId id="787" r:id="rId9"/>
    <p:sldId id="595" r:id="rId10"/>
    <p:sldId id="783" r:id="rId11"/>
    <p:sldId id="581" r:id="rId12"/>
    <p:sldId id="789" r:id="rId13"/>
    <p:sldId id="650" r:id="rId14"/>
    <p:sldId id="580" r:id="rId15"/>
    <p:sldId id="791" r:id="rId16"/>
    <p:sldId id="63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Steve Chan"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3"/>
    <p:restoredTop sz="94646"/>
  </p:normalViewPr>
  <p:slideViewPr>
    <p:cSldViewPr snapToGrid="0" snapToObjects="1">
      <p:cViewPr varScale="1">
        <p:scale>
          <a:sx n="111" d="100"/>
          <a:sy n="111" d="100"/>
        </p:scale>
        <p:origin x="952" y="200"/>
      </p:cViewPr>
      <p:guideLst>
        <p:guide orient="horz" pos="1416"/>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10/31/19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10/31/19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C98C-17B2-7B4B-9B8C-6F4F7EA0390F}" type="slidenum">
              <a:rPr lang="en-US" smtClean="0"/>
              <a:t>1</a:t>
            </a:fld>
            <a:endParaRPr lang="en-US"/>
          </a:p>
        </p:txBody>
      </p:sp>
    </p:spTree>
    <p:extLst>
      <p:ext uri="{BB962C8B-B14F-4D97-AF65-F5344CB8AC3E}">
        <p14:creationId xmlns:p14="http://schemas.microsoft.com/office/powerpoint/2010/main" val="274483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296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129523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14193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spTree>
    <p:extLst>
      <p:ext uri="{BB962C8B-B14F-4D97-AF65-F5344CB8AC3E}">
        <p14:creationId xmlns:p14="http://schemas.microsoft.com/office/powerpoint/2010/main" val="203311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2896981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732468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Engage with ICANN White">
    <p:spTree>
      <p:nvGrpSpPr>
        <p:cNvPr id="1" name=""/>
        <p:cNvGrpSpPr/>
        <p:nvPr/>
      </p:nvGrpSpPr>
      <p:grpSpPr>
        <a:xfrm>
          <a:off x="0" y="0"/>
          <a:ext cx="0" cy="0"/>
          <a:chOff x="0" y="0"/>
          <a:chExt cx="0" cy="0"/>
        </a:xfrm>
      </p:grpSpPr>
      <p:sp>
        <p:nvSpPr>
          <p:cNvPr id="3" name="Rectangle 2"/>
          <p:cNvSpPr/>
          <p:nvPr userDrawn="1"/>
        </p:nvSpPr>
        <p:spPr>
          <a:xfrm>
            <a:off x="2313656" y="685226"/>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dirty="0">
              <a:solidFill>
                <a:prstClr val="white"/>
              </a:solidFill>
              <a:cs typeface="Arial"/>
            </a:endParaRPr>
          </a:p>
        </p:txBody>
      </p:sp>
      <p:sp>
        <p:nvSpPr>
          <p:cNvPr id="6" name="Rectangle 5"/>
          <p:cNvSpPr/>
          <p:nvPr userDrawn="1"/>
        </p:nvSpPr>
        <p:spPr>
          <a:xfrm>
            <a:off x="2" y="685226"/>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a:solidFill>
                <a:prstClr val="white"/>
              </a:solidFill>
              <a:cs typeface="Arial"/>
            </a:endParaRPr>
          </a:p>
        </p:txBody>
      </p:sp>
      <p:sp>
        <p:nvSpPr>
          <p:cNvPr id="31" name="Title 4"/>
          <p:cNvSpPr>
            <a:spLocks noGrp="1"/>
          </p:cNvSpPr>
          <p:nvPr>
            <p:ph type="title" hasCustomPrompt="1"/>
          </p:nvPr>
        </p:nvSpPr>
        <p:spPr>
          <a:xfrm>
            <a:off x="315468" y="42394"/>
            <a:ext cx="7910513"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544" y="856105"/>
            <a:ext cx="1471870" cy="1523172"/>
          </a:xfrm>
          <a:prstGeom prst="rect">
            <a:avLst/>
          </a:prstGeom>
        </p:spPr>
      </p:pic>
    </p:spTree>
    <p:extLst>
      <p:ext uri="{BB962C8B-B14F-4D97-AF65-F5344CB8AC3E}">
        <p14:creationId xmlns:p14="http://schemas.microsoft.com/office/powerpoint/2010/main" val="3445560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10/31/19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a:p>
        </p:txBody>
      </p:sp>
    </p:spTree>
    <p:extLst>
      <p:ext uri="{BB962C8B-B14F-4D97-AF65-F5344CB8AC3E}">
        <p14:creationId xmlns:p14="http://schemas.microsoft.com/office/powerpoint/2010/main" val="192191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60" r:id="rId50"/>
    <p:sldLayoutId id="2147483761" r:id="rId51"/>
    <p:sldLayoutId id="2147483762" r:id="rId52"/>
    <p:sldLayoutId id="2147483763"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hyperlink" Target="https://go.icann.org/2LKuju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go.icann.org/2MsBAA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twitter.com/icann" TargetMode="External"/><Relationship Id="rId13" Type="http://schemas.openxmlformats.org/officeDocument/2006/relationships/image" Target="../media/image23.png"/><Relationship Id="rId18" Type="http://schemas.openxmlformats.org/officeDocument/2006/relationships/image" Target="../media/image25.png"/><Relationship Id="rId3" Type="http://schemas.openxmlformats.org/officeDocument/2006/relationships/hyperlink" Target="flickr.com/photos/icann" TargetMode="External"/><Relationship Id="rId7" Type="http://schemas.openxmlformats.org/officeDocument/2006/relationships/image" Target="../media/image21.png"/><Relationship Id="rId12" Type="http://schemas.openxmlformats.org/officeDocument/2006/relationships/hyperlink" Target="facebook.com/icannorg" TargetMode="External"/><Relationship Id="rId17" Type="http://schemas.openxmlformats.org/officeDocument/2006/relationships/hyperlink" Target="https://soundcloud.com/icann" TargetMode="External"/><Relationship Id="rId2" Type="http://schemas.openxmlformats.org/officeDocument/2006/relationships/hyperlink" Target="https://www.flickr.com/photos/icann" TargetMode="External"/><Relationship Id="rId16" Type="http://schemas.openxmlformats.org/officeDocument/2006/relationships/hyperlink" Target="https://www.youtube.com/user/ICANNnews" TargetMode="External"/><Relationship Id="rId1" Type="http://schemas.openxmlformats.org/officeDocument/2006/relationships/slideLayout" Target="../slideLayouts/slideLayout52.xml"/><Relationship Id="rId6" Type="http://schemas.openxmlformats.org/officeDocument/2006/relationships/hyperlink" Target="linkedin.com/company/icann" TargetMode="External"/><Relationship Id="rId11" Type="http://schemas.openxmlformats.org/officeDocument/2006/relationships/hyperlink" Target="https://www.facebook.com/icannorg" TargetMode="External"/><Relationship Id="rId5" Type="http://schemas.openxmlformats.org/officeDocument/2006/relationships/hyperlink" Target="https://www.linkedin.com/company/icann" TargetMode="External"/><Relationship Id="rId15" Type="http://schemas.openxmlformats.org/officeDocument/2006/relationships/image" Target="../media/image24.png"/><Relationship Id="rId10" Type="http://schemas.openxmlformats.org/officeDocument/2006/relationships/image" Target="../media/image22.png"/><Relationship Id="rId19" Type="http://schemas.openxmlformats.org/officeDocument/2006/relationships/hyperlink" Target="https://www.slideshare.net/icannpresentations" TargetMode="External"/><Relationship Id="rId4" Type="http://schemas.openxmlformats.org/officeDocument/2006/relationships/image" Target="../media/image20.png"/><Relationship Id="rId9" Type="http://schemas.openxmlformats.org/officeDocument/2006/relationships/hyperlink" Target="twitter.com/icann" TargetMode="External"/><Relationship Id="rId14" Type="http://schemas.openxmlformats.org/officeDocument/2006/relationships/hyperlink" Target="youtube.com/user/ICANNn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city landscape&#10;&#10;Description automatically generated">
            <a:extLst>
              <a:ext uri="{FF2B5EF4-FFF2-40B4-BE49-F238E27FC236}">
                <a16:creationId xmlns:a16="http://schemas.microsoft.com/office/drawing/2014/main" id="{2FB46953-B907-5A4E-8FF8-D677728303BD}"/>
              </a:ext>
            </a:extLst>
          </p:cNvPr>
          <p:cNvPicPr>
            <a:picLocks noChangeAspect="1"/>
          </p:cNvPicPr>
          <p:nvPr/>
        </p:nvPicPr>
        <p:blipFill>
          <a:blip r:embed="rId3"/>
          <a:stretch>
            <a:fillRect/>
          </a:stretch>
        </p:blipFill>
        <p:spPr>
          <a:xfrm>
            <a:off x="0" y="3048"/>
            <a:ext cx="9144000" cy="685190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293988" y="152871"/>
            <a:ext cx="4592512" cy="2740693"/>
          </a:xfrm>
          <a:prstGeom prst="rect">
            <a:avLst/>
          </a:prstGeom>
        </p:spPr>
      </p:pic>
    </p:spTree>
    <p:extLst>
      <p:ext uri="{BB962C8B-B14F-4D97-AF65-F5344CB8AC3E}">
        <p14:creationId xmlns:p14="http://schemas.microsoft.com/office/powerpoint/2010/main" val="94612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Further Information</a:t>
            </a:r>
          </a:p>
        </p:txBody>
      </p:sp>
      <p:sp>
        <p:nvSpPr>
          <p:cNvPr id="3" name="Content Placeholder 2"/>
          <p:cNvSpPr>
            <a:spLocks noGrp="1"/>
          </p:cNvSpPr>
          <p:nvPr>
            <p:ph sz="quarter" idx="10"/>
          </p:nvPr>
        </p:nvSpPr>
        <p:spPr>
          <a:xfrm>
            <a:off x="374904" y="810455"/>
            <a:ext cx="8443564" cy="5787115"/>
          </a:xfrm>
        </p:spPr>
        <p:txBody>
          <a:bodyPr/>
          <a:lstStyle/>
          <a:p>
            <a:r>
              <a:rPr lang="en-US" b="1" dirty="0">
                <a:solidFill>
                  <a:srgbClr val="0C1F24"/>
                </a:solidFill>
                <a:cs typeface="Arial"/>
              </a:rPr>
              <a:t>Resources</a:t>
            </a:r>
          </a:p>
          <a:p>
            <a:pPr marL="457200" lvl="1" indent="0">
              <a:buNone/>
            </a:pPr>
            <a:endParaRPr lang="en-US" dirty="0">
              <a:solidFill>
                <a:srgbClr val="0C1F24"/>
              </a:solidFill>
              <a:cs typeface="Arial"/>
            </a:endParaRPr>
          </a:p>
          <a:p>
            <a:pPr marL="741363" lvl="1" indent="-285750">
              <a:buFont typeface="Wingdings" charset="2"/>
              <a:buChar char=""/>
            </a:pPr>
            <a:r>
              <a:rPr lang="en-US" dirty="0"/>
              <a:t>Phase 2 Building Blocks: </a:t>
            </a:r>
            <a:r>
              <a:rPr lang="en-US" sz="2000" u="sng" dirty="0">
                <a:solidFill>
                  <a:schemeClr val="tx2"/>
                </a:solidFill>
              </a:rPr>
              <a:t>https://</a:t>
            </a:r>
            <a:r>
              <a:rPr lang="en-US" sz="2000" u="sng" dirty="0" err="1">
                <a:solidFill>
                  <a:schemeClr val="tx2"/>
                </a:solidFill>
              </a:rPr>
              <a:t>community.icann.org</a:t>
            </a:r>
            <a:r>
              <a:rPr lang="en-US" sz="2000" u="sng" dirty="0">
                <a:solidFill>
                  <a:schemeClr val="tx2"/>
                </a:solidFill>
              </a:rPr>
              <a:t>/x/k5ICBw </a:t>
            </a:r>
          </a:p>
          <a:p>
            <a:pPr marL="741363" lvl="1" indent="-285750">
              <a:buFont typeface="Wingdings" charset="2"/>
              <a:buChar char=""/>
            </a:pPr>
            <a:r>
              <a:rPr lang="en-US" dirty="0"/>
              <a:t>EPDP Workspace</a:t>
            </a:r>
            <a:r>
              <a:rPr lang="en-US" sz="2000" dirty="0"/>
              <a:t>: </a:t>
            </a:r>
            <a:r>
              <a:rPr lang="en-US" sz="2000" u="sng" dirty="0">
                <a:hlinkClick r:id="rId3"/>
              </a:rPr>
              <a:t>https://go.icann.org/2LKujuF</a:t>
            </a:r>
            <a:endParaRPr lang="en-US" sz="2400" u="sng" dirty="0"/>
          </a:p>
          <a:p>
            <a:pPr marL="741363" lvl="1" indent="-285750">
              <a:buFont typeface="Wingdings" charset="2"/>
              <a:buChar char=""/>
            </a:pPr>
            <a:r>
              <a:rPr lang="en-US" dirty="0"/>
              <a:t>EPDP Charter</a:t>
            </a:r>
            <a:r>
              <a:rPr lang="en-US" sz="2000" dirty="0"/>
              <a:t>: </a:t>
            </a:r>
            <a:r>
              <a:rPr lang="en-US" sz="2000" u="sng" dirty="0">
                <a:hlinkClick r:id="rId4"/>
              </a:rPr>
              <a:t>https://go.icann.org/2MsBAAx</a:t>
            </a:r>
            <a:endParaRPr lang="en-US" sz="2400" dirty="0"/>
          </a:p>
          <a:p>
            <a:pPr marL="741363" lvl="1" indent="-285750">
              <a:buFont typeface="Wingdings" charset="2"/>
              <a:buChar char=""/>
            </a:pPr>
            <a:endParaRPr lang="en-US" dirty="0">
              <a:solidFill>
                <a:srgbClr val="0C1F24"/>
              </a:solidFill>
              <a:cs typeface="Arial"/>
            </a:endParaRPr>
          </a:p>
        </p:txBody>
      </p:sp>
    </p:spTree>
    <p:extLst>
      <p:ext uri="{BB962C8B-B14F-4D97-AF65-F5344CB8AC3E}">
        <p14:creationId xmlns:p14="http://schemas.microsoft.com/office/powerpoint/2010/main" val="246724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66D3C0-D556-884D-9F87-5A5E32AE5FF9}"/>
              </a:ext>
            </a:extLst>
          </p:cNvPr>
          <p:cNvSpPr>
            <a:spLocks noGrp="1"/>
          </p:cNvSpPr>
          <p:nvPr>
            <p:ph type="title"/>
          </p:nvPr>
        </p:nvSpPr>
        <p:spPr/>
        <p:txBody>
          <a:bodyPr/>
          <a:lstStyle/>
          <a:p>
            <a:r>
              <a:rPr lang="en-US" dirty="0"/>
              <a:t>Intersection with work of “Strawberry Team”</a:t>
            </a:r>
          </a:p>
        </p:txBody>
      </p:sp>
    </p:spTree>
    <p:extLst>
      <p:ext uri="{BB962C8B-B14F-4D97-AF65-F5344CB8AC3E}">
        <p14:creationId xmlns:p14="http://schemas.microsoft.com/office/powerpoint/2010/main" val="386131564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769C-3893-0949-80DB-44633630A768}"/>
              </a:ext>
            </a:extLst>
          </p:cNvPr>
          <p:cNvSpPr>
            <a:spLocks noGrp="1"/>
          </p:cNvSpPr>
          <p:nvPr>
            <p:ph type="title"/>
          </p:nvPr>
        </p:nvSpPr>
        <p:spPr/>
        <p:txBody>
          <a:bodyPr/>
          <a:lstStyle/>
          <a:p>
            <a:r>
              <a:rPr lang="en-US" dirty="0"/>
              <a:t>Expected next steps &amp; timeline</a:t>
            </a:r>
          </a:p>
        </p:txBody>
      </p:sp>
    </p:spTree>
    <p:extLst>
      <p:ext uri="{BB962C8B-B14F-4D97-AF65-F5344CB8AC3E}">
        <p14:creationId xmlns:p14="http://schemas.microsoft.com/office/powerpoint/2010/main" val="174032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ACA311CA-2939-4AD6-BD40-67AC3F9A5AD9}"/>
              </a:ext>
            </a:extLst>
          </p:cNvPr>
          <p:cNvSpPr/>
          <p:nvPr/>
        </p:nvSpPr>
        <p:spPr>
          <a:xfrm>
            <a:off x="3056051" y="861368"/>
            <a:ext cx="76176" cy="2755827"/>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7CC959F9-BED3-4D39-8878-52323AB80539}"/>
              </a:ext>
            </a:extLst>
          </p:cNvPr>
          <p:cNvSpPr/>
          <p:nvPr/>
        </p:nvSpPr>
        <p:spPr>
          <a:xfrm>
            <a:off x="6468105" y="860819"/>
            <a:ext cx="76176" cy="2755827"/>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0094833-B1BE-4B2B-BD56-EA5FD5E484D0}"/>
              </a:ext>
            </a:extLst>
          </p:cNvPr>
          <p:cNvSpPr/>
          <p:nvPr/>
        </p:nvSpPr>
        <p:spPr>
          <a:xfrm>
            <a:off x="1089011" y="847348"/>
            <a:ext cx="132127" cy="2790498"/>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8412E67-2D2B-4657-AD8A-4EA909396701}"/>
              </a:ext>
            </a:extLst>
          </p:cNvPr>
          <p:cNvSpPr/>
          <p:nvPr/>
        </p:nvSpPr>
        <p:spPr>
          <a:xfrm>
            <a:off x="4321775" y="869141"/>
            <a:ext cx="198128" cy="2755827"/>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D778C7E-9DDB-4A2B-B0FA-EBE43970009C}"/>
              </a:ext>
            </a:extLst>
          </p:cNvPr>
          <p:cNvSpPr/>
          <p:nvPr/>
        </p:nvSpPr>
        <p:spPr>
          <a:xfrm>
            <a:off x="7568367" y="866530"/>
            <a:ext cx="189468" cy="2758438"/>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359722" y="1429863"/>
            <a:ext cx="9503722" cy="1790292"/>
            <a:chOff x="774700" y="1464339"/>
            <a:chExt cx="7553325" cy="1536700"/>
          </a:xfrm>
        </p:grpSpPr>
        <p:cxnSp>
          <p:nvCxnSpPr>
            <p:cNvPr id="46" name="Straight Connector 45"/>
            <p:cNvCxnSpPr/>
            <p:nvPr/>
          </p:nvCxnSpPr>
          <p:spPr bwMode="auto">
            <a:xfrm>
              <a:off x="774700" y="30010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774700" y="2616864"/>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774700" y="2234277"/>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774700" y="1850102"/>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774700" y="14643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cxnSpLocks/>
          </p:cNvCxnSpPr>
          <p:nvPr/>
        </p:nvCxnSpPr>
        <p:spPr bwMode="auto">
          <a:xfrm>
            <a:off x="-318155" y="3624968"/>
            <a:ext cx="9462155" cy="0"/>
          </a:xfrm>
          <a:prstGeom prst="line">
            <a:avLst/>
          </a:prstGeom>
          <a:solidFill>
            <a:srgbClr val="C2C0C4"/>
          </a:solidFill>
          <a:ln w="22225">
            <a:solidFill>
              <a:srgbClr val="0A304B"/>
            </a:solidFill>
          </a:ln>
        </p:spPr>
        <p:style>
          <a:lnRef idx="1">
            <a:schemeClr val="accent1"/>
          </a:lnRef>
          <a:fillRef idx="0">
            <a:schemeClr val="accent1"/>
          </a:fillRef>
          <a:effectRef idx="0">
            <a:schemeClr val="accent1"/>
          </a:effectRef>
          <a:fontRef idx="minor">
            <a:schemeClr val="tx1"/>
          </a:fontRef>
        </p:style>
      </p:cxnSp>
      <p:sp>
        <p:nvSpPr>
          <p:cNvPr id="53" name="Oval 52"/>
          <p:cNvSpPr>
            <a:spLocks noChangeAspect="1"/>
          </p:cNvSpPr>
          <p:nvPr/>
        </p:nvSpPr>
        <p:spPr bwMode="auto">
          <a:xfrm>
            <a:off x="1227813"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3" name="Rectangle 20"/>
          <p:cNvSpPr>
            <a:spLocks noChangeArrowheads="1"/>
          </p:cNvSpPr>
          <p:nvPr/>
        </p:nvSpPr>
        <p:spPr bwMode="auto">
          <a:xfrm>
            <a:off x="1081691" y="3747208"/>
            <a:ext cx="3882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Jul</a:t>
            </a:r>
          </a:p>
        </p:txBody>
      </p:sp>
      <p:sp>
        <p:nvSpPr>
          <p:cNvPr id="54" name="Oval 53"/>
          <p:cNvSpPr>
            <a:spLocks noChangeAspect="1"/>
          </p:cNvSpPr>
          <p:nvPr/>
        </p:nvSpPr>
        <p:spPr bwMode="auto">
          <a:xfrm>
            <a:off x="1994122" y="3577343"/>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4" name="Rectangle 102"/>
          <p:cNvSpPr>
            <a:spLocks noChangeArrowheads="1"/>
          </p:cNvSpPr>
          <p:nvPr/>
        </p:nvSpPr>
        <p:spPr bwMode="auto">
          <a:xfrm>
            <a:off x="1812195" y="3747208"/>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Aug</a:t>
            </a:r>
          </a:p>
        </p:txBody>
      </p:sp>
      <p:sp>
        <p:nvSpPr>
          <p:cNvPr id="55" name="Oval 54"/>
          <p:cNvSpPr>
            <a:spLocks noChangeAspect="1"/>
          </p:cNvSpPr>
          <p:nvPr/>
        </p:nvSpPr>
        <p:spPr bwMode="auto">
          <a:xfrm>
            <a:off x="2763184" y="3577343"/>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5" name="Rectangle 104"/>
          <p:cNvSpPr>
            <a:spLocks noChangeArrowheads="1"/>
          </p:cNvSpPr>
          <p:nvPr/>
        </p:nvSpPr>
        <p:spPr bwMode="auto">
          <a:xfrm>
            <a:off x="2591219" y="3747208"/>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Sep</a:t>
            </a:r>
          </a:p>
        </p:txBody>
      </p:sp>
      <p:sp>
        <p:nvSpPr>
          <p:cNvPr id="56" name="Oval 55"/>
          <p:cNvSpPr>
            <a:spLocks noChangeAspect="1"/>
          </p:cNvSpPr>
          <p:nvPr/>
        </p:nvSpPr>
        <p:spPr bwMode="auto">
          <a:xfrm>
            <a:off x="3540343" y="3577343"/>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6" name="Rectangle 105"/>
          <p:cNvSpPr>
            <a:spLocks noChangeArrowheads="1"/>
          </p:cNvSpPr>
          <p:nvPr/>
        </p:nvSpPr>
        <p:spPr bwMode="auto">
          <a:xfrm>
            <a:off x="3381465" y="3747208"/>
            <a:ext cx="418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Oct</a:t>
            </a:r>
          </a:p>
        </p:txBody>
      </p:sp>
      <p:sp>
        <p:nvSpPr>
          <p:cNvPr id="61" name="Oval 60"/>
          <p:cNvSpPr>
            <a:spLocks noChangeAspect="1"/>
          </p:cNvSpPr>
          <p:nvPr/>
        </p:nvSpPr>
        <p:spPr bwMode="auto">
          <a:xfrm>
            <a:off x="7346003"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7" name="Rectangle 106"/>
          <p:cNvSpPr>
            <a:spLocks noChangeArrowheads="1"/>
          </p:cNvSpPr>
          <p:nvPr/>
        </p:nvSpPr>
        <p:spPr bwMode="auto">
          <a:xfrm>
            <a:off x="7175915" y="3747208"/>
            <a:ext cx="434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Mar</a:t>
            </a:r>
          </a:p>
        </p:txBody>
      </p:sp>
      <p:sp>
        <p:nvSpPr>
          <p:cNvPr id="60" name="Oval 59"/>
          <p:cNvSpPr>
            <a:spLocks noChangeAspect="1"/>
          </p:cNvSpPr>
          <p:nvPr/>
        </p:nvSpPr>
        <p:spPr bwMode="auto">
          <a:xfrm>
            <a:off x="6582851" y="3577343"/>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8" name="Rectangle 107"/>
          <p:cNvSpPr>
            <a:spLocks noChangeArrowheads="1"/>
          </p:cNvSpPr>
          <p:nvPr/>
        </p:nvSpPr>
        <p:spPr bwMode="auto">
          <a:xfrm>
            <a:off x="6413288" y="3747208"/>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Feb</a:t>
            </a:r>
          </a:p>
        </p:txBody>
      </p:sp>
      <p:sp>
        <p:nvSpPr>
          <p:cNvPr id="59" name="Oval 58"/>
          <p:cNvSpPr>
            <a:spLocks noChangeAspect="1"/>
          </p:cNvSpPr>
          <p:nvPr/>
        </p:nvSpPr>
        <p:spPr bwMode="auto">
          <a:xfrm>
            <a:off x="5826498"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9" name="Rectangle 108"/>
          <p:cNvSpPr>
            <a:spLocks noChangeArrowheads="1"/>
          </p:cNvSpPr>
          <p:nvPr/>
        </p:nvSpPr>
        <p:spPr bwMode="auto">
          <a:xfrm>
            <a:off x="5621868" y="3747208"/>
            <a:ext cx="4988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Jan</a:t>
            </a:r>
          </a:p>
          <a:p>
            <a:pPr algn="ctr" eaLnBrk="1" hangingPunct="1"/>
            <a:r>
              <a:rPr lang="en-US" sz="1100" b="1" dirty="0">
                <a:cs typeface="Arial"/>
              </a:rPr>
              <a:t>2020</a:t>
            </a:r>
          </a:p>
        </p:txBody>
      </p:sp>
      <p:sp>
        <p:nvSpPr>
          <p:cNvPr id="58" name="Oval 57"/>
          <p:cNvSpPr>
            <a:spLocks noChangeAspect="1"/>
          </p:cNvSpPr>
          <p:nvPr/>
        </p:nvSpPr>
        <p:spPr bwMode="auto">
          <a:xfrm>
            <a:off x="5044173"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70" name="Rectangle 109"/>
          <p:cNvSpPr>
            <a:spLocks noChangeArrowheads="1"/>
          </p:cNvSpPr>
          <p:nvPr/>
        </p:nvSpPr>
        <p:spPr bwMode="auto">
          <a:xfrm>
            <a:off x="4869724" y="3747208"/>
            <a:ext cx="4443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Dec</a:t>
            </a:r>
          </a:p>
        </p:txBody>
      </p:sp>
      <p:sp>
        <p:nvSpPr>
          <p:cNvPr id="57" name="Oval 56"/>
          <p:cNvSpPr>
            <a:spLocks noChangeAspect="1"/>
          </p:cNvSpPr>
          <p:nvPr/>
        </p:nvSpPr>
        <p:spPr bwMode="auto">
          <a:xfrm>
            <a:off x="4290688"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71" name="Rectangle 110"/>
          <p:cNvSpPr>
            <a:spLocks noChangeArrowheads="1"/>
          </p:cNvSpPr>
          <p:nvPr/>
        </p:nvSpPr>
        <p:spPr bwMode="auto">
          <a:xfrm>
            <a:off x="4111969" y="3747208"/>
            <a:ext cx="452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Nov</a:t>
            </a:r>
          </a:p>
        </p:txBody>
      </p:sp>
      <p:sp>
        <p:nvSpPr>
          <p:cNvPr id="72" name="Rounded Rectangle 71"/>
          <p:cNvSpPr/>
          <p:nvPr/>
        </p:nvSpPr>
        <p:spPr>
          <a:xfrm>
            <a:off x="286224" y="1932687"/>
            <a:ext cx="711968" cy="137160"/>
          </a:xfrm>
          <a:prstGeom prst="roundRect">
            <a:avLst>
              <a:gd name="adj" fmla="val 50000"/>
            </a:avLst>
          </a:prstGeom>
          <a:solidFill>
            <a:srgbClr val="DE6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3</a:t>
            </a:r>
            <a:endParaRPr lang="en-US" sz="1000" b="1" dirty="0">
              <a:solidFill>
                <a:schemeClr val="bg1"/>
              </a:solidFill>
              <a:cs typeface="Arial"/>
            </a:endParaRPr>
          </a:p>
        </p:txBody>
      </p:sp>
      <p:sp>
        <p:nvSpPr>
          <p:cNvPr id="73" name="Rounded Rectangle 72"/>
          <p:cNvSpPr/>
          <p:nvPr/>
        </p:nvSpPr>
        <p:spPr>
          <a:xfrm>
            <a:off x="2109816" y="2171210"/>
            <a:ext cx="3029607" cy="137160"/>
          </a:xfrm>
          <a:prstGeom prst="roundRect">
            <a:avLst>
              <a:gd name="adj" fmla="val 50000"/>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4</a:t>
            </a:r>
          </a:p>
        </p:txBody>
      </p:sp>
      <p:sp>
        <p:nvSpPr>
          <p:cNvPr id="74" name="Rounded Rectangle 73"/>
          <p:cNvSpPr/>
          <p:nvPr/>
        </p:nvSpPr>
        <p:spPr>
          <a:xfrm>
            <a:off x="-638821" y="1364493"/>
            <a:ext cx="2632943" cy="137160"/>
          </a:xfrm>
          <a:prstGeom prst="roundRect">
            <a:avLst>
              <a:gd name="adj" fmla="val 50000"/>
            </a:avLst>
          </a:prstGeom>
          <a:solidFill>
            <a:srgbClr val="259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1</a:t>
            </a:r>
          </a:p>
        </p:txBody>
      </p:sp>
      <p:sp>
        <p:nvSpPr>
          <p:cNvPr id="75" name="Rounded Rectangle 74"/>
          <p:cNvSpPr/>
          <p:nvPr/>
        </p:nvSpPr>
        <p:spPr>
          <a:xfrm>
            <a:off x="5139421" y="2381068"/>
            <a:ext cx="1220107" cy="137160"/>
          </a:xfrm>
          <a:prstGeom prst="roundRect">
            <a:avLst>
              <a:gd name="adj" fmla="val 50000"/>
            </a:avLst>
          </a:prstGeom>
          <a:solidFill>
            <a:srgbClr val="154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5</a:t>
            </a:r>
          </a:p>
        </p:txBody>
      </p:sp>
      <p:sp>
        <p:nvSpPr>
          <p:cNvPr id="76" name="Rounded Rectangle 75"/>
          <p:cNvSpPr/>
          <p:nvPr/>
        </p:nvSpPr>
        <p:spPr>
          <a:xfrm>
            <a:off x="-81093" y="1720099"/>
            <a:ext cx="5220516" cy="137160"/>
          </a:xfrm>
          <a:prstGeom prst="roundRect">
            <a:avLst>
              <a:gd name="adj" fmla="val 50000"/>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2</a:t>
            </a:r>
          </a:p>
        </p:txBody>
      </p:sp>
      <p:sp>
        <p:nvSpPr>
          <p:cNvPr id="77" name="Rounded Rectangle 76"/>
          <p:cNvSpPr/>
          <p:nvPr/>
        </p:nvSpPr>
        <p:spPr>
          <a:xfrm>
            <a:off x="6375967" y="2374189"/>
            <a:ext cx="2288993" cy="137160"/>
          </a:xfrm>
          <a:prstGeom prst="roundRect">
            <a:avLst>
              <a:gd name="adj" fmla="val 50000"/>
            </a:avLst>
          </a:prstGeom>
          <a:solidFill>
            <a:srgbClr val="1C6A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6</a:t>
            </a:r>
          </a:p>
        </p:txBody>
      </p:sp>
      <p:sp>
        <p:nvSpPr>
          <p:cNvPr id="79" name="Rectangle 78"/>
          <p:cNvSpPr>
            <a:spLocks noChangeArrowheads="1"/>
          </p:cNvSpPr>
          <p:nvPr/>
        </p:nvSpPr>
        <p:spPr bwMode="auto">
          <a:xfrm>
            <a:off x="835682" y="4266672"/>
            <a:ext cx="2520401" cy="370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chemeClr val="tx2"/>
                </a:solidFill>
                <a:ea typeface="Segoe UI" charset="0"/>
                <a:cs typeface="Arial"/>
              </a:rPr>
              <a:t>Project Management, Workplan,</a:t>
            </a:r>
          </a:p>
          <a:p>
            <a:pPr defTabSz="455613" eaLnBrk="1" hangingPunct="1">
              <a:lnSpc>
                <a:spcPts val="1300"/>
              </a:lnSpc>
              <a:spcBef>
                <a:spcPct val="20000"/>
              </a:spcBef>
            </a:pPr>
            <a:r>
              <a:rPr lang="en-AU" sz="1200" dirty="0">
                <a:solidFill>
                  <a:schemeClr val="tx2"/>
                </a:solidFill>
                <a:ea typeface="Segoe UI" charset="0"/>
                <a:cs typeface="Arial"/>
              </a:rPr>
              <a:t>&amp; Factsheet</a:t>
            </a:r>
          </a:p>
        </p:txBody>
      </p:sp>
      <p:sp>
        <p:nvSpPr>
          <p:cNvPr id="78" name="Oval 77"/>
          <p:cNvSpPr/>
          <p:nvPr/>
        </p:nvSpPr>
        <p:spPr>
          <a:xfrm>
            <a:off x="423121" y="4241619"/>
            <a:ext cx="342211" cy="3422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1</a:t>
            </a:r>
          </a:p>
        </p:txBody>
      </p:sp>
      <p:sp>
        <p:nvSpPr>
          <p:cNvPr id="81" name="Rectangle 80"/>
          <p:cNvSpPr>
            <a:spLocks noChangeArrowheads="1"/>
          </p:cNvSpPr>
          <p:nvPr/>
        </p:nvSpPr>
        <p:spPr bwMode="auto">
          <a:xfrm>
            <a:off x="3959880" y="4252625"/>
            <a:ext cx="1424394" cy="3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chemeClr val="accent3"/>
                </a:solidFill>
                <a:ea typeface="Segoe UI" charset="0"/>
                <a:cs typeface="Arial"/>
              </a:rPr>
              <a:t>EPDP-P2 Priority 1</a:t>
            </a:r>
          </a:p>
          <a:p>
            <a:pPr defTabSz="455613" eaLnBrk="1" hangingPunct="1">
              <a:lnSpc>
                <a:spcPts val="1300"/>
              </a:lnSpc>
              <a:spcBef>
                <a:spcPct val="20000"/>
              </a:spcBef>
            </a:pPr>
            <a:r>
              <a:rPr lang="en-AU" sz="1200" dirty="0">
                <a:solidFill>
                  <a:schemeClr val="accent3"/>
                </a:solidFill>
                <a:ea typeface="Segoe UI" charset="0"/>
                <a:cs typeface="Arial"/>
              </a:rPr>
              <a:t>Deliberations</a:t>
            </a:r>
          </a:p>
        </p:txBody>
      </p:sp>
      <p:sp>
        <p:nvSpPr>
          <p:cNvPr id="80" name="Oval 79"/>
          <p:cNvSpPr/>
          <p:nvPr/>
        </p:nvSpPr>
        <p:spPr>
          <a:xfrm>
            <a:off x="3564216" y="4240098"/>
            <a:ext cx="342211" cy="3422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2</a:t>
            </a:r>
          </a:p>
        </p:txBody>
      </p:sp>
      <p:sp>
        <p:nvSpPr>
          <p:cNvPr id="83" name="Rectangle 82"/>
          <p:cNvSpPr>
            <a:spLocks noChangeArrowheads="1"/>
          </p:cNvSpPr>
          <p:nvPr/>
        </p:nvSpPr>
        <p:spPr bwMode="auto">
          <a:xfrm>
            <a:off x="842153" y="4887095"/>
            <a:ext cx="2486634"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chemeClr val="accent4"/>
                </a:solidFill>
                <a:ea typeface="Segoe UI" charset="0"/>
                <a:cs typeface="Arial"/>
              </a:rPr>
              <a:t>Construct Initial Report</a:t>
            </a:r>
          </a:p>
        </p:txBody>
      </p:sp>
      <p:sp>
        <p:nvSpPr>
          <p:cNvPr id="82" name="Oval 81"/>
          <p:cNvSpPr/>
          <p:nvPr/>
        </p:nvSpPr>
        <p:spPr>
          <a:xfrm>
            <a:off x="427311" y="4799412"/>
            <a:ext cx="342211" cy="3422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4</a:t>
            </a:r>
          </a:p>
        </p:txBody>
      </p:sp>
      <p:sp>
        <p:nvSpPr>
          <p:cNvPr id="85" name="Rectangle 84"/>
          <p:cNvSpPr>
            <a:spLocks noChangeArrowheads="1"/>
          </p:cNvSpPr>
          <p:nvPr/>
        </p:nvSpPr>
        <p:spPr bwMode="auto">
          <a:xfrm>
            <a:off x="6499014" y="4249213"/>
            <a:ext cx="2545922" cy="3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a:lnSpc>
                <a:spcPts val="1300"/>
              </a:lnSpc>
              <a:spcBef>
                <a:spcPct val="20000"/>
              </a:spcBef>
            </a:pPr>
            <a:r>
              <a:rPr lang="en-AU" sz="1200" dirty="0">
                <a:solidFill>
                  <a:schemeClr val="accent5"/>
                </a:solidFill>
                <a:ea typeface="Segoe UI" charset="0"/>
                <a:cs typeface="Arial"/>
              </a:rPr>
              <a:t>EPDP-P2 Priority 2</a:t>
            </a:r>
          </a:p>
          <a:p>
            <a:pPr defTabSz="455613">
              <a:lnSpc>
                <a:spcPts val="1300"/>
              </a:lnSpc>
              <a:spcBef>
                <a:spcPct val="20000"/>
              </a:spcBef>
            </a:pPr>
            <a:r>
              <a:rPr lang="en-AU" sz="1200" dirty="0">
                <a:solidFill>
                  <a:schemeClr val="accent5"/>
                </a:solidFill>
                <a:ea typeface="Segoe UI" charset="0"/>
                <a:cs typeface="Arial"/>
              </a:rPr>
              <a:t>Deliberations</a:t>
            </a:r>
            <a:r>
              <a:rPr lang="en-AU" sz="1200" baseline="30000" dirty="0">
                <a:solidFill>
                  <a:schemeClr val="accent5"/>
                </a:solidFill>
                <a:ea typeface="Segoe UI" charset="0"/>
                <a:cs typeface="Arial"/>
              </a:rPr>
              <a:t>(1)</a:t>
            </a:r>
          </a:p>
        </p:txBody>
      </p:sp>
      <p:sp>
        <p:nvSpPr>
          <p:cNvPr id="84" name="Oval 83"/>
          <p:cNvSpPr/>
          <p:nvPr/>
        </p:nvSpPr>
        <p:spPr>
          <a:xfrm>
            <a:off x="6081601" y="4237915"/>
            <a:ext cx="342211" cy="3422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3</a:t>
            </a:r>
          </a:p>
        </p:txBody>
      </p:sp>
      <p:sp>
        <p:nvSpPr>
          <p:cNvPr id="87" name="Rectangle 86"/>
          <p:cNvSpPr>
            <a:spLocks noChangeArrowheads="1"/>
          </p:cNvSpPr>
          <p:nvPr/>
        </p:nvSpPr>
        <p:spPr bwMode="auto">
          <a:xfrm>
            <a:off x="3977281" y="4813372"/>
            <a:ext cx="1406993" cy="333425"/>
          </a:xfrm>
          <a:prstGeom prst="rect">
            <a:avLst/>
          </a:prstGeom>
          <a:noFill/>
          <a:ln>
            <a:noFill/>
          </a:ln>
        </p:spPr>
        <p:txBody>
          <a:bodyPr wrap="square" lIns="0" tIns="0" rIns="0" bIns="0">
            <a:spAutoFit/>
          </a:bodyPr>
          <a:lstStyle/>
          <a:p>
            <a:pPr defTabSz="455613" eaLnBrk="1" hangingPunct="1">
              <a:lnSpc>
                <a:spcPts val="1300"/>
              </a:lnSpc>
              <a:spcBef>
                <a:spcPct val="20000"/>
              </a:spcBef>
            </a:pPr>
            <a:r>
              <a:rPr lang="en-AU" sz="1200" dirty="0">
                <a:solidFill>
                  <a:schemeClr val="accent2"/>
                </a:solidFill>
                <a:ea typeface="Segoe UI" charset="0"/>
                <a:cs typeface="Arial"/>
              </a:rPr>
              <a:t>Public Comment on Initial Report</a:t>
            </a:r>
          </a:p>
        </p:txBody>
      </p:sp>
      <p:sp>
        <p:nvSpPr>
          <p:cNvPr id="86" name="Oval 85"/>
          <p:cNvSpPr/>
          <p:nvPr/>
        </p:nvSpPr>
        <p:spPr>
          <a:xfrm>
            <a:off x="3562971" y="4804588"/>
            <a:ext cx="342211" cy="342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US" sz="1200" b="1" dirty="0">
                <a:solidFill>
                  <a:prstClr val="white"/>
                </a:solidFill>
                <a:cs typeface="Arial"/>
              </a:rPr>
              <a:t>5</a:t>
            </a:r>
          </a:p>
        </p:txBody>
      </p:sp>
      <p:sp>
        <p:nvSpPr>
          <p:cNvPr id="89" name="Rectangle 88"/>
          <p:cNvSpPr>
            <a:spLocks noChangeArrowheads="1"/>
          </p:cNvSpPr>
          <p:nvPr/>
        </p:nvSpPr>
        <p:spPr bwMode="auto">
          <a:xfrm>
            <a:off x="6501770" y="4784202"/>
            <a:ext cx="2473306"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400"/>
              </a:lnSpc>
              <a:spcBef>
                <a:spcPct val="20000"/>
              </a:spcBef>
            </a:pPr>
            <a:r>
              <a:rPr lang="en-AU" sz="1200" dirty="0">
                <a:solidFill>
                  <a:srgbClr val="1C6AAE"/>
                </a:solidFill>
                <a:ea typeface="Segoe UI" charset="0"/>
                <a:cs typeface="Arial"/>
              </a:rPr>
              <a:t>Review of Public Comment &amp; Submission of Final Report</a:t>
            </a:r>
          </a:p>
        </p:txBody>
      </p:sp>
      <p:sp>
        <p:nvSpPr>
          <p:cNvPr id="3" name="Title 2"/>
          <p:cNvSpPr>
            <a:spLocks noGrp="1"/>
          </p:cNvSpPr>
          <p:nvPr>
            <p:ph type="title"/>
          </p:nvPr>
        </p:nvSpPr>
        <p:spPr>
          <a:prstGeom prst="rect">
            <a:avLst/>
          </a:prstGeom>
        </p:spPr>
        <p:txBody>
          <a:bodyPr/>
          <a:lstStyle/>
          <a:p>
            <a:r>
              <a:rPr lang="en-US" dirty="0">
                <a:latin typeface="+mn-lt"/>
                <a:cs typeface="Arial"/>
              </a:rPr>
              <a:t>EPDP Phase 2 - Summary Timeline</a:t>
            </a:r>
          </a:p>
        </p:txBody>
      </p:sp>
      <p:sp>
        <p:nvSpPr>
          <p:cNvPr id="99" name="Oval 98"/>
          <p:cNvSpPr>
            <a:spLocks noChangeAspect="1"/>
          </p:cNvSpPr>
          <p:nvPr/>
        </p:nvSpPr>
        <p:spPr bwMode="auto">
          <a:xfrm>
            <a:off x="-318155" y="35646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0" name="Rectangle 20"/>
          <p:cNvSpPr>
            <a:spLocks noChangeArrowheads="1"/>
          </p:cNvSpPr>
          <p:nvPr/>
        </p:nvSpPr>
        <p:spPr bwMode="auto">
          <a:xfrm>
            <a:off x="-538015" y="3747208"/>
            <a:ext cx="5357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dirty="0">
                <a:cs typeface="Arial"/>
              </a:rPr>
              <a:t> </a:t>
            </a:r>
            <a:r>
              <a:rPr lang="en-US" sz="1100" b="1" dirty="0">
                <a:cs typeface="Arial"/>
              </a:rPr>
              <a:t>May </a:t>
            </a:r>
          </a:p>
          <a:p>
            <a:pPr algn="ctr" eaLnBrk="1" hangingPunct="1"/>
            <a:r>
              <a:rPr lang="en-US" sz="1100" b="1" dirty="0">
                <a:cs typeface="Arial"/>
              </a:rPr>
              <a:t>2019</a:t>
            </a:r>
          </a:p>
        </p:txBody>
      </p:sp>
      <p:sp>
        <p:nvSpPr>
          <p:cNvPr id="102" name="Oval 101"/>
          <p:cNvSpPr>
            <a:spLocks noChangeAspect="1"/>
          </p:cNvSpPr>
          <p:nvPr/>
        </p:nvSpPr>
        <p:spPr bwMode="auto">
          <a:xfrm>
            <a:off x="454829"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3" name="Rectangle 20"/>
          <p:cNvSpPr>
            <a:spLocks noChangeArrowheads="1"/>
          </p:cNvSpPr>
          <p:nvPr/>
        </p:nvSpPr>
        <p:spPr bwMode="auto">
          <a:xfrm>
            <a:off x="284661" y="3747208"/>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Jun</a:t>
            </a:r>
          </a:p>
        </p:txBody>
      </p:sp>
      <p:sp>
        <p:nvSpPr>
          <p:cNvPr id="105" name="Oval 104"/>
          <p:cNvSpPr>
            <a:spLocks noChangeAspect="1"/>
          </p:cNvSpPr>
          <p:nvPr/>
        </p:nvSpPr>
        <p:spPr bwMode="auto">
          <a:xfrm>
            <a:off x="8119931" y="358341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6" name="Rectangle 20"/>
          <p:cNvSpPr>
            <a:spLocks noChangeArrowheads="1"/>
          </p:cNvSpPr>
          <p:nvPr/>
        </p:nvSpPr>
        <p:spPr bwMode="auto">
          <a:xfrm>
            <a:off x="7953771" y="3747208"/>
            <a:ext cx="4283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Apr</a:t>
            </a:r>
          </a:p>
        </p:txBody>
      </p:sp>
      <p:sp>
        <p:nvSpPr>
          <p:cNvPr id="62" name="Oval 61"/>
          <p:cNvSpPr/>
          <p:nvPr/>
        </p:nvSpPr>
        <p:spPr>
          <a:xfrm>
            <a:off x="6094428" y="4784201"/>
            <a:ext cx="342211" cy="342209"/>
          </a:xfrm>
          <a:prstGeom prst="ellipse">
            <a:avLst/>
          </a:prstGeom>
          <a:solidFill>
            <a:srgbClr val="206BAC"/>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US" sz="1200" b="1" dirty="0">
                <a:solidFill>
                  <a:prstClr val="white"/>
                </a:solidFill>
                <a:cs typeface="Arial"/>
              </a:rPr>
              <a:t>6</a:t>
            </a:r>
          </a:p>
        </p:txBody>
      </p:sp>
      <p:sp>
        <p:nvSpPr>
          <p:cNvPr id="88" name="Rounded Rectangle 87">
            <a:extLst>
              <a:ext uri="{FF2B5EF4-FFF2-40B4-BE49-F238E27FC236}">
                <a16:creationId xmlns:a16="http://schemas.microsoft.com/office/drawing/2014/main" id="{C428E549-6ACE-6246-BDB7-5D68DE80DF75}"/>
              </a:ext>
            </a:extLst>
          </p:cNvPr>
          <p:cNvSpPr/>
          <p:nvPr/>
        </p:nvSpPr>
        <p:spPr>
          <a:xfrm>
            <a:off x="5826498" y="2810482"/>
            <a:ext cx="2836874" cy="13715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0</a:t>
            </a:r>
          </a:p>
        </p:txBody>
      </p:sp>
      <p:sp>
        <p:nvSpPr>
          <p:cNvPr id="91" name="Rectangle 90">
            <a:extLst>
              <a:ext uri="{FF2B5EF4-FFF2-40B4-BE49-F238E27FC236}">
                <a16:creationId xmlns:a16="http://schemas.microsoft.com/office/drawing/2014/main" id="{C27838E2-780F-1D47-AA34-8A063487F297}"/>
              </a:ext>
            </a:extLst>
          </p:cNvPr>
          <p:cNvSpPr>
            <a:spLocks noChangeArrowheads="1"/>
          </p:cNvSpPr>
          <p:nvPr/>
        </p:nvSpPr>
        <p:spPr bwMode="auto">
          <a:xfrm>
            <a:off x="845963" y="5358240"/>
            <a:ext cx="2257355" cy="3334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7030A0"/>
                </a:solidFill>
                <a:ea typeface="Segoe UI" charset="0"/>
                <a:cs typeface="Arial"/>
              </a:rPr>
              <a:t>Council Consideration of Final Report</a:t>
            </a:r>
          </a:p>
        </p:txBody>
      </p:sp>
      <p:sp>
        <p:nvSpPr>
          <p:cNvPr id="92" name="Oval 91">
            <a:extLst>
              <a:ext uri="{FF2B5EF4-FFF2-40B4-BE49-F238E27FC236}">
                <a16:creationId xmlns:a16="http://schemas.microsoft.com/office/drawing/2014/main" id="{348D0EC8-FAD1-0F47-B452-F773F1AEAD9D}"/>
              </a:ext>
            </a:extLst>
          </p:cNvPr>
          <p:cNvSpPr/>
          <p:nvPr/>
        </p:nvSpPr>
        <p:spPr>
          <a:xfrm>
            <a:off x="423565" y="5334309"/>
            <a:ext cx="342211" cy="3422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7</a:t>
            </a:r>
          </a:p>
        </p:txBody>
      </p:sp>
      <p:sp>
        <p:nvSpPr>
          <p:cNvPr id="97" name="Rounded Rectangle 96">
            <a:extLst>
              <a:ext uri="{FF2B5EF4-FFF2-40B4-BE49-F238E27FC236}">
                <a16:creationId xmlns:a16="http://schemas.microsoft.com/office/drawing/2014/main" id="{F35FCF43-981A-FF43-A154-98A4B1533E9A}"/>
              </a:ext>
            </a:extLst>
          </p:cNvPr>
          <p:cNvSpPr/>
          <p:nvPr/>
        </p:nvSpPr>
        <p:spPr>
          <a:xfrm>
            <a:off x="9213585" y="3053406"/>
            <a:ext cx="848857" cy="137160"/>
          </a:xfrm>
          <a:prstGeom prst="roundRect">
            <a:avLst>
              <a:gd name="adj" fmla="val 50000"/>
            </a:avLst>
          </a:prstGeom>
          <a:solidFill>
            <a:srgbClr val="34B6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b="1" dirty="0">
                <a:solidFill>
                  <a:prstClr val="white"/>
                </a:solidFill>
                <a:cs typeface="Arial"/>
              </a:rPr>
              <a:t>8</a:t>
            </a:r>
            <a:endParaRPr lang="en-US" sz="1000" b="1" dirty="0">
              <a:solidFill>
                <a:srgbClr val="FF0000"/>
              </a:solidFill>
              <a:cs typeface="Arial"/>
            </a:endParaRPr>
          </a:p>
        </p:txBody>
      </p:sp>
      <p:sp>
        <p:nvSpPr>
          <p:cNvPr id="101" name="Rectangle 100">
            <a:extLst>
              <a:ext uri="{FF2B5EF4-FFF2-40B4-BE49-F238E27FC236}">
                <a16:creationId xmlns:a16="http://schemas.microsoft.com/office/drawing/2014/main" id="{108DDD6D-2FFF-5B4A-9C69-7DA6546AE327}"/>
              </a:ext>
            </a:extLst>
          </p:cNvPr>
          <p:cNvSpPr>
            <a:spLocks noChangeArrowheads="1"/>
          </p:cNvSpPr>
          <p:nvPr/>
        </p:nvSpPr>
        <p:spPr bwMode="auto">
          <a:xfrm>
            <a:off x="3963920" y="5357623"/>
            <a:ext cx="2042783" cy="3334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34B66D"/>
                </a:solidFill>
                <a:ea typeface="Segoe UI" charset="0"/>
                <a:cs typeface="Arial"/>
              </a:rPr>
              <a:t>Public Comment prior to Board Consideration</a:t>
            </a:r>
            <a:r>
              <a:rPr lang="en-AU" sz="1200" baseline="30000" dirty="0">
                <a:solidFill>
                  <a:srgbClr val="34B66D"/>
                </a:solidFill>
                <a:ea typeface="Segoe UI" charset="0"/>
                <a:cs typeface="Arial"/>
              </a:rPr>
              <a:t>(2)</a:t>
            </a:r>
          </a:p>
        </p:txBody>
      </p:sp>
      <p:sp>
        <p:nvSpPr>
          <p:cNvPr id="104" name="Oval 103">
            <a:extLst>
              <a:ext uri="{FF2B5EF4-FFF2-40B4-BE49-F238E27FC236}">
                <a16:creationId xmlns:a16="http://schemas.microsoft.com/office/drawing/2014/main" id="{2B6A6E61-35CF-284F-BD10-9C2AD50B5AFF}"/>
              </a:ext>
            </a:extLst>
          </p:cNvPr>
          <p:cNvSpPr/>
          <p:nvPr/>
        </p:nvSpPr>
        <p:spPr>
          <a:xfrm>
            <a:off x="3553328" y="5330106"/>
            <a:ext cx="342211" cy="342209"/>
          </a:xfrm>
          <a:prstGeom prst="ellipse">
            <a:avLst/>
          </a:prstGeom>
          <a:solidFill>
            <a:srgbClr val="34B66D"/>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8</a:t>
            </a:r>
          </a:p>
        </p:txBody>
      </p:sp>
      <p:sp>
        <p:nvSpPr>
          <p:cNvPr id="107" name="Rounded Rectangle 106">
            <a:extLst>
              <a:ext uri="{FF2B5EF4-FFF2-40B4-BE49-F238E27FC236}">
                <a16:creationId xmlns:a16="http://schemas.microsoft.com/office/drawing/2014/main" id="{4C94843C-1338-8A41-AA20-C2590C3E0899}"/>
              </a:ext>
            </a:extLst>
          </p:cNvPr>
          <p:cNvSpPr/>
          <p:nvPr/>
        </p:nvSpPr>
        <p:spPr>
          <a:xfrm>
            <a:off x="9265336" y="3259237"/>
            <a:ext cx="594959" cy="137160"/>
          </a:xfrm>
          <a:prstGeom prst="roundRect">
            <a:avLst>
              <a:gd name="adj" fmla="val 50000"/>
            </a:avLst>
          </a:prstGeom>
          <a:solidFill>
            <a:srgbClr val="B2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b="1" dirty="0">
                <a:solidFill>
                  <a:prstClr val="white"/>
                </a:solidFill>
                <a:cs typeface="Arial"/>
              </a:rPr>
              <a:t>9</a:t>
            </a:r>
          </a:p>
        </p:txBody>
      </p:sp>
      <p:sp>
        <p:nvSpPr>
          <p:cNvPr id="110" name="Rectangle 109">
            <a:extLst>
              <a:ext uri="{FF2B5EF4-FFF2-40B4-BE49-F238E27FC236}">
                <a16:creationId xmlns:a16="http://schemas.microsoft.com/office/drawing/2014/main" id="{979D0A0D-750C-A945-BEA4-35FAC48DD76C}"/>
              </a:ext>
            </a:extLst>
          </p:cNvPr>
          <p:cNvSpPr>
            <a:spLocks noChangeArrowheads="1"/>
          </p:cNvSpPr>
          <p:nvPr/>
        </p:nvSpPr>
        <p:spPr bwMode="auto">
          <a:xfrm>
            <a:off x="6533778" y="5434089"/>
            <a:ext cx="1633927"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C00000"/>
                </a:solidFill>
                <a:ea typeface="Segoe UI" charset="0"/>
                <a:cs typeface="Arial"/>
              </a:rPr>
              <a:t>Board Consideration</a:t>
            </a:r>
            <a:r>
              <a:rPr lang="en-AU" sz="1200" baseline="30000" dirty="0">
                <a:solidFill>
                  <a:srgbClr val="C00000"/>
                </a:solidFill>
                <a:ea typeface="Segoe UI" charset="0"/>
                <a:cs typeface="Arial"/>
              </a:rPr>
              <a:t>(2)</a:t>
            </a:r>
          </a:p>
        </p:txBody>
      </p:sp>
      <p:sp>
        <p:nvSpPr>
          <p:cNvPr id="111" name="Oval 110">
            <a:extLst>
              <a:ext uri="{FF2B5EF4-FFF2-40B4-BE49-F238E27FC236}">
                <a16:creationId xmlns:a16="http://schemas.microsoft.com/office/drawing/2014/main" id="{49F1D5BE-1F5C-574D-89F8-473133C0CFAF}"/>
              </a:ext>
            </a:extLst>
          </p:cNvPr>
          <p:cNvSpPr/>
          <p:nvPr/>
        </p:nvSpPr>
        <p:spPr>
          <a:xfrm>
            <a:off x="6108333" y="5329693"/>
            <a:ext cx="342211" cy="342209"/>
          </a:xfrm>
          <a:prstGeom prst="ellipse">
            <a:avLst/>
          </a:prstGeom>
          <a:solidFill>
            <a:srgbClr val="B2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9</a:t>
            </a:r>
          </a:p>
        </p:txBody>
      </p:sp>
      <p:sp>
        <p:nvSpPr>
          <p:cNvPr id="2" name="TextBox 1">
            <a:extLst>
              <a:ext uri="{FF2B5EF4-FFF2-40B4-BE49-F238E27FC236}">
                <a16:creationId xmlns:a16="http://schemas.microsoft.com/office/drawing/2014/main" id="{4ECD59B0-A8EE-BD44-BDC7-FBC35EB8ADBC}"/>
              </a:ext>
            </a:extLst>
          </p:cNvPr>
          <p:cNvSpPr txBox="1"/>
          <p:nvPr/>
        </p:nvSpPr>
        <p:spPr>
          <a:xfrm>
            <a:off x="764002" y="610010"/>
            <a:ext cx="810633" cy="138499"/>
          </a:xfrm>
          <a:prstGeom prst="rect">
            <a:avLst/>
          </a:prstGeom>
          <a:noFill/>
          <a:ln>
            <a:noFill/>
          </a:ln>
        </p:spPr>
        <p:txBody>
          <a:bodyPr wrap="square" lIns="0" tIns="0" rIns="0" bIns="0" rtlCol="0">
            <a:spAutoFit/>
          </a:bodyPr>
          <a:lstStyle>
            <a:defPPr>
              <a:defRPr lang="en-US"/>
            </a:defPPr>
            <a:lvl1pPr algn="ctr">
              <a:defRPr sz="800" b="1">
                <a:solidFill>
                  <a:schemeClr val="accent2">
                    <a:lumMod val="75000"/>
                  </a:schemeClr>
                </a:solidFill>
                <a:cs typeface="Source Sans Pro"/>
              </a:defRPr>
            </a:lvl1pPr>
          </a:lstStyle>
          <a:p>
            <a:r>
              <a:rPr lang="en-US" dirty="0"/>
              <a:t>F2F1-ICANN65</a:t>
            </a:r>
          </a:p>
        </p:txBody>
      </p:sp>
      <p:sp>
        <p:nvSpPr>
          <p:cNvPr id="96" name="TextBox 95">
            <a:extLst>
              <a:ext uri="{FF2B5EF4-FFF2-40B4-BE49-F238E27FC236}">
                <a16:creationId xmlns:a16="http://schemas.microsoft.com/office/drawing/2014/main" id="{4ECD59B0-A8EE-BD44-BDC7-FBC35EB8ADBC}"/>
              </a:ext>
            </a:extLst>
          </p:cNvPr>
          <p:cNvSpPr txBox="1"/>
          <p:nvPr/>
        </p:nvSpPr>
        <p:spPr>
          <a:xfrm>
            <a:off x="2771276" y="605904"/>
            <a:ext cx="600054" cy="123111"/>
          </a:xfrm>
          <a:prstGeom prst="rect">
            <a:avLst/>
          </a:prstGeom>
          <a:noFill/>
          <a:ln>
            <a:noFill/>
          </a:ln>
        </p:spPr>
        <p:txBody>
          <a:bodyPr wrap="square" lIns="0" tIns="0" rIns="0" bIns="0" rtlCol="0">
            <a:spAutoFit/>
          </a:bodyPr>
          <a:lstStyle/>
          <a:p>
            <a:pPr algn="ctr"/>
            <a:r>
              <a:rPr lang="en-US" sz="800" b="1" dirty="0">
                <a:solidFill>
                  <a:schemeClr val="accent2">
                    <a:lumMod val="75000"/>
                  </a:schemeClr>
                </a:solidFill>
                <a:cs typeface="Source Sans Pro"/>
              </a:rPr>
              <a:t>F2F2 - LA</a:t>
            </a:r>
          </a:p>
        </p:txBody>
      </p:sp>
      <p:sp>
        <p:nvSpPr>
          <p:cNvPr id="122" name="TextBox 121">
            <a:extLst>
              <a:ext uri="{FF2B5EF4-FFF2-40B4-BE49-F238E27FC236}">
                <a16:creationId xmlns:a16="http://schemas.microsoft.com/office/drawing/2014/main" id="{4ECD59B0-A8EE-BD44-BDC7-FBC35EB8ADBC}"/>
              </a:ext>
            </a:extLst>
          </p:cNvPr>
          <p:cNvSpPr txBox="1"/>
          <p:nvPr/>
        </p:nvSpPr>
        <p:spPr>
          <a:xfrm>
            <a:off x="6204374" y="612200"/>
            <a:ext cx="600054" cy="123111"/>
          </a:xfrm>
          <a:prstGeom prst="rect">
            <a:avLst/>
          </a:prstGeom>
          <a:noFill/>
          <a:ln>
            <a:noFill/>
          </a:ln>
        </p:spPr>
        <p:txBody>
          <a:bodyPr wrap="square" lIns="0" tIns="0" rIns="0" bIns="0" rtlCol="0">
            <a:spAutoFit/>
          </a:bodyPr>
          <a:lstStyle/>
          <a:p>
            <a:pPr algn="ctr"/>
            <a:r>
              <a:rPr lang="en-US" sz="800" b="1" dirty="0">
                <a:solidFill>
                  <a:schemeClr val="accent2">
                    <a:lumMod val="75000"/>
                  </a:schemeClr>
                </a:solidFill>
                <a:cs typeface="Source Sans Pro"/>
              </a:rPr>
              <a:t>F2F4 - LA</a:t>
            </a:r>
          </a:p>
        </p:txBody>
      </p:sp>
      <p:sp>
        <p:nvSpPr>
          <p:cNvPr id="133" name="TextBox 132">
            <a:extLst>
              <a:ext uri="{FF2B5EF4-FFF2-40B4-BE49-F238E27FC236}">
                <a16:creationId xmlns:a16="http://schemas.microsoft.com/office/drawing/2014/main" id="{BD568525-2AED-48EB-987F-9D3FE7FBAD9A}"/>
              </a:ext>
            </a:extLst>
          </p:cNvPr>
          <p:cNvSpPr txBox="1"/>
          <p:nvPr/>
        </p:nvSpPr>
        <p:spPr>
          <a:xfrm>
            <a:off x="7371190" y="247382"/>
            <a:ext cx="1504330" cy="184666"/>
          </a:xfrm>
          <a:prstGeom prst="rect">
            <a:avLst/>
          </a:prstGeom>
          <a:noFill/>
          <a:ln>
            <a:noFill/>
          </a:ln>
        </p:spPr>
        <p:txBody>
          <a:bodyPr wrap="square" lIns="0" tIns="0" rIns="0" bIns="0" rtlCol="0">
            <a:spAutoFit/>
          </a:bodyPr>
          <a:lstStyle/>
          <a:p>
            <a:pPr algn="ctr"/>
            <a:r>
              <a:rPr lang="en-US" sz="1200" b="1" dirty="0">
                <a:cs typeface="Source Sans Pro"/>
              </a:rPr>
              <a:t>31 October 2019</a:t>
            </a:r>
          </a:p>
        </p:txBody>
      </p:sp>
      <p:sp>
        <p:nvSpPr>
          <p:cNvPr id="93" name="TextBox 92">
            <a:extLst>
              <a:ext uri="{FF2B5EF4-FFF2-40B4-BE49-F238E27FC236}">
                <a16:creationId xmlns:a16="http://schemas.microsoft.com/office/drawing/2014/main" id="{4ECD59B0-A8EE-BD44-BDC7-FBC35EB8ADBC}"/>
              </a:ext>
            </a:extLst>
          </p:cNvPr>
          <p:cNvSpPr txBox="1"/>
          <p:nvPr/>
        </p:nvSpPr>
        <p:spPr>
          <a:xfrm>
            <a:off x="4116770" y="1201244"/>
            <a:ext cx="624997" cy="107722"/>
          </a:xfrm>
          <a:prstGeom prst="rect">
            <a:avLst/>
          </a:prstGeom>
          <a:noFill/>
          <a:ln>
            <a:noFill/>
          </a:ln>
        </p:spPr>
        <p:txBody>
          <a:bodyPr wrap="square" lIns="0" tIns="0" rIns="0" bIns="0" rtlCol="0">
            <a:spAutoFit/>
          </a:bodyPr>
          <a:lstStyle/>
          <a:p>
            <a:pPr algn="ctr"/>
            <a:r>
              <a:rPr lang="en-US" sz="700" b="1" dirty="0">
                <a:solidFill>
                  <a:srgbClr val="FF0000"/>
                </a:solidFill>
                <a:cs typeface="Source Sans Pro"/>
              </a:rPr>
              <a:t>NOW</a:t>
            </a:r>
          </a:p>
        </p:txBody>
      </p:sp>
      <p:sp>
        <p:nvSpPr>
          <p:cNvPr id="98" name="TextBox 97">
            <a:extLst>
              <a:ext uri="{FF2B5EF4-FFF2-40B4-BE49-F238E27FC236}">
                <a16:creationId xmlns:a16="http://schemas.microsoft.com/office/drawing/2014/main" id="{56A7F68B-AF66-4D14-8C64-53D86187051C}"/>
              </a:ext>
            </a:extLst>
          </p:cNvPr>
          <p:cNvSpPr txBox="1"/>
          <p:nvPr/>
        </p:nvSpPr>
        <p:spPr>
          <a:xfrm>
            <a:off x="2259769" y="768839"/>
            <a:ext cx="784747" cy="200055"/>
          </a:xfrm>
          <a:prstGeom prst="rect">
            <a:avLst/>
          </a:prstGeom>
          <a:noFill/>
          <a:ln>
            <a:noFill/>
          </a:ln>
        </p:spPr>
        <p:txBody>
          <a:bodyPr wrap="square" lIns="0" tIns="0" rIns="0" bIns="0" rtlCol="0">
            <a:spAutoFit/>
          </a:bodyPr>
          <a:lstStyle/>
          <a:p>
            <a:pPr algn="ctr"/>
            <a:r>
              <a:rPr lang="en-US" sz="700" dirty="0">
                <a:cs typeface="Source Sans Pro"/>
              </a:rPr>
              <a:t>RDAP Deployed</a:t>
            </a:r>
          </a:p>
          <a:p>
            <a:pPr algn="ctr"/>
            <a:r>
              <a:rPr lang="en-US" sz="600" dirty="0">
                <a:cs typeface="Source Sans Pro"/>
              </a:rPr>
              <a:t>26 Aug 2019</a:t>
            </a:r>
          </a:p>
        </p:txBody>
      </p:sp>
      <p:cxnSp>
        <p:nvCxnSpPr>
          <p:cNvPr id="134" name="Straight Arrow Connector 133">
            <a:extLst>
              <a:ext uri="{FF2B5EF4-FFF2-40B4-BE49-F238E27FC236}">
                <a16:creationId xmlns:a16="http://schemas.microsoft.com/office/drawing/2014/main" id="{A78E1BAF-99A2-4F1F-B55E-41720CD0C0EB}"/>
              </a:ext>
            </a:extLst>
          </p:cNvPr>
          <p:cNvCxnSpPr>
            <a:cxnSpLocks/>
          </p:cNvCxnSpPr>
          <p:nvPr/>
        </p:nvCxnSpPr>
        <p:spPr>
          <a:xfrm>
            <a:off x="2641433" y="984159"/>
            <a:ext cx="0" cy="191700"/>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AE0AADD0-AFD9-4971-A952-FCAF186913E5}"/>
              </a:ext>
            </a:extLst>
          </p:cNvPr>
          <p:cNvSpPr txBox="1"/>
          <p:nvPr/>
        </p:nvSpPr>
        <p:spPr>
          <a:xfrm>
            <a:off x="8511195" y="771822"/>
            <a:ext cx="784747" cy="200055"/>
          </a:xfrm>
          <a:prstGeom prst="rect">
            <a:avLst/>
          </a:prstGeom>
          <a:noFill/>
          <a:ln>
            <a:noFill/>
          </a:ln>
        </p:spPr>
        <p:txBody>
          <a:bodyPr wrap="square" lIns="0" tIns="0" rIns="0" bIns="0" rtlCol="0">
            <a:spAutoFit/>
          </a:bodyPr>
          <a:lstStyle/>
          <a:p>
            <a:pPr algn="ctr"/>
            <a:r>
              <a:rPr lang="en-US" sz="700" dirty="0">
                <a:cs typeface="Source Sans Pro"/>
              </a:rPr>
              <a:t>RDP P.E.D.</a:t>
            </a:r>
          </a:p>
          <a:p>
            <a:pPr algn="ctr"/>
            <a:r>
              <a:rPr lang="en-US" sz="600" dirty="0">
                <a:cs typeface="Source Sans Pro"/>
              </a:rPr>
              <a:t>TBD</a:t>
            </a:r>
          </a:p>
        </p:txBody>
      </p:sp>
      <p:cxnSp>
        <p:nvCxnSpPr>
          <p:cNvPr id="136" name="Straight Arrow Connector 135">
            <a:extLst>
              <a:ext uri="{FF2B5EF4-FFF2-40B4-BE49-F238E27FC236}">
                <a16:creationId xmlns:a16="http://schemas.microsoft.com/office/drawing/2014/main" id="{2929B154-21F0-4AE5-81B0-224E5841986B}"/>
              </a:ext>
            </a:extLst>
          </p:cNvPr>
          <p:cNvCxnSpPr>
            <a:cxnSpLocks/>
          </p:cNvCxnSpPr>
          <p:nvPr/>
        </p:nvCxnSpPr>
        <p:spPr>
          <a:xfrm>
            <a:off x="8892859" y="974443"/>
            <a:ext cx="0" cy="191700"/>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2ECD6A06-427B-43FC-AB63-005056AA6C68}"/>
              </a:ext>
            </a:extLst>
          </p:cNvPr>
          <p:cNvSpPr txBox="1"/>
          <p:nvPr/>
        </p:nvSpPr>
        <p:spPr>
          <a:xfrm>
            <a:off x="4015817" y="614871"/>
            <a:ext cx="818496" cy="138499"/>
          </a:xfrm>
          <a:prstGeom prst="rect">
            <a:avLst/>
          </a:prstGeom>
          <a:noFill/>
          <a:ln>
            <a:noFill/>
          </a:ln>
        </p:spPr>
        <p:txBody>
          <a:bodyPr wrap="square" lIns="0" tIns="0" rIns="0" bIns="0" rtlCol="0">
            <a:spAutoFit/>
          </a:bodyPr>
          <a:lstStyle>
            <a:defPPr>
              <a:defRPr lang="en-US"/>
            </a:defPPr>
            <a:lvl1pPr algn="ctr">
              <a:defRPr sz="800" b="1">
                <a:solidFill>
                  <a:schemeClr val="accent2">
                    <a:lumMod val="75000"/>
                  </a:schemeClr>
                </a:solidFill>
                <a:cs typeface="Source Sans Pro"/>
              </a:defRPr>
            </a:lvl1pPr>
          </a:lstStyle>
          <a:p>
            <a:r>
              <a:rPr lang="en-US" dirty="0"/>
              <a:t>F2F3-ICANN66</a:t>
            </a:r>
          </a:p>
        </p:txBody>
      </p:sp>
      <p:sp>
        <p:nvSpPr>
          <p:cNvPr id="140" name="TextBox 139">
            <a:extLst>
              <a:ext uri="{FF2B5EF4-FFF2-40B4-BE49-F238E27FC236}">
                <a16:creationId xmlns:a16="http://schemas.microsoft.com/office/drawing/2014/main" id="{6F31B0A5-79D0-4831-BD08-3E865CB7A6AF}"/>
              </a:ext>
            </a:extLst>
          </p:cNvPr>
          <p:cNvSpPr txBox="1"/>
          <p:nvPr/>
        </p:nvSpPr>
        <p:spPr>
          <a:xfrm>
            <a:off x="7281459" y="612260"/>
            <a:ext cx="818496" cy="138499"/>
          </a:xfrm>
          <a:prstGeom prst="rect">
            <a:avLst/>
          </a:prstGeom>
          <a:noFill/>
          <a:ln>
            <a:noFill/>
          </a:ln>
        </p:spPr>
        <p:txBody>
          <a:bodyPr wrap="square" lIns="0" tIns="0" rIns="0" bIns="0" rtlCol="0">
            <a:spAutoFit/>
          </a:bodyPr>
          <a:lstStyle>
            <a:defPPr>
              <a:defRPr lang="en-US"/>
            </a:defPPr>
            <a:lvl1pPr algn="ctr">
              <a:defRPr sz="800" b="1">
                <a:solidFill>
                  <a:schemeClr val="accent2">
                    <a:lumMod val="75000"/>
                  </a:schemeClr>
                </a:solidFill>
                <a:cs typeface="Source Sans Pro"/>
              </a:defRPr>
            </a:lvl1pPr>
          </a:lstStyle>
          <a:p>
            <a:r>
              <a:rPr lang="en-US" dirty="0"/>
              <a:t>F2F5-ICANN67</a:t>
            </a:r>
          </a:p>
        </p:txBody>
      </p:sp>
      <p:sp>
        <p:nvSpPr>
          <p:cNvPr id="142" name="TextBox 141">
            <a:extLst>
              <a:ext uri="{FF2B5EF4-FFF2-40B4-BE49-F238E27FC236}">
                <a16:creationId xmlns:a16="http://schemas.microsoft.com/office/drawing/2014/main" id="{5D37F160-70E8-43B8-94CC-091F6B832D1C}"/>
              </a:ext>
            </a:extLst>
          </p:cNvPr>
          <p:cNvSpPr txBox="1"/>
          <p:nvPr/>
        </p:nvSpPr>
        <p:spPr>
          <a:xfrm>
            <a:off x="-289993" y="1042160"/>
            <a:ext cx="1305252" cy="276999"/>
          </a:xfrm>
          <a:prstGeom prst="rect">
            <a:avLst/>
          </a:prstGeom>
          <a:noFill/>
          <a:ln>
            <a:noFill/>
          </a:ln>
        </p:spPr>
        <p:txBody>
          <a:bodyPr wrap="square" lIns="0" tIns="0" rIns="0" bIns="0" rtlCol="0">
            <a:spAutoFit/>
          </a:bodyPr>
          <a:lstStyle/>
          <a:p>
            <a:pPr algn="ctr"/>
            <a:r>
              <a:rPr lang="en-US" sz="900" dirty="0">
                <a:cs typeface="Source Sans Pro"/>
              </a:rPr>
              <a:t>Project Start:</a:t>
            </a:r>
          </a:p>
          <a:p>
            <a:pPr algn="ctr"/>
            <a:r>
              <a:rPr lang="en-US" sz="900" dirty="0">
                <a:cs typeface="Source Sans Pro"/>
              </a:rPr>
              <a:t>4 Mar 2019</a:t>
            </a:r>
          </a:p>
        </p:txBody>
      </p:sp>
      <p:sp>
        <p:nvSpPr>
          <p:cNvPr id="143" name="Rounded Rectangle 75">
            <a:extLst>
              <a:ext uri="{FF2B5EF4-FFF2-40B4-BE49-F238E27FC236}">
                <a16:creationId xmlns:a16="http://schemas.microsoft.com/office/drawing/2014/main" id="{DA8E5D8A-3C7D-48DF-B4EE-0910C911E7EF}"/>
              </a:ext>
            </a:extLst>
          </p:cNvPr>
          <p:cNvSpPr/>
          <p:nvPr/>
        </p:nvSpPr>
        <p:spPr>
          <a:xfrm>
            <a:off x="6376041" y="1715008"/>
            <a:ext cx="2288905" cy="137160"/>
          </a:xfrm>
          <a:prstGeom prst="roundRect">
            <a:avLst>
              <a:gd name="adj" fmla="val 50000"/>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2</a:t>
            </a:r>
          </a:p>
        </p:txBody>
      </p:sp>
      <p:sp>
        <p:nvSpPr>
          <p:cNvPr id="145" name="Rounded Rectangle 71">
            <a:extLst>
              <a:ext uri="{FF2B5EF4-FFF2-40B4-BE49-F238E27FC236}">
                <a16:creationId xmlns:a16="http://schemas.microsoft.com/office/drawing/2014/main" id="{25211021-EDC6-4436-8704-048B7892E75E}"/>
              </a:ext>
            </a:extLst>
          </p:cNvPr>
          <p:cNvSpPr/>
          <p:nvPr/>
        </p:nvSpPr>
        <p:spPr>
          <a:xfrm>
            <a:off x="5363448" y="1928439"/>
            <a:ext cx="3297588" cy="137160"/>
          </a:xfrm>
          <a:prstGeom prst="roundRect">
            <a:avLst>
              <a:gd name="adj" fmla="val 50000"/>
            </a:avLst>
          </a:prstGeom>
          <a:solidFill>
            <a:srgbClr val="DE6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3</a:t>
            </a:r>
            <a:endParaRPr lang="en-US" sz="1000" b="1" dirty="0">
              <a:solidFill>
                <a:schemeClr val="bg1"/>
              </a:solidFill>
              <a:cs typeface="Arial"/>
            </a:endParaRPr>
          </a:p>
        </p:txBody>
      </p:sp>
      <p:sp>
        <p:nvSpPr>
          <p:cNvPr id="146" name="Rounded Rectangle 87">
            <a:extLst>
              <a:ext uri="{FF2B5EF4-FFF2-40B4-BE49-F238E27FC236}">
                <a16:creationId xmlns:a16="http://schemas.microsoft.com/office/drawing/2014/main" id="{EDF6747A-0790-42E6-B494-49B1B64FCC0A}"/>
              </a:ext>
            </a:extLst>
          </p:cNvPr>
          <p:cNvSpPr/>
          <p:nvPr/>
        </p:nvSpPr>
        <p:spPr>
          <a:xfrm>
            <a:off x="8671587" y="2366209"/>
            <a:ext cx="739900" cy="13716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b="1" dirty="0">
                <a:solidFill>
                  <a:prstClr val="white"/>
                </a:solidFill>
                <a:cs typeface="Arial"/>
              </a:rPr>
              <a:t>7</a:t>
            </a:r>
          </a:p>
        </p:txBody>
      </p:sp>
      <p:sp>
        <p:nvSpPr>
          <p:cNvPr id="147" name="Rectangle 146">
            <a:extLst>
              <a:ext uri="{FF2B5EF4-FFF2-40B4-BE49-F238E27FC236}">
                <a16:creationId xmlns:a16="http://schemas.microsoft.com/office/drawing/2014/main" id="{0700E163-DD93-47FB-8AB6-029684D964E0}"/>
              </a:ext>
            </a:extLst>
          </p:cNvPr>
          <p:cNvSpPr>
            <a:spLocks noChangeArrowheads="1"/>
          </p:cNvSpPr>
          <p:nvPr/>
        </p:nvSpPr>
        <p:spPr bwMode="auto">
          <a:xfrm>
            <a:off x="6528043" y="5978657"/>
            <a:ext cx="2147901"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a:lnSpc>
                <a:spcPts val="1300"/>
              </a:lnSpc>
              <a:spcBef>
                <a:spcPct val="20000"/>
              </a:spcBef>
            </a:pPr>
            <a:r>
              <a:rPr lang="en-US" sz="1200" dirty="0">
                <a:ea typeface="Segoe UI" charset="0"/>
                <a:cs typeface="Arial"/>
              </a:rPr>
              <a:t>Priority 1 – Unplanned</a:t>
            </a:r>
            <a:endParaRPr lang="en-AU" sz="1200" dirty="0">
              <a:ea typeface="Segoe UI" charset="0"/>
              <a:cs typeface="Arial"/>
            </a:endParaRPr>
          </a:p>
        </p:txBody>
      </p:sp>
      <p:sp>
        <p:nvSpPr>
          <p:cNvPr id="148" name="Oval 147">
            <a:extLst>
              <a:ext uri="{FF2B5EF4-FFF2-40B4-BE49-F238E27FC236}">
                <a16:creationId xmlns:a16="http://schemas.microsoft.com/office/drawing/2014/main" id="{AD819496-86EA-4E54-B2A4-613BAD474CDC}"/>
              </a:ext>
            </a:extLst>
          </p:cNvPr>
          <p:cNvSpPr/>
          <p:nvPr/>
        </p:nvSpPr>
        <p:spPr>
          <a:xfrm>
            <a:off x="6116246" y="5871847"/>
            <a:ext cx="342211" cy="3422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0</a:t>
            </a:r>
          </a:p>
        </p:txBody>
      </p:sp>
      <p:sp>
        <p:nvSpPr>
          <p:cNvPr id="149" name="Rounded Rectangle 4">
            <a:extLst>
              <a:ext uri="{FF2B5EF4-FFF2-40B4-BE49-F238E27FC236}">
                <a16:creationId xmlns:a16="http://schemas.microsoft.com/office/drawing/2014/main" id="{9007388B-3800-4DBD-8A56-5D8005F6519F}"/>
              </a:ext>
            </a:extLst>
          </p:cNvPr>
          <p:cNvSpPr/>
          <p:nvPr/>
        </p:nvSpPr>
        <p:spPr>
          <a:xfrm>
            <a:off x="883097" y="6392169"/>
            <a:ext cx="7686699" cy="369871"/>
          </a:xfrm>
          <a:prstGeom prst="roundRect">
            <a:avLst/>
          </a:prstGeom>
          <a:ln>
            <a:solidFill>
              <a:schemeClr val="accent2"/>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228600" indent="-228600">
              <a:buAutoNum type="arabicParenBoth"/>
            </a:pPr>
            <a:r>
              <a:rPr lang="en-US" sz="800" dirty="0">
                <a:cs typeface="Source Sans Pro"/>
              </a:rPr>
              <a:t>Items from priority 2 could be incorporated in the Initial / Final Report for priority 1, depending on their date of completion or presented separately. </a:t>
            </a:r>
          </a:p>
          <a:p>
            <a:pPr marL="228600" indent="-228600">
              <a:buAutoNum type="arabicParenBoth"/>
            </a:pPr>
            <a:r>
              <a:rPr lang="en-US" sz="800" dirty="0">
                <a:cs typeface="Source Sans Pro"/>
              </a:rPr>
              <a:t>These phases of the project occur after the GNSO Council’s adoption of the Final Report, and will appear when the timeline advances there.</a:t>
            </a:r>
          </a:p>
        </p:txBody>
      </p:sp>
      <p:sp>
        <p:nvSpPr>
          <p:cNvPr id="94" name="Rectangle 93"/>
          <p:cNvSpPr/>
          <p:nvPr/>
        </p:nvSpPr>
        <p:spPr>
          <a:xfrm>
            <a:off x="-526350" y="612307"/>
            <a:ext cx="4834931" cy="2997772"/>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7000329A-CBC8-9947-A6BB-725AC708B103}"/>
              </a:ext>
            </a:extLst>
          </p:cNvPr>
          <p:cNvCxnSpPr>
            <a:cxnSpLocks/>
          </p:cNvCxnSpPr>
          <p:nvPr/>
        </p:nvCxnSpPr>
        <p:spPr>
          <a:xfrm flipH="1">
            <a:off x="4315208" y="1323936"/>
            <a:ext cx="6838" cy="2152817"/>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tar: 5 Points 3">
            <a:extLst>
              <a:ext uri="{FF2B5EF4-FFF2-40B4-BE49-F238E27FC236}">
                <a16:creationId xmlns:a16="http://schemas.microsoft.com/office/drawing/2014/main" id="{C3532A75-3DBE-453E-B66C-FA7AA8FC6A63}"/>
              </a:ext>
            </a:extLst>
          </p:cNvPr>
          <p:cNvSpPr/>
          <p:nvPr/>
        </p:nvSpPr>
        <p:spPr>
          <a:xfrm>
            <a:off x="8569193" y="2542005"/>
            <a:ext cx="211016" cy="208620"/>
          </a:xfrm>
          <a:prstGeom prst="star5">
            <a:avLst/>
          </a:prstGeom>
          <a:solidFill>
            <a:srgbClr val="FFFF00"/>
          </a:solidFill>
          <a:ln w="1905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375A5C49-13FE-4E7D-974D-CB71B7C5F20E}"/>
              </a:ext>
            </a:extLst>
          </p:cNvPr>
          <p:cNvSpPr>
            <a:spLocks noChangeAspect="1"/>
          </p:cNvSpPr>
          <p:nvPr/>
        </p:nvSpPr>
        <p:spPr bwMode="auto">
          <a:xfrm>
            <a:off x="8742777" y="3583419"/>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14" name="Rectangle 20">
            <a:extLst>
              <a:ext uri="{FF2B5EF4-FFF2-40B4-BE49-F238E27FC236}">
                <a16:creationId xmlns:a16="http://schemas.microsoft.com/office/drawing/2014/main" id="{5C064563-CF17-4025-A348-A76B4088CC30}"/>
              </a:ext>
            </a:extLst>
          </p:cNvPr>
          <p:cNvSpPr>
            <a:spLocks noChangeArrowheads="1"/>
          </p:cNvSpPr>
          <p:nvPr/>
        </p:nvSpPr>
        <p:spPr bwMode="auto">
          <a:xfrm>
            <a:off x="8561388" y="3747210"/>
            <a:ext cx="4587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May</a:t>
            </a:r>
          </a:p>
        </p:txBody>
      </p:sp>
      <p:sp>
        <p:nvSpPr>
          <p:cNvPr id="5" name="Rectangle 4">
            <a:extLst>
              <a:ext uri="{FF2B5EF4-FFF2-40B4-BE49-F238E27FC236}">
                <a16:creationId xmlns:a16="http://schemas.microsoft.com/office/drawing/2014/main" id="{E0B58B84-3442-47E7-8C1A-29CDC873147F}"/>
              </a:ext>
            </a:extLst>
          </p:cNvPr>
          <p:cNvSpPr/>
          <p:nvPr/>
        </p:nvSpPr>
        <p:spPr>
          <a:xfrm>
            <a:off x="1238330" y="5875042"/>
            <a:ext cx="3022085" cy="369868"/>
          </a:xfrm>
          <a:prstGeom prst="rect">
            <a:avLst/>
          </a:prstGeom>
          <a:solidFill>
            <a:schemeClr val="bg1"/>
          </a:solid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FCC34ED5-E9B9-4F9D-8971-FE3105D53A73}"/>
              </a:ext>
            </a:extLst>
          </p:cNvPr>
          <p:cNvSpPr txBox="1"/>
          <p:nvPr/>
        </p:nvSpPr>
        <p:spPr>
          <a:xfrm>
            <a:off x="1302745" y="5967643"/>
            <a:ext cx="1305252" cy="153888"/>
          </a:xfrm>
          <a:prstGeom prst="rect">
            <a:avLst/>
          </a:prstGeom>
          <a:noFill/>
          <a:ln>
            <a:noFill/>
          </a:ln>
        </p:spPr>
        <p:txBody>
          <a:bodyPr wrap="square" lIns="0" tIns="0" rIns="0" bIns="0" rtlCol="0">
            <a:spAutoFit/>
          </a:bodyPr>
          <a:lstStyle/>
          <a:p>
            <a:r>
              <a:rPr lang="en-US" sz="1000" b="1" dirty="0">
                <a:cs typeface="Source Sans Pro"/>
              </a:rPr>
              <a:t>Complete: 35%</a:t>
            </a:r>
          </a:p>
        </p:txBody>
      </p:sp>
      <p:sp>
        <p:nvSpPr>
          <p:cNvPr id="112" name="TextBox 111">
            <a:extLst>
              <a:ext uri="{FF2B5EF4-FFF2-40B4-BE49-F238E27FC236}">
                <a16:creationId xmlns:a16="http://schemas.microsoft.com/office/drawing/2014/main" id="{E58CCD31-2E35-4D15-97FE-9B5E6251FEE7}"/>
              </a:ext>
            </a:extLst>
          </p:cNvPr>
          <p:cNvSpPr txBox="1"/>
          <p:nvPr/>
        </p:nvSpPr>
        <p:spPr>
          <a:xfrm>
            <a:off x="2424485" y="5968975"/>
            <a:ext cx="1305252" cy="153888"/>
          </a:xfrm>
          <a:prstGeom prst="rect">
            <a:avLst/>
          </a:prstGeom>
          <a:noFill/>
          <a:ln>
            <a:noFill/>
          </a:ln>
        </p:spPr>
        <p:txBody>
          <a:bodyPr wrap="square" lIns="0" tIns="0" rIns="0" bIns="0" rtlCol="0">
            <a:spAutoFit/>
          </a:bodyPr>
          <a:lstStyle/>
          <a:p>
            <a:r>
              <a:rPr lang="en-US" sz="1000" b="1" dirty="0">
                <a:cs typeface="Source Sans Pro"/>
              </a:rPr>
              <a:t>Status:</a:t>
            </a:r>
          </a:p>
        </p:txBody>
      </p:sp>
      <p:sp>
        <p:nvSpPr>
          <p:cNvPr id="115" name="TextBox 114">
            <a:extLst>
              <a:ext uri="{FF2B5EF4-FFF2-40B4-BE49-F238E27FC236}">
                <a16:creationId xmlns:a16="http://schemas.microsoft.com/office/drawing/2014/main" id="{7B5E7BD6-210A-460E-9234-1C3CE155DDE8}"/>
              </a:ext>
            </a:extLst>
          </p:cNvPr>
          <p:cNvSpPr txBox="1"/>
          <p:nvPr/>
        </p:nvSpPr>
        <p:spPr>
          <a:xfrm>
            <a:off x="3191388" y="5970474"/>
            <a:ext cx="1305252" cy="153888"/>
          </a:xfrm>
          <a:prstGeom prst="rect">
            <a:avLst/>
          </a:prstGeom>
          <a:noFill/>
          <a:ln>
            <a:noFill/>
          </a:ln>
        </p:spPr>
        <p:txBody>
          <a:bodyPr wrap="square" lIns="0" tIns="0" rIns="0" bIns="0" rtlCol="0">
            <a:spAutoFit/>
          </a:bodyPr>
          <a:lstStyle/>
          <a:p>
            <a:r>
              <a:rPr lang="en-US" sz="1000" b="1" dirty="0">
                <a:cs typeface="Source Sans Pro"/>
              </a:rPr>
              <a:t>Condition:</a:t>
            </a:r>
          </a:p>
        </p:txBody>
      </p:sp>
      <p:pic>
        <p:nvPicPr>
          <p:cNvPr id="116" name="Picture 115">
            <a:extLst>
              <a:ext uri="{FF2B5EF4-FFF2-40B4-BE49-F238E27FC236}">
                <a16:creationId xmlns:a16="http://schemas.microsoft.com/office/drawing/2014/main" id="{34F7B767-D525-4CCD-8AF3-F26257F0FBCB}"/>
              </a:ext>
            </a:extLst>
          </p:cNvPr>
          <p:cNvPicPr/>
          <p:nvPr/>
        </p:nvPicPr>
        <p:blipFill>
          <a:blip r:embed="rId3"/>
          <a:stretch>
            <a:fillRect/>
          </a:stretch>
        </p:blipFill>
        <p:spPr>
          <a:xfrm>
            <a:off x="3857032" y="5959828"/>
            <a:ext cx="163253" cy="163253"/>
          </a:xfrm>
          <a:prstGeom prst="rect">
            <a:avLst/>
          </a:prstGeom>
        </p:spPr>
      </p:pic>
      <p:pic>
        <p:nvPicPr>
          <p:cNvPr id="117" name="Picture 116">
            <a:extLst>
              <a:ext uri="{FF2B5EF4-FFF2-40B4-BE49-F238E27FC236}">
                <a16:creationId xmlns:a16="http://schemas.microsoft.com/office/drawing/2014/main" id="{E3FEA048-C3DE-402A-ADF8-57B3F9E9BE44}"/>
              </a:ext>
            </a:extLst>
          </p:cNvPr>
          <p:cNvPicPr/>
          <p:nvPr/>
        </p:nvPicPr>
        <p:blipFill>
          <a:blip r:embed="rId4"/>
          <a:stretch>
            <a:fillRect/>
          </a:stretch>
        </p:blipFill>
        <p:spPr>
          <a:xfrm>
            <a:off x="2861585" y="5946200"/>
            <a:ext cx="183557" cy="183557"/>
          </a:xfrm>
          <a:prstGeom prst="rect">
            <a:avLst/>
          </a:prstGeom>
        </p:spPr>
      </p:pic>
    </p:spTree>
    <p:extLst>
      <p:ext uri="{BB962C8B-B14F-4D97-AF65-F5344CB8AC3E}">
        <p14:creationId xmlns:p14="http://schemas.microsoft.com/office/powerpoint/2010/main" val="424604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0B685-B38E-EB40-BB54-3B8F9BF45D13}"/>
              </a:ext>
            </a:extLst>
          </p:cNvPr>
          <p:cNvSpPr>
            <a:spLocks noGrp="1"/>
          </p:cNvSpPr>
          <p:nvPr>
            <p:ph type="title"/>
          </p:nvPr>
        </p:nvSpPr>
        <p:spPr/>
        <p:txBody>
          <a:bodyPr/>
          <a:lstStyle/>
          <a:p>
            <a:r>
              <a:rPr lang="en-US" dirty="0"/>
              <a:t>Interactive Q&amp;A</a:t>
            </a:r>
          </a:p>
        </p:txBody>
      </p:sp>
    </p:spTree>
    <p:extLst>
      <p:ext uri="{BB962C8B-B14F-4D97-AF65-F5344CB8AC3E}">
        <p14:creationId xmlns:p14="http://schemas.microsoft.com/office/powerpoint/2010/main" val="96554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F3B75-CC05-994A-AD7C-290442F635FB}"/>
              </a:ext>
            </a:extLst>
          </p:cNvPr>
          <p:cNvSpPr>
            <a:spLocks noGrp="1"/>
          </p:cNvSpPr>
          <p:nvPr>
            <p:ph type="title"/>
          </p:nvPr>
        </p:nvSpPr>
        <p:spPr/>
        <p:txBody>
          <a:bodyPr/>
          <a:lstStyle/>
          <a:p>
            <a:r>
              <a:rPr lang="en-US" dirty="0"/>
              <a:t>Questions for input</a:t>
            </a:r>
          </a:p>
        </p:txBody>
      </p:sp>
      <p:sp>
        <p:nvSpPr>
          <p:cNvPr id="5" name="Content Placeholder 4">
            <a:extLst>
              <a:ext uri="{FF2B5EF4-FFF2-40B4-BE49-F238E27FC236}">
                <a16:creationId xmlns:a16="http://schemas.microsoft.com/office/drawing/2014/main" id="{3816FC31-D696-1243-9448-EAAEC581D72C}"/>
              </a:ext>
            </a:extLst>
          </p:cNvPr>
          <p:cNvSpPr>
            <a:spLocks noGrp="1"/>
          </p:cNvSpPr>
          <p:nvPr>
            <p:ph sz="quarter" idx="10"/>
          </p:nvPr>
        </p:nvSpPr>
        <p:spPr>
          <a:xfrm>
            <a:off x="374904" y="995650"/>
            <a:ext cx="7907338" cy="4571813"/>
          </a:xfrm>
        </p:spPr>
        <p:txBody>
          <a:bodyPr/>
          <a:lstStyle/>
          <a:p>
            <a:r>
              <a:rPr lang="en-US" dirty="0"/>
              <a:t>Are there any building blocks that the EPDP Team has not considered yet that it should?</a:t>
            </a:r>
          </a:p>
          <a:p>
            <a:r>
              <a:rPr lang="en-US" dirty="0"/>
              <a:t>Are there any concerns about the preliminary agreements that the EPDP Team has reached to date?</a:t>
            </a:r>
          </a:p>
          <a:p>
            <a:r>
              <a:rPr lang="en-US" dirty="0"/>
              <a:t>What criteria should be applied to identify third party organizations that could verify the identity of certain categories of users? </a:t>
            </a:r>
          </a:p>
          <a:p>
            <a:r>
              <a:rPr lang="en-US" dirty="0"/>
              <a:t>Who should be responsible for financing the development and maintenance of SSAD? </a:t>
            </a:r>
          </a:p>
          <a:p>
            <a:r>
              <a:rPr lang="en-US" dirty="0"/>
              <a:t>Any other input that will assist the EPDP Team in reaching consensus on the policy recommendations?</a:t>
            </a:r>
          </a:p>
        </p:txBody>
      </p:sp>
    </p:spTree>
    <p:extLst>
      <p:ext uri="{BB962C8B-B14F-4D97-AF65-F5344CB8AC3E}">
        <p14:creationId xmlns:p14="http://schemas.microsoft.com/office/powerpoint/2010/main" val="163018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Engage with ICANN</a:t>
            </a:r>
            <a:endParaRPr lang="en-US" dirty="0"/>
          </a:p>
        </p:txBody>
      </p:sp>
      <p:sp>
        <p:nvSpPr>
          <p:cNvPr id="29" name="Text Placeholder 32"/>
          <p:cNvSpPr txBox="1">
            <a:spLocks/>
          </p:cNvSpPr>
          <p:nvPr/>
        </p:nvSpPr>
        <p:spPr bwMode="auto">
          <a:xfrm>
            <a:off x="2543490" y="2021778"/>
            <a:ext cx="6600509" cy="247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0" name="Text Placeholder 33"/>
          <p:cNvSpPr txBox="1">
            <a:spLocks/>
          </p:cNvSpPr>
          <p:nvPr/>
        </p:nvSpPr>
        <p:spPr bwMode="auto">
          <a:xfrm>
            <a:off x="2543490" y="1644109"/>
            <a:ext cx="5230690" cy="2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025" b="1" dirty="0">
                <a:solidFill>
                  <a:schemeClr val="bg1"/>
                </a:solidFill>
                <a:latin typeface="+mn-lt"/>
                <a:ea typeface="Segoe UI" charset="0"/>
                <a:cs typeface="Arial"/>
              </a:rPr>
              <a:t>Thank You</a:t>
            </a:r>
          </a:p>
        </p:txBody>
      </p:sp>
      <p:grpSp>
        <p:nvGrpSpPr>
          <p:cNvPr id="32" name="Group 31"/>
          <p:cNvGrpSpPr/>
          <p:nvPr/>
        </p:nvGrpSpPr>
        <p:grpSpPr>
          <a:xfrm>
            <a:off x="2551602" y="4028480"/>
            <a:ext cx="2562500" cy="27432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err="1">
                  <a:solidFill>
                    <a:srgbClr val="0A304B"/>
                  </a:solidFill>
                  <a:latin typeface="+mn-lt"/>
                  <a:ea typeface="Segoe UI" panose="020B0502040204020203" pitchFamily="34" charset="0"/>
                  <a:cs typeface="Arial"/>
                  <a:hlinkClick r:id="rId2"/>
                </a:rPr>
                <a:t>flickr.com</a:t>
              </a:r>
              <a:r>
                <a:rPr lang="en-US" sz="1050" dirty="0">
                  <a:solidFill>
                    <a:srgbClr val="0A304B"/>
                  </a:solidFill>
                  <a:latin typeface="+mn-lt"/>
                  <a:ea typeface="Segoe UI" panose="020B0502040204020203" pitchFamily="34" charset="0"/>
                  <a:cs typeface="Arial"/>
                  <a:hlinkClick r:id="rId2"/>
                </a:rPr>
                <a:t>/</a:t>
              </a:r>
              <a:r>
                <a:rPr lang="en-US" sz="1050" dirty="0" err="1">
                  <a:solidFill>
                    <a:srgbClr val="0A304B"/>
                  </a:solidFill>
                  <a:latin typeface="+mn-lt"/>
                  <a:ea typeface="Segoe UI" panose="020B0502040204020203" pitchFamily="34" charset="0"/>
                  <a:cs typeface="Arial"/>
                  <a:hlinkClick r:id="rId2"/>
                </a:rPr>
                <a:t>icann</a:t>
              </a:r>
              <a:endParaRPr lang="en-US" sz="105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p:nvGrpSpPr>
        <p:grpSpPr>
          <a:xfrm>
            <a:off x="2551601" y="4401995"/>
            <a:ext cx="2727452" cy="27432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err="1">
                  <a:solidFill>
                    <a:srgbClr val="0A304B"/>
                  </a:solidFill>
                  <a:latin typeface="+mn-lt"/>
                  <a:ea typeface="Segoe UI" panose="020B0502040204020203" pitchFamily="34" charset="0"/>
                  <a:cs typeface="Arial"/>
                  <a:hlinkClick r:id="rId5"/>
                </a:rPr>
                <a:t>linkedin</a:t>
              </a:r>
              <a:r>
                <a:rPr lang="en-US" sz="1050" dirty="0">
                  <a:solidFill>
                    <a:srgbClr val="0A304B"/>
                  </a:solidFill>
                  <a:latin typeface="+mn-lt"/>
                  <a:ea typeface="Segoe UI" panose="020B0502040204020203" pitchFamily="34" charset="0"/>
                  <a:cs typeface="Arial"/>
                  <a:hlinkClick r:id="rId5"/>
                </a:rPr>
                <a:t>/company/</a:t>
              </a:r>
              <a:r>
                <a:rPr lang="en-US" sz="1050" dirty="0" err="1">
                  <a:solidFill>
                    <a:srgbClr val="0A304B"/>
                  </a:solidFill>
                  <a:latin typeface="+mn-lt"/>
                  <a:ea typeface="Segoe UI" panose="020B0502040204020203" pitchFamily="34" charset="0"/>
                  <a:cs typeface="Arial"/>
                  <a:hlinkClick r:id="rId5"/>
                </a:rPr>
                <a:t>icann</a:t>
              </a:r>
              <a:endParaRPr lang="en-US" sz="105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p:nvGrpSpPr>
        <p:grpSpPr>
          <a:xfrm>
            <a:off x="2551602" y="2907935"/>
            <a:ext cx="2107190" cy="27432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a:solidFill>
                    <a:srgbClr val="0A304B"/>
                  </a:solidFill>
                  <a:latin typeface="+mn-lt"/>
                  <a:ea typeface="Segoe UI" panose="020B0502040204020203" pitchFamily="34" charset="0"/>
                  <a:cs typeface="Arial"/>
                  <a:hlinkClick r:id="rId8"/>
                </a:rPr>
                <a:t>@icann</a:t>
              </a:r>
              <a:endParaRPr lang="en-US" sz="105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9" action="ppaction://hlinkfile"/>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p:nvGrpSpPr>
        <p:grpSpPr>
          <a:xfrm>
            <a:off x="2551601" y="3281450"/>
            <a:ext cx="2797740" cy="27432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a:solidFill>
                    <a:srgbClr val="0A304B"/>
                  </a:solidFill>
                  <a:latin typeface="+mn-lt"/>
                  <a:ea typeface="Segoe UI" panose="020B0502040204020203" pitchFamily="34" charset="0"/>
                  <a:cs typeface="Arial"/>
                  <a:hlinkClick r:id="rId11"/>
                </a:rPr>
                <a:t>facebook.com/</a:t>
              </a:r>
              <a:r>
                <a:rPr lang="en-US" sz="1050" dirty="0" err="1">
                  <a:solidFill>
                    <a:srgbClr val="0A304B"/>
                  </a:solidFill>
                  <a:latin typeface="+mn-lt"/>
                  <a:ea typeface="Segoe UI" panose="020B0502040204020203" pitchFamily="34" charset="0"/>
                  <a:cs typeface="Arial"/>
                  <a:hlinkClick r:id="rId11"/>
                </a:rPr>
                <a:t>icannorg</a:t>
              </a:r>
              <a:r>
                <a:rPr lang="en-US" sz="1050" dirty="0">
                  <a:solidFill>
                    <a:srgbClr val="0A304B"/>
                  </a:solidFill>
                  <a:latin typeface="+mn-lt"/>
                  <a:ea typeface="Segoe UI" panose="020B0502040204020203" pitchFamily="34" charset="0"/>
                  <a:cs typeface="Arial"/>
                  <a:hlinkClick r:id="rId11"/>
                </a:rPr>
                <a:t> </a:t>
              </a:r>
              <a:endParaRPr lang="en-US" sz="105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2" action="ppaction://hlinkfile"/>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p:nvGrpSpPr>
        <p:grpSpPr>
          <a:xfrm>
            <a:off x="2551601" y="3654965"/>
            <a:ext cx="2727452" cy="274320"/>
            <a:chOff x="1235726" y="4721075"/>
            <a:chExt cx="3636602" cy="365760"/>
          </a:xfrm>
        </p:grpSpPr>
        <p:pic>
          <p:nvPicPr>
            <p:cNvPr id="45" name="Picture 44" descr="1420948149_social_style_3_youtube-128.png">
              <a:hlinkClick r:id="rId14" action="ppaction://hlinkfile"/>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a:solidFill>
                    <a:srgbClr val="0A304B"/>
                  </a:solidFill>
                  <a:latin typeface="+mn-lt"/>
                  <a:ea typeface="Segoe UI" panose="020B0502040204020203" pitchFamily="34" charset="0"/>
                  <a:cs typeface="Arial"/>
                  <a:hlinkClick r:id="rId16"/>
                </a:rPr>
                <a:t>youtube.com/</a:t>
              </a:r>
              <a:r>
                <a:rPr lang="en-US" sz="1050" dirty="0" err="1">
                  <a:solidFill>
                    <a:srgbClr val="0A304B"/>
                  </a:solidFill>
                  <a:latin typeface="+mn-lt"/>
                  <a:ea typeface="Segoe UI" panose="020B0502040204020203" pitchFamily="34" charset="0"/>
                  <a:cs typeface="Arial"/>
                  <a:hlinkClick r:id="rId16"/>
                </a:rPr>
                <a:t>icannnews</a:t>
              </a:r>
              <a:endParaRPr lang="en-US" sz="1050" dirty="0">
                <a:solidFill>
                  <a:srgbClr val="0A304B"/>
                </a:solidFill>
                <a:latin typeface="+mn-lt"/>
                <a:ea typeface="Segoe UI" panose="020B0502040204020203" pitchFamily="34" charset="0"/>
                <a:cs typeface="Arial"/>
              </a:endParaRPr>
            </a:p>
          </p:txBody>
        </p:sp>
      </p:grpSp>
      <p:grpSp>
        <p:nvGrpSpPr>
          <p:cNvPr id="47" name="Group 46"/>
          <p:cNvGrpSpPr/>
          <p:nvPr/>
        </p:nvGrpSpPr>
        <p:grpSpPr>
          <a:xfrm>
            <a:off x="2551602" y="5149025"/>
            <a:ext cx="1939625" cy="27432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err="1">
                  <a:solidFill>
                    <a:srgbClr val="0A304B"/>
                  </a:solidFill>
                  <a:latin typeface="+mn-lt"/>
                  <a:ea typeface="Segoe UI" panose="020B0502040204020203" pitchFamily="34" charset="0"/>
                  <a:cs typeface="Arial"/>
                  <a:hlinkClick r:id="rId17"/>
                </a:rPr>
                <a:t>soundcloud</a:t>
              </a:r>
              <a:r>
                <a:rPr lang="en-US" sz="1050" dirty="0">
                  <a:solidFill>
                    <a:srgbClr val="0A304B"/>
                  </a:solidFill>
                  <a:latin typeface="+mn-lt"/>
                  <a:ea typeface="Segoe UI" panose="020B0502040204020203" pitchFamily="34" charset="0"/>
                  <a:cs typeface="Arial"/>
                  <a:hlinkClick r:id="rId17"/>
                </a:rPr>
                <a:t>/</a:t>
              </a:r>
              <a:r>
                <a:rPr lang="en-US" sz="1050" dirty="0" err="1">
                  <a:solidFill>
                    <a:srgbClr val="0A304B"/>
                  </a:solidFill>
                  <a:latin typeface="+mn-lt"/>
                  <a:ea typeface="Segoe UI" panose="020B0502040204020203" pitchFamily="34" charset="0"/>
                  <a:cs typeface="Arial"/>
                  <a:hlinkClick r:id="rId17"/>
                </a:rPr>
                <a:t>icann</a:t>
              </a:r>
              <a:endParaRPr lang="en-US" sz="105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p:nvGrpSpPr>
        <p:grpSpPr>
          <a:xfrm>
            <a:off x="2551602" y="4775510"/>
            <a:ext cx="2562500" cy="27432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342812">
                <a:spcBef>
                  <a:spcPct val="20000"/>
                </a:spcBef>
                <a:buNone/>
                <a:defRPr/>
              </a:pPr>
              <a:r>
                <a:rPr lang="en-US" sz="1050" dirty="0" err="1">
                  <a:solidFill>
                    <a:srgbClr val="0A304B"/>
                  </a:solidFill>
                  <a:latin typeface="+mn-lt"/>
                  <a:ea typeface="Segoe UI" panose="020B0502040204020203" pitchFamily="34" charset="0"/>
                  <a:cs typeface="Arial"/>
                  <a:hlinkClick r:id="rId19"/>
                </a:rPr>
                <a:t>slideshare</a:t>
              </a:r>
              <a:r>
                <a:rPr lang="en-US" sz="1050" dirty="0">
                  <a:solidFill>
                    <a:srgbClr val="0A304B"/>
                  </a:solidFill>
                  <a:latin typeface="+mn-lt"/>
                  <a:ea typeface="Segoe UI" panose="020B0502040204020203" pitchFamily="34" charset="0"/>
                  <a:cs typeface="Arial"/>
                  <a:hlinkClick r:id="rId19"/>
                </a:rPr>
                <a:t>/</a:t>
              </a:r>
              <a:r>
                <a:rPr lang="en-US" sz="1050" dirty="0" err="1">
                  <a:solidFill>
                    <a:srgbClr val="0A304B"/>
                  </a:solidFill>
                  <a:latin typeface="+mn-lt"/>
                  <a:ea typeface="Segoe UI" panose="020B0502040204020203" pitchFamily="34" charset="0"/>
                  <a:cs typeface="Arial"/>
                  <a:hlinkClick r:id="rId19"/>
                </a:rPr>
                <a:t>icannpresentations</a:t>
              </a:r>
              <a:endParaRPr lang="en-US" sz="105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9124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EPDP Phase 2 Plenary Session</a:t>
            </a:r>
            <a:endParaRPr lang="en-US" dirty="0"/>
          </a:p>
        </p:txBody>
      </p:sp>
      <p:sp>
        <p:nvSpPr>
          <p:cNvPr id="4" name="Text Placeholder 3"/>
          <p:cNvSpPr>
            <a:spLocks noGrp="1"/>
          </p:cNvSpPr>
          <p:nvPr>
            <p:ph type="body" sz="quarter" idx="11"/>
          </p:nvPr>
        </p:nvSpPr>
        <p:spPr/>
        <p:txBody>
          <a:bodyPr>
            <a:normAutofit lnSpcReduction="10000"/>
          </a:bodyPr>
          <a:lstStyle/>
          <a:p>
            <a:r>
              <a:rPr lang="en-US" dirty="0"/>
              <a:t>4 November 2019</a:t>
            </a:r>
          </a:p>
        </p:txBody>
      </p:sp>
    </p:spTree>
    <p:extLst>
      <p:ext uri="{BB962C8B-B14F-4D97-AF65-F5344CB8AC3E}">
        <p14:creationId xmlns:p14="http://schemas.microsoft.com/office/powerpoint/2010/main" val="278195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40B685-B38E-EB40-BB54-3B8F9BF45D13}"/>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73359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a:cs typeface="Arial"/>
            </a:endParaRPr>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a:cs typeface="Arial"/>
            </a:endParaRPr>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886759" y="1982152"/>
            <a:ext cx="2080048" cy="1323439"/>
          </a:xfrm>
          <a:prstGeom prst="rect">
            <a:avLst/>
          </a:prstGeom>
          <a:noFill/>
        </p:spPr>
        <p:txBody>
          <a:bodyPr wrap="square" rtlCol="0">
            <a:spAutoFit/>
          </a:bodyPr>
          <a:lstStyle/>
          <a:p>
            <a:pPr algn="ctr"/>
            <a:endParaRPr lang="en-US" sz="1600" dirty="0">
              <a:solidFill>
                <a:srgbClr val="FFFFFF"/>
              </a:solidFill>
              <a:latin typeface="Arial"/>
              <a:cs typeface="Arial"/>
            </a:endParaRPr>
          </a:p>
          <a:p>
            <a:pPr algn="ctr"/>
            <a:r>
              <a:rPr lang="en-US" sz="1600" dirty="0">
                <a:solidFill>
                  <a:srgbClr val="FFFFFF"/>
                </a:solidFill>
                <a:latin typeface="Arial"/>
                <a:cs typeface="Arial"/>
              </a:rPr>
              <a:t>Welcome and Introduction</a:t>
            </a:r>
          </a:p>
          <a:p>
            <a:pPr algn="ctr"/>
            <a:r>
              <a:rPr lang="en-US" sz="1600" dirty="0">
                <a:solidFill>
                  <a:srgbClr val="FFFFFF"/>
                </a:solidFill>
                <a:latin typeface="Arial"/>
                <a:cs typeface="Arial"/>
              </a:rPr>
              <a:t>(Keith </a:t>
            </a:r>
            <a:r>
              <a:rPr lang="en-US" sz="1600" dirty="0" err="1">
                <a:solidFill>
                  <a:srgbClr val="FFFFFF"/>
                </a:solidFill>
                <a:latin typeface="Arial"/>
                <a:cs typeface="Arial"/>
              </a:rPr>
              <a:t>Drazek</a:t>
            </a:r>
            <a:r>
              <a:rPr lang="en-US" sz="1600" dirty="0">
                <a:solidFill>
                  <a:srgbClr val="FFFFFF"/>
                </a:solidFill>
                <a:latin typeface="Arial"/>
                <a:cs typeface="Arial"/>
              </a:rPr>
              <a:t>)</a:t>
            </a:r>
          </a:p>
          <a:p>
            <a:pPr algn="ctr"/>
            <a:endParaRPr lang="en-US" sz="1600" dirty="0">
              <a:solidFill>
                <a:srgbClr val="FFFFFF"/>
              </a:solidFill>
              <a:latin typeface="Arial"/>
              <a:cs typeface="Arial"/>
            </a:endParaRPr>
          </a:p>
        </p:txBody>
      </p:sp>
      <p:sp>
        <p:nvSpPr>
          <p:cNvPr id="28" name="TextBox 27"/>
          <p:cNvSpPr txBox="1"/>
          <p:nvPr/>
        </p:nvSpPr>
        <p:spPr>
          <a:xfrm>
            <a:off x="3426559" y="1982152"/>
            <a:ext cx="2233363" cy="1323439"/>
          </a:xfrm>
          <a:prstGeom prst="rect">
            <a:avLst/>
          </a:prstGeom>
          <a:noFill/>
        </p:spPr>
        <p:txBody>
          <a:bodyPr wrap="square" rtlCol="0">
            <a:spAutoFit/>
          </a:bodyPr>
          <a:lstStyle/>
          <a:p>
            <a:pPr algn="ctr"/>
            <a:endParaRPr lang="en-US" sz="1600" dirty="0">
              <a:solidFill>
                <a:srgbClr val="FFFFFF"/>
              </a:solidFill>
              <a:latin typeface="Arial"/>
              <a:cs typeface="Arial"/>
            </a:endParaRPr>
          </a:p>
          <a:p>
            <a:pPr algn="ctr"/>
            <a:r>
              <a:rPr lang="en-US" sz="1600" dirty="0">
                <a:solidFill>
                  <a:srgbClr val="FFFFFF"/>
                </a:solidFill>
                <a:latin typeface="Arial"/>
                <a:cs typeface="Arial"/>
              </a:rPr>
              <a:t>Presentation of approach and current status of work</a:t>
            </a:r>
          </a:p>
          <a:p>
            <a:pPr algn="ctr"/>
            <a:r>
              <a:rPr lang="en-US" sz="1600" dirty="0">
                <a:solidFill>
                  <a:srgbClr val="FFFFFF"/>
                </a:solidFill>
                <a:latin typeface="Arial"/>
                <a:cs typeface="Arial"/>
              </a:rPr>
              <a:t>(Janis </a:t>
            </a:r>
            <a:r>
              <a:rPr lang="en-US" sz="1600" dirty="0" err="1">
                <a:solidFill>
                  <a:srgbClr val="FFFFFF"/>
                </a:solidFill>
                <a:latin typeface="Arial"/>
                <a:cs typeface="Arial"/>
              </a:rPr>
              <a:t>Karklins</a:t>
            </a:r>
            <a:r>
              <a:rPr lang="en-US" sz="1600" dirty="0">
                <a:solidFill>
                  <a:srgbClr val="FFFFFF"/>
                </a:solidFill>
                <a:latin typeface="Arial"/>
                <a:cs typeface="Arial"/>
              </a:rPr>
              <a:t>)</a:t>
            </a:r>
          </a:p>
        </p:txBody>
      </p:sp>
      <p:sp>
        <p:nvSpPr>
          <p:cNvPr id="29" name="TextBox 28"/>
          <p:cNvSpPr txBox="1"/>
          <p:nvPr/>
        </p:nvSpPr>
        <p:spPr>
          <a:xfrm>
            <a:off x="6283988" y="1982152"/>
            <a:ext cx="2080048" cy="1323439"/>
          </a:xfrm>
          <a:prstGeom prst="rect">
            <a:avLst/>
          </a:prstGeom>
          <a:noFill/>
        </p:spPr>
        <p:txBody>
          <a:bodyPr wrap="square" rtlCol="0">
            <a:spAutoFit/>
          </a:bodyPr>
          <a:lstStyle/>
          <a:p>
            <a:pPr algn="ctr"/>
            <a:endParaRPr lang="en-US" sz="1600" dirty="0">
              <a:solidFill>
                <a:srgbClr val="FFFFFF"/>
              </a:solidFill>
              <a:latin typeface="Arial"/>
              <a:cs typeface="Arial"/>
            </a:endParaRPr>
          </a:p>
          <a:p>
            <a:pPr algn="ctr"/>
            <a:r>
              <a:rPr lang="en-US" sz="1600" dirty="0">
                <a:solidFill>
                  <a:srgbClr val="FFFFFF"/>
                </a:solidFill>
                <a:cs typeface="Arial"/>
              </a:rPr>
              <a:t>Intersection with work of “Strawberry Team”</a:t>
            </a:r>
          </a:p>
          <a:p>
            <a:pPr algn="ctr"/>
            <a:r>
              <a:rPr lang="en-US" sz="1600" dirty="0">
                <a:solidFill>
                  <a:srgbClr val="FFFFFF"/>
                </a:solidFill>
                <a:latin typeface="Arial"/>
                <a:cs typeface="Arial"/>
              </a:rPr>
              <a:t>(Elena </a:t>
            </a:r>
            <a:r>
              <a:rPr lang="en-US" sz="1600" dirty="0" err="1">
                <a:solidFill>
                  <a:srgbClr val="FFFFFF"/>
                </a:solidFill>
                <a:latin typeface="Arial"/>
                <a:cs typeface="Arial"/>
              </a:rPr>
              <a:t>Plexida</a:t>
            </a:r>
            <a:r>
              <a:rPr lang="en-US" sz="1600" dirty="0">
                <a:solidFill>
                  <a:srgbClr val="FFFFFF"/>
                </a:solidFill>
                <a:latin typeface="Arial"/>
                <a:cs typeface="Arial"/>
              </a:rPr>
              <a:t>)</a:t>
            </a:r>
          </a:p>
        </p:txBody>
      </p:sp>
      <p:sp>
        <p:nvSpPr>
          <p:cNvPr id="43" name="TextBox 42"/>
          <p:cNvSpPr txBox="1"/>
          <p:nvPr/>
        </p:nvSpPr>
        <p:spPr>
          <a:xfrm>
            <a:off x="886759" y="4364806"/>
            <a:ext cx="2080048" cy="1077218"/>
          </a:xfrm>
          <a:prstGeom prst="rect">
            <a:avLst/>
          </a:prstGeom>
          <a:noFill/>
        </p:spPr>
        <p:txBody>
          <a:bodyPr wrap="square" rtlCol="0">
            <a:spAutoFit/>
          </a:bodyPr>
          <a:lstStyle/>
          <a:p>
            <a:pPr algn="ctr"/>
            <a:endParaRPr lang="en-US" sz="1600" dirty="0">
              <a:solidFill>
                <a:schemeClr val="bg1"/>
              </a:solidFill>
            </a:endParaRPr>
          </a:p>
          <a:p>
            <a:pPr algn="ctr"/>
            <a:r>
              <a:rPr lang="en-US" sz="1600" dirty="0">
                <a:solidFill>
                  <a:schemeClr val="bg1"/>
                </a:solidFill>
              </a:rPr>
              <a:t>Expected next steps &amp; timeline</a:t>
            </a:r>
          </a:p>
          <a:p>
            <a:pPr algn="ctr"/>
            <a:r>
              <a:rPr lang="en-US" sz="1600" dirty="0">
                <a:solidFill>
                  <a:schemeClr val="bg1"/>
                </a:solidFill>
                <a:latin typeface="Arial"/>
                <a:cs typeface="Arial"/>
              </a:rPr>
              <a:t>(Janis </a:t>
            </a:r>
            <a:r>
              <a:rPr lang="en-US" sz="1600" dirty="0" err="1">
                <a:solidFill>
                  <a:schemeClr val="bg1"/>
                </a:solidFill>
                <a:latin typeface="Arial"/>
                <a:cs typeface="Arial"/>
              </a:rPr>
              <a:t>Karlins</a:t>
            </a:r>
            <a:r>
              <a:rPr lang="en-US" sz="1600" dirty="0">
                <a:solidFill>
                  <a:schemeClr val="bg1"/>
                </a:solidFill>
                <a:latin typeface="Arial"/>
                <a:cs typeface="Arial"/>
              </a:rPr>
              <a:t>)</a:t>
            </a:r>
          </a:p>
        </p:txBody>
      </p:sp>
      <p:sp>
        <p:nvSpPr>
          <p:cNvPr id="44" name="TextBox 43"/>
          <p:cNvSpPr txBox="1"/>
          <p:nvPr/>
        </p:nvSpPr>
        <p:spPr>
          <a:xfrm>
            <a:off x="3579874" y="4364806"/>
            <a:ext cx="2080048" cy="1323439"/>
          </a:xfrm>
          <a:prstGeom prst="rect">
            <a:avLst/>
          </a:prstGeom>
          <a:noFill/>
        </p:spPr>
        <p:txBody>
          <a:bodyPr wrap="square" rtlCol="0">
            <a:spAutoFit/>
          </a:bodyPr>
          <a:lstStyle/>
          <a:p>
            <a:pPr algn="ctr"/>
            <a:endParaRPr lang="en-US" sz="1600" dirty="0">
              <a:solidFill>
                <a:srgbClr val="FFFFFF"/>
              </a:solidFill>
              <a:cs typeface="Arial"/>
            </a:endParaRPr>
          </a:p>
          <a:p>
            <a:pPr algn="ctr"/>
            <a:r>
              <a:rPr lang="en-US" sz="1600" dirty="0">
                <a:solidFill>
                  <a:srgbClr val="FFFFFF"/>
                </a:solidFill>
                <a:cs typeface="Arial"/>
              </a:rPr>
              <a:t>Q &amp; A – Interactive Session</a:t>
            </a:r>
          </a:p>
          <a:p>
            <a:pPr algn="ctr"/>
            <a:r>
              <a:rPr lang="en-US" sz="1600" dirty="0">
                <a:solidFill>
                  <a:srgbClr val="FFFFFF"/>
                </a:solidFill>
                <a:cs typeface="Arial"/>
              </a:rPr>
              <a:t>(Moderator: Keith </a:t>
            </a:r>
            <a:r>
              <a:rPr lang="en-US" sz="1600" dirty="0" err="1">
                <a:solidFill>
                  <a:srgbClr val="FFFFFF"/>
                </a:solidFill>
                <a:cs typeface="Arial"/>
              </a:rPr>
              <a:t>Drazek</a:t>
            </a:r>
            <a:r>
              <a:rPr lang="en-US" sz="1600" dirty="0">
                <a:solidFill>
                  <a:srgbClr val="FFFFFF"/>
                </a:solidFill>
                <a:cs typeface="Arial"/>
              </a:rPr>
              <a:t>)</a:t>
            </a:r>
          </a:p>
        </p:txBody>
      </p:sp>
      <p:sp>
        <p:nvSpPr>
          <p:cNvPr id="24" name="TextBox 23"/>
          <p:cNvSpPr txBox="1"/>
          <p:nvPr/>
        </p:nvSpPr>
        <p:spPr>
          <a:xfrm>
            <a:off x="651511" y="1519144"/>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1</a:t>
            </a:r>
          </a:p>
        </p:txBody>
      </p:sp>
      <p:sp>
        <p:nvSpPr>
          <p:cNvPr id="25" name="TextBox 24"/>
          <p:cNvSpPr txBox="1"/>
          <p:nvPr/>
        </p:nvSpPr>
        <p:spPr>
          <a:xfrm>
            <a:off x="3350124"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2</a:t>
            </a:r>
          </a:p>
        </p:txBody>
      </p:sp>
      <p:sp>
        <p:nvSpPr>
          <p:cNvPr id="27" name="TextBox 26"/>
          <p:cNvSpPr txBox="1"/>
          <p:nvPr/>
        </p:nvSpPr>
        <p:spPr>
          <a:xfrm>
            <a:off x="6048738"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3</a:t>
            </a:r>
          </a:p>
        </p:txBody>
      </p:sp>
      <p:sp>
        <p:nvSpPr>
          <p:cNvPr id="30" name="TextBox 29"/>
          <p:cNvSpPr txBox="1"/>
          <p:nvPr/>
        </p:nvSpPr>
        <p:spPr>
          <a:xfrm>
            <a:off x="651511"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4</a:t>
            </a:r>
          </a:p>
        </p:txBody>
      </p:sp>
      <p:sp>
        <p:nvSpPr>
          <p:cNvPr id="31" name="TextBox 30"/>
          <p:cNvSpPr txBox="1"/>
          <p:nvPr/>
        </p:nvSpPr>
        <p:spPr>
          <a:xfrm>
            <a:off x="3350124"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5</a:t>
            </a:r>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258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769C-3893-0949-80DB-44633630A768}"/>
              </a:ext>
            </a:extLst>
          </p:cNvPr>
          <p:cNvSpPr>
            <a:spLocks noGrp="1"/>
          </p:cNvSpPr>
          <p:nvPr>
            <p:ph type="title"/>
          </p:nvPr>
        </p:nvSpPr>
        <p:spPr/>
        <p:txBody>
          <a:bodyPr/>
          <a:lstStyle/>
          <a:p>
            <a:r>
              <a:rPr lang="en-US" dirty="0"/>
              <a:t>Presentation of approach and current status of work</a:t>
            </a:r>
          </a:p>
        </p:txBody>
      </p:sp>
    </p:spTree>
    <p:extLst>
      <p:ext uri="{BB962C8B-B14F-4D97-AF65-F5344CB8AC3E}">
        <p14:creationId xmlns:p14="http://schemas.microsoft.com/office/powerpoint/2010/main" val="412280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p:spPr>
        <p:txBody>
          <a:bodyPr/>
          <a:lstStyle/>
          <a:p>
            <a:r>
              <a:rPr lang="en-US" dirty="0"/>
              <a:t>EPDP Team Approach</a:t>
            </a:r>
          </a:p>
        </p:txBody>
      </p:sp>
      <p:sp>
        <p:nvSpPr>
          <p:cNvPr id="3" name="TextBox 2"/>
          <p:cNvSpPr txBox="1"/>
          <p:nvPr/>
        </p:nvSpPr>
        <p:spPr>
          <a:xfrm>
            <a:off x="283941" y="2872596"/>
            <a:ext cx="8512818" cy="390876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cs typeface="Source Sans Pro"/>
              </a:rPr>
              <a:t>Following review of several real-life use cases for requestors of nonpublic registration data, the EPDP Team distilled common themes to develop building blocks and policy principles on a variety of topics. </a:t>
            </a:r>
          </a:p>
          <a:p>
            <a:endParaRPr lang="en-US" dirty="0">
              <a:cs typeface="Source Sans Pro"/>
            </a:endParaRPr>
          </a:p>
          <a:p>
            <a:pPr marL="285750" indent="-285750">
              <a:buFont typeface="Arial" panose="020B0604020202020204" pitchFamily="34" charset="0"/>
              <a:buChar char="•"/>
            </a:pPr>
            <a:r>
              <a:rPr lang="en-US" dirty="0">
                <a:cs typeface="Source Sans Pro"/>
              </a:rPr>
              <a:t>The building blocks include, among others, accreditation of requestors, content of requests, response requirements, query policy, acceptable use policy, automation, logging, financial considerations, etc. </a:t>
            </a:r>
          </a:p>
          <a:p>
            <a:pPr marL="742950" lvl="1"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The building blocks will be used to form the draft policy recommendations in the EPDP Team’s Initial Report, which is targeted to be published in December 2019. </a:t>
            </a:r>
          </a:p>
          <a:p>
            <a:endParaRPr lang="en-US" dirty="0">
              <a:cs typeface="Source Sans Pro"/>
            </a:endParaRPr>
          </a:p>
          <a:p>
            <a:pPr marL="285750" indent="-285750">
              <a:buFont typeface="Arial" panose="020B0604020202020204" pitchFamily="34" charset="0"/>
              <a:buChar char="•"/>
            </a:pPr>
            <a:r>
              <a:rPr lang="en-US" dirty="0">
                <a:cs typeface="Source Sans Pro"/>
              </a:rPr>
              <a:t>Priority 2 items to be addressed in parallel, if/where possible</a:t>
            </a:r>
          </a:p>
          <a:p>
            <a:endParaRPr lang="en-US" sz="2000" dirty="0">
              <a:cs typeface="Source Sans Pro"/>
            </a:endParaRPr>
          </a:p>
          <a:p>
            <a:endParaRPr lang="en-US" dirty="0">
              <a:cs typeface="Source Sans Pro"/>
            </a:endParaRPr>
          </a:p>
        </p:txBody>
      </p:sp>
      <p:sp>
        <p:nvSpPr>
          <p:cNvPr id="4" name="TextBox 3">
            <a:extLst>
              <a:ext uri="{FF2B5EF4-FFF2-40B4-BE49-F238E27FC236}">
                <a16:creationId xmlns:a16="http://schemas.microsoft.com/office/drawing/2014/main" id="{59481105-5242-F249-B203-721FFA3327A1}"/>
              </a:ext>
            </a:extLst>
          </p:cNvPr>
          <p:cNvSpPr txBox="1"/>
          <p:nvPr/>
        </p:nvSpPr>
        <p:spPr>
          <a:xfrm>
            <a:off x="424733" y="699834"/>
            <a:ext cx="8294534" cy="19697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lIns="0" tIns="0" rIns="0" bIns="0" rtlCol="0">
            <a:spAutoFit/>
          </a:bodyPr>
          <a:lstStyle/>
          <a:p>
            <a:pPr lvl="0"/>
            <a:r>
              <a:rPr lang="en-US" sz="2000" dirty="0"/>
              <a:t>Phase 2 scope</a:t>
            </a:r>
            <a:r>
              <a:rPr lang="en-US" dirty="0"/>
              <a:t>: </a:t>
            </a:r>
            <a:endParaRPr lang="en-US" sz="2000" dirty="0"/>
          </a:p>
          <a:p>
            <a:pPr marL="742950" lvl="1" indent="-285750">
              <a:buFont typeface="Courier New" panose="02070309020205020404" pitchFamily="49" charset="0"/>
              <a:buChar char="o"/>
            </a:pPr>
            <a:r>
              <a:rPr lang="en-US" dirty="0"/>
              <a:t>Discussion of a system for standardized access/disclosure to nonpublic registration data. (Priority 1)</a:t>
            </a:r>
            <a:endParaRPr lang="en-US" sz="2000" dirty="0"/>
          </a:p>
          <a:p>
            <a:pPr marL="742950" lvl="1" indent="-285750">
              <a:buFont typeface="Courier New" panose="02070309020205020404" pitchFamily="49" charset="0"/>
              <a:buChar char="o"/>
            </a:pPr>
            <a:r>
              <a:rPr lang="en-US" dirty="0"/>
              <a:t>Issues noted in the Annex to the Temporary Specification for gTLD Registration Data.</a:t>
            </a:r>
            <a:endParaRPr lang="en-US" sz="2000" dirty="0"/>
          </a:p>
          <a:p>
            <a:pPr marL="742950" lvl="1" indent="-285750">
              <a:buFont typeface="Courier New" panose="02070309020205020404" pitchFamily="49" charset="0"/>
              <a:buChar char="o"/>
            </a:pPr>
            <a:r>
              <a:rPr lang="en-US" dirty="0"/>
              <a:t>Issues deferred from Phase 1, such as legal vs. natural persons, redaction of city field, etc. (Priority 2)</a:t>
            </a:r>
            <a:endParaRPr lang="en-US" sz="2000" dirty="0"/>
          </a:p>
        </p:txBody>
      </p:sp>
    </p:spTree>
    <p:extLst>
      <p:ext uri="{BB962C8B-B14F-4D97-AF65-F5344CB8AC3E}">
        <p14:creationId xmlns:p14="http://schemas.microsoft.com/office/powerpoint/2010/main" val="83251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EPDP Team Approach</a:t>
            </a:r>
          </a:p>
        </p:txBody>
      </p:sp>
      <p:sp>
        <p:nvSpPr>
          <p:cNvPr id="3" name="TextBox 2"/>
          <p:cNvSpPr txBox="1"/>
          <p:nvPr/>
        </p:nvSpPr>
        <p:spPr>
          <a:xfrm>
            <a:off x="0" y="659758"/>
            <a:ext cx="8522208" cy="584775"/>
          </a:xfrm>
          <a:prstGeom prst="rect">
            <a:avLst/>
          </a:prstGeom>
          <a:noFill/>
        </p:spPr>
        <p:txBody>
          <a:bodyPr wrap="square" lIns="0" tIns="0" rIns="0" bIns="0" rtlCol="0">
            <a:spAutoFit/>
          </a:bodyPr>
          <a:lstStyle/>
          <a:p>
            <a:endParaRPr lang="en-US" sz="2000" dirty="0">
              <a:cs typeface="Source Sans Pro"/>
            </a:endParaRPr>
          </a:p>
          <a:p>
            <a:pPr algn="ctr"/>
            <a:r>
              <a:rPr lang="en-US" dirty="0">
                <a:cs typeface="Source Sans Pro"/>
              </a:rPr>
              <a:t>       The “Hamburger” Model</a:t>
            </a:r>
          </a:p>
        </p:txBody>
      </p:sp>
      <p:pic>
        <p:nvPicPr>
          <p:cNvPr id="4" name="Picture 3">
            <a:extLst>
              <a:ext uri="{FF2B5EF4-FFF2-40B4-BE49-F238E27FC236}">
                <a16:creationId xmlns:a16="http://schemas.microsoft.com/office/drawing/2014/main" id="{CA01AEC4-4844-664E-9EE8-C17DC845AB75}"/>
              </a:ext>
            </a:extLst>
          </p:cNvPr>
          <p:cNvPicPr>
            <a:picLocks noChangeAspect="1"/>
          </p:cNvPicPr>
          <p:nvPr/>
        </p:nvPicPr>
        <p:blipFill>
          <a:blip r:embed="rId2"/>
          <a:stretch>
            <a:fillRect/>
          </a:stretch>
        </p:blipFill>
        <p:spPr>
          <a:xfrm>
            <a:off x="0" y="1418879"/>
            <a:ext cx="5567100" cy="3633181"/>
          </a:xfrm>
          <a:prstGeom prst="rect">
            <a:avLst/>
          </a:prstGeom>
        </p:spPr>
      </p:pic>
      <p:sp>
        <p:nvSpPr>
          <p:cNvPr id="8" name="TextBox 7">
            <a:extLst>
              <a:ext uri="{FF2B5EF4-FFF2-40B4-BE49-F238E27FC236}">
                <a16:creationId xmlns:a16="http://schemas.microsoft.com/office/drawing/2014/main" id="{16B3333C-EA31-634E-9451-4102B6B5AB54}"/>
              </a:ext>
            </a:extLst>
          </p:cNvPr>
          <p:cNvSpPr txBox="1"/>
          <p:nvPr/>
        </p:nvSpPr>
        <p:spPr>
          <a:xfrm>
            <a:off x="5745992" y="1425658"/>
            <a:ext cx="1415555" cy="1477328"/>
          </a:xfrm>
          <a:prstGeom prst="rect">
            <a:avLst/>
          </a:prstGeom>
          <a:noFill/>
        </p:spPr>
        <p:txBody>
          <a:bodyPr wrap="square" lIns="0" tIns="0" rIns="0" bIns="0" rtlCol="0">
            <a:spAutoFit/>
          </a:bodyPr>
          <a:lstStyle/>
          <a:p>
            <a:r>
              <a:rPr lang="en-US" sz="1200" b="1" dirty="0">
                <a:cs typeface="Source Sans Pro"/>
              </a:rPr>
              <a:t>TOP BUN </a:t>
            </a:r>
            <a:r>
              <a:rPr lang="en-US" sz="1200" dirty="0">
                <a:cs typeface="Source Sans Pro"/>
              </a:rPr>
              <a:t>= </a:t>
            </a:r>
            <a:r>
              <a:rPr lang="en-US" sz="1200" dirty="0"/>
              <a:t>the “demand side”, which are individuals or entities that request access to / disclosure of non-public gTLD registration data. </a:t>
            </a:r>
            <a:endParaRPr lang="en-US" sz="1200" dirty="0">
              <a:cs typeface="Source Sans Pro"/>
            </a:endParaRPr>
          </a:p>
        </p:txBody>
      </p:sp>
      <p:cxnSp>
        <p:nvCxnSpPr>
          <p:cNvPr id="11" name="Straight Arrow Connector 10">
            <a:extLst>
              <a:ext uri="{FF2B5EF4-FFF2-40B4-BE49-F238E27FC236}">
                <a16:creationId xmlns:a16="http://schemas.microsoft.com/office/drawing/2014/main" id="{9DECAD1C-CD93-5942-85DA-748D72FE3AA8}"/>
              </a:ext>
            </a:extLst>
          </p:cNvPr>
          <p:cNvCxnSpPr/>
          <p:nvPr/>
        </p:nvCxnSpPr>
        <p:spPr>
          <a:xfrm flipV="1">
            <a:off x="5532120" y="1154430"/>
            <a:ext cx="491490" cy="90103"/>
          </a:xfrm>
          <a:prstGeom prst="straightConnector1">
            <a:avLst/>
          </a:prstGeom>
          <a:ln w="127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0BC609E-83D5-E043-A0D8-FA3F6EDB9F9E}"/>
              </a:ext>
            </a:extLst>
          </p:cNvPr>
          <p:cNvSpPr txBox="1"/>
          <p:nvPr/>
        </p:nvSpPr>
        <p:spPr>
          <a:xfrm>
            <a:off x="5756955" y="3450788"/>
            <a:ext cx="1691640" cy="1107996"/>
          </a:xfrm>
          <a:prstGeom prst="rect">
            <a:avLst/>
          </a:prstGeom>
          <a:noFill/>
        </p:spPr>
        <p:txBody>
          <a:bodyPr wrap="square" lIns="0" tIns="0" rIns="0" bIns="0" rtlCol="0">
            <a:spAutoFit/>
          </a:bodyPr>
          <a:lstStyle/>
          <a:p>
            <a:r>
              <a:rPr lang="en-US" sz="1200" b="1" dirty="0"/>
              <a:t>BURGER PATTY </a:t>
            </a:r>
            <a:r>
              <a:rPr lang="en-US" sz="1200" dirty="0"/>
              <a:t>= SSAD or the interface that determines the interaction modalities between the demand and supply side</a:t>
            </a:r>
          </a:p>
        </p:txBody>
      </p:sp>
      <p:sp>
        <p:nvSpPr>
          <p:cNvPr id="13" name="TextBox 12">
            <a:extLst>
              <a:ext uri="{FF2B5EF4-FFF2-40B4-BE49-F238E27FC236}">
                <a16:creationId xmlns:a16="http://schemas.microsoft.com/office/drawing/2014/main" id="{568E2D5E-D4CA-7E4D-B53F-35DCD0D43FA6}"/>
              </a:ext>
            </a:extLst>
          </p:cNvPr>
          <p:cNvSpPr txBox="1"/>
          <p:nvPr/>
        </p:nvSpPr>
        <p:spPr>
          <a:xfrm>
            <a:off x="5780105" y="5223510"/>
            <a:ext cx="1549908" cy="1200329"/>
          </a:xfrm>
          <a:prstGeom prst="rect">
            <a:avLst/>
          </a:prstGeom>
          <a:noFill/>
        </p:spPr>
        <p:txBody>
          <a:bodyPr wrap="square" lIns="0" tIns="0" rIns="0" bIns="0" rtlCol="0">
            <a:spAutoFit/>
          </a:bodyPr>
          <a:lstStyle/>
          <a:p>
            <a:r>
              <a:rPr lang="en-US" sz="1200" b="1" dirty="0"/>
              <a:t>BOTTOM BUN </a:t>
            </a:r>
            <a:r>
              <a:rPr lang="en-US" sz="1200" dirty="0"/>
              <a:t>=the supply side, which are registries and registrars that hold gTLD registration data. </a:t>
            </a:r>
          </a:p>
          <a:p>
            <a:endParaRPr lang="en-US" dirty="0" err="1">
              <a:cs typeface="Source Sans Pro"/>
            </a:endParaRPr>
          </a:p>
        </p:txBody>
      </p:sp>
      <p:sp>
        <p:nvSpPr>
          <p:cNvPr id="14" name="Right Arrow 13">
            <a:extLst>
              <a:ext uri="{FF2B5EF4-FFF2-40B4-BE49-F238E27FC236}">
                <a16:creationId xmlns:a16="http://schemas.microsoft.com/office/drawing/2014/main" id="{1091511C-4508-0C42-A3BD-6EEC7CFF2FCE}"/>
              </a:ext>
            </a:extLst>
          </p:cNvPr>
          <p:cNvSpPr/>
          <p:nvPr/>
        </p:nvSpPr>
        <p:spPr>
          <a:xfrm>
            <a:off x="5737860" y="1885950"/>
            <a:ext cx="960120" cy="194310"/>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BCF3B98-4DEA-834F-A368-EC837C425032}"/>
              </a:ext>
            </a:extLst>
          </p:cNvPr>
          <p:cNvCxnSpPr>
            <a:cxnSpLocks/>
          </p:cNvCxnSpPr>
          <p:nvPr/>
        </p:nvCxnSpPr>
        <p:spPr>
          <a:xfrm flipV="1">
            <a:off x="2662322" y="2028825"/>
            <a:ext cx="3051810" cy="3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D70F1C2-F917-F04E-B3F1-265B88B3934B}"/>
              </a:ext>
            </a:extLst>
          </p:cNvPr>
          <p:cNvCxnSpPr>
            <a:cxnSpLocks/>
            <a:stCxn id="12" idx="2"/>
          </p:cNvCxnSpPr>
          <p:nvPr/>
        </p:nvCxnSpPr>
        <p:spPr>
          <a:xfrm>
            <a:off x="6602775" y="4558784"/>
            <a:ext cx="662940" cy="183599"/>
          </a:xfrm>
          <a:prstGeom prst="straightConnector1">
            <a:avLst/>
          </a:prstGeom>
          <a:ln w="127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5E22F1C-4751-5C4E-9DC6-3E27A985A537}"/>
              </a:ext>
            </a:extLst>
          </p:cNvPr>
          <p:cNvCxnSpPr/>
          <p:nvPr/>
        </p:nvCxnSpPr>
        <p:spPr>
          <a:xfrm>
            <a:off x="5406390" y="3531870"/>
            <a:ext cx="914400" cy="100461"/>
          </a:xfrm>
          <a:prstGeom prst="straightConnector1">
            <a:avLst/>
          </a:prstGeom>
          <a:ln w="127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2EE6185-1EFE-1544-AE48-B7695C825D62}"/>
              </a:ext>
            </a:extLst>
          </p:cNvPr>
          <p:cNvCxnSpPr>
            <a:cxnSpLocks/>
          </p:cNvCxnSpPr>
          <p:nvPr/>
        </p:nvCxnSpPr>
        <p:spPr>
          <a:xfrm>
            <a:off x="3346704" y="3531870"/>
            <a:ext cx="2436876" cy="149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FCBF18DC-48F1-1448-99E5-50DE09299EB9}"/>
              </a:ext>
            </a:extLst>
          </p:cNvPr>
          <p:cNvCxnSpPr>
            <a:cxnSpLocks/>
          </p:cNvCxnSpPr>
          <p:nvPr/>
        </p:nvCxnSpPr>
        <p:spPr>
          <a:xfrm>
            <a:off x="3803904" y="4594860"/>
            <a:ext cx="2894076" cy="1067146"/>
          </a:xfrm>
          <a:prstGeom prst="straightConnector1">
            <a:avLst/>
          </a:prstGeom>
          <a:ln w="127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E9A61DD-970A-E743-AA67-84D282768DF9}"/>
              </a:ext>
            </a:extLst>
          </p:cNvPr>
          <p:cNvCxnSpPr/>
          <p:nvPr/>
        </p:nvCxnSpPr>
        <p:spPr>
          <a:xfrm>
            <a:off x="2650747" y="4491990"/>
            <a:ext cx="3051810" cy="1170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5FD94C7-9FE4-0A4A-88BF-3B43CF5C425D}"/>
              </a:ext>
            </a:extLst>
          </p:cNvPr>
          <p:cNvSpPr txBox="1"/>
          <p:nvPr/>
        </p:nvSpPr>
        <p:spPr>
          <a:xfrm>
            <a:off x="416186" y="5450724"/>
            <a:ext cx="5447404" cy="553998"/>
          </a:xfrm>
          <a:prstGeom prst="rect">
            <a:avLst/>
          </a:prstGeom>
          <a:noFill/>
        </p:spPr>
        <p:txBody>
          <a:bodyPr wrap="square" lIns="0" tIns="0" rIns="0" bIns="0" rtlCol="0">
            <a:spAutoFit/>
          </a:bodyPr>
          <a:lstStyle/>
          <a:p>
            <a:r>
              <a:rPr lang="en-US" b="1" dirty="0">
                <a:cs typeface="Source Sans Pro"/>
              </a:rPr>
              <a:t>To be decided</a:t>
            </a:r>
            <a:r>
              <a:rPr lang="en-US" dirty="0">
                <a:cs typeface="Source Sans Pro"/>
              </a:rPr>
              <a:t>: To disclose or not - who will be responsible for making the determination? </a:t>
            </a:r>
          </a:p>
        </p:txBody>
      </p:sp>
      <p:sp>
        <p:nvSpPr>
          <p:cNvPr id="9" name="TextBox 8">
            <a:extLst>
              <a:ext uri="{FF2B5EF4-FFF2-40B4-BE49-F238E27FC236}">
                <a16:creationId xmlns:a16="http://schemas.microsoft.com/office/drawing/2014/main" id="{0D69E5A3-D86B-A64B-B562-33446AB6988C}"/>
              </a:ext>
            </a:extLst>
          </p:cNvPr>
          <p:cNvSpPr txBox="1"/>
          <p:nvPr/>
        </p:nvSpPr>
        <p:spPr>
          <a:xfrm>
            <a:off x="7454878" y="750840"/>
            <a:ext cx="1658362" cy="5909310"/>
          </a:xfrm>
          <a:prstGeom prst="rect">
            <a:avLst/>
          </a:prstGeom>
          <a:noFill/>
        </p:spPr>
        <p:txBody>
          <a:bodyPr wrap="square" lIns="0" tIns="0" rIns="0" bIns="0" rtlCol="0">
            <a:spAutoFit/>
          </a:bodyPr>
          <a:lstStyle/>
          <a:p>
            <a:r>
              <a:rPr lang="en-US" sz="1200" b="1" dirty="0">
                <a:cs typeface="Source Sans Pro"/>
              </a:rPr>
              <a:t>Building blocks</a:t>
            </a:r>
            <a:r>
              <a:rPr lang="en-US" sz="1200" dirty="0">
                <a:cs typeface="Source Sans Pro"/>
              </a:rPr>
              <a:t>:</a:t>
            </a:r>
          </a:p>
          <a:p>
            <a:pPr marL="228600" indent="-228600">
              <a:buAutoNum type="alphaLcParenR"/>
            </a:pPr>
            <a:r>
              <a:rPr lang="en-US" sz="1200" dirty="0">
                <a:cs typeface="Source Sans Pro"/>
              </a:rPr>
              <a:t>Criteria and content of requests</a:t>
            </a:r>
          </a:p>
          <a:p>
            <a:pPr marL="228600" indent="-228600">
              <a:buAutoNum type="alphaLcParenR"/>
            </a:pPr>
            <a:r>
              <a:rPr lang="en-US" sz="1200" dirty="0">
                <a:cs typeface="Source Sans Pro"/>
              </a:rPr>
              <a:t>Purposes</a:t>
            </a:r>
          </a:p>
          <a:p>
            <a:pPr marL="228600" indent="-228600">
              <a:buAutoNum type="alphaLcParenR"/>
            </a:pPr>
            <a:r>
              <a:rPr lang="en-US" sz="1200" dirty="0">
                <a:cs typeface="Source Sans Pro"/>
              </a:rPr>
              <a:t>User groups</a:t>
            </a:r>
          </a:p>
          <a:p>
            <a:pPr marL="228600" indent="-228600">
              <a:buAutoNum type="alphaLcParenR"/>
            </a:pPr>
            <a:r>
              <a:rPr lang="en-US" sz="1200" dirty="0">
                <a:cs typeface="Source Sans Pro"/>
              </a:rPr>
              <a:t>Acceptable use policy</a:t>
            </a:r>
          </a:p>
          <a:p>
            <a:pPr marL="228600" indent="-228600">
              <a:buAutoNum type="alphaLcParenR"/>
            </a:pPr>
            <a:r>
              <a:rPr lang="en-US" sz="1200" dirty="0">
                <a:cs typeface="Source Sans Pro"/>
              </a:rPr>
              <a:t>Retention and destruction of data</a:t>
            </a:r>
          </a:p>
          <a:p>
            <a:pPr marL="228600" indent="-228600">
              <a:buAutoNum type="alphaLcParenR"/>
            </a:pPr>
            <a:r>
              <a:rPr lang="en-US" sz="1200" dirty="0">
                <a:cs typeface="Source Sans Pro"/>
              </a:rPr>
              <a:t>Accreditation</a:t>
            </a:r>
          </a:p>
          <a:p>
            <a:pPr marL="228600" indent="-228600">
              <a:buAutoNum type="alphaLcParenR"/>
            </a:pPr>
            <a:r>
              <a:rPr lang="en-US" sz="1200" dirty="0">
                <a:cs typeface="Source Sans Pro"/>
              </a:rPr>
              <a:t>Response requirements / expectations, incl. timeline/SLAs</a:t>
            </a:r>
          </a:p>
          <a:p>
            <a:pPr marL="228600" indent="-228600">
              <a:buAutoNum type="alphaLcParenR"/>
            </a:pPr>
            <a:r>
              <a:rPr lang="en-US" sz="1200" dirty="0">
                <a:cs typeface="Source Sans Pro"/>
              </a:rPr>
              <a:t>Query policy</a:t>
            </a:r>
          </a:p>
          <a:p>
            <a:pPr marL="228600" indent="-228600">
              <a:buAutoNum type="alphaLcParenR"/>
            </a:pPr>
            <a:r>
              <a:rPr lang="en-US" sz="1200" dirty="0">
                <a:cs typeface="Source Sans Pro"/>
              </a:rPr>
              <a:t>Receipt of acknowledgement</a:t>
            </a:r>
          </a:p>
          <a:p>
            <a:pPr marL="228600" indent="-228600">
              <a:buAutoNum type="alphaLcParenR"/>
            </a:pPr>
            <a:r>
              <a:rPr lang="en-US" sz="1200" dirty="0">
                <a:cs typeface="Source Sans Pro"/>
              </a:rPr>
              <a:t>Terms of use / disclosure agreements / privacy policies</a:t>
            </a:r>
          </a:p>
          <a:p>
            <a:pPr marL="228600" indent="-228600">
              <a:buAutoNum type="alphaLcParenR"/>
            </a:pPr>
            <a:r>
              <a:rPr lang="en-US" sz="1200" dirty="0">
                <a:cs typeface="Source Sans Pro"/>
              </a:rPr>
              <a:t>Financial sustainability</a:t>
            </a:r>
          </a:p>
          <a:p>
            <a:pPr marL="228600" indent="-228600">
              <a:buAutoNum type="alphaLcParenR"/>
            </a:pPr>
            <a:r>
              <a:rPr lang="en-US" sz="1200" dirty="0">
                <a:cs typeface="Source Sans Pro"/>
              </a:rPr>
              <a:t>Automation</a:t>
            </a:r>
          </a:p>
          <a:p>
            <a:pPr marL="228600" indent="-228600">
              <a:buAutoNum type="alphaLcParenR"/>
            </a:pPr>
            <a:r>
              <a:rPr lang="en-US" sz="1200" dirty="0">
                <a:cs typeface="Source Sans Pro"/>
              </a:rPr>
              <a:t>Audit requirements</a:t>
            </a:r>
          </a:p>
          <a:p>
            <a:pPr marL="228600" indent="-228600">
              <a:buAutoNum type="alphaLcParenR"/>
            </a:pPr>
            <a:r>
              <a:rPr lang="en-US" sz="1200" dirty="0">
                <a:cs typeface="Source Sans Pro"/>
              </a:rPr>
              <a:t>Logging requirements</a:t>
            </a:r>
          </a:p>
          <a:p>
            <a:pPr marL="228600" indent="-228600">
              <a:buAutoNum type="alphaLcParenR"/>
            </a:pPr>
            <a:r>
              <a:rPr lang="en-US" sz="1200" dirty="0">
                <a:cs typeface="Source Sans Pro"/>
              </a:rPr>
              <a:t>Rights of data subject</a:t>
            </a:r>
          </a:p>
          <a:p>
            <a:pPr marL="228600" indent="-228600">
              <a:buAutoNum type="alphaLcParenR"/>
            </a:pPr>
            <a:r>
              <a:rPr lang="en-US" sz="1200" dirty="0">
                <a:cs typeface="Source Sans Pro"/>
              </a:rPr>
              <a:t>Policy principles</a:t>
            </a:r>
          </a:p>
          <a:p>
            <a:pPr marL="228600" indent="-228600">
              <a:buAutoNum type="alphaLcParenR"/>
            </a:pPr>
            <a:endParaRPr lang="en-US" sz="1200" dirty="0">
              <a:cs typeface="Source Sans Pro"/>
            </a:endParaRPr>
          </a:p>
          <a:p>
            <a:pPr marL="228600" indent="-228600">
              <a:buAutoNum type="alphaLcParenR"/>
            </a:pPr>
            <a:endParaRPr lang="en-US" sz="1200" dirty="0">
              <a:cs typeface="Source Sans Pro"/>
            </a:endParaRPr>
          </a:p>
        </p:txBody>
      </p:sp>
    </p:spTree>
    <p:extLst>
      <p:ext uri="{BB962C8B-B14F-4D97-AF65-F5344CB8AC3E}">
        <p14:creationId xmlns:p14="http://schemas.microsoft.com/office/powerpoint/2010/main" val="235723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522208" cy="450663"/>
          </a:xfrm>
        </p:spPr>
        <p:txBody>
          <a:bodyPr/>
          <a:lstStyle/>
          <a:p>
            <a:r>
              <a:rPr lang="en-US" dirty="0"/>
              <a:t>Preliminary Agreements to date (non-exhaustive)</a:t>
            </a:r>
          </a:p>
        </p:txBody>
      </p:sp>
      <p:sp>
        <p:nvSpPr>
          <p:cNvPr id="3" name="TextBox 2"/>
          <p:cNvSpPr txBox="1"/>
          <p:nvPr/>
        </p:nvSpPr>
        <p:spPr>
          <a:xfrm>
            <a:off x="0" y="785407"/>
            <a:ext cx="8727311" cy="5509200"/>
          </a:xfrm>
          <a:prstGeom prst="rect">
            <a:avLst/>
          </a:prstGeom>
          <a:noFill/>
        </p:spPr>
        <p:txBody>
          <a:bodyPr wrap="square" lIns="0" tIns="0" rIns="0" bIns="0" rtlCol="0">
            <a:spAutoFit/>
          </a:bodyPr>
          <a:lstStyle/>
          <a:p>
            <a:pPr marL="742950" lvl="1" indent="-285750">
              <a:buFont typeface="Arial" panose="020B0604020202020204" pitchFamily="34" charset="0"/>
              <a:buChar char="•"/>
            </a:pPr>
            <a:r>
              <a:rPr lang="en-US" sz="2000" dirty="0">
                <a:cs typeface="Source Sans Pro"/>
              </a:rPr>
              <a:t>The objective of the SSAD is to provide a predictable, transparent and accountable mechanism for access/disclosure of non-public registration data.</a:t>
            </a:r>
          </a:p>
          <a:p>
            <a:pPr lvl="1"/>
            <a:endParaRPr lang="en-US" sz="2000" dirty="0">
              <a:cs typeface="Source Sans Pro"/>
            </a:endParaRPr>
          </a:p>
          <a:p>
            <a:pPr marL="742950" lvl="1" indent="-285750">
              <a:buFont typeface="Arial" panose="020B0604020202020204" pitchFamily="34" charset="0"/>
              <a:buChar char="•"/>
            </a:pPr>
            <a:r>
              <a:rPr lang="en-US" sz="2000" dirty="0">
                <a:cs typeface="Source Sans Pro"/>
              </a:rPr>
              <a:t>The SSAD must only accept requests for access/disclosure from accredited organizations or individuals. However, accreditation requirements must accommodate any intended user of the system, including an individual or organization who makes a single request. </a:t>
            </a:r>
          </a:p>
          <a:p>
            <a:pPr marL="742950" lvl="1" indent="-285750">
              <a:buFont typeface="Arial" panose="020B0604020202020204" pitchFamily="34" charset="0"/>
              <a:buChar char="•"/>
            </a:pPr>
            <a:endParaRPr lang="en-US" sz="2000" dirty="0">
              <a:cs typeface="Source Sans Pro"/>
            </a:endParaRPr>
          </a:p>
          <a:p>
            <a:pPr marL="742950" lvl="1" indent="-285750">
              <a:buFont typeface="Arial" panose="020B0604020202020204" pitchFamily="34" charset="0"/>
              <a:buChar char="•"/>
            </a:pPr>
            <a:r>
              <a:rPr lang="en-US" sz="2000" dirty="0">
                <a:cs typeface="Source Sans Pro"/>
              </a:rPr>
              <a:t>The EPDP Team acknowledges that full automation of the SSAD may not be possible, but recommends that the SSAD must be automated where both technically feasible and legally permissible. Where automation is not technically feasible and legally permissible, the EPDP Team recommends standardization as the baseline objective. </a:t>
            </a:r>
          </a:p>
          <a:p>
            <a:pPr marL="742950" lvl="1" indent="-285750">
              <a:buFont typeface="Arial" panose="020B0604020202020204" pitchFamily="34" charset="0"/>
              <a:buChar char="•"/>
            </a:pPr>
            <a:endParaRPr lang="en-US" sz="2000" dirty="0">
              <a:cs typeface="Source Sans Pro"/>
            </a:endParaRPr>
          </a:p>
          <a:p>
            <a:pPr marL="742950" lvl="1" indent="-285750">
              <a:buFont typeface="Arial" panose="020B0604020202020204" pitchFamily="34" charset="0"/>
              <a:buChar char="•"/>
            </a:pPr>
            <a:r>
              <a:rPr lang="en-US" sz="2000" dirty="0">
                <a:cs typeface="Source Sans Pro"/>
              </a:rPr>
              <a:t>Accreditation of users within the SSAD does not equate to the automatic disclosure of non-public gTLD registration data. </a:t>
            </a:r>
          </a:p>
          <a:p>
            <a:endParaRPr lang="en-US" dirty="0">
              <a:cs typeface="Source Sans Pro"/>
            </a:endParaRPr>
          </a:p>
        </p:txBody>
      </p:sp>
    </p:spTree>
    <p:extLst>
      <p:ext uri="{BB962C8B-B14F-4D97-AF65-F5344CB8AC3E}">
        <p14:creationId xmlns:p14="http://schemas.microsoft.com/office/powerpoint/2010/main" val="404319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6673"/>
            <a:ext cx="8012951" cy="450663"/>
          </a:xfrm>
        </p:spPr>
        <p:txBody>
          <a:bodyPr/>
          <a:lstStyle/>
          <a:p>
            <a:r>
              <a:rPr lang="en-US" dirty="0"/>
              <a:t>Sessions at ICANN66</a:t>
            </a:r>
          </a:p>
        </p:txBody>
      </p:sp>
      <p:sp>
        <p:nvSpPr>
          <p:cNvPr id="3" name="Content Placeholder 2"/>
          <p:cNvSpPr>
            <a:spLocks noGrp="1"/>
          </p:cNvSpPr>
          <p:nvPr>
            <p:ph sz="quarter" idx="10"/>
          </p:nvPr>
        </p:nvSpPr>
        <p:spPr>
          <a:xfrm>
            <a:off x="228600" y="798880"/>
            <a:ext cx="8695481" cy="5787115"/>
          </a:xfrm>
        </p:spPr>
        <p:txBody>
          <a:bodyPr/>
          <a:lstStyle/>
          <a:p>
            <a:pPr marL="0" indent="0">
              <a:buNone/>
            </a:pPr>
            <a:r>
              <a:rPr lang="en-US" b="1" dirty="0">
                <a:solidFill>
                  <a:srgbClr val="0C1F24"/>
                </a:solidFill>
                <a:cs typeface="Arial"/>
              </a:rPr>
              <a:t>Meetings</a:t>
            </a:r>
          </a:p>
          <a:p>
            <a:pPr marL="0" indent="0">
              <a:buNone/>
            </a:pPr>
            <a:r>
              <a:rPr lang="en-US" dirty="0"/>
              <a:t>The Expedited Policy Development Process (EPDP) Team currently has four sessions scheduled at ICANN66. The currently scheduled sessions are in local time: </a:t>
            </a:r>
            <a:endParaRPr lang="en-US" b="1" dirty="0"/>
          </a:p>
          <a:p>
            <a:r>
              <a:rPr lang="en-US" b="1" dirty="0"/>
              <a:t>Saturday, 2 November from 08:30-18:30 </a:t>
            </a:r>
          </a:p>
          <a:p>
            <a:r>
              <a:rPr lang="en-US" b="1" dirty="0"/>
              <a:t>Sunday, 3 November from 17:00-18:30 </a:t>
            </a:r>
          </a:p>
          <a:p>
            <a:r>
              <a:rPr lang="en-US" b="1" dirty="0"/>
              <a:t>Monday, 4 November from 15:15-18:30 </a:t>
            </a:r>
          </a:p>
          <a:p>
            <a:r>
              <a:rPr lang="en-US" b="1" dirty="0"/>
              <a:t>Thursday, 7 November from 13:30-15:00. </a:t>
            </a:r>
          </a:p>
          <a:p>
            <a:pPr marL="0" indent="0">
              <a:buNone/>
            </a:pPr>
            <a:r>
              <a:rPr lang="en-US" dirty="0"/>
              <a:t>EPDP Meetings are open to community observers; however, only EPDP Team members are invited to speak.</a:t>
            </a:r>
          </a:p>
          <a:p>
            <a:pPr marL="741363" lvl="1" indent="-285750">
              <a:buFont typeface="Wingdings" charset="2"/>
              <a:buChar char=""/>
            </a:pPr>
            <a:endParaRPr lang="en-US" dirty="0">
              <a:solidFill>
                <a:srgbClr val="0C1F24"/>
              </a:solidFill>
              <a:cs typeface="Arial"/>
            </a:endParaRPr>
          </a:p>
        </p:txBody>
      </p:sp>
    </p:spTree>
    <p:extLst>
      <p:ext uri="{BB962C8B-B14F-4D97-AF65-F5344CB8AC3E}">
        <p14:creationId xmlns:p14="http://schemas.microsoft.com/office/powerpoint/2010/main" val="675171079"/>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4962</TotalTime>
  <Words>1060</Words>
  <Application>Microsoft Macintosh PowerPoint</Application>
  <PresentationFormat>On-screen Show (4:3)</PresentationFormat>
  <Paragraphs>181</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Source Sans Pro</vt:lpstr>
      <vt:lpstr>Source Sans Pro Light</vt:lpstr>
      <vt:lpstr>Wingdings</vt:lpstr>
      <vt:lpstr>ICANNPPT_Arial_4x3_June 2017_potx</vt:lpstr>
      <vt:lpstr>PowerPoint Presentation</vt:lpstr>
      <vt:lpstr>EPDP Phase 2 Plenary Session</vt:lpstr>
      <vt:lpstr>Introduction</vt:lpstr>
      <vt:lpstr>Agenda</vt:lpstr>
      <vt:lpstr>Presentation of approach and current status of work</vt:lpstr>
      <vt:lpstr>EPDP Team Approach</vt:lpstr>
      <vt:lpstr>EPDP Team Approach</vt:lpstr>
      <vt:lpstr>Preliminary Agreements to date (non-exhaustive)</vt:lpstr>
      <vt:lpstr>Sessions at ICANN66</vt:lpstr>
      <vt:lpstr>Further Information</vt:lpstr>
      <vt:lpstr>Intersection with work of “Strawberry Team”</vt:lpstr>
      <vt:lpstr>Expected next steps &amp; timeline</vt:lpstr>
      <vt:lpstr>EPDP Phase 2 - Summary Timeline</vt:lpstr>
      <vt:lpstr>Interactive Q&amp;A</vt:lpstr>
      <vt:lpstr>Questions for input</vt:lpstr>
      <vt:lpstr>Engage with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Pre-ICANN62 GNSO Policy Webinar</dc:title>
  <cp:lastModifiedBy>Marika Konings</cp:lastModifiedBy>
  <cp:revision>44</cp:revision>
  <dcterms:modified xsi:type="dcterms:W3CDTF">2019-11-02T21:57:15Z</dcterms:modified>
</cp:coreProperties>
</file>