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1478" r:id="rId3"/>
    <p:sldId id="259" r:id="rId4"/>
    <p:sldId id="1476" r:id="rId5"/>
    <p:sldId id="260" r:id="rId6"/>
    <p:sldId id="261" r:id="rId7"/>
    <p:sldId id="1502" r:id="rId8"/>
    <p:sldId id="262" r:id="rId9"/>
    <p:sldId id="263" r:id="rId10"/>
    <p:sldId id="1491" r:id="rId11"/>
    <p:sldId id="1488" r:id="rId12"/>
    <p:sldId id="1481" r:id="rId13"/>
    <p:sldId id="1490" r:id="rId14"/>
    <p:sldId id="1485" r:id="rId15"/>
    <p:sldId id="1501" r:id="rId16"/>
    <p:sldId id="1487" r:id="rId17"/>
    <p:sldId id="147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24" d="100"/>
          <a:sy n="124" d="100"/>
        </p:scale>
        <p:origin x="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193472-6BDD-344A-9C4D-3C6AF6C3703B}" type="doc">
      <dgm:prSet loTypeId="urn:microsoft.com/office/officeart/2005/8/layout/chevron1" loCatId="" qsTypeId="urn:microsoft.com/office/officeart/2005/8/quickstyle/3d3" qsCatId="3D" csTypeId="urn:microsoft.com/office/officeart/2005/8/colors/colorful4" csCatId="colorful" phldr="1"/>
      <dgm:spPr/>
    </dgm:pt>
    <dgm:pt modelId="{D8C8B3D6-EAFD-7243-9F6F-4B0D7D7A80AD}">
      <dgm:prSet phldrT="[Text]"/>
      <dgm:spPr/>
      <dgm:t>
        <a:bodyPr/>
        <a:lstStyle/>
        <a:p>
          <a:r>
            <a:rPr lang="en-US" dirty="0"/>
            <a:t>Inside Organization</a:t>
          </a:r>
        </a:p>
      </dgm:t>
    </dgm:pt>
    <dgm:pt modelId="{27071080-6BE3-6C41-8696-F23739FCD7C9}" type="parTrans" cxnId="{1E56F458-6DCE-7F45-BC94-86C706C9B4E0}">
      <dgm:prSet/>
      <dgm:spPr/>
      <dgm:t>
        <a:bodyPr/>
        <a:lstStyle/>
        <a:p>
          <a:endParaRPr lang="en-US"/>
        </a:p>
      </dgm:t>
    </dgm:pt>
    <dgm:pt modelId="{916D01D7-B77B-774D-948E-4D6552965487}" type="sibTrans" cxnId="{1E56F458-6DCE-7F45-BC94-86C706C9B4E0}">
      <dgm:prSet/>
      <dgm:spPr/>
      <dgm:t>
        <a:bodyPr/>
        <a:lstStyle/>
        <a:p>
          <a:endParaRPr lang="en-US"/>
        </a:p>
      </dgm:t>
    </dgm:pt>
    <dgm:pt modelId="{357B5B46-2C13-5D49-9F55-F36492ABB18B}">
      <dgm:prSet phldrT="[Text]"/>
      <dgm:spPr/>
      <dgm:t>
        <a:bodyPr/>
        <a:lstStyle/>
        <a:p>
          <a:r>
            <a:rPr lang="en-US" dirty="0"/>
            <a:t>Within PDP Working Group</a:t>
          </a:r>
        </a:p>
      </dgm:t>
    </dgm:pt>
    <dgm:pt modelId="{F189580A-ED60-5841-8793-1CD69BC48F20}" type="parTrans" cxnId="{64841F23-DECF-C34B-A627-E18F380DC151}">
      <dgm:prSet/>
      <dgm:spPr/>
      <dgm:t>
        <a:bodyPr/>
        <a:lstStyle/>
        <a:p>
          <a:endParaRPr lang="en-US"/>
        </a:p>
      </dgm:t>
    </dgm:pt>
    <dgm:pt modelId="{81A5D09A-1C2B-2649-B81D-47E0CB3AF367}" type="sibTrans" cxnId="{64841F23-DECF-C34B-A627-E18F380DC151}">
      <dgm:prSet/>
      <dgm:spPr/>
      <dgm:t>
        <a:bodyPr/>
        <a:lstStyle/>
        <a:p>
          <a:endParaRPr lang="en-US"/>
        </a:p>
      </dgm:t>
    </dgm:pt>
    <dgm:pt modelId="{DF674119-61E5-854C-9309-DF3F9347A90E}">
      <dgm:prSet phldrT="[Text]"/>
      <dgm:spPr/>
      <dgm:t>
        <a:bodyPr/>
        <a:lstStyle/>
        <a:p>
          <a:r>
            <a:rPr lang="en-US" dirty="0"/>
            <a:t>External</a:t>
          </a:r>
        </a:p>
      </dgm:t>
    </dgm:pt>
    <dgm:pt modelId="{D2D897A5-B602-7D4B-9DCA-6BB167A4560A}" type="parTrans" cxnId="{81D94720-48FD-6644-AD77-FFA90C1137AA}">
      <dgm:prSet/>
      <dgm:spPr/>
      <dgm:t>
        <a:bodyPr/>
        <a:lstStyle/>
        <a:p>
          <a:endParaRPr lang="en-US"/>
        </a:p>
      </dgm:t>
    </dgm:pt>
    <dgm:pt modelId="{59C0B319-C154-2443-9226-B0FAF2D466D7}" type="sibTrans" cxnId="{81D94720-48FD-6644-AD77-FFA90C1137AA}">
      <dgm:prSet/>
      <dgm:spPr/>
      <dgm:t>
        <a:bodyPr/>
        <a:lstStyle/>
        <a:p>
          <a:endParaRPr lang="en-US"/>
        </a:p>
      </dgm:t>
    </dgm:pt>
    <dgm:pt modelId="{EF4D5931-5DF3-C14F-B3FC-D46D9AEC4651}">
      <dgm:prSet/>
      <dgm:spPr/>
      <dgm:t>
        <a:bodyPr/>
        <a:lstStyle/>
        <a:p>
          <a:pPr>
            <a:buFontTx/>
            <a:buNone/>
          </a:pPr>
          <a:r>
            <a:rPr lang="en-US" u="sng" dirty="0"/>
            <a:t>Internal</a:t>
          </a:r>
        </a:p>
      </dgm:t>
    </dgm:pt>
    <dgm:pt modelId="{AD51FC42-1C6A-BE44-A5E6-153D86CB6901}" type="parTrans" cxnId="{06918B9C-6F65-F044-A610-6BA0198E3375}">
      <dgm:prSet/>
      <dgm:spPr/>
      <dgm:t>
        <a:bodyPr/>
        <a:lstStyle/>
        <a:p>
          <a:endParaRPr lang="en-US"/>
        </a:p>
      </dgm:t>
    </dgm:pt>
    <dgm:pt modelId="{9EB78943-F2E4-4C43-8619-4E24111ABF0E}" type="sibTrans" cxnId="{06918B9C-6F65-F044-A610-6BA0198E3375}">
      <dgm:prSet/>
      <dgm:spPr/>
      <dgm:t>
        <a:bodyPr/>
        <a:lstStyle/>
        <a:p>
          <a:endParaRPr lang="en-US"/>
        </a:p>
      </dgm:t>
    </dgm:pt>
    <dgm:pt modelId="{92C649F6-AF6B-AA44-9CE5-28148D27D6DE}">
      <dgm:prSet/>
      <dgm:spPr/>
      <dgm:t>
        <a:bodyPr/>
        <a:lstStyle/>
        <a:p>
          <a:r>
            <a:rPr lang="en-US" dirty="0"/>
            <a:t>Analysis, Comparisons</a:t>
          </a:r>
        </a:p>
      </dgm:t>
    </dgm:pt>
    <dgm:pt modelId="{AA39B304-8333-B748-BFD7-E9614F1956E1}" type="parTrans" cxnId="{2FA6EA53-5F70-A348-A27D-B7813D5DBA5C}">
      <dgm:prSet/>
      <dgm:spPr/>
      <dgm:t>
        <a:bodyPr/>
        <a:lstStyle/>
        <a:p>
          <a:endParaRPr lang="en-US"/>
        </a:p>
      </dgm:t>
    </dgm:pt>
    <dgm:pt modelId="{6455D585-0C78-AB4F-848E-8ABF9E68AE53}" type="sibTrans" cxnId="{2FA6EA53-5F70-A348-A27D-B7813D5DBA5C}">
      <dgm:prSet/>
      <dgm:spPr/>
      <dgm:t>
        <a:bodyPr/>
        <a:lstStyle/>
        <a:p>
          <a:endParaRPr lang="en-US"/>
        </a:p>
      </dgm:t>
    </dgm:pt>
    <dgm:pt modelId="{2E677B2B-D6FC-CE46-92AE-C3FE8F91B8FF}">
      <dgm:prSet/>
      <dgm:spPr/>
      <dgm:t>
        <a:bodyPr/>
        <a:lstStyle/>
        <a:p>
          <a:pPr>
            <a:buFontTx/>
            <a:buNone/>
          </a:pPr>
          <a:r>
            <a:rPr lang="en-US" u="sng" dirty="0"/>
            <a:t>Discussion/Negotiation</a:t>
          </a:r>
        </a:p>
      </dgm:t>
    </dgm:pt>
    <dgm:pt modelId="{E5C0A703-50D6-2F40-AD10-F4A9DDF53F6B}" type="parTrans" cxnId="{E513AA21-CE5D-634F-9F64-CD5C0D629E68}">
      <dgm:prSet/>
      <dgm:spPr/>
      <dgm:t>
        <a:bodyPr/>
        <a:lstStyle/>
        <a:p>
          <a:endParaRPr lang="en-US"/>
        </a:p>
      </dgm:t>
    </dgm:pt>
    <dgm:pt modelId="{850356EA-39F2-494A-8F70-759186BC1785}" type="sibTrans" cxnId="{E513AA21-CE5D-634F-9F64-CD5C0D629E68}">
      <dgm:prSet/>
      <dgm:spPr/>
      <dgm:t>
        <a:bodyPr/>
        <a:lstStyle/>
        <a:p>
          <a:endParaRPr lang="en-US"/>
        </a:p>
      </dgm:t>
    </dgm:pt>
    <dgm:pt modelId="{3B2C986F-3B58-2845-A17F-4E3A8969711B}">
      <dgm:prSet/>
      <dgm:spPr/>
      <dgm:t>
        <a:bodyPr/>
        <a:lstStyle/>
        <a:p>
          <a:r>
            <a:rPr lang="en-US" dirty="0"/>
            <a:t>Comparison/Contrast with others</a:t>
          </a:r>
        </a:p>
      </dgm:t>
    </dgm:pt>
    <dgm:pt modelId="{D3354372-33FA-E34D-BE57-28DACEF14444}" type="parTrans" cxnId="{6F53C71D-A7AB-0E42-B5B6-90E458F238EC}">
      <dgm:prSet/>
      <dgm:spPr/>
      <dgm:t>
        <a:bodyPr/>
        <a:lstStyle/>
        <a:p>
          <a:endParaRPr lang="en-US"/>
        </a:p>
      </dgm:t>
    </dgm:pt>
    <dgm:pt modelId="{33F3CE82-7669-114D-8649-ABF2FF9D8CB2}" type="sibTrans" cxnId="{6F53C71D-A7AB-0E42-B5B6-90E458F238EC}">
      <dgm:prSet/>
      <dgm:spPr/>
      <dgm:t>
        <a:bodyPr/>
        <a:lstStyle/>
        <a:p>
          <a:endParaRPr lang="en-US"/>
        </a:p>
      </dgm:t>
    </dgm:pt>
    <dgm:pt modelId="{48D59954-5AFD-7242-87AA-E13E139A01AB}">
      <dgm:prSet/>
      <dgm:spPr/>
      <dgm:t>
        <a:bodyPr/>
        <a:lstStyle/>
        <a:p>
          <a:pPr>
            <a:buFontTx/>
            <a:buNone/>
          </a:pPr>
          <a:r>
            <a:rPr lang="en-US" u="sng" dirty="0"/>
            <a:t>Decisions/Documentation</a:t>
          </a:r>
        </a:p>
      </dgm:t>
    </dgm:pt>
    <dgm:pt modelId="{AE3F9829-7D04-2044-9432-CF1E29DE6BB6}" type="parTrans" cxnId="{BBF34FC7-0EB0-7140-94FA-D7C2AA80531C}">
      <dgm:prSet/>
      <dgm:spPr/>
      <dgm:t>
        <a:bodyPr/>
        <a:lstStyle/>
        <a:p>
          <a:endParaRPr lang="en-US"/>
        </a:p>
      </dgm:t>
    </dgm:pt>
    <dgm:pt modelId="{3AF3F3F5-039C-B940-96A1-A83CD8BDE9D4}" type="sibTrans" cxnId="{BBF34FC7-0EB0-7140-94FA-D7C2AA80531C}">
      <dgm:prSet/>
      <dgm:spPr/>
      <dgm:t>
        <a:bodyPr/>
        <a:lstStyle/>
        <a:p>
          <a:endParaRPr lang="en-US"/>
        </a:p>
      </dgm:t>
    </dgm:pt>
    <dgm:pt modelId="{57E1440C-B8D2-8347-B3FC-ECD215644D65}">
      <dgm:prSet/>
      <dgm:spPr/>
      <dgm:t>
        <a:bodyPr/>
        <a:lstStyle/>
        <a:p>
          <a:r>
            <a:rPr lang="en-US" dirty="0"/>
            <a:t>Reference of actual operation</a:t>
          </a:r>
        </a:p>
      </dgm:t>
    </dgm:pt>
    <dgm:pt modelId="{60F9F1CA-C43B-074A-B62E-017326177B80}" type="parTrans" cxnId="{8FDF652C-9E0F-6542-A94F-FF56D9D02D5C}">
      <dgm:prSet/>
      <dgm:spPr/>
      <dgm:t>
        <a:bodyPr/>
        <a:lstStyle/>
        <a:p>
          <a:endParaRPr lang="en-US"/>
        </a:p>
      </dgm:t>
    </dgm:pt>
    <dgm:pt modelId="{E92EE87E-B226-6841-AA1E-E4F8D46A0219}" type="sibTrans" cxnId="{8FDF652C-9E0F-6542-A94F-FF56D9D02D5C}">
      <dgm:prSet/>
      <dgm:spPr/>
      <dgm:t>
        <a:bodyPr/>
        <a:lstStyle/>
        <a:p>
          <a:endParaRPr lang="en-US"/>
        </a:p>
      </dgm:t>
    </dgm:pt>
    <dgm:pt modelId="{2182673E-8A14-0D45-89F0-92CCEBCCE9AA}">
      <dgm:prSet/>
      <dgm:spPr/>
      <dgm:t>
        <a:bodyPr/>
        <a:lstStyle/>
        <a:p>
          <a:r>
            <a:rPr lang="en-US" dirty="0"/>
            <a:t>Draft descriptions</a:t>
          </a:r>
        </a:p>
      </dgm:t>
    </dgm:pt>
    <dgm:pt modelId="{6D3230C2-C002-E347-BFA7-C26DFC0DB56F}" type="parTrans" cxnId="{2E406622-04A4-8A47-A35E-0D9147089BBA}">
      <dgm:prSet/>
      <dgm:spPr/>
      <dgm:t>
        <a:bodyPr/>
        <a:lstStyle/>
        <a:p>
          <a:endParaRPr lang="en-US"/>
        </a:p>
      </dgm:t>
    </dgm:pt>
    <dgm:pt modelId="{8BB8AADE-392E-9E44-A5ED-E1F224491658}" type="sibTrans" cxnId="{2E406622-04A4-8A47-A35E-0D9147089BBA}">
      <dgm:prSet/>
      <dgm:spPr/>
      <dgm:t>
        <a:bodyPr/>
        <a:lstStyle/>
        <a:p>
          <a:endParaRPr lang="en-US"/>
        </a:p>
      </dgm:t>
    </dgm:pt>
    <dgm:pt modelId="{2BB9D857-CD88-5742-9BBA-97CC9FD22843}">
      <dgm:prSet/>
      <dgm:spPr/>
      <dgm:t>
        <a:bodyPr/>
        <a:lstStyle/>
        <a:p>
          <a:r>
            <a:rPr lang="en-US" dirty="0"/>
            <a:t>Proposal of possible policies</a:t>
          </a:r>
        </a:p>
      </dgm:t>
    </dgm:pt>
    <dgm:pt modelId="{BB7B06A2-300F-974B-94DE-8AA61BDBECE4}" type="parTrans" cxnId="{FB561D80-E81E-C344-8E99-BDD0EF796C63}">
      <dgm:prSet/>
      <dgm:spPr/>
      <dgm:t>
        <a:bodyPr/>
        <a:lstStyle/>
        <a:p>
          <a:endParaRPr lang="en-US"/>
        </a:p>
      </dgm:t>
    </dgm:pt>
    <dgm:pt modelId="{8558FAA2-CBA6-5243-BCEA-5D4EEC49D8DF}" type="sibTrans" cxnId="{FB561D80-E81E-C344-8E99-BDD0EF796C63}">
      <dgm:prSet/>
      <dgm:spPr/>
      <dgm:t>
        <a:bodyPr/>
        <a:lstStyle/>
        <a:p>
          <a:endParaRPr lang="en-US"/>
        </a:p>
      </dgm:t>
    </dgm:pt>
    <dgm:pt modelId="{80621532-80F6-DF45-B30D-978C8257A9D1}">
      <dgm:prSet/>
      <dgm:spPr/>
      <dgm:t>
        <a:bodyPr/>
        <a:lstStyle/>
        <a:p>
          <a:r>
            <a:rPr lang="en-US" dirty="0"/>
            <a:t>Development of Company position</a:t>
          </a:r>
        </a:p>
      </dgm:t>
    </dgm:pt>
    <dgm:pt modelId="{00212789-FF6D-D543-9AFA-83C86E7B77DB}" type="parTrans" cxnId="{A43B131B-4EFF-7F4F-8C5A-C68401EF51D4}">
      <dgm:prSet/>
      <dgm:spPr/>
      <dgm:t>
        <a:bodyPr/>
        <a:lstStyle/>
        <a:p>
          <a:endParaRPr lang="en-US"/>
        </a:p>
      </dgm:t>
    </dgm:pt>
    <dgm:pt modelId="{5322D8CA-4618-0C4A-9910-0FB8D2DBE162}" type="sibTrans" cxnId="{A43B131B-4EFF-7F4F-8C5A-C68401EF51D4}">
      <dgm:prSet/>
      <dgm:spPr/>
      <dgm:t>
        <a:bodyPr/>
        <a:lstStyle/>
        <a:p>
          <a:endParaRPr lang="en-US"/>
        </a:p>
      </dgm:t>
    </dgm:pt>
    <dgm:pt modelId="{3D68BE45-8773-7049-B280-7CAC863FFD16}">
      <dgm:prSet/>
      <dgm:spPr/>
      <dgm:t>
        <a:bodyPr/>
        <a:lstStyle/>
        <a:p>
          <a:r>
            <a:rPr lang="en-US" dirty="0"/>
            <a:t>Public documentation</a:t>
          </a:r>
        </a:p>
      </dgm:t>
    </dgm:pt>
    <dgm:pt modelId="{814BCF46-94CE-5044-96A0-B931E9267DCD}" type="parTrans" cxnId="{0E089DD6-423E-4A43-B04E-2C1FC4AD3288}">
      <dgm:prSet/>
      <dgm:spPr/>
      <dgm:t>
        <a:bodyPr/>
        <a:lstStyle/>
        <a:p>
          <a:endParaRPr lang="en-US"/>
        </a:p>
      </dgm:t>
    </dgm:pt>
    <dgm:pt modelId="{82BF1CBF-46D9-5A4A-ACBD-69DD7B81F270}" type="sibTrans" cxnId="{0E089DD6-423E-4A43-B04E-2C1FC4AD3288}">
      <dgm:prSet/>
      <dgm:spPr/>
      <dgm:t>
        <a:bodyPr/>
        <a:lstStyle/>
        <a:p>
          <a:endParaRPr lang="en-US"/>
        </a:p>
      </dgm:t>
    </dgm:pt>
    <dgm:pt modelId="{E7D7CCE9-9A61-B54E-9F79-F9CE12A9DCFA}" type="pres">
      <dgm:prSet presAssocID="{28193472-6BDD-344A-9C4D-3C6AF6C3703B}" presName="Name0" presStyleCnt="0">
        <dgm:presLayoutVars>
          <dgm:dir/>
          <dgm:animLvl val="lvl"/>
          <dgm:resizeHandles val="exact"/>
        </dgm:presLayoutVars>
      </dgm:prSet>
      <dgm:spPr/>
    </dgm:pt>
    <dgm:pt modelId="{E526CDCA-380A-5642-9729-7A89E86D493A}" type="pres">
      <dgm:prSet presAssocID="{D8C8B3D6-EAFD-7243-9F6F-4B0D7D7A80AD}" presName="composite" presStyleCnt="0"/>
      <dgm:spPr/>
    </dgm:pt>
    <dgm:pt modelId="{4579E1B2-43CD-C54C-A1C5-2D95B8818DFB}" type="pres">
      <dgm:prSet presAssocID="{D8C8B3D6-EAFD-7243-9F6F-4B0D7D7A80AD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061988C4-A0F8-1342-BE1C-7AE584FF5270}" type="pres">
      <dgm:prSet presAssocID="{D8C8B3D6-EAFD-7243-9F6F-4B0D7D7A80AD}" presName="desTx" presStyleLbl="revTx" presStyleIdx="0" presStyleCnt="3">
        <dgm:presLayoutVars>
          <dgm:bulletEnabled val="1"/>
        </dgm:presLayoutVars>
      </dgm:prSet>
      <dgm:spPr/>
    </dgm:pt>
    <dgm:pt modelId="{E4DA9BDA-F391-0743-9B9D-8EEE8F193E70}" type="pres">
      <dgm:prSet presAssocID="{916D01D7-B77B-774D-948E-4D6552965487}" presName="space" presStyleCnt="0"/>
      <dgm:spPr/>
    </dgm:pt>
    <dgm:pt modelId="{7D94E658-12E3-E540-8734-BCA747E8C139}" type="pres">
      <dgm:prSet presAssocID="{357B5B46-2C13-5D49-9F55-F36492ABB18B}" presName="composite" presStyleCnt="0"/>
      <dgm:spPr/>
    </dgm:pt>
    <dgm:pt modelId="{A083C6EF-A110-F54C-864D-591697C327DD}" type="pres">
      <dgm:prSet presAssocID="{357B5B46-2C13-5D49-9F55-F36492ABB18B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C6446AC3-EB27-EE4B-A9F0-7A9A7D63F6C0}" type="pres">
      <dgm:prSet presAssocID="{357B5B46-2C13-5D49-9F55-F36492ABB18B}" presName="desTx" presStyleLbl="revTx" presStyleIdx="1" presStyleCnt="3">
        <dgm:presLayoutVars>
          <dgm:bulletEnabled val="1"/>
        </dgm:presLayoutVars>
      </dgm:prSet>
      <dgm:spPr/>
    </dgm:pt>
    <dgm:pt modelId="{BB80ED92-6ABC-2344-B8A2-304081E2A497}" type="pres">
      <dgm:prSet presAssocID="{81A5D09A-1C2B-2649-B81D-47E0CB3AF367}" presName="space" presStyleCnt="0"/>
      <dgm:spPr/>
    </dgm:pt>
    <dgm:pt modelId="{49ADCBC6-D537-514B-B80D-AE24F7BA279C}" type="pres">
      <dgm:prSet presAssocID="{DF674119-61E5-854C-9309-DF3F9347A90E}" presName="composite" presStyleCnt="0"/>
      <dgm:spPr/>
    </dgm:pt>
    <dgm:pt modelId="{05B1BDAB-455E-0D44-9F90-45A8D290CF02}" type="pres">
      <dgm:prSet presAssocID="{DF674119-61E5-854C-9309-DF3F9347A90E}" presName="par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46ABDB99-1008-D140-99B8-7697E9F3740E}" type="pres">
      <dgm:prSet presAssocID="{DF674119-61E5-854C-9309-DF3F9347A90E}" presName="desTx" presStyleLbl="revTx" presStyleIdx="2" presStyleCnt="3">
        <dgm:presLayoutVars>
          <dgm:bulletEnabled val="1"/>
        </dgm:presLayoutVars>
      </dgm:prSet>
      <dgm:spPr/>
    </dgm:pt>
  </dgm:ptLst>
  <dgm:cxnLst>
    <dgm:cxn modelId="{E6A4D205-A1AC-2F49-BE15-EE3AE43429D4}" type="presOf" srcId="{48D59954-5AFD-7242-87AA-E13E139A01AB}" destId="{46ABDB99-1008-D140-99B8-7697E9F3740E}" srcOrd="0" destOrd="0" presId="urn:microsoft.com/office/officeart/2005/8/layout/chevron1"/>
    <dgm:cxn modelId="{0171A615-1600-E742-8FE0-F522506B712B}" type="presOf" srcId="{2BB9D857-CD88-5742-9BBA-97CC9FD22843}" destId="{C6446AC3-EB27-EE4B-A9F0-7A9A7D63F6C0}" srcOrd="0" destOrd="1" presId="urn:microsoft.com/office/officeart/2005/8/layout/chevron1"/>
    <dgm:cxn modelId="{5A58BD19-1432-9C41-B1B7-9D059792B2D8}" type="presOf" srcId="{57E1440C-B8D2-8347-B3FC-ECD215644D65}" destId="{46ABDB99-1008-D140-99B8-7697E9F3740E}" srcOrd="0" destOrd="2" presId="urn:microsoft.com/office/officeart/2005/8/layout/chevron1"/>
    <dgm:cxn modelId="{A43B131B-4EFF-7F4F-8C5A-C68401EF51D4}" srcId="{D8C8B3D6-EAFD-7243-9F6F-4B0D7D7A80AD}" destId="{80621532-80F6-DF45-B30D-978C8257A9D1}" srcOrd="3" destOrd="0" parTransId="{00212789-FF6D-D543-9AFA-83C86E7B77DB}" sibTransId="{5322D8CA-4618-0C4A-9910-0FB8D2DBE162}"/>
    <dgm:cxn modelId="{6F53C71D-A7AB-0E42-B5B6-90E458F238EC}" srcId="{357B5B46-2C13-5D49-9F55-F36492ABB18B}" destId="{3B2C986F-3B58-2845-A17F-4E3A8969711B}" srcOrd="2" destOrd="0" parTransId="{D3354372-33FA-E34D-BE57-28DACEF14444}" sibTransId="{33F3CE82-7669-114D-8649-ABF2FF9D8CB2}"/>
    <dgm:cxn modelId="{81D94720-48FD-6644-AD77-FFA90C1137AA}" srcId="{28193472-6BDD-344A-9C4D-3C6AF6C3703B}" destId="{DF674119-61E5-854C-9309-DF3F9347A90E}" srcOrd="2" destOrd="0" parTransId="{D2D897A5-B602-7D4B-9DCA-6BB167A4560A}" sibTransId="{59C0B319-C154-2443-9226-B0FAF2D466D7}"/>
    <dgm:cxn modelId="{E513AA21-CE5D-634F-9F64-CD5C0D629E68}" srcId="{357B5B46-2C13-5D49-9F55-F36492ABB18B}" destId="{2E677B2B-D6FC-CE46-92AE-C3FE8F91B8FF}" srcOrd="0" destOrd="0" parTransId="{E5C0A703-50D6-2F40-AD10-F4A9DDF53F6B}" sibTransId="{850356EA-39F2-494A-8F70-759186BC1785}"/>
    <dgm:cxn modelId="{2E406622-04A4-8A47-A35E-0D9147089BBA}" srcId="{D8C8B3D6-EAFD-7243-9F6F-4B0D7D7A80AD}" destId="{2182673E-8A14-0D45-89F0-92CCEBCCE9AA}" srcOrd="1" destOrd="0" parTransId="{6D3230C2-C002-E347-BFA7-C26DFC0DB56F}" sibTransId="{8BB8AADE-392E-9E44-A5ED-E1F224491658}"/>
    <dgm:cxn modelId="{64841F23-DECF-C34B-A627-E18F380DC151}" srcId="{28193472-6BDD-344A-9C4D-3C6AF6C3703B}" destId="{357B5B46-2C13-5D49-9F55-F36492ABB18B}" srcOrd="1" destOrd="0" parTransId="{F189580A-ED60-5841-8793-1CD69BC48F20}" sibTransId="{81A5D09A-1C2B-2649-B81D-47E0CB3AF367}"/>
    <dgm:cxn modelId="{8FDF652C-9E0F-6542-A94F-FF56D9D02D5C}" srcId="{DF674119-61E5-854C-9309-DF3F9347A90E}" destId="{57E1440C-B8D2-8347-B3FC-ECD215644D65}" srcOrd="2" destOrd="0" parTransId="{60F9F1CA-C43B-074A-B62E-017326177B80}" sibTransId="{E92EE87E-B226-6841-AA1E-E4F8D46A0219}"/>
    <dgm:cxn modelId="{7725764B-07CA-7B45-8A8C-6FBF81ADF267}" type="presOf" srcId="{28193472-6BDD-344A-9C4D-3C6AF6C3703B}" destId="{E7D7CCE9-9A61-B54E-9F79-F9CE12A9DCFA}" srcOrd="0" destOrd="0" presId="urn:microsoft.com/office/officeart/2005/8/layout/chevron1"/>
    <dgm:cxn modelId="{2FA6EA53-5F70-A348-A27D-B7813D5DBA5C}" srcId="{D8C8B3D6-EAFD-7243-9F6F-4B0D7D7A80AD}" destId="{92C649F6-AF6B-AA44-9CE5-28148D27D6DE}" srcOrd="2" destOrd="0" parTransId="{AA39B304-8333-B748-BFD7-E9614F1956E1}" sibTransId="{6455D585-0C78-AB4F-848E-8ABF9E68AE53}"/>
    <dgm:cxn modelId="{085F9F54-8C3E-4A40-ACBD-A6744195F163}" type="presOf" srcId="{3D68BE45-8773-7049-B280-7CAC863FFD16}" destId="{46ABDB99-1008-D140-99B8-7697E9F3740E}" srcOrd="0" destOrd="1" presId="urn:microsoft.com/office/officeart/2005/8/layout/chevron1"/>
    <dgm:cxn modelId="{79776957-D5EB-FA4A-BF95-EF50527A44F2}" type="presOf" srcId="{92C649F6-AF6B-AA44-9CE5-28148D27D6DE}" destId="{061988C4-A0F8-1342-BE1C-7AE584FF5270}" srcOrd="0" destOrd="2" presId="urn:microsoft.com/office/officeart/2005/8/layout/chevron1"/>
    <dgm:cxn modelId="{1E56F458-6DCE-7F45-BC94-86C706C9B4E0}" srcId="{28193472-6BDD-344A-9C4D-3C6AF6C3703B}" destId="{D8C8B3D6-EAFD-7243-9F6F-4B0D7D7A80AD}" srcOrd="0" destOrd="0" parTransId="{27071080-6BE3-6C41-8696-F23739FCD7C9}" sibTransId="{916D01D7-B77B-774D-948E-4D6552965487}"/>
    <dgm:cxn modelId="{2315857E-BFD9-8F41-92F2-6B53E5BDDF41}" type="presOf" srcId="{2182673E-8A14-0D45-89F0-92CCEBCCE9AA}" destId="{061988C4-A0F8-1342-BE1C-7AE584FF5270}" srcOrd="0" destOrd="1" presId="urn:microsoft.com/office/officeart/2005/8/layout/chevron1"/>
    <dgm:cxn modelId="{FB561D80-E81E-C344-8E99-BDD0EF796C63}" srcId="{357B5B46-2C13-5D49-9F55-F36492ABB18B}" destId="{2BB9D857-CD88-5742-9BBA-97CC9FD22843}" srcOrd="1" destOrd="0" parTransId="{BB7B06A2-300F-974B-94DE-8AA61BDBECE4}" sibTransId="{8558FAA2-CBA6-5243-BCEA-5D4EEC49D8DF}"/>
    <dgm:cxn modelId="{C7219185-E97A-4245-B283-FD0E479EF03F}" type="presOf" srcId="{80621532-80F6-DF45-B30D-978C8257A9D1}" destId="{061988C4-A0F8-1342-BE1C-7AE584FF5270}" srcOrd="0" destOrd="3" presId="urn:microsoft.com/office/officeart/2005/8/layout/chevron1"/>
    <dgm:cxn modelId="{06918B9C-6F65-F044-A610-6BA0198E3375}" srcId="{D8C8B3D6-EAFD-7243-9F6F-4B0D7D7A80AD}" destId="{EF4D5931-5DF3-C14F-B3FC-D46D9AEC4651}" srcOrd="0" destOrd="0" parTransId="{AD51FC42-1C6A-BE44-A5E6-153D86CB6901}" sibTransId="{9EB78943-F2E4-4C43-8619-4E24111ABF0E}"/>
    <dgm:cxn modelId="{971094A4-320C-5244-9A6E-EA02BBA662EF}" type="presOf" srcId="{EF4D5931-5DF3-C14F-B3FC-D46D9AEC4651}" destId="{061988C4-A0F8-1342-BE1C-7AE584FF5270}" srcOrd="0" destOrd="0" presId="urn:microsoft.com/office/officeart/2005/8/layout/chevron1"/>
    <dgm:cxn modelId="{4F6392B1-8644-644E-A6DF-DFFC2C4CEB5C}" type="presOf" srcId="{357B5B46-2C13-5D49-9F55-F36492ABB18B}" destId="{A083C6EF-A110-F54C-864D-591697C327DD}" srcOrd="0" destOrd="0" presId="urn:microsoft.com/office/officeart/2005/8/layout/chevron1"/>
    <dgm:cxn modelId="{7A674FC2-CD02-7D4A-BC81-CCC6023E7A10}" type="presOf" srcId="{D8C8B3D6-EAFD-7243-9F6F-4B0D7D7A80AD}" destId="{4579E1B2-43CD-C54C-A1C5-2D95B8818DFB}" srcOrd="0" destOrd="0" presId="urn:microsoft.com/office/officeart/2005/8/layout/chevron1"/>
    <dgm:cxn modelId="{BBF34FC7-0EB0-7140-94FA-D7C2AA80531C}" srcId="{DF674119-61E5-854C-9309-DF3F9347A90E}" destId="{48D59954-5AFD-7242-87AA-E13E139A01AB}" srcOrd="0" destOrd="0" parTransId="{AE3F9829-7D04-2044-9432-CF1E29DE6BB6}" sibTransId="{3AF3F3F5-039C-B940-96A1-A83CD8BDE9D4}"/>
    <dgm:cxn modelId="{0712F2CF-FD86-BD4F-88A5-D875F98F1077}" type="presOf" srcId="{2E677B2B-D6FC-CE46-92AE-C3FE8F91B8FF}" destId="{C6446AC3-EB27-EE4B-A9F0-7A9A7D63F6C0}" srcOrd="0" destOrd="0" presId="urn:microsoft.com/office/officeart/2005/8/layout/chevron1"/>
    <dgm:cxn modelId="{85EDD6D4-7EAC-984E-8739-C252AE41E8D3}" type="presOf" srcId="{3B2C986F-3B58-2845-A17F-4E3A8969711B}" destId="{C6446AC3-EB27-EE4B-A9F0-7A9A7D63F6C0}" srcOrd="0" destOrd="2" presId="urn:microsoft.com/office/officeart/2005/8/layout/chevron1"/>
    <dgm:cxn modelId="{0E089DD6-423E-4A43-B04E-2C1FC4AD3288}" srcId="{DF674119-61E5-854C-9309-DF3F9347A90E}" destId="{3D68BE45-8773-7049-B280-7CAC863FFD16}" srcOrd="1" destOrd="0" parTransId="{814BCF46-94CE-5044-96A0-B931E9267DCD}" sibTransId="{82BF1CBF-46D9-5A4A-ACBD-69DD7B81F270}"/>
    <dgm:cxn modelId="{D2FFBDDB-D970-B64C-A3FE-8C4BF0523175}" type="presOf" srcId="{DF674119-61E5-854C-9309-DF3F9347A90E}" destId="{05B1BDAB-455E-0D44-9F90-45A8D290CF02}" srcOrd="0" destOrd="0" presId="urn:microsoft.com/office/officeart/2005/8/layout/chevron1"/>
    <dgm:cxn modelId="{E06DBF7A-27E8-9D4B-AAA0-949A6CFC2BD9}" type="presParOf" srcId="{E7D7CCE9-9A61-B54E-9F79-F9CE12A9DCFA}" destId="{E526CDCA-380A-5642-9729-7A89E86D493A}" srcOrd="0" destOrd="0" presId="urn:microsoft.com/office/officeart/2005/8/layout/chevron1"/>
    <dgm:cxn modelId="{F36407B3-5C30-6740-9797-1B2B95C46A61}" type="presParOf" srcId="{E526CDCA-380A-5642-9729-7A89E86D493A}" destId="{4579E1B2-43CD-C54C-A1C5-2D95B8818DFB}" srcOrd="0" destOrd="0" presId="urn:microsoft.com/office/officeart/2005/8/layout/chevron1"/>
    <dgm:cxn modelId="{7DB883A7-5650-0D4C-B06D-085F18B93B90}" type="presParOf" srcId="{E526CDCA-380A-5642-9729-7A89E86D493A}" destId="{061988C4-A0F8-1342-BE1C-7AE584FF5270}" srcOrd="1" destOrd="0" presId="urn:microsoft.com/office/officeart/2005/8/layout/chevron1"/>
    <dgm:cxn modelId="{106F5ACB-AA68-DA45-8992-9E077DDEEAD5}" type="presParOf" srcId="{E7D7CCE9-9A61-B54E-9F79-F9CE12A9DCFA}" destId="{E4DA9BDA-F391-0743-9B9D-8EEE8F193E70}" srcOrd="1" destOrd="0" presId="urn:microsoft.com/office/officeart/2005/8/layout/chevron1"/>
    <dgm:cxn modelId="{F9A4A82C-3670-A542-9F9D-FA28EB49C8E1}" type="presParOf" srcId="{E7D7CCE9-9A61-B54E-9F79-F9CE12A9DCFA}" destId="{7D94E658-12E3-E540-8734-BCA747E8C139}" srcOrd="2" destOrd="0" presId="urn:microsoft.com/office/officeart/2005/8/layout/chevron1"/>
    <dgm:cxn modelId="{95213B61-67BF-9140-80A4-525C39981E2C}" type="presParOf" srcId="{7D94E658-12E3-E540-8734-BCA747E8C139}" destId="{A083C6EF-A110-F54C-864D-591697C327DD}" srcOrd="0" destOrd="0" presId="urn:microsoft.com/office/officeart/2005/8/layout/chevron1"/>
    <dgm:cxn modelId="{306D4EFF-C0E0-FD4B-9834-560383E60C5E}" type="presParOf" srcId="{7D94E658-12E3-E540-8734-BCA747E8C139}" destId="{C6446AC3-EB27-EE4B-A9F0-7A9A7D63F6C0}" srcOrd="1" destOrd="0" presId="urn:microsoft.com/office/officeart/2005/8/layout/chevron1"/>
    <dgm:cxn modelId="{34E87787-E4A5-E34C-80EA-29BF7B521A59}" type="presParOf" srcId="{E7D7CCE9-9A61-B54E-9F79-F9CE12A9DCFA}" destId="{BB80ED92-6ABC-2344-B8A2-304081E2A497}" srcOrd="3" destOrd="0" presId="urn:microsoft.com/office/officeart/2005/8/layout/chevron1"/>
    <dgm:cxn modelId="{CC7962F9-5593-184E-A281-6368B9391FA0}" type="presParOf" srcId="{E7D7CCE9-9A61-B54E-9F79-F9CE12A9DCFA}" destId="{49ADCBC6-D537-514B-B80D-AE24F7BA279C}" srcOrd="4" destOrd="0" presId="urn:microsoft.com/office/officeart/2005/8/layout/chevron1"/>
    <dgm:cxn modelId="{67756028-4B07-8042-A005-AB8E9C361F7A}" type="presParOf" srcId="{49ADCBC6-D537-514B-B80D-AE24F7BA279C}" destId="{05B1BDAB-455E-0D44-9F90-45A8D290CF02}" srcOrd="0" destOrd="0" presId="urn:microsoft.com/office/officeart/2005/8/layout/chevron1"/>
    <dgm:cxn modelId="{BD3275E4-E5C5-E240-B66E-576D0BB7A8B9}" type="presParOf" srcId="{49ADCBC6-D537-514B-B80D-AE24F7BA279C}" destId="{46ABDB99-1008-D140-99B8-7697E9F3740E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79E1B2-43CD-C54C-A1C5-2D95B8818DFB}">
      <dsp:nvSpPr>
        <dsp:cNvPr id="0" name=""/>
        <dsp:cNvSpPr/>
      </dsp:nvSpPr>
      <dsp:spPr>
        <a:xfrm>
          <a:off x="5482" y="839719"/>
          <a:ext cx="3645544" cy="1134000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Inside Organization</a:t>
          </a:r>
        </a:p>
      </dsp:txBody>
      <dsp:txXfrm>
        <a:off x="572482" y="839719"/>
        <a:ext cx="2511544" cy="1134000"/>
      </dsp:txXfrm>
    </dsp:sp>
    <dsp:sp modelId="{061988C4-A0F8-1342-BE1C-7AE584FF5270}">
      <dsp:nvSpPr>
        <dsp:cNvPr id="0" name=""/>
        <dsp:cNvSpPr/>
      </dsp:nvSpPr>
      <dsp:spPr>
        <a:xfrm>
          <a:off x="5482" y="2115469"/>
          <a:ext cx="2916435" cy="1653750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2100" u="sng" kern="1200" dirty="0"/>
            <a:t>Internal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Draft descriptions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Analysis, Comparisons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Development of Company position</a:t>
          </a:r>
        </a:p>
      </dsp:txBody>
      <dsp:txXfrm>
        <a:off x="5482" y="2115469"/>
        <a:ext cx="2916435" cy="1653750"/>
      </dsp:txXfrm>
    </dsp:sp>
    <dsp:sp modelId="{A083C6EF-A110-F54C-864D-591697C327DD}">
      <dsp:nvSpPr>
        <dsp:cNvPr id="0" name=""/>
        <dsp:cNvSpPr/>
      </dsp:nvSpPr>
      <dsp:spPr>
        <a:xfrm>
          <a:off x="3435027" y="839719"/>
          <a:ext cx="3645544" cy="1134000"/>
        </a:xfrm>
        <a:prstGeom prst="chevron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Within PDP Working Group</a:t>
          </a:r>
        </a:p>
      </dsp:txBody>
      <dsp:txXfrm>
        <a:off x="4002027" y="839719"/>
        <a:ext cx="2511544" cy="1134000"/>
      </dsp:txXfrm>
    </dsp:sp>
    <dsp:sp modelId="{C6446AC3-EB27-EE4B-A9F0-7A9A7D63F6C0}">
      <dsp:nvSpPr>
        <dsp:cNvPr id="0" name=""/>
        <dsp:cNvSpPr/>
      </dsp:nvSpPr>
      <dsp:spPr>
        <a:xfrm>
          <a:off x="3435027" y="2115469"/>
          <a:ext cx="2916435" cy="1653750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2100" u="sng" kern="1200" dirty="0"/>
            <a:t>Discussion/Negotiation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Proposal of possible policies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Comparison/Contrast with others</a:t>
          </a:r>
        </a:p>
      </dsp:txBody>
      <dsp:txXfrm>
        <a:off x="3435027" y="2115469"/>
        <a:ext cx="2916435" cy="1653750"/>
      </dsp:txXfrm>
    </dsp:sp>
    <dsp:sp modelId="{05B1BDAB-455E-0D44-9F90-45A8D290CF02}">
      <dsp:nvSpPr>
        <dsp:cNvPr id="0" name=""/>
        <dsp:cNvSpPr/>
      </dsp:nvSpPr>
      <dsp:spPr>
        <a:xfrm>
          <a:off x="6864572" y="839719"/>
          <a:ext cx="3645544" cy="1134000"/>
        </a:xfrm>
        <a:prstGeom prst="chevron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External</a:t>
          </a:r>
        </a:p>
      </dsp:txBody>
      <dsp:txXfrm>
        <a:off x="7431572" y="839719"/>
        <a:ext cx="2511544" cy="1134000"/>
      </dsp:txXfrm>
    </dsp:sp>
    <dsp:sp modelId="{46ABDB99-1008-D140-99B8-7697E9F3740E}">
      <dsp:nvSpPr>
        <dsp:cNvPr id="0" name=""/>
        <dsp:cNvSpPr/>
      </dsp:nvSpPr>
      <dsp:spPr>
        <a:xfrm>
          <a:off x="6864572" y="2115469"/>
          <a:ext cx="2916435" cy="1653750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2100" u="sng" kern="1200" dirty="0"/>
            <a:t>Decisions/Documentation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Public documentation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Reference of actual operation</a:t>
          </a:r>
        </a:p>
      </dsp:txBody>
      <dsp:txXfrm>
        <a:off x="6864572" y="2115469"/>
        <a:ext cx="2916435" cy="16537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4E37FD-48EB-1446-BD4E-D838560B799A}" type="datetimeFigureOut">
              <a:rPr lang="en-US" smtClean="0"/>
              <a:t>4/1/21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95F8F-ED32-6746-9435-EF0240E64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20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9F961-E619-0D49-B1B5-582F799824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735840-5E1F-2543-A760-500186F3DA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C8F96-6E59-0044-8932-E18A05C6A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5444A-913A-EC44-BEB8-A6271A35A6B8}" type="datetimeFigureOut">
              <a:rPr lang="en-US" smtClean="0"/>
              <a:t>4/1/21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A78D2-BD80-9545-8D0C-EF442FCFC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E5095-011A-7047-B9A4-88AE13387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1A11-5FB7-0149-B34B-2D8BEEB02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82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BF885-64EB-4A46-80BC-1731EC46B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C9FE91-BFDD-8F4C-A1DB-8F87CBC5DE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3CC3F-249F-4B46-8BB7-958B1BC26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5444A-913A-EC44-BEB8-A6271A35A6B8}" type="datetimeFigureOut">
              <a:rPr lang="en-US" smtClean="0"/>
              <a:t>4/1/21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E9BE8-5631-4142-B6FE-F0BE39602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08AC39-4FEB-2E43-BAA4-CE8A005AD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1A11-5FB7-0149-B34B-2D8BEEB02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296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435EFD-869D-3444-8E3C-546B1365CB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3583AB-AA16-E444-B87E-B8EBBB8077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AD1F7-1A76-9E42-BB5B-69230DDB1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5444A-913A-EC44-BEB8-A6271A35A6B8}" type="datetimeFigureOut">
              <a:rPr lang="en-US" smtClean="0"/>
              <a:t>4/1/21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D9800-B503-EF48-94CC-BEB9A426C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F7CF2-ECD5-5049-BA57-622251D12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1A11-5FB7-0149-B34B-2D8BEEB02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88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9D707-3724-E845-807D-2C1322304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FCCD7-0BBA-CE44-B0C4-9FB08F585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83B3D-839C-494F-B368-F8B0E05CA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5444A-913A-EC44-BEB8-A6271A35A6B8}" type="datetimeFigureOut">
              <a:rPr lang="en-US" smtClean="0"/>
              <a:t>4/1/21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B8094-4461-4840-A4A4-5BCF78BC5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C09C6-1AD1-A94D-8870-0AC4757B4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1A11-5FB7-0149-B34B-2D8BEEB02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01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0E255-FA49-4142-AEEC-EE8C632EC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063F88-F04B-B648-932E-63F06B1D1A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CEFC6-BE1E-6F46-93D4-DD356264E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5444A-913A-EC44-BEB8-A6271A35A6B8}" type="datetimeFigureOut">
              <a:rPr lang="en-US" smtClean="0"/>
              <a:t>4/1/21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C195E-AE44-2F4C-88C3-5108DCC87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4957B-3D3E-5D4F-A52A-21E86E824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1A11-5FB7-0149-B34B-2D8BEEB02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43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D953A-111E-E047-9033-36953C67E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6BC25-962B-CA4D-A261-B692950556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F1042D-C4EF-A142-8C0F-D6CF0B46D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BFF91D-E43E-5D45-B21D-4229F0209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5444A-913A-EC44-BEB8-A6271A35A6B8}" type="datetimeFigureOut">
              <a:rPr lang="en-US" smtClean="0"/>
              <a:t>4/1/21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CEFF88-CF3E-8B42-A429-CE514AFD6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4F94A-0C28-0742-BDB0-D4AFBFF16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1A11-5FB7-0149-B34B-2D8BEEB02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39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0E5B5-67BD-E148-B763-B972F8BB4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472D1B-396A-384B-BA8A-E5519047D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40B0E9-DA8D-2040-9884-8706A9636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1DC240-55D5-5141-B494-A69A32BD81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28A091-7017-AB41-9A4A-61340EEA5C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030F3D-4616-714C-9AE5-9BF16601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5444A-913A-EC44-BEB8-A6271A35A6B8}" type="datetimeFigureOut">
              <a:rPr lang="en-US" smtClean="0"/>
              <a:t>4/1/21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7BEE67-A812-CF4C-A46F-2F2F5B4A2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A4D4E6-C5AD-6A45-844D-5D42D1B9D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1A11-5FB7-0149-B34B-2D8BEEB02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575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8F50A-A3D9-7345-98F8-083DFA426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959A3A-F33F-404B-879D-44C978A18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5444A-913A-EC44-BEB8-A6271A35A6B8}" type="datetimeFigureOut">
              <a:rPr lang="en-US" smtClean="0"/>
              <a:t>4/1/21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E99018-6B65-8E49-A1A6-0C2378675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E29BC9-EC68-964E-9834-AC999EBEB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1A11-5FB7-0149-B34B-2D8BEEB02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7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59BA04-F1E2-3A45-8056-20563AFFF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5444A-913A-EC44-BEB8-A6271A35A6B8}" type="datetimeFigureOut">
              <a:rPr lang="en-US" smtClean="0"/>
              <a:t>4/1/21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C231B7-8801-804A-B546-4D1FE9D34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5051B8-E71A-4444-8355-199EE6D9C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1A11-5FB7-0149-B34B-2D8BEEB02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39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B53B-D2E3-134D-AC27-D0FB96950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E4D37-8FC0-BC42-8B81-1D413A1D5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FA5060-02CF-5A43-8CD5-B6647D977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6F0376-DFF6-1044-A2C5-6384350B3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5444A-913A-EC44-BEB8-A6271A35A6B8}" type="datetimeFigureOut">
              <a:rPr lang="en-US" smtClean="0"/>
              <a:t>4/1/21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CE11D-E1D6-D748-A3ED-089563988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C561BE-3B58-0649-9A14-2C1047729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1A11-5FB7-0149-B34B-2D8BEEB02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086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80239-1E1F-AC40-95A1-BF85EEB35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270B1B-48C9-6749-BCE3-1F7C8F0A26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33EFED-757C-F14B-84D9-E5A8ACA95B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151DB0-199A-FC4E-850E-381D4AB61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5444A-913A-EC44-BEB8-A6271A35A6B8}" type="datetimeFigureOut">
              <a:rPr lang="en-US" smtClean="0"/>
              <a:t>4/1/21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31F721-013F-9544-AF75-A399CB6B8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28EBBB-F1D7-1C46-9CC1-65E2B6F99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1A11-5FB7-0149-B34B-2D8BEEB02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30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D1E0F6-DDF9-C344-B797-E3BBD0513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A9A502-9F35-B44A-8347-B4E1AB915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66DA1-26C5-024B-B57A-5B5617761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5444A-913A-EC44-BEB8-A6271A35A6B8}" type="datetimeFigureOut">
              <a:rPr lang="en-US" smtClean="0"/>
              <a:t>4/1/21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45744-E6E3-824D-BF23-4380D15A05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94EAE-1D0A-2D41-86F8-5DDCBDEF7C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F1A11-5FB7-0149-B34B-2D8BEEB02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82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tif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63B6C-C153-C343-B9CB-F62289659E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SSAC EPDP WP Briefing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A2E36F-C1E7-6245-99FC-E9641D5F48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Test drive of the Edgemoor Research Institute framework and model for the Expedited Policy Development Process Working Group</a:t>
            </a:r>
          </a:p>
          <a:p>
            <a:r>
              <a:rPr lang="en-US" dirty="0"/>
              <a:t>30 March 2021</a:t>
            </a:r>
          </a:p>
        </p:txBody>
      </p:sp>
    </p:spTree>
    <p:extLst>
      <p:ext uri="{BB962C8B-B14F-4D97-AF65-F5344CB8AC3E}">
        <p14:creationId xmlns:p14="http://schemas.microsoft.com/office/powerpoint/2010/main" val="1716701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C9A2F-B046-8C4E-A0EA-975CE256C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Sequence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C7189B-E34F-1841-BB07-1EAD190A2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9043B2-0547-3B45-AEED-5D22F1908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Shinkuro, Inc.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A19427-2BB2-FD45-B935-F1A62710C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683A0-A556-2545-841B-9D983D359617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304955-AA7B-C943-BD79-26F105AF771B}"/>
              </a:ext>
            </a:extLst>
          </p:cNvPr>
          <p:cNvSpPr txBox="1"/>
          <p:nvPr/>
        </p:nvSpPr>
        <p:spPr>
          <a:xfrm>
            <a:off x="406813" y="2032817"/>
            <a:ext cx="3260623" cy="267765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Who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Accrediting Authority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Purpose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Legal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Credential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6BB0D8-7AE1-2244-BB48-614929563115}"/>
              </a:ext>
            </a:extLst>
          </p:cNvPr>
          <p:cNvSpPr txBox="1"/>
          <p:nvPr/>
        </p:nvSpPr>
        <p:spPr>
          <a:xfrm>
            <a:off x="4474294" y="2032817"/>
            <a:ext cx="3260623" cy="267765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Request Template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Categories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Max Sensitivity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Search ok?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Logging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Manual vs Auto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Exigent ok?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0D953A-637A-264F-A314-315AB072E4F0}"/>
              </a:ext>
            </a:extLst>
          </p:cNvPr>
          <p:cNvSpPr txBox="1"/>
          <p:nvPr/>
        </p:nvSpPr>
        <p:spPr>
          <a:xfrm>
            <a:off x="8541776" y="2032817"/>
            <a:ext cx="3260623" cy="267765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Specific Request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Domain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Contact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Email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Exigent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BB85CAA3-2B3E-114C-A11D-5DDC1A52C2CB}"/>
              </a:ext>
            </a:extLst>
          </p:cNvPr>
          <p:cNvSpPr/>
          <p:nvPr/>
        </p:nvSpPr>
        <p:spPr>
          <a:xfrm>
            <a:off x="7838462" y="2929194"/>
            <a:ext cx="599768" cy="88490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C1010C6D-F345-954A-A45A-1B38D57DE6E9}"/>
              </a:ext>
            </a:extLst>
          </p:cNvPr>
          <p:cNvSpPr/>
          <p:nvPr/>
        </p:nvSpPr>
        <p:spPr>
          <a:xfrm>
            <a:off x="3770981" y="2929194"/>
            <a:ext cx="599768" cy="88490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0FBCB05B-A04E-A542-9F52-0A2111F8516A}"/>
              </a:ext>
            </a:extLst>
          </p:cNvPr>
          <p:cNvSpPr/>
          <p:nvPr/>
        </p:nvSpPr>
        <p:spPr>
          <a:xfrm rot="5400000">
            <a:off x="3796482" y="1521541"/>
            <a:ext cx="548761" cy="7328106"/>
          </a:xfrm>
          <a:prstGeom prst="rightBrace">
            <a:avLst>
              <a:gd name="adj1" fmla="val 126586"/>
              <a:gd name="adj2" fmla="val 50000"/>
            </a:avLst>
          </a:prstGeom>
          <a:ln w="69850"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2CB2C5-6EBF-F044-ACC5-46D203DC6136}"/>
              </a:ext>
            </a:extLst>
          </p:cNvPr>
          <p:cNvSpPr txBox="1"/>
          <p:nvPr/>
        </p:nvSpPr>
        <p:spPr>
          <a:xfrm>
            <a:off x="1356854" y="5594555"/>
            <a:ext cx="5417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Arranged in advance</a:t>
            </a:r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F230FC25-AB06-A84E-8152-C311C0125703}"/>
              </a:ext>
            </a:extLst>
          </p:cNvPr>
          <p:cNvSpPr/>
          <p:nvPr/>
        </p:nvSpPr>
        <p:spPr>
          <a:xfrm rot="5400000">
            <a:off x="9870360" y="3582628"/>
            <a:ext cx="548761" cy="3205932"/>
          </a:xfrm>
          <a:prstGeom prst="rightBrace">
            <a:avLst>
              <a:gd name="adj1" fmla="val 126586"/>
              <a:gd name="adj2" fmla="val 50000"/>
            </a:avLst>
          </a:prstGeom>
          <a:ln w="69850"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509F17A-9C5F-254A-9238-B7610CA6E062}"/>
              </a:ext>
            </a:extLst>
          </p:cNvPr>
          <p:cNvSpPr txBox="1"/>
          <p:nvPr/>
        </p:nvSpPr>
        <p:spPr>
          <a:xfrm>
            <a:off x="8610600" y="5594554"/>
            <a:ext cx="2981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When needed</a:t>
            </a:r>
          </a:p>
        </p:txBody>
      </p:sp>
    </p:spTree>
    <p:extLst>
      <p:ext uri="{BB962C8B-B14F-4D97-AF65-F5344CB8AC3E}">
        <p14:creationId xmlns:p14="http://schemas.microsoft.com/office/powerpoint/2010/main" val="3124388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2E9BAF1-BBA3-0B45-A7DA-83C2669A4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Classes of Requests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CE26485-2EC0-F04C-81DB-2F03A350C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9387" y="1793694"/>
            <a:ext cx="7637206" cy="258634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Anonymous requests (Legacy </a:t>
            </a:r>
            <a:r>
              <a:rPr lang="en-US" dirty="0" err="1"/>
              <a:t>Whois</a:t>
            </a:r>
            <a:r>
              <a:rPr lang="en-US" dirty="0"/>
              <a:t>)</a:t>
            </a:r>
          </a:p>
          <a:p>
            <a:r>
              <a:rPr lang="en-US" dirty="0"/>
              <a:t>Public requests with identity and attribution</a:t>
            </a:r>
          </a:p>
          <a:p>
            <a:r>
              <a:rPr lang="en-US" dirty="0"/>
              <a:t>Automated Credentialed Requests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====================================</a:t>
            </a:r>
          </a:p>
          <a:p>
            <a:r>
              <a:rPr lang="en-US" dirty="0"/>
              <a:t>Credentialed Requests with Manual Review</a:t>
            </a:r>
          </a:p>
          <a:p>
            <a:r>
              <a:rPr lang="en-US" dirty="0"/>
              <a:t>None of the above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04C8BC-9320-F244-AF4D-87D41A2C1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5423B45-90B6-EE43-A97A-86C43721F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Shinkuro, Inc. 2020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2F843EF-23D2-C248-B42B-E6FFD2F14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683A0-A556-2545-841B-9D983D359617}" type="slidenum">
              <a:rPr lang="en-US" smtClean="0"/>
              <a:t>11</a:t>
            </a:fld>
            <a:endParaRPr lang="en-US"/>
          </a:p>
        </p:txBody>
      </p:sp>
      <p:sp>
        <p:nvSpPr>
          <p:cNvPr id="7" name="Down Arrow 6">
            <a:extLst>
              <a:ext uri="{FF2B5EF4-FFF2-40B4-BE49-F238E27FC236}">
                <a16:creationId xmlns:a16="http://schemas.microsoft.com/office/drawing/2014/main" id="{F5A79A4A-72C4-124F-9103-6AF08B77E731}"/>
              </a:ext>
            </a:extLst>
          </p:cNvPr>
          <p:cNvSpPr/>
          <p:nvPr/>
        </p:nvSpPr>
        <p:spPr>
          <a:xfrm>
            <a:off x="9079771" y="1730016"/>
            <a:ext cx="1506793" cy="2586344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E3D67BD5-8A43-2E48-BD78-663754D043DB}"/>
              </a:ext>
            </a:extLst>
          </p:cNvPr>
          <p:cNvSpPr/>
          <p:nvPr/>
        </p:nvSpPr>
        <p:spPr>
          <a:xfrm>
            <a:off x="637288" y="1793694"/>
            <a:ext cx="1504336" cy="2586344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4DAC80-38AE-A045-934A-5FCDC4610647}"/>
              </a:ext>
            </a:extLst>
          </p:cNvPr>
          <p:cNvSpPr txBox="1"/>
          <p:nvPr/>
        </p:nvSpPr>
        <p:spPr>
          <a:xfrm>
            <a:off x="1138733" y="2123303"/>
            <a:ext cx="513410" cy="2054942"/>
          </a:xfrm>
          <a:prstGeom prst="rect">
            <a:avLst/>
          </a:prstGeom>
          <a:solidFill>
            <a:srgbClr val="FFFF00"/>
          </a:solidFill>
        </p:spPr>
        <p:txBody>
          <a:bodyPr vert="wordArtVert" wrap="square" rtlCol="0">
            <a:spAutoFit/>
          </a:bodyPr>
          <a:lstStyle/>
          <a:p>
            <a:r>
              <a:rPr lang="en-US" b="1" cap="small" dirty="0">
                <a:latin typeface="+mj-lt"/>
              </a:rPr>
              <a:t>Number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DDD3E8A-1C43-D547-AAE5-182662646740}"/>
              </a:ext>
            </a:extLst>
          </p:cNvPr>
          <p:cNvSpPr txBox="1"/>
          <p:nvPr/>
        </p:nvSpPr>
        <p:spPr>
          <a:xfrm>
            <a:off x="9585391" y="2074783"/>
            <a:ext cx="513410" cy="1601837"/>
          </a:xfrm>
          <a:prstGeom prst="rect">
            <a:avLst/>
          </a:prstGeom>
          <a:solidFill>
            <a:srgbClr val="FFFF00"/>
          </a:solidFill>
        </p:spPr>
        <p:txBody>
          <a:bodyPr vert="wordArtVert" wrap="square" rtlCol="0">
            <a:spAutoFit/>
          </a:bodyPr>
          <a:lstStyle/>
          <a:p>
            <a:r>
              <a:rPr lang="en-US" b="1" cap="small" dirty="0">
                <a:latin typeface="+mj-lt"/>
              </a:rPr>
              <a:t>Cost</a:t>
            </a:r>
          </a:p>
        </p:txBody>
      </p:sp>
      <p:sp>
        <p:nvSpPr>
          <p:cNvPr id="16" name="Down Arrow 15">
            <a:extLst>
              <a:ext uri="{FF2B5EF4-FFF2-40B4-BE49-F238E27FC236}">
                <a16:creationId xmlns:a16="http://schemas.microsoft.com/office/drawing/2014/main" id="{6BFFB8A7-DC1C-CE4F-8B80-E002B95A2042}"/>
              </a:ext>
            </a:extLst>
          </p:cNvPr>
          <p:cNvSpPr/>
          <p:nvPr/>
        </p:nvSpPr>
        <p:spPr>
          <a:xfrm>
            <a:off x="10586564" y="1730016"/>
            <a:ext cx="1506793" cy="2586344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FE3188-0E76-4F49-B6A5-D94CF7924B96}"/>
              </a:ext>
            </a:extLst>
          </p:cNvPr>
          <p:cNvSpPr txBox="1"/>
          <p:nvPr/>
        </p:nvSpPr>
        <p:spPr>
          <a:xfrm>
            <a:off x="11097095" y="2074783"/>
            <a:ext cx="513410" cy="1769630"/>
          </a:xfrm>
          <a:prstGeom prst="rect">
            <a:avLst/>
          </a:prstGeom>
          <a:solidFill>
            <a:srgbClr val="FFFF00"/>
          </a:solidFill>
        </p:spPr>
        <p:txBody>
          <a:bodyPr vert="wordArtVert" wrap="square" rtlCol="0">
            <a:spAutoFit/>
          </a:bodyPr>
          <a:lstStyle/>
          <a:p>
            <a:r>
              <a:rPr lang="en-US" b="1" cap="small" dirty="0">
                <a:latin typeface="+mj-lt"/>
              </a:rPr>
              <a:t>Delay</a:t>
            </a:r>
          </a:p>
        </p:txBody>
      </p:sp>
    </p:spTree>
    <p:extLst>
      <p:ext uri="{BB962C8B-B14F-4D97-AF65-F5344CB8AC3E}">
        <p14:creationId xmlns:p14="http://schemas.microsoft.com/office/powerpoint/2010/main" val="3376468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0D0DEF8F-6D3D-6A44-8D8A-B23761B16A5D}"/>
              </a:ext>
            </a:extLst>
          </p:cNvPr>
          <p:cNvSpPr/>
          <p:nvPr/>
        </p:nvSpPr>
        <p:spPr>
          <a:xfrm>
            <a:off x="2539902" y="1892587"/>
            <a:ext cx="904673" cy="40856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Request</a:t>
            </a:r>
          </a:p>
        </p:txBody>
      </p:sp>
      <p:sp>
        <p:nvSpPr>
          <p:cNvPr id="6" name="Diamond 5">
            <a:extLst>
              <a:ext uri="{FF2B5EF4-FFF2-40B4-BE49-F238E27FC236}">
                <a16:creationId xmlns:a16="http://schemas.microsoft.com/office/drawing/2014/main" id="{6BBAA441-7760-054F-91CC-BB3DF2B29536}"/>
              </a:ext>
            </a:extLst>
          </p:cNvPr>
          <p:cNvSpPr/>
          <p:nvPr/>
        </p:nvSpPr>
        <p:spPr>
          <a:xfrm>
            <a:off x="4448993" y="1684350"/>
            <a:ext cx="1668339" cy="825039"/>
          </a:xfrm>
          <a:prstGeom prst="diamond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Accept?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91B26E9B-0F6E-6646-AA79-DF8C4D9AC2CE}"/>
              </a:ext>
            </a:extLst>
          </p:cNvPr>
          <p:cNvSpPr/>
          <p:nvPr/>
        </p:nvSpPr>
        <p:spPr>
          <a:xfrm>
            <a:off x="6869075" y="1892587"/>
            <a:ext cx="1582423" cy="40856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Determine subset of Data Elements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2A5EABF6-6CB5-EE4F-B658-866DDE001E8C}"/>
              </a:ext>
            </a:extLst>
          </p:cNvPr>
          <p:cNvSpPr/>
          <p:nvPr/>
        </p:nvSpPr>
        <p:spPr>
          <a:xfrm>
            <a:off x="8905541" y="1892587"/>
            <a:ext cx="1737435" cy="40856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Retrieve Data Elements that exist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B2531C0-8E31-B945-B0DC-08CA92934361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3444569" y="2096868"/>
            <a:ext cx="100441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ED33079-6645-E04E-9CBE-80FC14FF26A3}"/>
              </a:ext>
            </a:extLst>
          </p:cNvPr>
          <p:cNvCxnSpPr>
            <a:cxnSpLocks/>
          </p:cNvCxnSpPr>
          <p:nvPr/>
        </p:nvCxnSpPr>
        <p:spPr>
          <a:xfrm>
            <a:off x="6041129" y="2096868"/>
            <a:ext cx="82794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3A394F1-EEB4-B74D-B75E-633FE85C35FC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8451493" y="2096868"/>
            <a:ext cx="45404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AEF8844-EF34-CD47-84CD-430F6B592979}"/>
              </a:ext>
            </a:extLst>
          </p:cNvPr>
          <p:cNvCxnSpPr>
            <a:cxnSpLocks/>
          </p:cNvCxnSpPr>
          <p:nvPr/>
        </p:nvCxnSpPr>
        <p:spPr>
          <a:xfrm>
            <a:off x="3829287" y="1181722"/>
            <a:ext cx="0" cy="4199911"/>
          </a:xfrm>
          <a:prstGeom prst="line">
            <a:avLst/>
          </a:prstGeom>
          <a:ln w="41275" cmpd="dbl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D4B1002-03C1-C947-96D6-019905402018}"/>
              </a:ext>
            </a:extLst>
          </p:cNvPr>
          <p:cNvSpPr txBox="1"/>
          <p:nvPr/>
        </p:nvSpPr>
        <p:spPr>
          <a:xfrm>
            <a:off x="1962155" y="3644702"/>
            <a:ext cx="1744611" cy="261808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sz="1400" dirty="0"/>
              <a:t>Requester Name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sz="1400" dirty="0"/>
              <a:t>Group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sz="1400" dirty="0"/>
              <a:t>Credential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sz="1400" dirty="0"/>
              <a:t>Purpose</a:t>
            </a:r>
          </a:p>
          <a:p>
            <a:endParaRPr lang="en-US" sz="140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sz="1400" dirty="0"/>
              <a:t>Domain name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sz="1400" dirty="0"/>
              <a:t>Categories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sz="1400" dirty="0"/>
              <a:t>Sensitivity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sz="1400" dirty="0"/>
              <a:t>Manual vs Auto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sz="1400" dirty="0"/>
              <a:t>Logging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sz="1400" dirty="0"/>
              <a:t>Search fields</a:t>
            </a:r>
          </a:p>
          <a:p>
            <a:endParaRPr lang="en-US" sz="1013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D5B35D5-CEA3-144F-8122-5F0E7A7D1B0F}"/>
              </a:ext>
            </a:extLst>
          </p:cNvPr>
          <p:cNvSpPr txBox="1"/>
          <p:nvPr/>
        </p:nvSpPr>
        <p:spPr>
          <a:xfrm>
            <a:off x="2254050" y="1043217"/>
            <a:ext cx="1190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Requestor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392A2B9-3FC2-A644-A80A-466F5EBA4316}"/>
              </a:ext>
            </a:extLst>
          </p:cNvPr>
          <p:cNvSpPr txBox="1"/>
          <p:nvPr/>
        </p:nvSpPr>
        <p:spPr>
          <a:xfrm>
            <a:off x="6240381" y="1043217"/>
            <a:ext cx="1345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Collector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0EB33AE-AFD7-5646-BF22-8F7388609C03}"/>
              </a:ext>
            </a:extLst>
          </p:cNvPr>
          <p:cNvCxnSpPr>
            <a:cxnSpLocks/>
          </p:cNvCxnSpPr>
          <p:nvPr/>
        </p:nvCxnSpPr>
        <p:spPr>
          <a:xfrm>
            <a:off x="2724151" y="2301153"/>
            <a:ext cx="0" cy="1343547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4AAA7E45-422F-3A45-BDDD-EDD017EFC474}"/>
              </a:ext>
            </a:extLst>
          </p:cNvPr>
          <p:cNvSpPr txBox="1"/>
          <p:nvPr/>
        </p:nvSpPr>
        <p:spPr>
          <a:xfrm>
            <a:off x="4530524" y="3644701"/>
            <a:ext cx="1672533" cy="116955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Rules to determine whether to accept the request and whether to process it automatically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D2B8558F-A95B-724F-A06F-82FBAD83879C}"/>
              </a:ext>
            </a:extLst>
          </p:cNvPr>
          <p:cNvCxnSpPr>
            <a:cxnSpLocks/>
          </p:cNvCxnSpPr>
          <p:nvPr/>
        </p:nvCxnSpPr>
        <p:spPr>
          <a:xfrm>
            <a:off x="4762500" y="2241549"/>
            <a:ext cx="0" cy="1403147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445C6D3F-E89C-2548-8BC8-F010DCDFAE74}"/>
              </a:ext>
            </a:extLst>
          </p:cNvPr>
          <p:cNvSpPr txBox="1"/>
          <p:nvPr/>
        </p:nvSpPr>
        <p:spPr>
          <a:xfrm>
            <a:off x="6983222" y="3644698"/>
            <a:ext cx="1846455" cy="73866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Data Elements that match the Categories and Sensitivity Level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00019CF-D561-F340-A789-B2E9DEA8FAF4}"/>
              </a:ext>
            </a:extLst>
          </p:cNvPr>
          <p:cNvCxnSpPr>
            <a:cxnSpLocks/>
          </p:cNvCxnSpPr>
          <p:nvPr/>
        </p:nvCxnSpPr>
        <p:spPr>
          <a:xfrm>
            <a:off x="7182583" y="2293485"/>
            <a:ext cx="0" cy="1351211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9149442A-BB62-5444-8DFA-928C62B81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380" y="365129"/>
            <a:ext cx="10447421" cy="434747"/>
          </a:xfrm>
        </p:spPr>
        <p:txBody>
          <a:bodyPr>
            <a:normAutofit fontScale="90000"/>
          </a:bodyPr>
          <a:lstStyle/>
          <a:p>
            <a:r>
              <a:rPr lang="en-US" dirty="0"/>
              <a:t>Request Model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20F90782-03DB-C048-8262-F9E494AA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98A8047-24AB-CE4C-B2A2-D47794610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Shinkuro, Inc. 2020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7A1D64-C608-3E48-8087-0988F103B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566AB-F480-714C-A4E8-AF159A06E471}" type="slidenum">
              <a:rPr lang="en-US" smtClean="0"/>
              <a:t>12</a:t>
            </a:fld>
            <a:endParaRPr lang="en-US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12BA2F10-E650-FC4E-B479-B4C4193023FA}"/>
              </a:ext>
            </a:extLst>
          </p:cNvPr>
          <p:cNvSpPr/>
          <p:nvPr/>
        </p:nvSpPr>
        <p:spPr>
          <a:xfrm>
            <a:off x="5438591" y="2606417"/>
            <a:ext cx="1430480" cy="40856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Reject Request</a:t>
            </a:r>
          </a:p>
        </p:txBody>
      </p:sp>
      <p:cxnSp>
        <p:nvCxnSpPr>
          <p:cNvPr id="17" name="Elbow Connector 16">
            <a:extLst>
              <a:ext uri="{FF2B5EF4-FFF2-40B4-BE49-F238E27FC236}">
                <a16:creationId xmlns:a16="http://schemas.microsoft.com/office/drawing/2014/main" id="{D4597A9C-CF3D-714A-A0BC-8B5A6BCA5057}"/>
              </a:ext>
            </a:extLst>
          </p:cNvPr>
          <p:cNvCxnSpPr>
            <a:cxnSpLocks/>
            <a:stCxn id="6" idx="2"/>
            <a:endCxn id="29" idx="1"/>
          </p:cNvCxnSpPr>
          <p:nvPr/>
        </p:nvCxnSpPr>
        <p:spPr>
          <a:xfrm rot="16200000" flipH="1">
            <a:off x="5210225" y="2582327"/>
            <a:ext cx="301311" cy="155432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EAB39532-EE05-6346-940B-A13FA6000E74}"/>
              </a:ext>
            </a:extLst>
          </p:cNvPr>
          <p:cNvSpPr/>
          <p:nvPr/>
        </p:nvSpPr>
        <p:spPr>
          <a:xfrm>
            <a:off x="5787414" y="5264899"/>
            <a:ext cx="2311557" cy="857605"/>
          </a:xfrm>
          <a:prstGeom prst="wedgeRoundRectCallout">
            <a:avLst>
              <a:gd name="adj1" fmla="val -139261"/>
              <a:gd name="adj2" fmla="val -22268"/>
              <a:gd name="adj3" fmla="val 16667"/>
            </a:avLst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ular Callout 23">
            <a:extLst>
              <a:ext uri="{FF2B5EF4-FFF2-40B4-BE49-F238E27FC236}">
                <a16:creationId xmlns:a16="http://schemas.microsoft.com/office/drawing/2014/main" id="{95F03F46-CE22-184C-B8AD-B36F328D8257}"/>
              </a:ext>
            </a:extLst>
          </p:cNvPr>
          <p:cNvSpPr/>
          <p:nvPr/>
        </p:nvSpPr>
        <p:spPr>
          <a:xfrm>
            <a:off x="5797822" y="5258259"/>
            <a:ext cx="2311557" cy="857605"/>
          </a:xfrm>
          <a:prstGeom prst="wedgeRoundRectCallout">
            <a:avLst>
              <a:gd name="adj1" fmla="val 39609"/>
              <a:gd name="adj2" fmla="val -144785"/>
              <a:gd name="adj3" fmla="val 16667"/>
            </a:avLst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These are the focus of our work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F0C7E5-5806-5843-8CDA-46E28C1F7955}"/>
              </a:ext>
            </a:extLst>
          </p:cNvPr>
          <p:cNvSpPr txBox="1"/>
          <p:nvPr/>
        </p:nvSpPr>
        <p:spPr>
          <a:xfrm>
            <a:off x="9598360" y="3644696"/>
            <a:ext cx="1936711" cy="2308324"/>
          </a:xfrm>
          <a:prstGeom prst="rect">
            <a:avLst/>
          </a:prstGeom>
          <a:noFill/>
          <a:ln w="63500" cmpd="tri">
            <a:solidFill>
              <a:srgbClr val="FF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dirty="0"/>
              <a:t>Others are focused on the rationale for what data is collected, who may access the data and how credentials are managed.</a:t>
            </a:r>
          </a:p>
        </p:txBody>
      </p:sp>
    </p:spTree>
    <p:extLst>
      <p:ext uri="{BB962C8B-B14F-4D97-AF65-F5344CB8AC3E}">
        <p14:creationId xmlns:p14="http://schemas.microsoft.com/office/powerpoint/2010/main" val="210565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E233B-4835-9544-9963-2B2C9B584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The Current Data Dictionary</a:t>
            </a:r>
            <a:br>
              <a:rPr lang="en-US" dirty="0"/>
            </a:br>
            <a:r>
              <a:rPr lang="en-US" dirty="0"/>
              <a:t>&gt;90 Data Elements with </a:t>
            </a:r>
            <a:r>
              <a:rPr lang="en-US" sz="3600" dirty="0">
                <a:solidFill>
                  <a:srgbClr val="0098FF"/>
                </a:solidFill>
                <a:latin typeface="+mn-lt"/>
              </a:rPr>
              <a:t>Categories</a:t>
            </a:r>
            <a:r>
              <a:rPr lang="en-US" dirty="0">
                <a:solidFill>
                  <a:srgbClr val="00B0F0"/>
                </a:solidFill>
                <a:latin typeface="Bradley Hand" pitchFamily="2" charset="77"/>
              </a:rPr>
              <a:t> </a:t>
            </a:r>
            <a:r>
              <a:rPr lang="en-US" dirty="0"/>
              <a:t>&amp;</a:t>
            </a:r>
            <a:r>
              <a:rPr lang="en-US" dirty="0">
                <a:solidFill>
                  <a:srgbClr val="00B0F0"/>
                </a:solidFill>
                <a:latin typeface="Bradley Hand" pitchFamily="2" charset="77"/>
              </a:rPr>
              <a:t> </a:t>
            </a:r>
            <a:r>
              <a:rPr lang="en-US" sz="3600" dirty="0">
                <a:solidFill>
                  <a:srgbClr val="0098FF"/>
                </a:solidFill>
                <a:latin typeface="+mn-lt"/>
              </a:rPr>
              <a:t>Subcategories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8F2DA-2633-4240-B46A-D601BB5B00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693400" cy="435133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98FF"/>
                </a:solidFill>
                <a:ea typeface="+mj-ea"/>
                <a:cs typeface="+mj-cs"/>
              </a:rPr>
              <a:t>DNS</a:t>
            </a:r>
            <a:r>
              <a:rPr lang="en-US" sz="2400" dirty="0">
                <a:ea typeface="+mj-ea"/>
                <a:cs typeface="+mj-cs"/>
              </a:rPr>
              <a:t>: </a:t>
            </a:r>
            <a:r>
              <a:rPr lang="en-US" sz="2400" dirty="0"/>
              <a:t>NS, A, AAAA, DS, DNSKEY</a:t>
            </a:r>
          </a:p>
          <a:p>
            <a:pPr>
              <a:lnSpc>
                <a:spcPct val="100000"/>
              </a:lnSpc>
            </a:pPr>
            <a:r>
              <a:rPr lang="en-US" sz="2400" dirty="0" err="1">
                <a:solidFill>
                  <a:srgbClr val="0098FF"/>
                </a:solidFill>
                <a:ea typeface="+mj-ea"/>
                <a:cs typeface="+mj-cs"/>
              </a:rPr>
              <a:t>RegOp</a:t>
            </a:r>
            <a:r>
              <a:rPr lang="en-US" sz="2400" dirty="0">
                <a:ea typeface="+mj-ea"/>
                <a:cs typeface="+mj-cs"/>
              </a:rPr>
              <a:t>: </a:t>
            </a:r>
            <a:r>
              <a:rPr lang="en-US" sz="2400" dirty="0"/>
              <a:t>Reg date, exp date, ...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solidFill>
                  <a:srgbClr val="0098FF"/>
                </a:solidFill>
                <a:ea typeface="+mj-ea"/>
                <a:cs typeface="+mj-cs"/>
              </a:rPr>
              <a:t>Forensic</a:t>
            </a:r>
            <a:r>
              <a:rPr lang="en-US" sz="2400" dirty="0">
                <a:ea typeface="+mj-ea"/>
                <a:cs typeface="+mj-cs"/>
              </a:rPr>
              <a:t>: </a:t>
            </a:r>
            <a:r>
              <a:rPr lang="en-US" sz="2400" dirty="0"/>
              <a:t>Account ID, Account holder, payments, IP address at </a:t>
            </a:r>
            <a:r>
              <a:rPr lang="en-US" sz="2400" dirty="0" err="1"/>
              <a:t>reg’n</a:t>
            </a:r>
            <a:r>
              <a:rPr lang="en-US" sz="2400" dirty="0"/>
              <a:t> time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>
                <a:ea typeface="+mj-ea"/>
                <a:cs typeface="+mj-cs"/>
              </a:rPr>
              <a:t>Contacts:</a:t>
            </a:r>
          </a:p>
          <a:p>
            <a:pPr lvl="1"/>
            <a:r>
              <a:rPr lang="en-US" dirty="0"/>
              <a:t>Registrant</a:t>
            </a:r>
          </a:p>
          <a:p>
            <a:pPr lvl="1"/>
            <a:r>
              <a:rPr lang="en-US" dirty="0"/>
              <a:t>Admin</a:t>
            </a:r>
          </a:p>
          <a:p>
            <a:pPr lvl="1"/>
            <a:r>
              <a:rPr lang="en-US" dirty="0"/>
              <a:t>Tech</a:t>
            </a:r>
          </a:p>
          <a:p>
            <a:pPr lvl="1"/>
            <a:r>
              <a:rPr lang="en-US" dirty="0"/>
              <a:t>Billing</a:t>
            </a:r>
          </a:p>
          <a:p>
            <a:pPr>
              <a:lnSpc>
                <a:spcPct val="110000"/>
              </a:lnSpc>
            </a:pPr>
            <a:endParaRPr lang="en-US" sz="240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4CB3740-C2CB-D541-B1D6-AEBE2F18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A5393C-DFE7-E64F-B94E-C9242EE9C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Shinkuro, Inc.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00F292-1A9B-3B4D-8BE6-765CE1641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683A0-A556-2545-841B-9D983D359617}" type="slidenum">
              <a:rPr lang="en-US" smtClean="0"/>
              <a:t>13</a:t>
            </a:fld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AF9B48E-59C4-E449-83AA-C697EB8DB81C}"/>
              </a:ext>
            </a:extLst>
          </p:cNvPr>
          <p:cNvGrpSpPr/>
          <p:nvPr/>
        </p:nvGrpSpPr>
        <p:grpSpPr>
          <a:xfrm>
            <a:off x="3531145" y="3671498"/>
            <a:ext cx="7432231" cy="2402095"/>
            <a:chOff x="3531145" y="3809146"/>
            <a:chExt cx="7432231" cy="2402095"/>
          </a:xfrm>
        </p:grpSpPr>
        <p:sp>
          <p:nvSpPr>
            <p:cNvPr id="9" name="Right Brace 8">
              <a:extLst>
                <a:ext uri="{FF2B5EF4-FFF2-40B4-BE49-F238E27FC236}">
                  <a16:creationId xmlns:a16="http://schemas.microsoft.com/office/drawing/2014/main" id="{5E95A9D7-FDA2-D046-B1DA-1951ED30D9D2}"/>
                </a:ext>
              </a:extLst>
            </p:cNvPr>
            <p:cNvSpPr/>
            <p:nvPr/>
          </p:nvSpPr>
          <p:spPr>
            <a:xfrm>
              <a:off x="3531145" y="4214327"/>
              <a:ext cx="448734" cy="1591733"/>
            </a:xfrm>
            <a:prstGeom prst="rightBrace">
              <a:avLst>
                <a:gd name="adj1" fmla="val 49842"/>
                <a:gd name="adj2" fmla="val 50000"/>
              </a:avLst>
            </a:prstGeom>
            <a:ln w="57150">
              <a:solidFill>
                <a:srgbClr val="0098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7192A3E-FB11-EF40-9EE6-36B184F8C066}"/>
                </a:ext>
              </a:extLst>
            </p:cNvPr>
            <p:cNvGrpSpPr/>
            <p:nvPr/>
          </p:nvGrpSpPr>
          <p:grpSpPr>
            <a:xfrm>
              <a:off x="4454012" y="3809146"/>
              <a:ext cx="6509364" cy="2402095"/>
              <a:chOff x="4434348" y="3740313"/>
              <a:chExt cx="6509364" cy="2402095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CBC0A8D-98DB-B249-9B74-B25231C1AD99}"/>
                  </a:ext>
                </a:extLst>
              </p:cNvPr>
              <p:cNvSpPr txBox="1"/>
              <p:nvPr/>
            </p:nvSpPr>
            <p:spPr>
              <a:xfrm>
                <a:off x="4434348" y="3746880"/>
                <a:ext cx="3038168" cy="2395528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514344" lvl="1" indent="-285750">
                  <a:spcBef>
                    <a:spcPts val="1000"/>
                  </a:spcBef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rgbClr val="0098FF"/>
                    </a:solidFill>
                    <a:ea typeface="+mj-ea"/>
                    <a:cs typeface="+mj-cs"/>
                  </a:rPr>
                  <a:t>Name</a:t>
                </a:r>
              </a:p>
              <a:p>
                <a:pPr marL="514344" lvl="1" indent="-285750">
                  <a:spcBef>
                    <a:spcPts val="1000"/>
                  </a:spcBef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rgbClr val="0098FF"/>
                    </a:solidFill>
                    <a:ea typeface="+mj-ea"/>
                    <a:cs typeface="+mj-cs"/>
                  </a:rPr>
                  <a:t>Organization</a:t>
                </a:r>
              </a:p>
              <a:p>
                <a:pPr marL="514344" lvl="1" indent="-285750">
                  <a:spcBef>
                    <a:spcPts val="1000"/>
                  </a:spcBef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rgbClr val="0098FF"/>
                    </a:solidFill>
                    <a:ea typeface="+mj-ea"/>
                    <a:cs typeface="+mj-cs"/>
                  </a:rPr>
                  <a:t>Phone(s)</a:t>
                </a:r>
              </a:p>
              <a:p>
                <a:pPr marL="514344" lvl="1" indent="-285750">
                  <a:spcBef>
                    <a:spcPts val="1000"/>
                  </a:spcBef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rgbClr val="0098FF"/>
                    </a:solidFill>
                    <a:ea typeface="+mj-ea"/>
                    <a:cs typeface="+mj-cs"/>
                  </a:rPr>
                  <a:t>Email</a:t>
                </a:r>
              </a:p>
              <a:p>
                <a:pPr marL="514344" lvl="1" indent="-285750">
                  <a:spcBef>
                    <a:spcPts val="1000"/>
                  </a:spcBef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rgbClr val="0098FF"/>
                    </a:solidFill>
                    <a:ea typeface="+mj-ea"/>
                    <a:cs typeface="+mj-cs"/>
                  </a:rPr>
                  <a:t>(Email or Phone)</a:t>
                </a:r>
              </a:p>
              <a:p>
                <a:pPr marL="514344" lvl="1" indent="-285750">
                  <a:spcBef>
                    <a:spcPts val="1000"/>
                  </a:spcBef>
                  <a:buFont typeface="Arial" panose="020B0604020202020204" pitchFamily="34" charset="0"/>
                  <a:buChar char="•"/>
                </a:pPr>
                <a:r>
                  <a:rPr lang="en-US" dirty="0" err="1">
                    <a:solidFill>
                      <a:srgbClr val="0098FF"/>
                    </a:solidFill>
                    <a:ea typeface="+mj-ea"/>
                    <a:cs typeface="+mj-cs"/>
                  </a:rPr>
                  <a:t>UniqueID</a:t>
                </a:r>
                <a:endParaRPr lang="en-US" dirty="0">
                  <a:solidFill>
                    <a:srgbClr val="0098FF"/>
                  </a:solidFill>
                  <a:ea typeface="+mj-ea"/>
                  <a:cs typeface="+mj-cs"/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B5B6E76-916E-2247-AE3B-AC2FB375752F}"/>
                  </a:ext>
                </a:extLst>
              </p:cNvPr>
              <p:cNvSpPr txBox="1"/>
              <p:nvPr/>
            </p:nvSpPr>
            <p:spPr>
              <a:xfrm>
                <a:off x="7576027" y="3740313"/>
                <a:ext cx="3367685" cy="2395528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350838" lvl="1" indent="-234950">
                  <a:spcBef>
                    <a:spcPts val="1000"/>
                  </a:spcBef>
                  <a:buFont typeface="Arial" panose="020B0604020202020204" pitchFamily="34" charset="0"/>
                  <a:buChar char="•"/>
                </a:pPr>
                <a:r>
                  <a:rPr lang="en-US" dirty="0"/>
                  <a:t>Location</a:t>
                </a:r>
                <a:r>
                  <a:rPr lang="en-US" dirty="0">
                    <a:solidFill>
                      <a:schemeClr val="accent5">
                        <a:lumMod val="75000"/>
                      </a:schemeClr>
                    </a:solidFill>
                  </a:rPr>
                  <a:t>:</a:t>
                </a:r>
              </a:p>
              <a:p>
                <a:pPr marL="576263" lvl="3" indent="-225425">
                  <a:spcBef>
                    <a:spcPts val="1000"/>
                  </a:spcBef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rgbClr val="0098FF"/>
                    </a:solidFill>
                    <a:ea typeface="+mj-ea"/>
                    <a:cs typeface="+mj-cs"/>
                  </a:rPr>
                  <a:t>Country</a:t>
                </a:r>
              </a:p>
              <a:p>
                <a:pPr marL="576263" lvl="3" indent="-225425">
                  <a:spcBef>
                    <a:spcPts val="1000"/>
                  </a:spcBef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rgbClr val="0098FF"/>
                    </a:solidFill>
                    <a:ea typeface="+mj-ea"/>
                    <a:cs typeface="+mj-cs"/>
                  </a:rPr>
                  <a:t>State/Province</a:t>
                </a:r>
              </a:p>
              <a:p>
                <a:pPr marL="576263" lvl="3" indent="-225425">
                  <a:spcBef>
                    <a:spcPts val="1000"/>
                  </a:spcBef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rgbClr val="0098FF"/>
                    </a:solidFill>
                    <a:ea typeface="+mj-ea"/>
                    <a:cs typeface="+mj-cs"/>
                  </a:rPr>
                  <a:t>City</a:t>
                </a:r>
              </a:p>
              <a:p>
                <a:pPr marL="576263" lvl="3" indent="-225425">
                  <a:spcBef>
                    <a:spcPts val="1000"/>
                  </a:spcBef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rgbClr val="0098FF"/>
                    </a:solidFill>
                    <a:ea typeface="+mj-ea"/>
                    <a:cs typeface="+mj-cs"/>
                  </a:rPr>
                  <a:t>Post &amp; Street Address</a:t>
                </a:r>
              </a:p>
              <a:p>
                <a:pPr marL="350838" lvl="1" indent="-234950">
                  <a:spcBef>
                    <a:spcPts val="1000"/>
                  </a:spcBef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rgbClr val="0098FF"/>
                    </a:solidFill>
                    <a:ea typeface="+mj-ea"/>
                    <a:cs typeface="+mj-cs"/>
                  </a:rPr>
                  <a:t>Social Credit</a:t>
                </a:r>
                <a:r>
                  <a:rPr lang="en-US" dirty="0">
                    <a:ea typeface="+mj-ea"/>
                    <a:cs typeface="+mj-cs"/>
                  </a:rPr>
                  <a:t> (Rt only)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16453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2E5243BF-2C7F-724C-AEBC-DEB9C2E48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D47A0BB-00DE-0A46-9735-D96F53187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Shinkuro, Inc. 2020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796BC5-EA85-F346-AB04-EF094F4C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683A0-A556-2545-841B-9D983D359617}" type="slidenum">
              <a:rPr lang="en-US" smtClean="0"/>
              <a:t>14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9B8B84-F1F8-934F-A4A0-0036CA3C3C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025" t="9086" r="52037" b="9853"/>
          <a:stretch/>
        </p:blipFill>
        <p:spPr>
          <a:xfrm>
            <a:off x="2281955" y="623087"/>
            <a:ext cx="3633324" cy="5559228"/>
          </a:xfrm>
          <a:prstGeom prst="rect">
            <a:avLst/>
          </a:prstGeom>
        </p:spPr>
      </p:pic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4A793D26-7607-0F4B-9704-51566FFF63EC}"/>
              </a:ext>
            </a:extLst>
          </p:cNvPr>
          <p:cNvSpPr/>
          <p:nvPr/>
        </p:nvSpPr>
        <p:spPr>
          <a:xfrm>
            <a:off x="712099" y="2929317"/>
            <a:ext cx="1213805" cy="582626"/>
          </a:xfrm>
          <a:prstGeom prst="wedgeRoundRectCallout">
            <a:avLst>
              <a:gd name="adj1" fmla="val 84500"/>
              <a:gd name="adj2" fmla="val 11388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 Dictionary</a:t>
            </a:r>
          </a:p>
        </p:txBody>
      </p:sp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26276866-AE70-D341-98BA-01EFDF4D163B}"/>
              </a:ext>
            </a:extLst>
          </p:cNvPr>
          <p:cNvSpPr/>
          <p:nvPr/>
        </p:nvSpPr>
        <p:spPr>
          <a:xfrm>
            <a:off x="7143918" y="2207712"/>
            <a:ext cx="3723686" cy="883381"/>
          </a:xfrm>
          <a:prstGeom prst="wedgeRoundRectCallout">
            <a:avLst>
              <a:gd name="adj1" fmla="val -86092"/>
              <a:gd name="adj2" fmla="val -4751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Scope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Which TLDs?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Natural, Legal, Proxy, </a:t>
            </a:r>
            <a:r>
              <a:rPr lang="en-US" dirty="0" err="1">
                <a:solidFill>
                  <a:schemeClr val="tx1"/>
                </a:solidFill>
              </a:rPr>
              <a:t>Etc</a:t>
            </a:r>
            <a:r>
              <a:rPr lang="en-US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8" name="Rounded Rectangular Callout 7">
            <a:extLst>
              <a:ext uri="{FF2B5EF4-FFF2-40B4-BE49-F238E27FC236}">
                <a16:creationId xmlns:a16="http://schemas.microsoft.com/office/drawing/2014/main" id="{3E6BA33B-FF82-3144-BD19-F7EE2412EF93}"/>
              </a:ext>
            </a:extLst>
          </p:cNvPr>
          <p:cNvSpPr/>
          <p:nvPr/>
        </p:nvSpPr>
        <p:spPr>
          <a:xfrm>
            <a:off x="7143918" y="388418"/>
            <a:ext cx="3998815" cy="1327094"/>
          </a:xfrm>
          <a:prstGeom prst="wedgeRoundRectCallout">
            <a:avLst>
              <a:gd name="adj1" fmla="val -83210"/>
              <a:gd name="adj2" fmla="val 19074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Handling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Draft/Final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Proposed/Planned/Actual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Internal/BBQ/</a:t>
            </a:r>
            <a:r>
              <a:rPr lang="en-US" dirty="0" err="1">
                <a:solidFill>
                  <a:schemeClr val="tx1"/>
                </a:solidFill>
              </a:rPr>
              <a:t>NoAtt</a:t>
            </a:r>
            <a:r>
              <a:rPr lang="en-US" dirty="0">
                <a:solidFill>
                  <a:schemeClr val="tx1"/>
                </a:solidFill>
              </a:rPr>
              <a:t>/Public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F1459F84-173A-6646-BDB4-79F7C802A92F}"/>
              </a:ext>
            </a:extLst>
          </p:cNvPr>
          <p:cNvSpPr/>
          <p:nvPr/>
        </p:nvSpPr>
        <p:spPr>
          <a:xfrm>
            <a:off x="7143918" y="3743913"/>
            <a:ext cx="4783742" cy="1960971"/>
          </a:xfrm>
          <a:prstGeom prst="wedgeRoundRectCallout">
            <a:avLst>
              <a:gd name="adj1" fmla="val -83186"/>
              <a:gd name="adj2" fmla="val 244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Collection and Labeling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Collect/No Collect/Optional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Validation: None, Syntax, </a:t>
            </a:r>
            <a:r>
              <a:rPr lang="en-US" dirty="0" err="1">
                <a:solidFill>
                  <a:schemeClr val="tx1"/>
                </a:solidFill>
              </a:rPr>
              <a:t>Op’n</a:t>
            </a:r>
            <a:r>
              <a:rPr lang="en-US" dirty="0">
                <a:solidFill>
                  <a:schemeClr val="tx1"/>
                </a:solidFill>
              </a:rPr>
              <a:t>, Full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Sensitivity: Public, Private, Very Private, LEA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Ok to request public?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Storage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9B1AE765-3F67-CA4A-862E-5A6D06F7051E}"/>
              </a:ext>
            </a:extLst>
          </p:cNvPr>
          <p:cNvSpPr/>
          <p:nvPr/>
        </p:nvSpPr>
        <p:spPr>
          <a:xfrm>
            <a:off x="550258" y="525982"/>
            <a:ext cx="2192942" cy="817296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Collection and Labeling Policy</a:t>
            </a:r>
          </a:p>
        </p:txBody>
      </p:sp>
    </p:spTree>
    <p:extLst>
      <p:ext uri="{BB962C8B-B14F-4D97-AF65-F5344CB8AC3E}">
        <p14:creationId xmlns:p14="http://schemas.microsoft.com/office/powerpoint/2010/main" val="323728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46EA8-368F-ED41-BF8B-5A60CF82F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Registration Process</a:t>
            </a:r>
          </a:p>
        </p:txBody>
      </p:sp>
      <p:sp>
        <p:nvSpPr>
          <p:cNvPr id="4" name="Alternate Process 3">
            <a:extLst>
              <a:ext uri="{FF2B5EF4-FFF2-40B4-BE49-F238E27FC236}">
                <a16:creationId xmlns:a16="http://schemas.microsoft.com/office/drawing/2014/main" id="{CB71A775-1AEE-2E40-B0E0-9BC30032D35C}"/>
              </a:ext>
            </a:extLst>
          </p:cNvPr>
          <p:cNvSpPr/>
          <p:nvPr/>
        </p:nvSpPr>
        <p:spPr>
          <a:xfrm>
            <a:off x="1281495" y="2623058"/>
            <a:ext cx="1688636" cy="907726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Gather Initial Information</a:t>
            </a:r>
          </a:p>
        </p:txBody>
      </p:sp>
      <p:sp>
        <p:nvSpPr>
          <p:cNvPr id="5" name="Alternate Process 4">
            <a:extLst>
              <a:ext uri="{FF2B5EF4-FFF2-40B4-BE49-F238E27FC236}">
                <a16:creationId xmlns:a16="http://schemas.microsoft.com/office/drawing/2014/main" id="{0CFDB274-C207-074F-A423-34079F2F669B}"/>
              </a:ext>
            </a:extLst>
          </p:cNvPr>
          <p:cNvSpPr/>
          <p:nvPr/>
        </p:nvSpPr>
        <p:spPr>
          <a:xfrm>
            <a:off x="3842260" y="2623058"/>
            <a:ext cx="1688636" cy="907726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Determine Status</a:t>
            </a:r>
          </a:p>
        </p:txBody>
      </p:sp>
      <p:sp>
        <p:nvSpPr>
          <p:cNvPr id="6" name="Alternate Process 5">
            <a:extLst>
              <a:ext uri="{FF2B5EF4-FFF2-40B4-BE49-F238E27FC236}">
                <a16:creationId xmlns:a16="http://schemas.microsoft.com/office/drawing/2014/main" id="{DF17E8E1-371F-2548-8580-37AFD24C7B91}"/>
              </a:ext>
            </a:extLst>
          </p:cNvPr>
          <p:cNvSpPr/>
          <p:nvPr/>
        </p:nvSpPr>
        <p:spPr>
          <a:xfrm>
            <a:off x="6403025" y="2623058"/>
            <a:ext cx="1688636" cy="907726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Gather Remaining Information</a:t>
            </a:r>
          </a:p>
        </p:txBody>
      </p:sp>
      <p:sp>
        <p:nvSpPr>
          <p:cNvPr id="7" name="Alternate Process 6">
            <a:extLst>
              <a:ext uri="{FF2B5EF4-FFF2-40B4-BE49-F238E27FC236}">
                <a16:creationId xmlns:a16="http://schemas.microsoft.com/office/drawing/2014/main" id="{A00CA473-AADF-2D45-80F3-943C21EF4C90}"/>
              </a:ext>
            </a:extLst>
          </p:cNvPr>
          <p:cNvSpPr/>
          <p:nvPr/>
        </p:nvSpPr>
        <p:spPr>
          <a:xfrm>
            <a:off x="8963792" y="2633068"/>
            <a:ext cx="1788753" cy="897716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Apply Sensitivity and Validation Rules</a:t>
            </a:r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5725CA75-6DA8-B54C-96DA-5C48B3BBF5C5}"/>
              </a:ext>
            </a:extLst>
          </p:cNvPr>
          <p:cNvSpPr/>
          <p:nvPr/>
        </p:nvSpPr>
        <p:spPr>
          <a:xfrm>
            <a:off x="3205962" y="2943432"/>
            <a:ext cx="400467" cy="266979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B42CD0D0-5666-DB49-AED7-619E4A254755}"/>
              </a:ext>
            </a:extLst>
          </p:cNvPr>
          <p:cNvSpPr/>
          <p:nvPr/>
        </p:nvSpPr>
        <p:spPr>
          <a:xfrm>
            <a:off x="5766727" y="2943432"/>
            <a:ext cx="400467" cy="266979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422C00C0-B7E9-AE41-B270-81C876F29240}"/>
              </a:ext>
            </a:extLst>
          </p:cNvPr>
          <p:cNvSpPr/>
          <p:nvPr/>
        </p:nvSpPr>
        <p:spPr>
          <a:xfrm>
            <a:off x="8327492" y="2943432"/>
            <a:ext cx="400467" cy="266979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FBE05131-4254-EB4B-A41F-36AD993BF805}"/>
              </a:ext>
            </a:extLst>
          </p:cNvPr>
          <p:cNvSpPr/>
          <p:nvPr/>
        </p:nvSpPr>
        <p:spPr>
          <a:xfrm>
            <a:off x="1443906" y="4463154"/>
            <a:ext cx="4992491" cy="1325562"/>
          </a:xfrm>
          <a:prstGeom prst="wedgeRoundRectCallout">
            <a:avLst>
              <a:gd name="adj1" fmla="val 13018"/>
              <a:gd name="adj2" fmla="val -12072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Natural vs Legal vs Unknown?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Protected?  Nexus?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Answers May Determine Which Rules</a:t>
            </a:r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3106AB1D-F8AD-D843-929B-9CC81A565F56}"/>
              </a:ext>
            </a:extLst>
          </p:cNvPr>
          <p:cNvSpPr/>
          <p:nvPr/>
        </p:nvSpPr>
        <p:spPr>
          <a:xfrm>
            <a:off x="6769007" y="4473164"/>
            <a:ext cx="4992491" cy="1325562"/>
          </a:xfrm>
          <a:prstGeom prst="wedgeRoundRectCallout">
            <a:avLst>
              <a:gd name="adj1" fmla="val 13018"/>
              <a:gd name="adj2" fmla="val -12072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Collected Data Elements are assigned Sensitivity Level and have been subjected to required Validation</a:t>
            </a:r>
          </a:p>
        </p:txBody>
      </p:sp>
    </p:spTree>
    <p:extLst>
      <p:ext uri="{BB962C8B-B14F-4D97-AF65-F5344CB8AC3E}">
        <p14:creationId xmlns:p14="http://schemas.microsoft.com/office/powerpoint/2010/main" val="1194378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341A0F-7665-1A48-B5A2-237EAC5E3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46BB5D-E843-5243-9C20-9638F4B00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Shinkuro, Inc.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64C897-A8C0-D849-8A07-23DDCBAF1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683A0-A556-2545-841B-9D983D359617}" type="slidenum">
              <a:rPr lang="en-US" smtClean="0"/>
              <a:t>16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1AAD8F-3015-8B4A-84C5-3E903FBD3D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8783"/>
          <a:stretch/>
        </p:blipFill>
        <p:spPr>
          <a:xfrm>
            <a:off x="152003" y="72828"/>
            <a:ext cx="3657997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20D2FEE-B92C-2044-BC19-07F8D0A47F9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132" t="15693" r="13742" b="33570"/>
          <a:stretch/>
        </p:blipFill>
        <p:spPr>
          <a:xfrm>
            <a:off x="5389296" y="1901628"/>
            <a:ext cx="6578824" cy="3479576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A88910B-6BF4-654A-9BC6-7C73C72C5FA9}"/>
              </a:ext>
            </a:extLst>
          </p:cNvPr>
          <p:cNvCxnSpPr>
            <a:cxnSpLocks/>
          </p:cNvCxnSpPr>
          <p:nvPr/>
        </p:nvCxnSpPr>
        <p:spPr>
          <a:xfrm flipV="1">
            <a:off x="3366287" y="1901628"/>
            <a:ext cx="2120113" cy="3034515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89CD7EF-EE2B-7F4A-8824-351EE363D1DD}"/>
              </a:ext>
            </a:extLst>
          </p:cNvPr>
          <p:cNvCxnSpPr>
            <a:cxnSpLocks/>
          </p:cNvCxnSpPr>
          <p:nvPr/>
        </p:nvCxnSpPr>
        <p:spPr>
          <a:xfrm flipV="1">
            <a:off x="3366287" y="5259823"/>
            <a:ext cx="2055377" cy="962952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49A54EA-7111-C546-AD2F-C7FFA5CBC993}"/>
              </a:ext>
            </a:extLst>
          </p:cNvPr>
          <p:cNvSpPr txBox="1"/>
          <p:nvPr/>
        </p:nvSpPr>
        <p:spPr>
          <a:xfrm>
            <a:off x="4847129" y="461246"/>
            <a:ext cx="6951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Request Template: Trademark Attorneys and similar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8575DB1-EAD7-0E45-B4C9-46A59B0F64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01300" y="354328"/>
            <a:ext cx="952500" cy="952500"/>
          </a:xfrm>
          <a:prstGeom prst="rect">
            <a:avLst/>
          </a:prstGeom>
        </p:spPr>
      </p:pic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4DA0A377-3CC7-E845-BBA4-A2299F92478B}"/>
              </a:ext>
            </a:extLst>
          </p:cNvPr>
          <p:cNvSpPr/>
          <p:nvPr/>
        </p:nvSpPr>
        <p:spPr>
          <a:xfrm>
            <a:off x="7600335" y="5565058"/>
            <a:ext cx="2015613" cy="657717"/>
          </a:xfrm>
          <a:prstGeom prst="wedgeRoundRectCallout">
            <a:avLst>
              <a:gd name="adj1" fmla="val -115467"/>
              <a:gd name="adj2" fmla="val -245450"/>
              <a:gd name="adj3" fmla="val 16667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ular Callout 12">
            <a:extLst>
              <a:ext uri="{FF2B5EF4-FFF2-40B4-BE49-F238E27FC236}">
                <a16:creationId xmlns:a16="http://schemas.microsoft.com/office/drawing/2014/main" id="{6D8C5858-519C-924A-9C0F-4C1F249ABDFD}"/>
              </a:ext>
            </a:extLst>
          </p:cNvPr>
          <p:cNvSpPr/>
          <p:nvPr/>
        </p:nvSpPr>
        <p:spPr>
          <a:xfrm>
            <a:off x="7600335" y="5569974"/>
            <a:ext cx="2015613" cy="657717"/>
          </a:xfrm>
          <a:prstGeom prst="wedgeRoundRectCallout">
            <a:avLst>
              <a:gd name="adj1" fmla="val 30386"/>
              <a:gd name="adj2" fmla="val -208078"/>
              <a:gd name="adj3" fmla="val 16667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Prefilled Template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4CEF779B-7E8A-E643-AE96-267FAE3F50F7}"/>
              </a:ext>
            </a:extLst>
          </p:cNvPr>
          <p:cNvSpPr/>
          <p:nvPr/>
        </p:nvSpPr>
        <p:spPr>
          <a:xfrm>
            <a:off x="3810000" y="1199535"/>
            <a:ext cx="1611664" cy="606189"/>
          </a:xfrm>
          <a:prstGeom prst="wedgeRoundRectCallout">
            <a:avLst>
              <a:gd name="adj1" fmla="val 49546"/>
              <a:gd name="adj2" fmla="val 245784"/>
              <a:gd name="adj3" fmla="val 16667"/>
            </a:avLst>
          </a:prstGeom>
          <a:solidFill>
            <a:srgbClr val="7DE7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Per Request</a:t>
            </a:r>
          </a:p>
        </p:txBody>
      </p:sp>
    </p:spTree>
    <p:extLst>
      <p:ext uri="{BB962C8B-B14F-4D97-AF65-F5344CB8AC3E}">
        <p14:creationId xmlns:p14="http://schemas.microsoft.com/office/powerpoint/2010/main" val="3963230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ounded Rectangle 178">
            <a:extLst>
              <a:ext uri="{FF2B5EF4-FFF2-40B4-BE49-F238E27FC236}">
                <a16:creationId xmlns:a16="http://schemas.microsoft.com/office/drawing/2014/main" id="{84495263-3A0C-F34E-A0EF-6F1911BECB94}"/>
              </a:ext>
            </a:extLst>
          </p:cNvPr>
          <p:cNvSpPr/>
          <p:nvPr/>
        </p:nvSpPr>
        <p:spPr>
          <a:xfrm>
            <a:off x="1499038" y="4154571"/>
            <a:ext cx="979799" cy="550911"/>
          </a:xfrm>
          <a:prstGeom prst="roundRect">
            <a:avLst>
              <a:gd name="adj" fmla="val 3419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8" name="Rounded Rectangle 177">
            <a:extLst>
              <a:ext uri="{FF2B5EF4-FFF2-40B4-BE49-F238E27FC236}">
                <a16:creationId xmlns:a16="http://schemas.microsoft.com/office/drawing/2014/main" id="{CD525519-428A-3745-B9C7-4E189C443218}"/>
              </a:ext>
            </a:extLst>
          </p:cNvPr>
          <p:cNvSpPr/>
          <p:nvPr/>
        </p:nvSpPr>
        <p:spPr>
          <a:xfrm>
            <a:off x="1406399" y="4313911"/>
            <a:ext cx="1003825" cy="550911"/>
          </a:xfrm>
          <a:prstGeom prst="roundRect">
            <a:avLst>
              <a:gd name="adj" fmla="val 3419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0F20D861-1C35-7E41-99E2-0497164B47B5}"/>
              </a:ext>
            </a:extLst>
          </p:cNvPr>
          <p:cNvSpPr/>
          <p:nvPr/>
        </p:nvSpPr>
        <p:spPr>
          <a:xfrm>
            <a:off x="1352438" y="4473247"/>
            <a:ext cx="1084581" cy="550911"/>
          </a:xfrm>
          <a:prstGeom prst="roundRect">
            <a:avLst>
              <a:gd name="adj" fmla="val 3419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Accrediting Authorities</a:t>
            </a:r>
          </a:p>
        </p:txBody>
      </p:sp>
      <p:sp>
        <p:nvSpPr>
          <p:cNvPr id="193" name="Oval Callout 192">
            <a:extLst>
              <a:ext uri="{FF2B5EF4-FFF2-40B4-BE49-F238E27FC236}">
                <a16:creationId xmlns:a16="http://schemas.microsoft.com/office/drawing/2014/main" id="{4DD32103-DC44-1B44-83D9-D045EDA36418}"/>
              </a:ext>
            </a:extLst>
          </p:cNvPr>
          <p:cNvSpPr/>
          <p:nvPr/>
        </p:nvSpPr>
        <p:spPr>
          <a:xfrm>
            <a:off x="8100583" y="4352471"/>
            <a:ext cx="504784" cy="283095"/>
          </a:xfrm>
          <a:prstGeom prst="wedgeEllipseCallout">
            <a:avLst>
              <a:gd name="adj1" fmla="val -353"/>
              <a:gd name="adj2" fmla="val 39721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Rt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92" name="Oval Callout 191">
            <a:extLst>
              <a:ext uri="{FF2B5EF4-FFF2-40B4-BE49-F238E27FC236}">
                <a16:creationId xmlns:a16="http://schemas.microsoft.com/office/drawing/2014/main" id="{8E31CF93-B4B9-6F41-B4D5-E0952EDD7ED3}"/>
              </a:ext>
            </a:extLst>
          </p:cNvPr>
          <p:cNvSpPr/>
          <p:nvPr/>
        </p:nvSpPr>
        <p:spPr>
          <a:xfrm>
            <a:off x="8014867" y="4427121"/>
            <a:ext cx="504784" cy="283095"/>
          </a:xfrm>
          <a:prstGeom prst="wedgeEllipseCallout">
            <a:avLst>
              <a:gd name="adj1" fmla="val -353"/>
              <a:gd name="adj2" fmla="val 39721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Rt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91" name="Oval Callout 190">
            <a:extLst>
              <a:ext uri="{FF2B5EF4-FFF2-40B4-BE49-F238E27FC236}">
                <a16:creationId xmlns:a16="http://schemas.microsoft.com/office/drawing/2014/main" id="{B5FE8536-2877-8449-8048-3BBE05B02744}"/>
              </a:ext>
            </a:extLst>
          </p:cNvPr>
          <p:cNvSpPr/>
          <p:nvPr/>
        </p:nvSpPr>
        <p:spPr>
          <a:xfrm>
            <a:off x="574933" y="1209700"/>
            <a:ext cx="736992" cy="245101"/>
          </a:xfrm>
          <a:prstGeom prst="wedgeEllipseCallout">
            <a:avLst>
              <a:gd name="adj1" fmla="val 47842"/>
              <a:gd name="adj2" fmla="val -5666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User</a:t>
            </a:r>
          </a:p>
        </p:txBody>
      </p:sp>
      <p:sp>
        <p:nvSpPr>
          <p:cNvPr id="190" name="Oval Callout 189">
            <a:extLst>
              <a:ext uri="{FF2B5EF4-FFF2-40B4-BE49-F238E27FC236}">
                <a16:creationId xmlns:a16="http://schemas.microsoft.com/office/drawing/2014/main" id="{96F19DC6-0FB7-4540-AD2D-404963BBC669}"/>
              </a:ext>
            </a:extLst>
          </p:cNvPr>
          <p:cNvSpPr/>
          <p:nvPr/>
        </p:nvSpPr>
        <p:spPr>
          <a:xfrm>
            <a:off x="466983" y="1286932"/>
            <a:ext cx="736992" cy="245101"/>
          </a:xfrm>
          <a:prstGeom prst="wedgeEllipseCallout">
            <a:avLst>
              <a:gd name="adj1" fmla="val 47842"/>
              <a:gd name="adj2" fmla="val -5666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User</a:t>
            </a:r>
          </a:p>
        </p:txBody>
      </p:sp>
      <p:sp>
        <p:nvSpPr>
          <p:cNvPr id="189" name="Oval Callout 188">
            <a:extLst>
              <a:ext uri="{FF2B5EF4-FFF2-40B4-BE49-F238E27FC236}">
                <a16:creationId xmlns:a16="http://schemas.microsoft.com/office/drawing/2014/main" id="{CE765747-4D69-634D-B7B5-6D81AAE38AA0}"/>
              </a:ext>
            </a:extLst>
          </p:cNvPr>
          <p:cNvSpPr/>
          <p:nvPr/>
        </p:nvSpPr>
        <p:spPr>
          <a:xfrm>
            <a:off x="298485" y="4453366"/>
            <a:ext cx="629043" cy="245101"/>
          </a:xfrm>
          <a:prstGeom prst="wedgeEllipseCallout">
            <a:avLst>
              <a:gd name="adj1" fmla="val -575"/>
              <a:gd name="adj2" fmla="val -24204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Rqr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8" name="Oval Callout 187">
            <a:extLst>
              <a:ext uri="{FF2B5EF4-FFF2-40B4-BE49-F238E27FC236}">
                <a16:creationId xmlns:a16="http://schemas.microsoft.com/office/drawing/2014/main" id="{116CA6F3-F336-3A49-B7D5-66AE0B06C341}"/>
              </a:ext>
            </a:extLst>
          </p:cNvPr>
          <p:cNvSpPr/>
          <p:nvPr/>
        </p:nvSpPr>
        <p:spPr>
          <a:xfrm>
            <a:off x="206437" y="4539759"/>
            <a:ext cx="629043" cy="245101"/>
          </a:xfrm>
          <a:prstGeom prst="wedgeEllipseCallout">
            <a:avLst>
              <a:gd name="adj1" fmla="val -575"/>
              <a:gd name="adj2" fmla="val -24204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Rqr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7" name="Horizontal Scroll 186">
            <a:extLst>
              <a:ext uri="{FF2B5EF4-FFF2-40B4-BE49-F238E27FC236}">
                <a16:creationId xmlns:a16="http://schemas.microsoft.com/office/drawing/2014/main" id="{3082938A-6123-9848-9D8B-244656A502D7}"/>
              </a:ext>
            </a:extLst>
          </p:cNvPr>
          <p:cNvSpPr/>
          <p:nvPr/>
        </p:nvSpPr>
        <p:spPr>
          <a:xfrm>
            <a:off x="5173655" y="400421"/>
            <a:ext cx="1441343" cy="751191"/>
          </a:xfrm>
          <a:prstGeom prst="horizontalScroll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Govt</a:t>
            </a:r>
          </a:p>
        </p:txBody>
      </p:sp>
      <p:sp>
        <p:nvSpPr>
          <p:cNvPr id="186" name="Horizontal Scroll 185">
            <a:extLst>
              <a:ext uri="{FF2B5EF4-FFF2-40B4-BE49-F238E27FC236}">
                <a16:creationId xmlns:a16="http://schemas.microsoft.com/office/drawing/2014/main" id="{945706DF-8765-DB4A-B0A2-90DCFB0F9250}"/>
              </a:ext>
            </a:extLst>
          </p:cNvPr>
          <p:cNvSpPr/>
          <p:nvPr/>
        </p:nvSpPr>
        <p:spPr>
          <a:xfrm>
            <a:off x="5003915" y="513867"/>
            <a:ext cx="1441343" cy="751191"/>
          </a:xfrm>
          <a:prstGeom prst="horizontalScroll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Govt</a:t>
            </a:r>
          </a:p>
        </p:txBody>
      </p:sp>
      <p:sp>
        <p:nvSpPr>
          <p:cNvPr id="185" name="Rounded Rectangle 184">
            <a:extLst>
              <a:ext uri="{FF2B5EF4-FFF2-40B4-BE49-F238E27FC236}">
                <a16:creationId xmlns:a16="http://schemas.microsoft.com/office/drawing/2014/main" id="{4BBC420C-7F18-BE41-9C74-7F672A86599F}"/>
              </a:ext>
            </a:extLst>
          </p:cNvPr>
          <p:cNvSpPr/>
          <p:nvPr/>
        </p:nvSpPr>
        <p:spPr>
          <a:xfrm>
            <a:off x="5224772" y="2237007"/>
            <a:ext cx="999641" cy="47675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Registry</a:t>
            </a:r>
          </a:p>
        </p:txBody>
      </p:sp>
      <p:sp>
        <p:nvSpPr>
          <p:cNvPr id="184" name="Rounded Rectangle 183">
            <a:extLst>
              <a:ext uri="{FF2B5EF4-FFF2-40B4-BE49-F238E27FC236}">
                <a16:creationId xmlns:a16="http://schemas.microsoft.com/office/drawing/2014/main" id="{8F2BC820-4B67-0B4E-8A21-0A4B17977703}"/>
              </a:ext>
            </a:extLst>
          </p:cNvPr>
          <p:cNvSpPr/>
          <p:nvPr/>
        </p:nvSpPr>
        <p:spPr>
          <a:xfrm>
            <a:off x="5139901" y="2306708"/>
            <a:ext cx="999641" cy="47675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Registry</a:t>
            </a:r>
          </a:p>
        </p:txBody>
      </p:sp>
      <p:sp>
        <p:nvSpPr>
          <p:cNvPr id="183" name="Rounded Rectangle 182">
            <a:extLst>
              <a:ext uri="{FF2B5EF4-FFF2-40B4-BE49-F238E27FC236}">
                <a16:creationId xmlns:a16="http://schemas.microsoft.com/office/drawing/2014/main" id="{0DD2BA34-E7A7-4F4E-9F54-711C85D722C2}"/>
              </a:ext>
            </a:extLst>
          </p:cNvPr>
          <p:cNvSpPr/>
          <p:nvPr/>
        </p:nvSpPr>
        <p:spPr>
          <a:xfrm>
            <a:off x="5218714" y="4255640"/>
            <a:ext cx="1072397" cy="47675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Registrar</a:t>
            </a:r>
          </a:p>
        </p:txBody>
      </p:sp>
      <p:sp>
        <p:nvSpPr>
          <p:cNvPr id="182" name="Rounded Rectangle 181">
            <a:extLst>
              <a:ext uri="{FF2B5EF4-FFF2-40B4-BE49-F238E27FC236}">
                <a16:creationId xmlns:a16="http://schemas.microsoft.com/office/drawing/2014/main" id="{83C8F4C2-BB11-054C-B9F8-EE4049D8F13E}"/>
              </a:ext>
            </a:extLst>
          </p:cNvPr>
          <p:cNvSpPr/>
          <p:nvPr/>
        </p:nvSpPr>
        <p:spPr>
          <a:xfrm>
            <a:off x="5139900" y="4330290"/>
            <a:ext cx="1072397" cy="47675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Registrar</a:t>
            </a:r>
          </a:p>
        </p:txBody>
      </p:sp>
      <p:sp>
        <p:nvSpPr>
          <p:cNvPr id="181" name="Plaque 180">
            <a:extLst>
              <a:ext uri="{FF2B5EF4-FFF2-40B4-BE49-F238E27FC236}">
                <a16:creationId xmlns:a16="http://schemas.microsoft.com/office/drawing/2014/main" id="{C268C7D8-170A-4044-B1E2-98300E507234}"/>
              </a:ext>
            </a:extLst>
          </p:cNvPr>
          <p:cNvSpPr/>
          <p:nvPr/>
        </p:nvSpPr>
        <p:spPr>
          <a:xfrm>
            <a:off x="3251302" y="4044141"/>
            <a:ext cx="1248844" cy="967409"/>
          </a:xfrm>
          <a:prstGeom prst="plaque">
            <a:avLst/>
          </a:prstGeom>
          <a:solidFill>
            <a:schemeClr val="bg1"/>
          </a:solidFill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Clearing House</a:t>
            </a:r>
          </a:p>
        </p:txBody>
      </p:sp>
      <p:sp>
        <p:nvSpPr>
          <p:cNvPr id="180" name="Plaque 179">
            <a:extLst>
              <a:ext uri="{FF2B5EF4-FFF2-40B4-BE49-F238E27FC236}">
                <a16:creationId xmlns:a16="http://schemas.microsoft.com/office/drawing/2014/main" id="{AAC6042A-CA3D-E040-898C-F48690500EF2}"/>
              </a:ext>
            </a:extLst>
          </p:cNvPr>
          <p:cNvSpPr/>
          <p:nvPr/>
        </p:nvSpPr>
        <p:spPr>
          <a:xfrm>
            <a:off x="3154494" y="4154572"/>
            <a:ext cx="1248844" cy="967409"/>
          </a:xfrm>
          <a:prstGeom prst="plaque">
            <a:avLst/>
          </a:prstGeom>
          <a:solidFill>
            <a:schemeClr val="bg1"/>
          </a:solidFill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Clearing House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A93C044A-B15F-3A44-824F-7FBE0FACB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7AF7130-D52B-FE49-B36D-8E669616D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Shinkuro, Inc. 2020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EB6BBE-7F67-1C46-9FE9-A7C92DB23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683A0-A556-2545-841B-9D983D359617}" type="slidenum">
              <a:rPr lang="en-US" smtClean="0"/>
              <a:t>17</a:t>
            </a:fld>
            <a:endParaRPr lang="en-US"/>
          </a:p>
        </p:txBody>
      </p:sp>
      <p:sp>
        <p:nvSpPr>
          <p:cNvPr id="4" name="Oval Callout 3">
            <a:extLst>
              <a:ext uri="{FF2B5EF4-FFF2-40B4-BE49-F238E27FC236}">
                <a16:creationId xmlns:a16="http://schemas.microsoft.com/office/drawing/2014/main" id="{7188DC3D-EB65-C84C-9272-F640E03B1748}"/>
              </a:ext>
            </a:extLst>
          </p:cNvPr>
          <p:cNvSpPr/>
          <p:nvPr/>
        </p:nvSpPr>
        <p:spPr>
          <a:xfrm>
            <a:off x="7929151" y="4501770"/>
            <a:ext cx="504784" cy="283095"/>
          </a:xfrm>
          <a:prstGeom prst="wedgeEllipseCallout">
            <a:avLst>
              <a:gd name="adj1" fmla="val -353"/>
              <a:gd name="adj2" fmla="val 39721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Rt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Oval Callout 4">
            <a:extLst>
              <a:ext uri="{FF2B5EF4-FFF2-40B4-BE49-F238E27FC236}">
                <a16:creationId xmlns:a16="http://schemas.microsoft.com/office/drawing/2014/main" id="{B2F9104C-E802-C245-95BE-F1039CC82DC2}"/>
              </a:ext>
            </a:extLst>
          </p:cNvPr>
          <p:cNvSpPr/>
          <p:nvPr/>
        </p:nvSpPr>
        <p:spPr>
          <a:xfrm>
            <a:off x="114388" y="4626152"/>
            <a:ext cx="629043" cy="245101"/>
          </a:xfrm>
          <a:prstGeom prst="wedgeEllipseCallout">
            <a:avLst>
              <a:gd name="adj1" fmla="val -575"/>
              <a:gd name="adj2" fmla="val -24204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Rqr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Snip and Round Single Corner Rectangle 5">
            <a:extLst>
              <a:ext uri="{FF2B5EF4-FFF2-40B4-BE49-F238E27FC236}">
                <a16:creationId xmlns:a16="http://schemas.microsoft.com/office/drawing/2014/main" id="{FDEF39AE-4E5C-E444-A0E9-57EF5E399DE5}"/>
              </a:ext>
            </a:extLst>
          </p:cNvPr>
          <p:cNvSpPr/>
          <p:nvPr/>
        </p:nvSpPr>
        <p:spPr>
          <a:xfrm flipH="1">
            <a:off x="863704" y="5038386"/>
            <a:ext cx="346451" cy="352129"/>
          </a:xfrm>
          <a:prstGeom prst="snipRoundRect">
            <a:avLst>
              <a:gd name="adj1" fmla="val 21039"/>
              <a:gd name="adj2" fmla="val 28143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laque 7">
            <a:extLst>
              <a:ext uri="{FF2B5EF4-FFF2-40B4-BE49-F238E27FC236}">
                <a16:creationId xmlns:a16="http://schemas.microsoft.com/office/drawing/2014/main" id="{ADC90D00-2D6B-0B44-8B35-21EE5FF71966}"/>
              </a:ext>
            </a:extLst>
          </p:cNvPr>
          <p:cNvSpPr/>
          <p:nvPr/>
        </p:nvSpPr>
        <p:spPr>
          <a:xfrm>
            <a:off x="3057686" y="4265002"/>
            <a:ext cx="1248844" cy="967409"/>
          </a:xfrm>
          <a:prstGeom prst="plaque">
            <a:avLst/>
          </a:prstGeom>
          <a:solidFill>
            <a:schemeClr val="bg1"/>
          </a:solidFill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Clearing House</a:t>
            </a:r>
          </a:p>
        </p:txBody>
      </p: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D96AF1AB-A276-7747-916D-73231C0A0537}"/>
              </a:ext>
            </a:extLst>
          </p:cNvPr>
          <p:cNvGrpSpPr/>
          <p:nvPr/>
        </p:nvGrpSpPr>
        <p:grpSpPr>
          <a:xfrm>
            <a:off x="2455867" y="5010979"/>
            <a:ext cx="397936" cy="397607"/>
            <a:chOff x="2393386" y="5010974"/>
            <a:chExt cx="397936" cy="397607"/>
          </a:xfrm>
        </p:grpSpPr>
        <p:sp>
          <p:nvSpPr>
            <p:cNvPr id="13" name="Snip and Round Single Corner Rectangle 12">
              <a:extLst>
                <a:ext uri="{FF2B5EF4-FFF2-40B4-BE49-F238E27FC236}">
                  <a16:creationId xmlns:a16="http://schemas.microsoft.com/office/drawing/2014/main" id="{D5286CE1-BC9A-E14B-8261-69CC3C0757E9}"/>
                </a:ext>
              </a:extLst>
            </p:cNvPr>
            <p:cNvSpPr/>
            <p:nvPr/>
          </p:nvSpPr>
          <p:spPr>
            <a:xfrm flipH="1">
              <a:off x="2393386" y="5010974"/>
              <a:ext cx="397935" cy="388265"/>
            </a:xfrm>
            <a:prstGeom prst="snipRoundRect">
              <a:avLst>
                <a:gd name="adj1" fmla="val 21039"/>
                <a:gd name="adj2" fmla="val 28143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Snip and Round Single Corner Rectangle 13">
              <a:extLst>
                <a:ext uri="{FF2B5EF4-FFF2-40B4-BE49-F238E27FC236}">
                  <a16:creationId xmlns:a16="http://schemas.microsoft.com/office/drawing/2014/main" id="{441C50FB-E947-A942-8FAE-05BD2072A532}"/>
                </a:ext>
              </a:extLst>
            </p:cNvPr>
            <p:cNvSpPr/>
            <p:nvPr/>
          </p:nvSpPr>
          <p:spPr>
            <a:xfrm flipH="1">
              <a:off x="2413189" y="5020316"/>
              <a:ext cx="378133" cy="388265"/>
            </a:xfrm>
            <a:prstGeom prst="snipRoundRect">
              <a:avLst>
                <a:gd name="adj1" fmla="val 21039"/>
                <a:gd name="adj2" fmla="val 28143"/>
              </a:avLst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797DCAD-331C-904D-81A6-952A56DC5869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1014254" y="4747690"/>
            <a:ext cx="338184" cy="101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E5498B52-A434-D640-A686-EFA97A05EC19}"/>
              </a:ext>
            </a:extLst>
          </p:cNvPr>
          <p:cNvSpPr/>
          <p:nvPr/>
        </p:nvSpPr>
        <p:spPr>
          <a:xfrm>
            <a:off x="988075" y="4694726"/>
            <a:ext cx="107951" cy="107951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1FFA1EC-7DA3-B144-BAF3-FF8F47B7AEC1}"/>
              </a:ext>
            </a:extLst>
          </p:cNvPr>
          <p:cNvCxnSpPr>
            <a:cxnSpLocks/>
          </p:cNvCxnSpPr>
          <p:nvPr/>
        </p:nvCxnSpPr>
        <p:spPr>
          <a:xfrm flipV="1">
            <a:off x="743430" y="4748700"/>
            <a:ext cx="244647" cy="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B66356A-353F-9946-8B14-80C5CE9E099C}"/>
              </a:ext>
            </a:extLst>
          </p:cNvPr>
          <p:cNvCxnSpPr>
            <a:cxnSpLocks/>
            <a:stCxn id="52" idx="4"/>
            <a:endCxn id="14" idx="3"/>
          </p:cNvCxnSpPr>
          <p:nvPr/>
        </p:nvCxnSpPr>
        <p:spPr>
          <a:xfrm flipH="1">
            <a:off x="2664736" y="4802677"/>
            <a:ext cx="9803" cy="217644"/>
          </a:xfrm>
          <a:prstGeom prst="line">
            <a:avLst/>
          </a:prstGeom>
          <a:ln w="127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8341392-078C-374D-B7B7-57E22E7B5CD7}"/>
              </a:ext>
            </a:extLst>
          </p:cNvPr>
          <p:cNvCxnSpPr>
            <a:cxnSpLocks/>
          </p:cNvCxnSpPr>
          <p:nvPr/>
        </p:nvCxnSpPr>
        <p:spPr>
          <a:xfrm flipV="1">
            <a:off x="2603703" y="4748361"/>
            <a:ext cx="453983" cy="6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AB38EB9C-5063-4E4B-9784-07032A6D0E84}"/>
              </a:ext>
            </a:extLst>
          </p:cNvPr>
          <p:cNvSpPr/>
          <p:nvPr/>
        </p:nvSpPr>
        <p:spPr>
          <a:xfrm>
            <a:off x="2620563" y="4694726"/>
            <a:ext cx="107951" cy="107951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972F5D2-2BAC-9E4D-B623-905ACFD03D31}"/>
              </a:ext>
            </a:extLst>
          </p:cNvPr>
          <p:cNvCxnSpPr>
            <a:cxnSpLocks/>
            <a:stCxn id="7" idx="3"/>
            <a:endCxn id="52" idx="2"/>
          </p:cNvCxnSpPr>
          <p:nvPr/>
        </p:nvCxnSpPr>
        <p:spPr>
          <a:xfrm flipV="1">
            <a:off x="2437019" y="4748702"/>
            <a:ext cx="183544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A1C25D6-5DFB-7D43-859D-BD425E9B1D08}"/>
              </a:ext>
            </a:extLst>
          </p:cNvPr>
          <p:cNvCxnSpPr>
            <a:cxnSpLocks/>
            <a:stCxn id="37" idx="4"/>
          </p:cNvCxnSpPr>
          <p:nvPr/>
        </p:nvCxnSpPr>
        <p:spPr>
          <a:xfrm flipH="1">
            <a:off x="1036931" y="4802677"/>
            <a:ext cx="5120" cy="224447"/>
          </a:xfrm>
          <a:prstGeom prst="line">
            <a:avLst/>
          </a:prstGeom>
          <a:ln w="127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300DFA27-11C8-2D41-A06E-F28FAFC2D047}"/>
              </a:ext>
            </a:extLst>
          </p:cNvPr>
          <p:cNvSpPr/>
          <p:nvPr/>
        </p:nvSpPr>
        <p:spPr>
          <a:xfrm>
            <a:off x="5061088" y="4404939"/>
            <a:ext cx="1072397" cy="47675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Registrar</a:t>
            </a:r>
          </a:p>
        </p:txBody>
      </p:sp>
      <p:sp>
        <p:nvSpPr>
          <p:cNvPr id="70" name="Rounded Rectangle 69">
            <a:extLst>
              <a:ext uri="{FF2B5EF4-FFF2-40B4-BE49-F238E27FC236}">
                <a16:creationId xmlns:a16="http://schemas.microsoft.com/office/drawing/2014/main" id="{FCF4984B-854B-4B46-8782-7507FB3DD3E9}"/>
              </a:ext>
            </a:extLst>
          </p:cNvPr>
          <p:cNvSpPr/>
          <p:nvPr/>
        </p:nvSpPr>
        <p:spPr>
          <a:xfrm>
            <a:off x="5055032" y="2376411"/>
            <a:ext cx="999641" cy="47675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Registry</a:t>
            </a:r>
          </a:p>
        </p:txBody>
      </p:sp>
      <p:sp>
        <p:nvSpPr>
          <p:cNvPr id="71" name="Can 70">
            <a:extLst>
              <a:ext uri="{FF2B5EF4-FFF2-40B4-BE49-F238E27FC236}">
                <a16:creationId xmlns:a16="http://schemas.microsoft.com/office/drawing/2014/main" id="{62DBA758-28F7-4A40-836F-6A4E52F64559}"/>
              </a:ext>
            </a:extLst>
          </p:cNvPr>
          <p:cNvSpPr/>
          <p:nvPr/>
        </p:nvSpPr>
        <p:spPr>
          <a:xfrm>
            <a:off x="3330513" y="1994563"/>
            <a:ext cx="743695" cy="858600"/>
          </a:xfrm>
          <a:prstGeom prst="can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Public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DNS</a:t>
            </a:r>
          </a:p>
        </p:txBody>
      </p:sp>
      <p:sp>
        <p:nvSpPr>
          <p:cNvPr id="72" name="Rounded Rectangle 71">
            <a:extLst>
              <a:ext uri="{FF2B5EF4-FFF2-40B4-BE49-F238E27FC236}">
                <a16:creationId xmlns:a16="http://schemas.microsoft.com/office/drawing/2014/main" id="{6C4D2D84-7499-1240-9672-CBE74B9B1776}"/>
              </a:ext>
            </a:extLst>
          </p:cNvPr>
          <p:cNvSpPr/>
          <p:nvPr/>
        </p:nvSpPr>
        <p:spPr>
          <a:xfrm>
            <a:off x="4872932" y="1598905"/>
            <a:ext cx="1363841" cy="439120"/>
          </a:xfrm>
          <a:prstGeom prst="roundRect">
            <a:avLst>
              <a:gd name="adj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ICANN</a:t>
            </a:r>
          </a:p>
        </p:txBody>
      </p:sp>
      <p:sp>
        <p:nvSpPr>
          <p:cNvPr id="79" name="Can 78">
            <a:extLst>
              <a:ext uri="{FF2B5EF4-FFF2-40B4-BE49-F238E27FC236}">
                <a16:creationId xmlns:a16="http://schemas.microsoft.com/office/drawing/2014/main" id="{84617E2F-5B58-364F-884D-7E9781EB5CDB}"/>
              </a:ext>
            </a:extLst>
          </p:cNvPr>
          <p:cNvSpPr/>
          <p:nvPr/>
        </p:nvSpPr>
        <p:spPr>
          <a:xfrm>
            <a:off x="5132517" y="3351055"/>
            <a:ext cx="844659" cy="311539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Contacts</a:t>
            </a:r>
          </a:p>
        </p:txBody>
      </p:sp>
      <p:sp>
        <p:nvSpPr>
          <p:cNvPr id="75" name="Can 74">
            <a:extLst>
              <a:ext uri="{FF2B5EF4-FFF2-40B4-BE49-F238E27FC236}">
                <a16:creationId xmlns:a16="http://schemas.microsoft.com/office/drawing/2014/main" id="{D517A340-D4CA-4745-A7DA-ECC68EA809C9}"/>
              </a:ext>
            </a:extLst>
          </p:cNvPr>
          <p:cNvSpPr/>
          <p:nvPr/>
        </p:nvSpPr>
        <p:spPr>
          <a:xfrm>
            <a:off x="5132517" y="3106213"/>
            <a:ext cx="844659" cy="311539"/>
          </a:xfrm>
          <a:prstGeom prst="can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DNS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F7DEBADE-F84D-234F-A3A1-385A4E8892CB}"/>
              </a:ext>
            </a:extLst>
          </p:cNvPr>
          <p:cNvGrpSpPr/>
          <p:nvPr/>
        </p:nvGrpSpPr>
        <p:grpSpPr>
          <a:xfrm>
            <a:off x="6888039" y="4907572"/>
            <a:ext cx="379877" cy="420507"/>
            <a:chOff x="6765010" y="3654600"/>
            <a:chExt cx="697424" cy="772017"/>
          </a:xfrm>
        </p:grpSpPr>
        <p:sp>
          <p:nvSpPr>
            <p:cNvPr id="76" name="Snip and Round Single Corner Rectangle 75">
              <a:extLst>
                <a:ext uri="{FF2B5EF4-FFF2-40B4-BE49-F238E27FC236}">
                  <a16:creationId xmlns:a16="http://schemas.microsoft.com/office/drawing/2014/main" id="{D384AA3E-BCEB-A449-A4CF-66C18AC7A647}"/>
                </a:ext>
              </a:extLst>
            </p:cNvPr>
            <p:cNvSpPr/>
            <p:nvPr/>
          </p:nvSpPr>
          <p:spPr>
            <a:xfrm>
              <a:off x="6765010" y="3654600"/>
              <a:ext cx="697424" cy="345842"/>
            </a:xfrm>
            <a:prstGeom prst="snipRoundRect">
              <a:avLst>
                <a:gd name="adj1" fmla="val 16667"/>
                <a:gd name="adj2" fmla="val 43555"/>
              </a:avLst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C8462CC0-7B03-AF43-9FC8-A14E456891AF}"/>
                </a:ext>
              </a:extLst>
            </p:cNvPr>
            <p:cNvSpPr/>
            <p:nvPr/>
          </p:nvSpPr>
          <p:spPr>
            <a:xfrm>
              <a:off x="6765010" y="4002810"/>
              <a:ext cx="697424" cy="204061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3CED0214-3686-8A44-9105-88EF84065A24}"/>
                </a:ext>
              </a:extLst>
            </p:cNvPr>
            <p:cNvSpPr/>
            <p:nvPr/>
          </p:nvSpPr>
          <p:spPr>
            <a:xfrm>
              <a:off x="6765010" y="4222556"/>
              <a:ext cx="697424" cy="204061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81" name="Can 80">
            <a:extLst>
              <a:ext uri="{FF2B5EF4-FFF2-40B4-BE49-F238E27FC236}">
                <a16:creationId xmlns:a16="http://schemas.microsoft.com/office/drawing/2014/main" id="{A097912F-1105-B749-BDD9-28FE223224CE}"/>
              </a:ext>
            </a:extLst>
          </p:cNvPr>
          <p:cNvSpPr/>
          <p:nvPr/>
        </p:nvSpPr>
        <p:spPr>
          <a:xfrm>
            <a:off x="5174952" y="5652325"/>
            <a:ext cx="844659" cy="311539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Account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C1A1B7FF-52A2-2341-A48A-539E0B3E6A51}"/>
              </a:ext>
            </a:extLst>
          </p:cNvPr>
          <p:cNvSpPr/>
          <p:nvPr/>
        </p:nvSpPr>
        <p:spPr>
          <a:xfrm>
            <a:off x="5174952" y="5401772"/>
            <a:ext cx="844659" cy="311539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Contacts</a:t>
            </a:r>
          </a:p>
        </p:txBody>
      </p:sp>
      <p:sp>
        <p:nvSpPr>
          <p:cNvPr id="69" name="Can 68">
            <a:extLst>
              <a:ext uri="{FF2B5EF4-FFF2-40B4-BE49-F238E27FC236}">
                <a16:creationId xmlns:a16="http://schemas.microsoft.com/office/drawing/2014/main" id="{C66A8ED7-B4B0-C54A-8D5B-806E3BF66A21}"/>
              </a:ext>
            </a:extLst>
          </p:cNvPr>
          <p:cNvSpPr/>
          <p:nvPr/>
        </p:nvSpPr>
        <p:spPr>
          <a:xfrm>
            <a:off x="5174952" y="5154836"/>
            <a:ext cx="844659" cy="311539"/>
          </a:xfrm>
          <a:prstGeom prst="can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DNS</a:t>
            </a:r>
          </a:p>
        </p:txBody>
      </p:sp>
      <p:sp>
        <p:nvSpPr>
          <p:cNvPr id="86" name="Horizontal Scroll 85">
            <a:extLst>
              <a:ext uri="{FF2B5EF4-FFF2-40B4-BE49-F238E27FC236}">
                <a16:creationId xmlns:a16="http://schemas.microsoft.com/office/drawing/2014/main" id="{C7B12416-1A17-5147-AC8A-2F8E3402575C}"/>
              </a:ext>
            </a:extLst>
          </p:cNvPr>
          <p:cNvSpPr/>
          <p:nvPr/>
        </p:nvSpPr>
        <p:spPr>
          <a:xfrm>
            <a:off x="4834175" y="627314"/>
            <a:ext cx="1441343" cy="751191"/>
          </a:xfrm>
          <a:prstGeom prst="horizontalScroll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Govt</a:t>
            </a:r>
          </a:p>
        </p:txBody>
      </p:sp>
      <p:cxnSp>
        <p:nvCxnSpPr>
          <p:cNvPr id="89" name="Curved Connector 88">
            <a:extLst>
              <a:ext uri="{FF2B5EF4-FFF2-40B4-BE49-F238E27FC236}">
                <a16:creationId xmlns:a16="http://schemas.microsoft.com/office/drawing/2014/main" id="{D3B48CAF-6468-6D43-8831-4E510A49D93C}"/>
              </a:ext>
            </a:extLst>
          </p:cNvPr>
          <p:cNvCxnSpPr>
            <a:cxnSpLocks/>
            <a:stCxn id="8" idx="3"/>
            <a:endCxn id="68" idx="1"/>
          </p:cNvCxnSpPr>
          <p:nvPr/>
        </p:nvCxnSpPr>
        <p:spPr>
          <a:xfrm flipV="1">
            <a:off x="4306529" y="4643318"/>
            <a:ext cx="754555" cy="105389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urved Connector 89">
            <a:extLst>
              <a:ext uri="{FF2B5EF4-FFF2-40B4-BE49-F238E27FC236}">
                <a16:creationId xmlns:a16="http://schemas.microsoft.com/office/drawing/2014/main" id="{DEDC661B-691C-1345-90B2-3128B9ADA546}"/>
              </a:ext>
            </a:extLst>
          </p:cNvPr>
          <p:cNvCxnSpPr>
            <a:cxnSpLocks/>
            <a:stCxn id="8" idx="3"/>
            <a:endCxn id="70" idx="1"/>
          </p:cNvCxnSpPr>
          <p:nvPr/>
        </p:nvCxnSpPr>
        <p:spPr>
          <a:xfrm flipV="1">
            <a:off x="4306534" y="2614790"/>
            <a:ext cx="748497" cy="2133917"/>
          </a:xfrm>
          <a:prstGeom prst="curved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urved Connector 96">
            <a:extLst>
              <a:ext uri="{FF2B5EF4-FFF2-40B4-BE49-F238E27FC236}">
                <a16:creationId xmlns:a16="http://schemas.microsoft.com/office/drawing/2014/main" id="{C3FDEA39-262E-9040-9DBC-E87A43FD0EB4}"/>
              </a:ext>
            </a:extLst>
          </p:cNvPr>
          <p:cNvCxnSpPr>
            <a:cxnSpLocks/>
            <a:stCxn id="70" idx="1"/>
            <a:endCxn id="71" idx="4"/>
          </p:cNvCxnSpPr>
          <p:nvPr/>
        </p:nvCxnSpPr>
        <p:spPr>
          <a:xfrm rot="10800000">
            <a:off x="4074203" y="2423863"/>
            <a:ext cx="980824" cy="190923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5BA11155-0D50-F247-9B83-4890BEB47AB2}"/>
              </a:ext>
            </a:extLst>
          </p:cNvPr>
          <p:cNvCxnSpPr>
            <a:cxnSpLocks/>
            <a:stCxn id="121" idx="6"/>
            <a:endCxn id="68" idx="3"/>
          </p:cNvCxnSpPr>
          <p:nvPr/>
        </p:nvCxnSpPr>
        <p:spPr>
          <a:xfrm flipH="1">
            <a:off x="6133481" y="4635329"/>
            <a:ext cx="891287" cy="7984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6FB682D7-1B07-E64E-9D61-C3E253670C83}"/>
              </a:ext>
            </a:extLst>
          </p:cNvPr>
          <p:cNvSpPr/>
          <p:nvPr/>
        </p:nvSpPr>
        <p:spPr>
          <a:xfrm flipH="1">
            <a:off x="7024766" y="4581354"/>
            <a:ext cx="107951" cy="10795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077AE1E7-544E-6941-A93F-4FFECAC5A713}"/>
              </a:ext>
            </a:extLst>
          </p:cNvPr>
          <p:cNvCxnSpPr>
            <a:cxnSpLocks/>
            <a:stCxn id="4" idx="2"/>
            <a:endCxn id="121" idx="2"/>
          </p:cNvCxnSpPr>
          <p:nvPr/>
        </p:nvCxnSpPr>
        <p:spPr>
          <a:xfrm flipH="1" flipV="1">
            <a:off x="7132721" y="4635334"/>
            <a:ext cx="796435" cy="798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239FBADB-C4CA-CE43-962A-46F138A47875}"/>
              </a:ext>
            </a:extLst>
          </p:cNvPr>
          <p:cNvCxnSpPr>
            <a:cxnSpLocks/>
            <a:endCxn id="76" idx="3"/>
          </p:cNvCxnSpPr>
          <p:nvPr/>
        </p:nvCxnSpPr>
        <p:spPr>
          <a:xfrm>
            <a:off x="7076181" y="4696404"/>
            <a:ext cx="1792" cy="211169"/>
          </a:xfrm>
          <a:prstGeom prst="line">
            <a:avLst/>
          </a:prstGeom>
          <a:ln w="127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436176C5-986A-F34E-8932-5040F8ECB59E}"/>
              </a:ext>
            </a:extLst>
          </p:cNvPr>
          <p:cNvCxnSpPr>
            <a:stCxn id="70" idx="2"/>
            <a:endCxn id="75" idx="1"/>
          </p:cNvCxnSpPr>
          <p:nvPr/>
        </p:nvCxnSpPr>
        <p:spPr>
          <a:xfrm flipH="1">
            <a:off x="5554852" y="2853168"/>
            <a:ext cx="1" cy="25304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1B32DFE3-15C3-4F41-A1F9-09277B43C8AC}"/>
              </a:ext>
            </a:extLst>
          </p:cNvPr>
          <p:cNvCxnSpPr>
            <a:cxnSpLocks/>
          </p:cNvCxnSpPr>
          <p:nvPr/>
        </p:nvCxnSpPr>
        <p:spPr>
          <a:xfrm>
            <a:off x="5593274" y="4864818"/>
            <a:ext cx="8025" cy="29001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Cloud 169">
            <a:extLst>
              <a:ext uri="{FF2B5EF4-FFF2-40B4-BE49-F238E27FC236}">
                <a16:creationId xmlns:a16="http://schemas.microsoft.com/office/drawing/2014/main" id="{575B526B-891D-9E4C-8CD9-06CF76256720}"/>
              </a:ext>
            </a:extLst>
          </p:cNvPr>
          <p:cNvSpPr/>
          <p:nvPr/>
        </p:nvSpPr>
        <p:spPr>
          <a:xfrm>
            <a:off x="1741208" y="1658424"/>
            <a:ext cx="1304681" cy="1505069"/>
          </a:xfrm>
          <a:prstGeom prst="cloud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Internet</a:t>
            </a:r>
          </a:p>
        </p:txBody>
      </p: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2A8C95E5-79B2-794E-B2DD-2246C3498E3F}"/>
              </a:ext>
            </a:extLst>
          </p:cNvPr>
          <p:cNvCxnSpPr>
            <a:stCxn id="170" idx="0"/>
            <a:endCxn id="71" idx="2"/>
          </p:cNvCxnSpPr>
          <p:nvPr/>
        </p:nvCxnSpPr>
        <p:spPr>
          <a:xfrm>
            <a:off x="3044802" y="2410959"/>
            <a:ext cx="285711" cy="129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Oval Callout 172">
            <a:extLst>
              <a:ext uri="{FF2B5EF4-FFF2-40B4-BE49-F238E27FC236}">
                <a16:creationId xmlns:a16="http://schemas.microsoft.com/office/drawing/2014/main" id="{5FA10C16-2E7A-EB47-8397-7060D9515D08}"/>
              </a:ext>
            </a:extLst>
          </p:cNvPr>
          <p:cNvSpPr/>
          <p:nvPr/>
        </p:nvSpPr>
        <p:spPr>
          <a:xfrm>
            <a:off x="359033" y="1364163"/>
            <a:ext cx="736992" cy="245101"/>
          </a:xfrm>
          <a:prstGeom prst="wedgeEllipseCallout">
            <a:avLst>
              <a:gd name="adj1" fmla="val 47842"/>
              <a:gd name="adj2" fmla="val -5666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User</a:t>
            </a:r>
          </a:p>
        </p:txBody>
      </p:sp>
      <p:cxnSp>
        <p:nvCxnSpPr>
          <p:cNvPr id="175" name="Curved Connector 174">
            <a:extLst>
              <a:ext uri="{FF2B5EF4-FFF2-40B4-BE49-F238E27FC236}">
                <a16:creationId xmlns:a16="http://schemas.microsoft.com/office/drawing/2014/main" id="{CAC92AED-091E-D847-BEAE-60F573E458C0}"/>
              </a:ext>
            </a:extLst>
          </p:cNvPr>
          <p:cNvCxnSpPr>
            <a:stCxn id="173" idx="4"/>
            <a:endCxn id="170" idx="2"/>
          </p:cNvCxnSpPr>
          <p:nvPr/>
        </p:nvCxnSpPr>
        <p:spPr>
          <a:xfrm rot="16200000" flipH="1">
            <a:off x="835545" y="1501248"/>
            <a:ext cx="801691" cy="1017720"/>
          </a:xfrm>
          <a:prstGeom prst="curved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Snip and Round Single Corner Rectangle 193">
            <a:extLst>
              <a:ext uri="{FF2B5EF4-FFF2-40B4-BE49-F238E27FC236}">
                <a16:creationId xmlns:a16="http://schemas.microsoft.com/office/drawing/2014/main" id="{93E29BB2-8ED2-284A-B910-A314EB8EA873}"/>
              </a:ext>
            </a:extLst>
          </p:cNvPr>
          <p:cNvSpPr/>
          <p:nvPr/>
        </p:nvSpPr>
        <p:spPr>
          <a:xfrm flipH="1">
            <a:off x="7673647" y="1609388"/>
            <a:ext cx="346451" cy="352129"/>
          </a:xfrm>
          <a:prstGeom prst="snipRoundRect">
            <a:avLst>
              <a:gd name="adj1" fmla="val 21039"/>
              <a:gd name="adj2" fmla="val 28143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3BCF5DA8-C317-A24F-AE98-C62BF5DDDA91}"/>
              </a:ext>
            </a:extLst>
          </p:cNvPr>
          <p:cNvGrpSpPr/>
          <p:nvPr/>
        </p:nvGrpSpPr>
        <p:grpSpPr>
          <a:xfrm>
            <a:off x="7647904" y="2224455"/>
            <a:ext cx="397936" cy="397607"/>
            <a:chOff x="2393386" y="5010974"/>
            <a:chExt cx="397936" cy="397607"/>
          </a:xfrm>
        </p:grpSpPr>
        <p:sp>
          <p:nvSpPr>
            <p:cNvPr id="198" name="Snip and Round Single Corner Rectangle 197">
              <a:extLst>
                <a:ext uri="{FF2B5EF4-FFF2-40B4-BE49-F238E27FC236}">
                  <a16:creationId xmlns:a16="http://schemas.microsoft.com/office/drawing/2014/main" id="{5C13C424-434A-8449-AB02-AE5332A3DB7B}"/>
                </a:ext>
              </a:extLst>
            </p:cNvPr>
            <p:cNvSpPr/>
            <p:nvPr/>
          </p:nvSpPr>
          <p:spPr>
            <a:xfrm flipH="1">
              <a:off x="2393386" y="5010974"/>
              <a:ext cx="397935" cy="388265"/>
            </a:xfrm>
            <a:prstGeom prst="snipRoundRect">
              <a:avLst>
                <a:gd name="adj1" fmla="val 21039"/>
                <a:gd name="adj2" fmla="val 28143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Snip and Round Single Corner Rectangle 198">
              <a:extLst>
                <a:ext uri="{FF2B5EF4-FFF2-40B4-BE49-F238E27FC236}">
                  <a16:creationId xmlns:a16="http://schemas.microsoft.com/office/drawing/2014/main" id="{070385B5-6B46-0E46-8FCB-26862DC9C1B0}"/>
                </a:ext>
              </a:extLst>
            </p:cNvPr>
            <p:cNvSpPr/>
            <p:nvPr/>
          </p:nvSpPr>
          <p:spPr>
            <a:xfrm flipH="1">
              <a:off x="2413189" y="5020316"/>
              <a:ext cx="378133" cy="388265"/>
            </a:xfrm>
            <a:prstGeom prst="snipRoundRect">
              <a:avLst>
                <a:gd name="adj1" fmla="val 21039"/>
                <a:gd name="adj2" fmla="val 28143"/>
              </a:avLst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5FE38BBA-D72A-BD4E-A048-F49C34AB02DD}"/>
              </a:ext>
            </a:extLst>
          </p:cNvPr>
          <p:cNvGrpSpPr/>
          <p:nvPr/>
        </p:nvGrpSpPr>
        <p:grpSpPr>
          <a:xfrm>
            <a:off x="7656939" y="417065"/>
            <a:ext cx="379877" cy="420507"/>
            <a:chOff x="6765010" y="3654600"/>
            <a:chExt cx="697424" cy="772017"/>
          </a:xfrm>
        </p:grpSpPr>
        <p:sp>
          <p:nvSpPr>
            <p:cNvPr id="201" name="Snip and Round Single Corner Rectangle 200">
              <a:extLst>
                <a:ext uri="{FF2B5EF4-FFF2-40B4-BE49-F238E27FC236}">
                  <a16:creationId xmlns:a16="http://schemas.microsoft.com/office/drawing/2014/main" id="{4550599C-2F56-B44E-9D4B-D48E145F327C}"/>
                </a:ext>
              </a:extLst>
            </p:cNvPr>
            <p:cNvSpPr/>
            <p:nvPr/>
          </p:nvSpPr>
          <p:spPr>
            <a:xfrm>
              <a:off x="6765010" y="3654600"/>
              <a:ext cx="697424" cy="345842"/>
            </a:xfrm>
            <a:prstGeom prst="snipRoundRect">
              <a:avLst>
                <a:gd name="adj1" fmla="val 16667"/>
                <a:gd name="adj2" fmla="val 43555"/>
              </a:avLst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24EDA597-5EEB-E747-8551-218931E3BA77}"/>
                </a:ext>
              </a:extLst>
            </p:cNvPr>
            <p:cNvSpPr/>
            <p:nvPr/>
          </p:nvSpPr>
          <p:spPr>
            <a:xfrm>
              <a:off x="6765010" y="4002810"/>
              <a:ext cx="697424" cy="204061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581D7CA5-8504-E443-AE78-82E97B641291}"/>
                </a:ext>
              </a:extLst>
            </p:cNvPr>
            <p:cNvSpPr/>
            <p:nvPr/>
          </p:nvSpPr>
          <p:spPr>
            <a:xfrm>
              <a:off x="6765010" y="4222556"/>
              <a:ext cx="697424" cy="204061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05" name="TextBox 204">
            <a:extLst>
              <a:ext uri="{FF2B5EF4-FFF2-40B4-BE49-F238E27FC236}">
                <a16:creationId xmlns:a16="http://schemas.microsoft.com/office/drawing/2014/main" id="{86DF00EC-0BF8-B044-BD52-25417D513999}"/>
              </a:ext>
            </a:extLst>
          </p:cNvPr>
          <p:cNvSpPr txBox="1"/>
          <p:nvPr/>
        </p:nvSpPr>
        <p:spPr>
          <a:xfrm>
            <a:off x="8352981" y="352130"/>
            <a:ext cx="1909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Registration: DNS, Contact, Account</a:t>
            </a: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5A656111-0866-1F44-BAA6-53FED408B494}"/>
              </a:ext>
            </a:extLst>
          </p:cNvPr>
          <p:cNvSpPr txBox="1"/>
          <p:nvPr/>
        </p:nvSpPr>
        <p:spPr>
          <a:xfrm>
            <a:off x="8293549" y="1061557"/>
            <a:ext cx="19098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Governance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F8C0EF79-DC1C-A348-9827-7E0F88436526}"/>
              </a:ext>
            </a:extLst>
          </p:cNvPr>
          <p:cNvSpPr txBox="1"/>
          <p:nvPr/>
        </p:nvSpPr>
        <p:spPr>
          <a:xfrm>
            <a:off x="8258947" y="1521811"/>
            <a:ext cx="1909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Request: Who, Why, What 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D6B4AD60-2048-204C-AC4C-F0F26EE7F560}"/>
              </a:ext>
            </a:extLst>
          </p:cNvPr>
          <p:cNvSpPr txBox="1"/>
          <p:nvPr/>
        </p:nvSpPr>
        <p:spPr>
          <a:xfrm>
            <a:off x="8267265" y="2120599"/>
            <a:ext cx="1909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Authenticated &amp; Approved Request</a:t>
            </a: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D6E84CAC-924E-EB41-9F9A-164D963E97BC}"/>
              </a:ext>
            </a:extLst>
          </p:cNvPr>
          <p:cNvSpPr/>
          <p:nvPr/>
        </p:nvSpPr>
        <p:spPr>
          <a:xfrm>
            <a:off x="7478164" y="204463"/>
            <a:ext cx="2784699" cy="364904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Oval Callout 209">
            <a:extLst>
              <a:ext uri="{FF2B5EF4-FFF2-40B4-BE49-F238E27FC236}">
                <a16:creationId xmlns:a16="http://schemas.microsoft.com/office/drawing/2014/main" id="{AA6C361B-C1FC-D248-B29E-BFD78CC16E3F}"/>
              </a:ext>
            </a:extLst>
          </p:cNvPr>
          <p:cNvSpPr/>
          <p:nvPr/>
        </p:nvSpPr>
        <p:spPr>
          <a:xfrm>
            <a:off x="7648616" y="2904070"/>
            <a:ext cx="504784" cy="283095"/>
          </a:xfrm>
          <a:prstGeom prst="wedgeEllipseCallout">
            <a:avLst>
              <a:gd name="adj1" fmla="val -353"/>
              <a:gd name="adj2" fmla="val 39721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Rt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11" name="Oval Callout 210">
            <a:extLst>
              <a:ext uri="{FF2B5EF4-FFF2-40B4-BE49-F238E27FC236}">
                <a16:creationId xmlns:a16="http://schemas.microsoft.com/office/drawing/2014/main" id="{7E49EA41-E652-B94B-89A1-7405891073FA}"/>
              </a:ext>
            </a:extLst>
          </p:cNvPr>
          <p:cNvSpPr/>
          <p:nvPr/>
        </p:nvSpPr>
        <p:spPr>
          <a:xfrm>
            <a:off x="7586487" y="3388272"/>
            <a:ext cx="629043" cy="245101"/>
          </a:xfrm>
          <a:prstGeom prst="wedgeEllipseCallout">
            <a:avLst>
              <a:gd name="adj1" fmla="val -575"/>
              <a:gd name="adj2" fmla="val -24204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Rqr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B87B2410-E61A-E545-A964-81FD9D8322B9}"/>
              </a:ext>
            </a:extLst>
          </p:cNvPr>
          <p:cNvSpPr txBox="1"/>
          <p:nvPr/>
        </p:nvSpPr>
        <p:spPr>
          <a:xfrm>
            <a:off x="8293547" y="2852628"/>
            <a:ext cx="15433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Registrant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0F8DF040-A235-6A41-86A9-D1FEE678E2BB}"/>
              </a:ext>
            </a:extLst>
          </p:cNvPr>
          <p:cNvSpPr txBox="1"/>
          <p:nvPr/>
        </p:nvSpPr>
        <p:spPr>
          <a:xfrm>
            <a:off x="8293546" y="3321277"/>
            <a:ext cx="15433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Requester</a:t>
            </a:r>
          </a:p>
        </p:txBody>
      </p:sp>
      <p:cxnSp>
        <p:nvCxnSpPr>
          <p:cNvPr id="93" name="Curved Connector 92">
            <a:extLst>
              <a:ext uri="{FF2B5EF4-FFF2-40B4-BE49-F238E27FC236}">
                <a16:creationId xmlns:a16="http://schemas.microsoft.com/office/drawing/2014/main" id="{03620D88-8680-9F46-B4C3-192B4781E83E}"/>
              </a:ext>
            </a:extLst>
          </p:cNvPr>
          <p:cNvCxnSpPr>
            <a:cxnSpLocks/>
            <a:stCxn id="68" idx="3"/>
            <a:endCxn id="70" idx="3"/>
          </p:cNvCxnSpPr>
          <p:nvPr/>
        </p:nvCxnSpPr>
        <p:spPr>
          <a:xfrm flipH="1" flipV="1">
            <a:off x="6054672" y="2614785"/>
            <a:ext cx="78813" cy="2028528"/>
          </a:xfrm>
          <a:prstGeom prst="curvedConnector3">
            <a:avLst>
              <a:gd name="adj1" fmla="val -290054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1AA95CBD-FAF4-5143-8C75-7298E067CA2D}"/>
              </a:ext>
            </a:extLst>
          </p:cNvPr>
          <p:cNvSpPr txBox="1"/>
          <p:nvPr/>
        </p:nvSpPr>
        <p:spPr>
          <a:xfrm>
            <a:off x="8503412" y="5160856"/>
            <a:ext cx="2957575" cy="46166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</a:rPr>
              <a:t>Points of Governance</a:t>
            </a:r>
          </a:p>
        </p:txBody>
      </p:sp>
      <p:sp>
        <p:nvSpPr>
          <p:cNvPr id="9" name="5-Point Star 8">
            <a:extLst>
              <a:ext uri="{FF2B5EF4-FFF2-40B4-BE49-F238E27FC236}">
                <a16:creationId xmlns:a16="http://schemas.microsoft.com/office/drawing/2014/main" id="{FAF57D40-AE55-4841-98F7-9F58B622F980}"/>
              </a:ext>
            </a:extLst>
          </p:cNvPr>
          <p:cNvSpPr/>
          <p:nvPr/>
        </p:nvSpPr>
        <p:spPr>
          <a:xfrm>
            <a:off x="7515355" y="871177"/>
            <a:ext cx="700175" cy="567533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G</a:t>
            </a:r>
          </a:p>
        </p:txBody>
      </p:sp>
      <p:sp>
        <p:nvSpPr>
          <p:cNvPr id="91" name="5-Point Star 90">
            <a:extLst>
              <a:ext uri="{FF2B5EF4-FFF2-40B4-BE49-F238E27FC236}">
                <a16:creationId xmlns:a16="http://schemas.microsoft.com/office/drawing/2014/main" id="{C8161700-57B7-8D48-8390-F72F39C94775}"/>
              </a:ext>
            </a:extLst>
          </p:cNvPr>
          <p:cNvSpPr/>
          <p:nvPr/>
        </p:nvSpPr>
        <p:spPr>
          <a:xfrm>
            <a:off x="3682108" y="4058619"/>
            <a:ext cx="700175" cy="567533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G</a:t>
            </a:r>
          </a:p>
        </p:txBody>
      </p:sp>
      <p:sp>
        <p:nvSpPr>
          <p:cNvPr id="99" name="5-Point Star 98">
            <a:extLst>
              <a:ext uri="{FF2B5EF4-FFF2-40B4-BE49-F238E27FC236}">
                <a16:creationId xmlns:a16="http://schemas.microsoft.com/office/drawing/2014/main" id="{301E5CAF-4462-9B4A-9840-CA1920AD2364}"/>
              </a:ext>
            </a:extLst>
          </p:cNvPr>
          <p:cNvSpPr/>
          <p:nvPr/>
        </p:nvSpPr>
        <p:spPr>
          <a:xfrm>
            <a:off x="1890130" y="4244078"/>
            <a:ext cx="700175" cy="567533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G</a:t>
            </a:r>
          </a:p>
        </p:txBody>
      </p:sp>
      <p:sp>
        <p:nvSpPr>
          <p:cNvPr id="100" name="5-Point Star 99">
            <a:extLst>
              <a:ext uri="{FF2B5EF4-FFF2-40B4-BE49-F238E27FC236}">
                <a16:creationId xmlns:a16="http://schemas.microsoft.com/office/drawing/2014/main" id="{529771A1-207A-B74D-AAFA-3C8C42BB05B0}"/>
              </a:ext>
            </a:extLst>
          </p:cNvPr>
          <p:cNvSpPr/>
          <p:nvPr/>
        </p:nvSpPr>
        <p:spPr>
          <a:xfrm>
            <a:off x="5801026" y="692986"/>
            <a:ext cx="700175" cy="567533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G</a:t>
            </a:r>
          </a:p>
        </p:txBody>
      </p:sp>
      <p:sp>
        <p:nvSpPr>
          <p:cNvPr id="101" name="5-Point Star 100">
            <a:extLst>
              <a:ext uri="{FF2B5EF4-FFF2-40B4-BE49-F238E27FC236}">
                <a16:creationId xmlns:a16="http://schemas.microsoft.com/office/drawing/2014/main" id="{FF3E2B87-E272-714A-ABC0-0AC9122869D3}"/>
              </a:ext>
            </a:extLst>
          </p:cNvPr>
          <p:cNvSpPr/>
          <p:nvPr/>
        </p:nvSpPr>
        <p:spPr>
          <a:xfrm>
            <a:off x="5704584" y="1469169"/>
            <a:ext cx="700175" cy="567533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G</a:t>
            </a:r>
          </a:p>
        </p:txBody>
      </p:sp>
      <p:sp>
        <p:nvSpPr>
          <p:cNvPr id="92" name="5-Point Star 91">
            <a:extLst>
              <a:ext uri="{FF2B5EF4-FFF2-40B4-BE49-F238E27FC236}">
                <a16:creationId xmlns:a16="http://schemas.microsoft.com/office/drawing/2014/main" id="{C7B1AA92-805B-244F-B933-EA3E671700F9}"/>
              </a:ext>
            </a:extLst>
          </p:cNvPr>
          <p:cNvSpPr/>
          <p:nvPr/>
        </p:nvSpPr>
        <p:spPr>
          <a:xfrm>
            <a:off x="5628910" y="2155564"/>
            <a:ext cx="700175" cy="567533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G</a:t>
            </a:r>
          </a:p>
        </p:txBody>
      </p:sp>
      <p:sp>
        <p:nvSpPr>
          <p:cNvPr id="94" name="5-Point Star 93">
            <a:extLst>
              <a:ext uri="{FF2B5EF4-FFF2-40B4-BE49-F238E27FC236}">
                <a16:creationId xmlns:a16="http://schemas.microsoft.com/office/drawing/2014/main" id="{3D033EDF-B5E7-C344-A039-A214C83A236B}"/>
              </a:ext>
            </a:extLst>
          </p:cNvPr>
          <p:cNvSpPr/>
          <p:nvPr/>
        </p:nvSpPr>
        <p:spPr>
          <a:xfrm>
            <a:off x="5680057" y="4105485"/>
            <a:ext cx="700175" cy="567533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1539735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ounded Rectangle 178">
            <a:extLst>
              <a:ext uri="{FF2B5EF4-FFF2-40B4-BE49-F238E27FC236}">
                <a16:creationId xmlns:a16="http://schemas.microsoft.com/office/drawing/2014/main" id="{84495263-3A0C-F34E-A0EF-6F1911BECB94}"/>
              </a:ext>
            </a:extLst>
          </p:cNvPr>
          <p:cNvSpPr/>
          <p:nvPr/>
        </p:nvSpPr>
        <p:spPr>
          <a:xfrm>
            <a:off x="1499038" y="4154571"/>
            <a:ext cx="979799" cy="550911"/>
          </a:xfrm>
          <a:prstGeom prst="roundRect">
            <a:avLst>
              <a:gd name="adj" fmla="val 3419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8" name="Rounded Rectangle 177">
            <a:extLst>
              <a:ext uri="{FF2B5EF4-FFF2-40B4-BE49-F238E27FC236}">
                <a16:creationId xmlns:a16="http://schemas.microsoft.com/office/drawing/2014/main" id="{CD525519-428A-3745-B9C7-4E189C443218}"/>
              </a:ext>
            </a:extLst>
          </p:cNvPr>
          <p:cNvSpPr/>
          <p:nvPr/>
        </p:nvSpPr>
        <p:spPr>
          <a:xfrm>
            <a:off x="1406399" y="4313911"/>
            <a:ext cx="1003825" cy="550911"/>
          </a:xfrm>
          <a:prstGeom prst="roundRect">
            <a:avLst>
              <a:gd name="adj" fmla="val 3419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0F20D861-1C35-7E41-99E2-0497164B47B5}"/>
              </a:ext>
            </a:extLst>
          </p:cNvPr>
          <p:cNvSpPr/>
          <p:nvPr/>
        </p:nvSpPr>
        <p:spPr>
          <a:xfrm>
            <a:off x="1352438" y="4473247"/>
            <a:ext cx="1084581" cy="550911"/>
          </a:xfrm>
          <a:prstGeom prst="roundRect">
            <a:avLst>
              <a:gd name="adj" fmla="val 3419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Accrediting Authorities</a:t>
            </a:r>
          </a:p>
        </p:txBody>
      </p:sp>
      <p:sp>
        <p:nvSpPr>
          <p:cNvPr id="193" name="Oval Callout 192">
            <a:extLst>
              <a:ext uri="{FF2B5EF4-FFF2-40B4-BE49-F238E27FC236}">
                <a16:creationId xmlns:a16="http://schemas.microsoft.com/office/drawing/2014/main" id="{4DD32103-DC44-1B44-83D9-D045EDA36418}"/>
              </a:ext>
            </a:extLst>
          </p:cNvPr>
          <p:cNvSpPr/>
          <p:nvPr/>
        </p:nvSpPr>
        <p:spPr>
          <a:xfrm>
            <a:off x="8100583" y="4352471"/>
            <a:ext cx="504784" cy="283095"/>
          </a:xfrm>
          <a:prstGeom prst="wedgeEllipseCallout">
            <a:avLst>
              <a:gd name="adj1" fmla="val -353"/>
              <a:gd name="adj2" fmla="val 39721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Rt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92" name="Oval Callout 191">
            <a:extLst>
              <a:ext uri="{FF2B5EF4-FFF2-40B4-BE49-F238E27FC236}">
                <a16:creationId xmlns:a16="http://schemas.microsoft.com/office/drawing/2014/main" id="{8E31CF93-B4B9-6F41-B4D5-E0952EDD7ED3}"/>
              </a:ext>
            </a:extLst>
          </p:cNvPr>
          <p:cNvSpPr/>
          <p:nvPr/>
        </p:nvSpPr>
        <p:spPr>
          <a:xfrm>
            <a:off x="8014867" y="4427121"/>
            <a:ext cx="504784" cy="283095"/>
          </a:xfrm>
          <a:prstGeom prst="wedgeEllipseCallout">
            <a:avLst>
              <a:gd name="adj1" fmla="val -353"/>
              <a:gd name="adj2" fmla="val 39721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Rt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91" name="Oval Callout 190">
            <a:extLst>
              <a:ext uri="{FF2B5EF4-FFF2-40B4-BE49-F238E27FC236}">
                <a16:creationId xmlns:a16="http://schemas.microsoft.com/office/drawing/2014/main" id="{B5FE8536-2877-8449-8048-3BBE05B02744}"/>
              </a:ext>
            </a:extLst>
          </p:cNvPr>
          <p:cNvSpPr/>
          <p:nvPr/>
        </p:nvSpPr>
        <p:spPr>
          <a:xfrm>
            <a:off x="574933" y="1209700"/>
            <a:ext cx="736992" cy="245101"/>
          </a:xfrm>
          <a:prstGeom prst="wedgeEllipseCallout">
            <a:avLst>
              <a:gd name="adj1" fmla="val 47842"/>
              <a:gd name="adj2" fmla="val -5666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User</a:t>
            </a:r>
          </a:p>
        </p:txBody>
      </p:sp>
      <p:sp>
        <p:nvSpPr>
          <p:cNvPr id="190" name="Oval Callout 189">
            <a:extLst>
              <a:ext uri="{FF2B5EF4-FFF2-40B4-BE49-F238E27FC236}">
                <a16:creationId xmlns:a16="http://schemas.microsoft.com/office/drawing/2014/main" id="{96F19DC6-0FB7-4540-AD2D-404963BBC669}"/>
              </a:ext>
            </a:extLst>
          </p:cNvPr>
          <p:cNvSpPr/>
          <p:nvPr/>
        </p:nvSpPr>
        <p:spPr>
          <a:xfrm>
            <a:off x="466983" y="1286932"/>
            <a:ext cx="736992" cy="245101"/>
          </a:xfrm>
          <a:prstGeom prst="wedgeEllipseCallout">
            <a:avLst>
              <a:gd name="adj1" fmla="val 47842"/>
              <a:gd name="adj2" fmla="val -5666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User</a:t>
            </a:r>
          </a:p>
        </p:txBody>
      </p:sp>
      <p:sp>
        <p:nvSpPr>
          <p:cNvPr id="189" name="Oval Callout 188">
            <a:extLst>
              <a:ext uri="{FF2B5EF4-FFF2-40B4-BE49-F238E27FC236}">
                <a16:creationId xmlns:a16="http://schemas.microsoft.com/office/drawing/2014/main" id="{CE765747-4D69-634D-B7B5-6D81AAE38AA0}"/>
              </a:ext>
            </a:extLst>
          </p:cNvPr>
          <p:cNvSpPr/>
          <p:nvPr/>
        </p:nvSpPr>
        <p:spPr>
          <a:xfrm>
            <a:off x="298485" y="4453366"/>
            <a:ext cx="629043" cy="245101"/>
          </a:xfrm>
          <a:prstGeom prst="wedgeEllipseCallout">
            <a:avLst>
              <a:gd name="adj1" fmla="val -575"/>
              <a:gd name="adj2" fmla="val -24204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Rqr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8" name="Oval Callout 187">
            <a:extLst>
              <a:ext uri="{FF2B5EF4-FFF2-40B4-BE49-F238E27FC236}">
                <a16:creationId xmlns:a16="http://schemas.microsoft.com/office/drawing/2014/main" id="{116CA6F3-F336-3A49-B7D5-66AE0B06C341}"/>
              </a:ext>
            </a:extLst>
          </p:cNvPr>
          <p:cNvSpPr/>
          <p:nvPr/>
        </p:nvSpPr>
        <p:spPr>
          <a:xfrm>
            <a:off x="206437" y="4539759"/>
            <a:ext cx="629043" cy="245101"/>
          </a:xfrm>
          <a:prstGeom prst="wedgeEllipseCallout">
            <a:avLst>
              <a:gd name="adj1" fmla="val -575"/>
              <a:gd name="adj2" fmla="val -24204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Rqr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7" name="Horizontal Scroll 186">
            <a:extLst>
              <a:ext uri="{FF2B5EF4-FFF2-40B4-BE49-F238E27FC236}">
                <a16:creationId xmlns:a16="http://schemas.microsoft.com/office/drawing/2014/main" id="{3082938A-6123-9848-9D8B-244656A502D7}"/>
              </a:ext>
            </a:extLst>
          </p:cNvPr>
          <p:cNvSpPr/>
          <p:nvPr/>
        </p:nvSpPr>
        <p:spPr>
          <a:xfrm>
            <a:off x="5173655" y="400421"/>
            <a:ext cx="1441343" cy="751191"/>
          </a:xfrm>
          <a:prstGeom prst="horizontalScroll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Govt</a:t>
            </a:r>
          </a:p>
        </p:txBody>
      </p:sp>
      <p:sp>
        <p:nvSpPr>
          <p:cNvPr id="186" name="Horizontal Scroll 185">
            <a:extLst>
              <a:ext uri="{FF2B5EF4-FFF2-40B4-BE49-F238E27FC236}">
                <a16:creationId xmlns:a16="http://schemas.microsoft.com/office/drawing/2014/main" id="{945706DF-8765-DB4A-B0A2-90DCFB0F9250}"/>
              </a:ext>
            </a:extLst>
          </p:cNvPr>
          <p:cNvSpPr/>
          <p:nvPr/>
        </p:nvSpPr>
        <p:spPr>
          <a:xfrm>
            <a:off x="5003915" y="513867"/>
            <a:ext cx="1441343" cy="751191"/>
          </a:xfrm>
          <a:prstGeom prst="horizontalScroll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Govt</a:t>
            </a:r>
          </a:p>
        </p:txBody>
      </p:sp>
      <p:sp>
        <p:nvSpPr>
          <p:cNvPr id="185" name="Rounded Rectangle 184">
            <a:extLst>
              <a:ext uri="{FF2B5EF4-FFF2-40B4-BE49-F238E27FC236}">
                <a16:creationId xmlns:a16="http://schemas.microsoft.com/office/drawing/2014/main" id="{4BBC420C-7F18-BE41-9C74-7F672A86599F}"/>
              </a:ext>
            </a:extLst>
          </p:cNvPr>
          <p:cNvSpPr/>
          <p:nvPr/>
        </p:nvSpPr>
        <p:spPr>
          <a:xfrm>
            <a:off x="5224772" y="2237007"/>
            <a:ext cx="999641" cy="47675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Registry</a:t>
            </a:r>
          </a:p>
        </p:txBody>
      </p:sp>
      <p:sp>
        <p:nvSpPr>
          <p:cNvPr id="184" name="Rounded Rectangle 183">
            <a:extLst>
              <a:ext uri="{FF2B5EF4-FFF2-40B4-BE49-F238E27FC236}">
                <a16:creationId xmlns:a16="http://schemas.microsoft.com/office/drawing/2014/main" id="{8F2BC820-4B67-0B4E-8A21-0A4B17977703}"/>
              </a:ext>
            </a:extLst>
          </p:cNvPr>
          <p:cNvSpPr/>
          <p:nvPr/>
        </p:nvSpPr>
        <p:spPr>
          <a:xfrm>
            <a:off x="5139901" y="2306708"/>
            <a:ext cx="999641" cy="47675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Registry</a:t>
            </a:r>
          </a:p>
        </p:txBody>
      </p:sp>
      <p:sp>
        <p:nvSpPr>
          <p:cNvPr id="183" name="Rounded Rectangle 182">
            <a:extLst>
              <a:ext uri="{FF2B5EF4-FFF2-40B4-BE49-F238E27FC236}">
                <a16:creationId xmlns:a16="http://schemas.microsoft.com/office/drawing/2014/main" id="{0DD2BA34-E7A7-4F4E-9F54-711C85D722C2}"/>
              </a:ext>
            </a:extLst>
          </p:cNvPr>
          <p:cNvSpPr/>
          <p:nvPr/>
        </p:nvSpPr>
        <p:spPr>
          <a:xfrm>
            <a:off x="5218714" y="4255640"/>
            <a:ext cx="1072397" cy="47675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Registrar</a:t>
            </a:r>
          </a:p>
        </p:txBody>
      </p:sp>
      <p:sp>
        <p:nvSpPr>
          <p:cNvPr id="182" name="Rounded Rectangle 181">
            <a:extLst>
              <a:ext uri="{FF2B5EF4-FFF2-40B4-BE49-F238E27FC236}">
                <a16:creationId xmlns:a16="http://schemas.microsoft.com/office/drawing/2014/main" id="{83C8F4C2-BB11-054C-B9F8-EE4049D8F13E}"/>
              </a:ext>
            </a:extLst>
          </p:cNvPr>
          <p:cNvSpPr/>
          <p:nvPr/>
        </p:nvSpPr>
        <p:spPr>
          <a:xfrm>
            <a:off x="5139900" y="4330290"/>
            <a:ext cx="1072397" cy="47675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Registrar</a:t>
            </a:r>
          </a:p>
        </p:txBody>
      </p:sp>
      <p:sp>
        <p:nvSpPr>
          <p:cNvPr id="181" name="Plaque 180">
            <a:extLst>
              <a:ext uri="{FF2B5EF4-FFF2-40B4-BE49-F238E27FC236}">
                <a16:creationId xmlns:a16="http://schemas.microsoft.com/office/drawing/2014/main" id="{C268C7D8-170A-4044-B1E2-98300E507234}"/>
              </a:ext>
            </a:extLst>
          </p:cNvPr>
          <p:cNvSpPr/>
          <p:nvPr/>
        </p:nvSpPr>
        <p:spPr>
          <a:xfrm>
            <a:off x="3251302" y="4044141"/>
            <a:ext cx="1248844" cy="967409"/>
          </a:xfrm>
          <a:prstGeom prst="plaque">
            <a:avLst/>
          </a:prstGeom>
          <a:solidFill>
            <a:schemeClr val="bg1"/>
          </a:solidFill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Clearing House</a:t>
            </a:r>
          </a:p>
        </p:txBody>
      </p:sp>
      <p:sp>
        <p:nvSpPr>
          <p:cNvPr id="180" name="Plaque 179">
            <a:extLst>
              <a:ext uri="{FF2B5EF4-FFF2-40B4-BE49-F238E27FC236}">
                <a16:creationId xmlns:a16="http://schemas.microsoft.com/office/drawing/2014/main" id="{AAC6042A-CA3D-E040-898C-F48690500EF2}"/>
              </a:ext>
            </a:extLst>
          </p:cNvPr>
          <p:cNvSpPr/>
          <p:nvPr/>
        </p:nvSpPr>
        <p:spPr>
          <a:xfrm>
            <a:off x="3154494" y="4154572"/>
            <a:ext cx="1248844" cy="967409"/>
          </a:xfrm>
          <a:prstGeom prst="plaque">
            <a:avLst/>
          </a:prstGeom>
          <a:solidFill>
            <a:schemeClr val="bg1"/>
          </a:solidFill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Clearing House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08803827-65EC-E240-BA04-5AC076DEF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7AF7130-D52B-FE49-B36D-8E669616D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err="1"/>
              <a:t>Shinkuro</a:t>
            </a:r>
            <a:r>
              <a:rPr lang="en-US" dirty="0"/>
              <a:t>, Inc.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EB6BBE-7F67-1C46-9FE9-A7C92DB23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683A0-A556-2545-841B-9D983D359617}" type="slidenum">
              <a:rPr lang="en-US" smtClean="0"/>
              <a:t>2</a:t>
            </a:fld>
            <a:endParaRPr lang="en-US"/>
          </a:p>
        </p:txBody>
      </p:sp>
      <p:sp>
        <p:nvSpPr>
          <p:cNvPr id="4" name="Oval Callout 3">
            <a:extLst>
              <a:ext uri="{FF2B5EF4-FFF2-40B4-BE49-F238E27FC236}">
                <a16:creationId xmlns:a16="http://schemas.microsoft.com/office/drawing/2014/main" id="{7188DC3D-EB65-C84C-9272-F640E03B1748}"/>
              </a:ext>
            </a:extLst>
          </p:cNvPr>
          <p:cNvSpPr/>
          <p:nvPr/>
        </p:nvSpPr>
        <p:spPr>
          <a:xfrm>
            <a:off x="7929151" y="4501770"/>
            <a:ext cx="504784" cy="283095"/>
          </a:xfrm>
          <a:prstGeom prst="wedgeEllipseCallout">
            <a:avLst>
              <a:gd name="adj1" fmla="val -353"/>
              <a:gd name="adj2" fmla="val 39721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Rt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Oval Callout 4">
            <a:extLst>
              <a:ext uri="{FF2B5EF4-FFF2-40B4-BE49-F238E27FC236}">
                <a16:creationId xmlns:a16="http://schemas.microsoft.com/office/drawing/2014/main" id="{B2F9104C-E802-C245-95BE-F1039CC82DC2}"/>
              </a:ext>
            </a:extLst>
          </p:cNvPr>
          <p:cNvSpPr/>
          <p:nvPr/>
        </p:nvSpPr>
        <p:spPr>
          <a:xfrm>
            <a:off x="114388" y="4626152"/>
            <a:ext cx="629043" cy="245101"/>
          </a:xfrm>
          <a:prstGeom prst="wedgeEllipseCallout">
            <a:avLst>
              <a:gd name="adj1" fmla="val -575"/>
              <a:gd name="adj2" fmla="val -24204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Rqr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Snip and Round Single Corner Rectangle 5">
            <a:extLst>
              <a:ext uri="{FF2B5EF4-FFF2-40B4-BE49-F238E27FC236}">
                <a16:creationId xmlns:a16="http://schemas.microsoft.com/office/drawing/2014/main" id="{FDEF39AE-4E5C-E444-A0E9-57EF5E399DE5}"/>
              </a:ext>
            </a:extLst>
          </p:cNvPr>
          <p:cNvSpPr/>
          <p:nvPr/>
        </p:nvSpPr>
        <p:spPr>
          <a:xfrm flipH="1">
            <a:off x="863704" y="5038386"/>
            <a:ext cx="346451" cy="352129"/>
          </a:xfrm>
          <a:prstGeom prst="snipRoundRect">
            <a:avLst>
              <a:gd name="adj1" fmla="val 21039"/>
              <a:gd name="adj2" fmla="val 28143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laque 7">
            <a:extLst>
              <a:ext uri="{FF2B5EF4-FFF2-40B4-BE49-F238E27FC236}">
                <a16:creationId xmlns:a16="http://schemas.microsoft.com/office/drawing/2014/main" id="{ADC90D00-2D6B-0B44-8B35-21EE5FF71966}"/>
              </a:ext>
            </a:extLst>
          </p:cNvPr>
          <p:cNvSpPr/>
          <p:nvPr/>
        </p:nvSpPr>
        <p:spPr>
          <a:xfrm>
            <a:off x="3057686" y="4265002"/>
            <a:ext cx="1248844" cy="967409"/>
          </a:xfrm>
          <a:prstGeom prst="plaque">
            <a:avLst/>
          </a:prstGeom>
          <a:solidFill>
            <a:schemeClr val="bg1"/>
          </a:solidFill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Clearing House</a:t>
            </a:r>
          </a:p>
        </p:txBody>
      </p: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D96AF1AB-A276-7747-916D-73231C0A0537}"/>
              </a:ext>
            </a:extLst>
          </p:cNvPr>
          <p:cNvGrpSpPr/>
          <p:nvPr/>
        </p:nvGrpSpPr>
        <p:grpSpPr>
          <a:xfrm>
            <a:off x="2455867" y="5010979"/>
            <a:ext cx="397936" cy="397607"/>
            <a:chOff x="2393386" y="5010974"/>
            <a:chExt cx="397936" cy="397607"/>
          </a:xfrm>
        </p:grpSpPr>
        <p:sp>
          <p:nvSpPr>
            <p:cNvPr id="13" name="Snip and Round Single Corner Rectangle 12">
              <a:extLst>
                <a:ext uri="{FF2B5EF4-FFF2-40B4-BE49-F238E27FC236}">
                  <a16:creationId xmlns:a16="http://schemas.microsoft.com/office/drawing/2014/main" id="{D5286CE1-BC9A-E14B-8261-69CC3C0757E9}"/>
                </a:ext>
              </a:extLst>
            </p:cNvPr>
            <p:cNvSpPr/>
            <p:nvPr/>
          </p:nvSpPr>
          <p:spPr>
            <a:xfrm flipH="1">
              <a:off x="2393386" y="5010974"/>
              <a:ext cx="397935" cy="388265"/>
            </a:xfrm>
            <a:prstGeom prst="snipRoundRect">
              <a:avLst>
                <a:gd name="adj1" fmla="val 21039"/>
                <a:gd name="adj2" fmla="val 28143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Snip and Round Single Corner Rectangle 13">
              <a:extLst>
                <a:ext uri="{FF2B5EF4-FFF2-40B4-BE49-F238E27FC236}">
                  <a16:creationId xmlns:a16="http://schemas.microsoft.com/office/drawing/2014/main" id="{441C50FB-E947-A942-8FAE-05BD2072A532}"/>
                </a:ext>
              </a:extLst>
            </p:cNvPr>
            <p:cNvSpPr/>
            <p:nvPr/>
          </p:nvSpPr>
          <p:spPr>
            <a:xfrm flipH="1">
              <a:off x="2413189" y="5020316"/>
              <a:ext cx="378133" cy="388265"/>
            </a:xfrm>
            <a:prstGeom prst="snipRoundRect">
              <a:avLst>
                <a:gd name="adj1" fmla="val 21039"/>
                <a:gd name="adj2" fmla="val 28143"/>
              </a:avLst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797DCAD-331C-904D-81A6-952A56DC5869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1014254" y="4747690"/>
            <a:ext cx="338184" cy="101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E5498B52-A434-D640-A686-EFA97A05EC19}"/>
              </a:ext>
            </a:extLst>
          </p:cNvPr>
          <p:cNvSpPr/>
          <p:nvPr/>
        </p:nvSpPr>
        <p:spPr>
          <a:xfrm>
            <a:off x="988075" y="4694726"/>
            <a:ext cx="107951" cy="107951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1FFA1EC-7DA3-B144-BAF3-FF8F47B7AEC1}"/>
              </a:ext>
            </a:extLst>
          </p:cNvPr>
          <p:cNvCxnSpPr>
            <a:cxnSpLocks/>
          </p:cNvCxnSpPr>
          <p:nvPr/>
        </p:nvCxnSpPr>
        <p:spPr>
          <a:xfrm flipV="1">
            <a:off x="743430" y="4748700"/>
            <a:ext cx="244647" cy="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B66356A-353F-9946-8B14-80C5CE9E099C}"/>
              </a:ext>
            </a:extLst>
          </p:cNvPr>
          <p:cNvCxnSpPr>
            <a:cxnSpLocks/>
            <a:stCxn id="52" idx="4"/>
            <a:endCxn id="14" idx="3"/>
          </p:cNvCxnSpPr>
          <p:nvPr/>
        </p:nvCxnSpPr>
        <p:spPr>
          <a:xfrm flipH="1">
            <a:off x="2664736" y="4802677"/>
            <a:ext cx="9803" cy="217644"/>
          </a:xfrm>
          <a:prstGeom prst="line">
            <a:avLst/>
          </a:prstGeom>
          <a:ln w="127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8341392-078C-374D-B7B7-57E22E7B5CD7}"/>
              </a:ext>
            </a:extLst>
          </p:cNvPr>
          <p:cNvCxnSpPr>
            <a:cxnSpLocks/>
          </p:cNvCxnSpPr>
          <p:nvPr/>
        </p:nvCxnSpPr>
        <p:spPr>
          <a:xfrm flipV="1">
            <a:off x="2603703" y="4748361"/>
            <a:ext cx="453983" cy="6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AB38EB9C-5063-4E4B-9784-07032A6D0E84}"/>
              </a:ext>
            </a:extLst>
          </p:cNvPr>
          <p:cNvSpPr/>
          <p:nvPr/>
        </p:nvSpPr>
        <p:spPr>
          <a:xfrm>
            <a:off x="2620563" y="4694726"/>
            <a:ext cx="107951" cy="107951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972F5D2-2BAC-9E4D-B623-905ACFD03D31}"/>
              </a:ext>
            </a:extLst>
          </p:cNvPr>
          <p:cNvCxnSpPr>
            <a:cxnSpLocks/>
            <a:stCxn id="7" idx="3"/>
            <a:endCxn id="52" idx="2"/>
          </p:cNvCxnSpPr>
          <p:nvPr/>
        </p:nvCxnSpPr>
        <p:spPr>
          <a:xfrm flipV="1">
            <a:off x="2437019" y="4748702"/>
            <a:ext cx="183544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A1C25D6-5DFB-7D43-859D-BD425E9B1D08}"/>
              </a:ext>
            </a:extLst>
          </p:cNvPr>
          <p:cNvCxnSpPr>
            <a:cxnSpLocks/>
            <a:stCxn id="37" idx="4"/>
          </p:cNvCxnSpPr>
          <p:nvPr/>
        </p:nvCxnSpPr>
        <p:spPr>
          <a:xfrm flipH="1">
            <a:off x="1036931" y="4802677"/>
            <a:ext cx="5120" cy="224447"/>
          </a:xfrm>
          <a:prstGeom prst="line">
            <a:avLst/>
          </a:prstGeom>
          <a:ln w="127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300DFA27-11C8-2D41-A06E-F28FAFC2D047}"/>
              </a:ext>
            </a:extLst>
          </p:cNvPr>
          <p:cNvSpPr/>
          <p:nvPr/>
        </p:nvSpPr>
        <p:spPr>
          <a:xfrm>
            <a:off x="5061088" y="4404939"/>
            <a:ext cx="1072397" cy="47675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Registrar</a:t>
            </a:r>
          </a:p>
        </p:txBody>
      </p:sp>
      <p:sp>
        <p:nvSpPr>
          <p:cNvPr id="70" name="Rounded Rectangle 69">
            <a:extLst>
              <a:ext uri="{FF2B5EF4-FFF2-40B4-BE49-F238E27FC236}">
                <a16:creationId xmlns:a16="http://schemas.microsoft.com/office/drawing/2014/main" id="{FCF4984B-854B-4B46-8782-7507FB3DD3E9}"/>
              </a:ext>
            </a:extLst>
          </p:cNvPr>
          <p:cNvSpPr/>
          <p:nvPr/>
        </p:nvSpPr>
        <p:spPr>
          <a:xfrm>
            <a:off x="5055032" y="2376411"/>
            <a:ext cx="999641" cy="47675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Registry</a:t>
            </a:r>
          </a:p>
        </p:txBody>
      </p:sp>
      <p:sp>
        <p:nvSpPr>
          <p:cNvPr id="71" name="Can 70">
            <a:extLst>
              <a:ext uri="{FF2B5EF4-FFF2-40B4-BE49-F238E27FC236}">
                <a16:creationId xmlns:a16="http://schemas.microsoft.com/office/drawing/2014/main" id="{62DBA758-28F7-4A40-836F-6A4E52F64559}"/>
              </a:ext>
            </a:extLst>
          </p:cNvPr>
          <p:cNvSpPr/>
          <p:nvPr/>
        </p:nvSpPr>
        <p:spPr>
          <a:xfrm>
            <a:off x="3330513" y="1994563"/>
            <a:ext cx="743695" cy="858600"/>
          </a:xfrm>
          <a:prstGeom prst="can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Public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DNS</a:t>
            </a:r>
          </a:p>
        </p:txBody>
      </p:sp>
      <p:sp>
        <p:nvSpPr>
          <p:cNvPr id="72" name="Rounded Rectangle 71">
            <a:extLst>
              <a:ext uri="{FF2B5EF4-FFF2-40B4-BE49-F238E27FC236}">
                <a16:creationId xmlns:a16="http://schemas.microsoft.com/office/drawing/2014/main" id="{6C4D2D84-7499-1240-9672-CBE74B9B1776}"/>
              </a:ext>
            </a:extLst>
          </p:cNvPr>
          <p:cNvSpPr/>
          <p:nvPr/>
        </p:nvSpPr>
        <p:spPr>
          <a:xfrm>
            <a:off x="4872932" y="1598905"/>
            <a:ext cx="1363841" cy="439120"/>
          </a:xfrm>
          <a:prstGeom prst="roundRect">
            <a:avLst>
              <a:gd name="adj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ICANN</a:t>
            </a:r>
          </a:p>
        </p:txBody>
      </p:sp>
      <p:sp>
        <p:nvSpPr>
          <p:cNvPr id="79" name="Can 78">
            <a:extLst>
              <a:ext uri="{FF2B5EF4-FFF2-40B4-BE49-F238E27FC236}">
                <a16:creationId xmlns:a16="http://schemas.microsoft.com/office/drawing/2014/main" id="{84617E2F-5B58-364F-884D-7E9781EB5CDB}"/>
              </a:ext>
            </a:extLst>
          </p:cNvPr>
          <p:cNvSpPr/>
          <p:nvPr/>
        </p:nvSpPr>
        <p:spPr>
          <a:xfrm>
            <a:off x="5132517" y="3351055"/>
            <a:ext cx="844659" cy="311539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Contacts</a:t>
            </a:r>
          </a:p>
        </p:txBody>
      </p:sp>
      <p:sp>
        <p:nvSpPr>
          <p:cNvPr id="75" name="Can 74">
            <a:extLst>
              <a:ext uri="{FF2B5EF4-FFF2-40B4-BE49-F238E27FC236}">
                <a16:creationId xmlns:a16="http://schemas.microsoft.com/office/drawing/2014/main" id="{D517A340-D4CA-4745-A7DA-ECC68EA809C9}"/>
              </a:ext>
            </a:extLst>
          </p:cNvPr>
          <p:cNvSpPr/>
          <p:nvPr/>
        </p:nvSpPr>
        <p:spPr>
          <a:xfrm>
            <a:off x="5132517" y="3106213"/>
            <a:ext cx="844659" cy="311539"/>
          </a:xfrm>
          <a:prstGeom prst="can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DNS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F7DEBADE-F84D-234F-A3A1-385A4E8892CB}"/>
              </a:ext>
            </a:extLst>
          </p:cNvPr>
          <p:cNvGrpSpPr/>
          <p:nvPr/>
        </p:nvGrpSpPr>
        <p:grpSpPr>
          <a:xfrm>
            <a:off x="6888039" y="4907572"/>
            <a:ext cx="379877" cy="420507"/>
            <a:chOff x="6765010" y="3654600"/>
            <a:chExt cx="697424" cy="772017"/>
          </a:xfrm>
        </p:grpSpPr>
        <p:sp>
          <p:nvSpPr>
            <p:cNvPr id="76" name="Snip and Round Single Corner Rectangle 75">
              <a:extLst>
                <a:ext uri="{FF2B5EF4-FFF2-40B4-BE49-F238E27FC236}">
                  <a16:creationId xmlns:a16="http://schemas.microsoft.com/office/drawing/2014/main" id="{D384AA3E-BCEB-A449-A4CF-66C18AC7A647}"/>
                </a:ext>
              </a:extLst>
            </p:cNvPr>
            <p:cNvSpPr/>
            <p:nvPr/>
          </p:nvSpPr>
          <p:spPr>
            <a:xfrm>
              <a:off x="6765010" y="3654600"/>
              <a:ext cx="697424" cy="345842"/>
            </a:xfrm>
            <a:prstGeom prst="snipRoundRect">
              <a:avLst>
                <a:gd name="adj1" fmla="val 16667"/>
                <a:gd name="adj2" fmla="val 43555"/>
              </a:avLst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C8462CC0-7B03-AF43-9FC8-A14E456891AF}"/>
                </a:ext>
              </a:extLst>
            </p:cNvPr>
            <p:cNvSpPr/>
            <p:nvPr/>
          </p:nvSpPr>
          <p:spPr>
            <a:xfrm>
              <a:off x="6765010" y="4002810"/>
              <a:ext cx="697424" cy="204061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3CED0214-3686-8A44-9105-88EF84065A24}"/>
                </a:ext>
              </a:extLst>
            </p:cNvPr>
            <p:cNvSpPr/>
            <p:nvPr/>
          </p:nvSpPr>
          <p:spPr>
            <a:xfrm>
              <a:off x="6765010" y="4222556"/>
              <a:ext cx="697424" cy="204061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81" name="Can 80">
            <a:extLst>
              <a:ext uri="{FF2B5EF4-FFF2-40B4-BE49-F238E27FC236}">
                <a16:creationId xmlns:a16="http://schemas.microsoft.com/office/drawing/2014/main" id="{A097912F-1105-B749-BDD9-28FE223224CE}"/>
              </a:ext>
            </a:extLst>
          </p:cNvPr>
          <p:cNvSpPr/>
          <p:nvPr/>
        </p:nvSpPr>
        <p:spPr>
          <a:xfrm>
            <a:off x="5174952" y="5652325"/>
            <a:ext cx="844659" cy="311539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Account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C1A1B7FF-52A2-2341-A48A-539E0B3E6A51}"/>
              </a:ext>
            </a:extLst>
          </p:cNvPr>
          <p:cNvSpPr/>
          <p:nvPr/>
        </p:nvSpPr>
        <p:spPr>
          <a:xfrm>
            <a:off x="5174952" y="5401772"/>
            <a:ext cx="844659" cy="311539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Contacts</a:t>
            </a:r>
          </a:p>
        </p:txBody>
      </p:sp>
      <p:sp>
        <p:nvSpPr>
          <p:cNvPr id="69" name="Can 68">
            <a:extLst>
              <a:ext uri="{FF2B5EF4-FFF2-40B4-BE49-F238E27FC236}">
                <a16:creationId xmlns:a16="http://schemas.microsoft.com/office/drawing/2014/main" id="{C66A8ED7-B4B0-C54A-8D5B-806E3BF66A21}"/>
              </a:ext>
            </a:extLst>
          </p:cNvPr>
          <p:cNvSpPr/>
          <p:nvPr/>
        </p:nvSpPr>
        <p:spPr>
          <a:xfrm>
            <a:off x="5174952" y="5154836"/>
            <a:ext cx="844659" cy="311539"/>
          </a:xfrm>
          <a:prstGeom prst="can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DNS</a:t>
            </a:r>
          </a:p>
        </p:txBody>
      </p:sp>
      <p:sp>
        <p:nvSpPr>
          <p:cNvPr id="86" name="Horizontal Scroll 85">
            <a:extLst>
              <a:ext uri="{FF2B5EF4-FFF2-40B4-BE49-F238E27FC236}">
                <a16:creationId xmlns:a16="http://schemas.microsoft.com/office/drawing/2014/main" id="{C7B12416-1A17-5147-AC8A-2F8E3402575C}"/>
              </a:ext>
            </a:extLst>
          </p:cNvPr>
          <p:cNvSpPr/>
          <p:nvPr/>
        </p:nvSpPr>
        <p:spPr>
          <a:xfrm>
            <a:off x="4834175" y="627314"/>
            <a:ext cx="1441343" cy="751191"/>
          </a:xfrm>
          <a:prstGeom prst="horizontalScroll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Govt</a:t>
            </a:r>
          </a:p>
        </p:txBody>
      </p:sp>
      <p:cxnSp>
        <p:nvCxnSpPr>
          <p:cNvPr id="89" name="Curved Connector 88">
            <a:extLst>
              <a:ext uri="{FF2B5EF4-FFF2-40B4-BE49-F238E27FC236}">
                <a16:creationId xmlns:a16="http://schemas.microsoft.com/office/drawing/2014/main" id="{D3B48CAF-6468-6D43-8831-4E510A49D93C}"/>
              </a:ext>
            </a:extLst>
          </p:cNvPr>
          <p:cNvCxnSpPr>
            <a:cxnSpLocks/>
            <a:stCxn id="8" idx="3"/>
            <a:endCxn id="68" idx="1"/>
          </p:cNvCxnSpPr>
          <p:nvPr/>
        </p:nvCxnSpPr>
        <p:spPr>
          <a:xfrm flipV="1">
            <a:off x="4306529" y="4643318"/>
            <a:ext cx="754555" cy="105389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urved Connector 89">
            <a:extLst>
              <a:ext uri="{FF2B5EF4-FFF2-40B4-BE49-F238E27FC236}">
                <a16:creationId xmlns:a16="http://schemas.microsoft.com/office/drawing/2014/main" id="{DEDC661B-691C-1345-90B2-3128B9ADA546}"/>
              </a:ext>
            </a:extLst>
          </p:cNvPr>
          <p:cNvCxnSpPr>
            <a:cxnSpLocks/>
            <a:stCxn id="8" idx="3"/>
            <a:endCxn id="70" idx="1"/>
          </p:cNvCxnSpPr>
          <p:nvPr/>
        </p:nvCxnSpPr>
        <p:spPr>
          <a:xfrm flipV="1">
            <a:off x="4306534" y="2614790"/>
            <a:ext cx="748497" cy="2133917"/>
          </a:xfrm>
          <a:prstGeom prst="curved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urved Connector 96">
            <a:extLst>
              <a:ext uri="{FF2B5EF4-FFF2-40B4-BE49-F238E27FC236}">
                <a16:creationId xmlns:a16="http://schemas.microsoft.com/office/drawing/2014/main" id="{C3FDEA39-262E-9040-9DBC-E87A43FD0EB4}"/>
              </a:ext>
            </a:extLst>
          </p:cNvPr>
          <p:cNvCxnSpPr>
            <a:cxnSpLocks/>
            <a:stCxn id="70" idx="1"/>
            <a:endCxn id="71" idx="4"/>
          </p:cNvCxnSpPr>
          <p:nvPr/>
        </p:nvCxnSpPr>
        <p:spPr>
          <a:xfrm rot="10800000">
            <a:off x="4074203" y="2423863"/>
            <a:ext cx="980824" cy="190923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5BA11155-0D50-F247-9B83-4890BEB47AB2}"/>
              </a:ext>
            </a:extLst>
          </p:cNvPr>
          <p:cNvCxnSpPr>
            <a:cxnSpLocks/>
            <a:stCxn id="121" idx="6"/>
            <a:endCxn id="68" idx="3"/>
          </p:cNvCxnSpPr>
          <p:nvPr/>
        </p:nvCxnSpPr>
        <p:spPr>
          <a:xfrm flipH="1">
            <a:off x="6133481" y="4635329"/>
            <a:ext cx="891287" cy="7984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6FB682D7-1B07-E64E-9D61-C3E253670C83}"/>
              </a:ext>
            </a:extLst>
          </p:cNvPr>
          <p:cNvSpPr/>
          <p:nvPr/>
        </p:nvSpPr>
        <p:spPr>
          <a:xfrm flipH="1">
            <a:off x="7024766" y="4581354"/>
            <a:ext cx="107951" cy="10795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077AE1E7-544E-6941-A93F-4FFECAC5A713}"/>
              </a:ext>
            </a:extLst>
          </p:cNvPr>
          <p:cNvCxnSpPr>
            <a:cxnSpLocks/>
            <a:stCxn id="4" idx="2"/>
            <a:endCxn id="121" idx="2"/>
          </p:cNvCxnSpPr>
          <p:nvPr/>
        </p:nvCxnSpPr>
        <p:spPr>
          <a:xfrm flipH="1" flipV="1">
            <a:off x="7132721" y="4635334"/>
            <a:ext cx="796435" cy="798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239FBADB-C4CA-CE43-962A-46F138A47875}"/>
              </a:ext>
            </a:extLst>
          </p:cNvPr>
          <p:cNvCxnSpPr>
            <a:cxnSpLocks/>
            <a:endCxn id="76" idx="3"/>
          </p:cNvCxnSpPr>
          <p:nvPr/>
        </p:nvCxnSpPr>
        <p:spPr>
          <a:xfrm>
            <a:off x="7076181" y="4696404"/>
            <a:ext cx="1792" cy="211169"/>
          </a:xfrm>
          <a:prstGeom prst="line">
            <a:avLst/>
          </a:prstGeom>
          <a:ln w="127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436176C5-986A-F34E-8932-5040F8ECB59E}"/>
              </a:ext>
            </a:extLst>
          </p:cNvPr>
          <p:cNvCxnSpPr>
            <a:stCxn id="70" idx="2"/>
            <a:endCxn id="75" idx="1"/>
          </p:cNvCxnSpPr>
          <p:nvPr/>
        </p:nvCxnSpPr>
        <p:spPr>
          <a:xfrm flipH="1">
            <a:off x="5554852" y="2853168"/>
            <a:ext cx="1" cy="25304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1B32DFE3-15C3-4F41-A1F9-09277B43C8AC}"/>
              </a:ext>
            </a:extLst>
          </p:cNvPr>
          <p:cNvCxnSpPr>
            <a:cxnSpLocks/>
          </p:cNvCxnSpPr>
          <p:nvPr/>
        </p:nvCxnSpPr>
        <p:spPr>
          <a:xfrm>
            <a:off x="5593274" y="4864818"/>
            <a:ext cx="8025" cy="29001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Cloud 169">
            <a:extLst>
              <a:ext uri="{FF2B5EF4-FFF2-40B4-BE49-F238E27FC236}">
                <a16:creationId xmlns:a16="http://schemas.microsoft.com/office/drawing/2014/main" id="{575B526B-891D-9E4C-8CD9-06CF76256720}"/>
              </a:ext>
            </a:extLst>
          </p:cNvPr>
          <p:cNvSpPr/>
          <p:nvPr/>
        </p:nvSpPr>
        <p:spPr>
          <a:xfrm>
            <a:off x="1741208" y="1658424"/>
            <a:ext cx="1304681" cy="1505069"/>
          </a:xfrm>
          <a:prstGeom prst="cloud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Internet</a:t>
            </a:r>
          </a:p>
        </p:txBody>
      </p: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2A8C95E5-79B2-794E-B2DD-2246C3498E3F}"/>
              </a:ext>
            </a:extLst>
          </p:cNvPr>
          <p:cNvCxnSpPr>
            <a:stCxn id="170" idx="0"/>
            <a:endCxn id="71" idx="2"/>
          </p:cNvCxnSpPr>
          <p:nvPr/>
        </p:nvCxnSpPr>
        <p:spPr>
          <a:xfrm>
            <a:off x="3044802" y="2410959"/>
            <a:ext cx="285711" cy="129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Oval Callout 172">
            <a:extLst>
              <a:ext uri="{FF2B5EF4-FFF2-40B4-BE49-F238E27FC236}">
                <a16:creationId xmlns:a16="http://schemas.microsoft.com/office/drawing/2014/main" id="{5FA10C16-2E7A-EB47-8397-7060D9515D08}"/>
              </a:ext>
            </a:extLst>
          </p:cNvPr>
          <p:cNvSpPr/>
          <p:nvPr/>
        </p:nvSpPr>
        <p:spPr>
          <a:xfrm>
            <a:off x="359033" y="1364163"/>
            <a:ext cx="736992" cy="245101"/>
          </a:xfrm>
          <a:prstGeom prst="wedgeEllipseCallout">
            <a:avLst>
              <a:gd name="adj1" fmla="val 47842"/>
              <a:gd name="adj2" fmla="val -5666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User</a:t>
            </a:r>
          </a:p>
        </p:txBody>
      </p:sp>
      <p:cxnSp>
        <p:nvCxnSpPr>
          <p:cNvPr id="175" name="Curved Connector 174">
            <a:extLst>
              <a:ext uri="{FF2B5EF4-FFF2-40B4-BE49-F238E27FC236}">
                <a16:creationId xmlns:a16="http://schemas.microsoft.com/office/drawing/2014/main" id="{CAC92AED-091E-D847-BEAE-60F573E458C0}"/>
              </a:ext>
            </a:extLst>
          </p:cNvPr>
          <p:cNvCxnSpPr>
            <a:stCxn id="173" idx="4"/>
            <a:endCxn id="170" idx="2"/>
          </p:cNvCxnSpPr>
          <p:nvPr/>
        </p:nvCxnSpPr>
        <p:spPr>
          <a:xfrm rot="16200000" flipH="1">
            <a:off x="835545" y="1501248"/>
            <a:ext cx="801691" cy="1017720"/>
          </a:xfrm>
          <a:prstGeom prst="curved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Snip and Round Single Corner Rectangle 193">
            <a:extLst>
              <a:ext uri="{FF2B5EF4-FFF2-40B4-BE49-F238E27FC236}">
                <a16:creationId xmlns:a16="http://schemas.microsoft.com/office/drawing/2014/main" id="{93E29BB2-8ED2-284A-B910-A314EB8EA873}"/>
              </a:ext>
            </a:extLst>
          </p:cNvPr>
          <p:cNvSpPr/>
          <p:nvPr/>
        </p:nvSpPr>
        <p:spPr>
          <a:xfrm flipH="1">
            <a:off x="7673647" y="1609388"/>
            <a:ext cx="346451" cy="352129"/>
          </a:xfrm>
          <a:prstGeom prst="snipRoundRect">
            <a:avLst>
              <a:gd name="adj1" fmla="val 21039"/>
              <a:gd name="adj2" fmla="val 28143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3BCF5DA8-C317-A24F-AE98-C62BF5DDDA91}"/>
              </a:ext>
            </a:extLst>
          </p:cNvPr>
          <p:cNvGrpSpPr/>
          <p:nvPr/>
        </p:nvGrpSpPr>
        <p:grpSpPr>
          <a:xfrm>
            <a:off x="7647904" y="2224455"/>
            <a:ext cx="397936" cy="397607"/>
            <a:chOff x="2393386" y="5010974"/>
            <a:chExt cx="397936" cy="397607"/>
          </a:xfrm>
        </p:grpSpPr>
        <p:sp>
          <p:nvSpPr>
            <p:cNvPr id="198" name="Snip and Round Single Corner Rectangle 197">
              <a:extLst>
                <a:ext uri="{FF2B5EF4-FFF2-40B4-BE49-F238E27FC236}">
                  <a16:creationId xmlns:a16="http://schemas.microsoft.com/office/drawing/2014/main" id="{5C13C424-434A-8449-AB02-AE5332A3DB7B}"/>
                </a:ext>
              </a:extLst>
            </p:cNvPr>
            <p:cNvSpPr/>
            <p:nvPr/>
          </p:nvSpPr>
          <p:spPr>
            <a:xfrm flipH="1">
              <a:off x="2393386" y="5010974"/>
              <a:ext cx="397935" cy="388265"/>
            </a:xfrm>
            <a:prstGeom prst="snipRoundRect">
              <a:avLst>
                <a:gd name="adj1" fmla="val 21039"/>
                <a:gd name="adj2" fmla="val 28143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Snip and Round Single Corner Rectangle 198">
              <a:extLst>
                <a:ext uri="{FF2B5EF4-FFF2-40B4-BE49-F238E27FC236}">
                  <a16:creationId xmlns:a16="http://schemas.microsoft.com/office/drawing/2014/main" id="{070385B5-6B46-0E46-8FCB-26862DC9C1B0}"/>
                </a:ext>
              </a:extLst>
            </p:cNvPr>
            <p:cNvSpPr/>
            <p:nvPr/>
          </p:nvSpPr>
          <p:spPr>
            <a:xfrm flipH="1">
              <a:off x="2413189" y="5020316"/>
              <a:ext cx="378133" cy="388265"/>
            </a:xfrm>
            <a:prstGeom prst="snipRoundRect">
              <a:avLst>
                <a:gd name="adj1" fmla="val 21039"/>
                <a:gd name="adj2" fmla="val 28143"/>
              </a:avLst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5FE38BBA-D72A-BD4E-A048-F49C34AB02DD}"/>
              </a:ext>
            </a:extLst>
          </p:cNvPr>
          <p:cNvGrpSpPr/>
          <p:nvPr/>
        </p:nvGrpSpPr>
        <p:grpSpPr>
          <a:xfrm>
            <a:off x="7656939" y="417065"/>
            <a:ext cx="379877" cy="420507"/>
            <a:chOff x="6765010" y="3654600"/>
            <a:chExt cx="697424" cy="772017"/>
          </a:xfrm>
        </p:grpSpPr>
        <p:sp>
          <p:nvSpPr>
            <p:cNvPr id="201" name="Snip and Round Single Corner Rectangle 200">
              <a:extLst>
                <a:ext uri="{FF2B5EF4-FFF2-40B4-BE49-F238E27FC236}">
                  <a16:creationId xmlns:a16="http://schemas.microsoft.com/office/drawing/2014/main" id="{4550599C-2F56-B44E-9D4B-D48E145F327C}"/>
                </a:ext>
              </a:extLst>
            </p:cNvPr>
            <p:cNvSpPr/>
            <p:nvPr/>
          </p:nvSpPr>
          <p:spPr>
            <a:xfrm>
              <a:off x="6765010" y="3654600"/>
              <a:ext cx="697424" cy="345842"/>
            </a:xfrm>
            <a:prstGeom prst="snipRoundRect">
              <a:avLst>
                <a:gd name="adj1" fmla="val 16667"/>
                <a:gd name="adj2" fmla="val 43555"/>
              </a:avLst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24EDA597-5EEB-E747-8551-218931E3BA77}"/>
                </a:ext>
              </a:extLst>
            </p:cNvPr>
            <p:cNvSpPr/>
            <p:nvPr/>
          </p:nvSpPr>
          <p:spPr>
            <a:xfrm>
              <a:off x="6765010" y="4002810"/>
              <a:ext cx="697424" cy="204061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581D7CA5-8504-E443-AE78-82E97B641291}"/>
                </a:ext>
              </a:extLst>
            </p:cNvPr>
            <p:cNvSpPr/>
            <p:nvPr/>
          </p:nvSpPr>
          <p:spPr>
            <a:xfrm>
              <a:off x="6765010" y="4222556"/>
              <a:ext cx="697424" cy="204061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05" name="TextBox 204">
            <a:extLst>
              <a:ext uri="{FF2B5EF4-FFF2-40B4-BE49-F238E27FC236}">
                <a16:creationId xmlns:a16="http://schemas.microsoft.com/office/drawing/2014/main" id="{86DF00EC-0BF8-B044-BD52-25417D513999}"/>
              </a:ext>
            </a:extLst>
          </p:cNvPr>
          <p:cNvSpPr txBox="1"/>
          <p:nvPr/>
        </p:nvSpPr>
        <p:spPr>
          <a:xfrm>
            <a:off x="8352981" y="352130"/>
            <a:ext cx="1909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Registration: DNS, Contact, Account</a:t>
            </a: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5A656111-0866-1F44-BAA6-53FED408B494}"/>
              </a:ext>
            </a:extLst>
          </p:cNvPr>
          <p:cNvSpPr txBox="1"/>
          <p:nvPr/>
        </p:nvSpPr>
        <p:spPr>
          <a:xfrm>
            <a:off x="8293549" y="919663"/>
            <a:ext cx="1909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Policy: Collection and Disclosure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F8C0EF79-DC1C-A348-9827-7E0F88436526}"/>
              </a:ext>
            </a:extLst>
          </p:cNvPr>
          <p:cNvSpPr txBox="1"/>
          <p:nvPr/>
        </p:nvSpPr>
        <p:spPr>
          <a:xfrm>
            <a:off x="8258947" y="1521811"/>
            <a:ext cx="1909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Request: Who, Why, What 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D6B4AD60-2048-204C-AC4C-F0F26EE7F560}"/>
              </a:ext>
            </a:extLst>
          </p:cNvPr>
          <p:cNvSpPr txBox="1"/>
          <p:nvPr/>
        </p:nvSpPr>
        <p:spPr>
          <a:xfrm>
            <a:off x="8267265" y="2120599"/>
            <a:ext cx="1909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Authenticated &amp; Approved Request</a:t>
            </a: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D6E84CAC-924E-EB41-9F9A-164D963E97BC}"/>
              </a:ext>
            </a:extLst>
          </p:cNvPr>
          <p:cNvSpPr/>
          <p:nvPr/>
        </p:nvSpPr>
        <p:spPr>
          <a:xfrm>
            <a:off x="7478164" y="204463"/>
            <a:ext cx="2784699" cy="364904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Oval Callout 209">
            <a:extLst>
              <a:ext uri="{FF2B5EF4-FFF2-40B4-BE49-F238E27FC236}">
                <a16:creationId xmlns:a16="http://schemas.microsoft.com/office/drawing/2014/main" id="{AA6C361B-C1FC-D248-B29E-BFD78CC16E3F}"/>
              </a:ext>
            </a:extLst>
          </p:cNvPr>
          <p:cNvSpPr/>
          <p:nvPr/>
        </p:nvSpPr>
        <p:spPr>
          <a:xfrm>
            <a:off x="7648616" y="2904070"/>
            <a:ext cx="504784" cy="283095"/>
          </a:xfrm>
          <a:prstGeom prst="wedgeEllipseCallout">
            <a:avLst>
              <a:gd name="adj1" fmla="val -353"/>
              <a:gd name="adj2" fmla="val 39721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Rt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11" name="Oval Callout 210">
            <a:extLst>
              <a:ext uri="{FF2B5EF4-FFF2-40B4-BE49-F238E27FC236}">
                <a16:creationId xmlns:a16="http://schemas.microsoft.com/office/drawing/2014/main" id="{7E49EA41-E652-B94B-89A1-7405891073FA}"/>
              </a:ext>
            </a:extLst>
          </p:cNvPr>
          <p:cNvSpPr/>
          <p:nvPr/>
        </p:nvSpPr>
        <p:spPr>
          <a:xfrm>
            <a:off x="7586487" y="3388272"/>
            <a:ext cx="629043" cy="245101"/>
          </a:xfrm>
          <a:prstGeom prst="wedgeEllipseCallout">
            <a:avLst>
              <a:gd name="adj1" fmla="val -575"/>
              <a:gd name="adj2" fmla="val -24204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Rqr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B87B2410-E61A-E545-A964-81FD9D8322B9}"/>
              </a:ext>
            </a:extLst>
          </p:cNvPr>
          <p:cNvSpPr txBox="1"/>
          <p:nvPr/>
        </p:nvSpPr>
        <p:spPr>
          <a:xfrm>
            <a:off x="8293547" y="2852628"/>
            <a:ext cx="15433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Registrant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0F8DF040-A235-6A41-86A9-D1FEE678E2BB}"/>
              </a:ext>
            </a:extLst>
          </p:cNvPr>
          <p:cNvSpPr txBox="1"/>
          <p:nvPr/>
        </p:nvSpPr>
        <p:spPr>
          <a:xfrm>
            <a:off x="8293546" y="3321277"/>
            <a:ext cx="15433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Requester</a:t>
            </a:r>
          </a:p>
        </p:txBody>
      </p:sp>
      <p:cxnSp>
        <p:nvCxnSpPr>
          <p:cNvPr id="93" name="Curved Connector 92">
            <a:extLst>
              <a:ext uri="{FF2B5EF4-FFF2-40B4-BE49-F238E27FC236}">
                <a16:creationId xmlns:a16="http://schemas.microsoft.com/office/drawing/2014/main" id="{03620D88-8680-9F46-B4C3-192B4781E83E}"/>
              </a:ext>
            </a:extLst>
          </p:cNvPr>
          <p:cNvCxnSpPr>
            <a:cxnSpLocks/>
            <a:stCxn id="68" idx="3"/>
            <a:endCxn id="70" idx="3"/>
          </p:cNvCxnSpPr>
          <p:nvPr/>
        </p:nvCxnSpPr>
        <p:spPr>
          <a:xfrm flipH="1" flipV="1">
            <a:off x="6054672" y="2614785"/>
            <a:ext cx="78813" cy="2028528"/>
          </a:xfrm>
          <a:prstGeom prst="curvedConnector3">
            <a:avLst>
              <a:gd name="adj1" fmla="val -290054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BD392D5F-B27A-484F-8550-07706B330245}"/>
              </a:ext>
            </a:extLst>
          </p:cNvPr>
          <p:cNvSpPr/>
          <p:nvPr/>
        </p:nvSpPr>
        <p:spPr>
          <a:xfrm>
            <a:off x="5626796" y="4318258"/>
            <a:ext cx="625754" cy="221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Policy</a:t>
            </a:r>
          </a:p>
        </p:txBody>
      </p:sp>
      <p:sp>
        <p:nvSpPr>
          <p:cNvPr id="92" name="Rounded Rectangle 91">
            <a:extLst>
              <a:ext uri="{FF2B5EF4-FFF2-40B4-BE49-F238E27FC236}">
                <a16:creationId xmlns:a16="http://schemas.microsoft.com/office/drawing/2014/main" id="{C6117661-7143-8C4C-8388-B68BAFC69415}"/>
              </a:ext>
            </a:extLst>
          </p:cNvPr>
          <p:cNvSpPr/>
          <p:nvPr/>
        </p:nvSpPr>
        <p:spPr>
          <a:xfrm>
            <a:off x="5611019" y="2275556"/>
            <a:ext cx="625754" cy="221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Policy</a:t>
            </a:r>
          </a:p>
        </p:txBody>
      </p:sp>
      <p:sp>
        <p:nvSpPr>
          <p:cNvPr id="94" name="Rounded Rectangle 93">
            <a:extLst>
              <a:ext uri="{FF2B5EF4-FFF2-40B4-BE49-F238E27FC236}">
                <a16:creationId xmlns:a16="http://schemas.microsoft.com/office/drawing/2014/main" id="{7DCBF3D0-5950-ED4E-8F43-C2A234AF390A}"/>
              </a:ext>
            </a:extLst>
          </p:cNvPr>
          <p:cNvSpPr/>
          <p:nvPr/>
        </p:nvSpPr>
        <p:spPr>
          <a:xfrm>
            <a:off x="5706734" y="1489434"/>
            <a:ext cx="625754" cy="221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Policy</a:t>
            </a:r>
          </a:p>
        </p:txBody>
      </p:sp>
      <p:sp>
        <p:nvSpPr>
          <p:cNvPr id="95" name="Rounded Rectangle 94">
            <a:extLst>
              <a:ext uri="{FF2B5EF4-FFF2-40B4-BE49-F238E27FC236}">
                <a16:creationId xmlns:a16="http://schemas.microsoft.com/office/drawing/2014/main" id="{A01C08EC-B3EE-9E47-A1EF-8064B762B2B9}"/>
              </a:ext>
            </a:extLst>
          </p:cNvPr>
          <p:cNvSpPr/>
          <p:nvPr/>
        </p:nvSpPr>
        <p:spPr>
          <a:xfrm>
            <a:off x="5734634" y="672040"/>
            <a:ext cx="625754" cy="221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Policy</a:t>
            </a:r>
          </a:p>
        </p:txBody>
      </p:sp>
      <p:sp>
        <p:nvSpPr>
          <p:cNvPr id="96" name="Rounded Rectangle 95">
            <a:extLst>
              <a:ext uri="{FF2B5EF4-FFF2-40B4-BE49-F238E27FC236}">
                <a16:creationId xmlns:a16="http://schemas.microsoft.com/office/drawing/2014/main" id="{42F4A629-AF9F-D142-9949-13FE23460FC2}"/>
              </a:ext>
            </a:extLst>
          </p:cNvPr>
          <p:cNvSpPr/>
          <p:nvPr/>
        </p:nvSpPr>
        <p:spPr>
          <a:xfrm>
            <a:off x="7572980" y="1080103"/>
            <a:ext cx="625754" cy="221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A95CBD-FAF4-5143-8C75-7298E067CA2D}"/>
              </a:ext>
            </a:extLst>
          </p:cNvPr>
          <p:cNvSpPr txBox="1"/>
          <p:nvPr/>
        </p:nvSpPr>
        <p:spPr>
          <a:xfrm>
            <a:off x="8503412" y="5160856"/>
            <a:ext cx="2957575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Everyone has policies</a:t>
            </a:r>
          </a:p>
        </p:txBody>
      </p:sp>
    </p:spTree>
    <p:extLst>
      <p:ext uri="{BB962C8B-B14F-4D97-AF65-F5344CB8AC3E}">
        <p14:creationId xmlns:p14="http://schemas.microsoft.com/office/powerpoint/2010/main" val="1746641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9F374-167A-CE49-A8CB-ACC7ADB7D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ABA4B-433B-8C49-897B-938A68AC8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What you want; what they want</a:t>
            </a:r>
          </a:p>
          <a:p>
            <a:r>
              <a:rPr lang="en-US" dirty="0"/>
              <a:t>Collectors and Requestors</a:t>
            </a:r>
          </a:p>
          <a:p>
            <a:r>
              <a:rPr lang="en-US" dirty="0"/>
              <a:t>Hierarchy of authorities</a:t>
            </a:r>
          </a:p>
          <a:p>
            <a:r>
              <a:rPr lang="en-US" dirty="0"/>
              <a:t>Data Dictionary, Categories</a:t>
            </a:r>
          </a:p>
          <a:p>
            <a:r>
              <a:rPr lang="en-US" dirty="0"/>
              <a:t>Validation</a:t>
            </a:r>
          </a:p>
          <a:p>
            <a:r>
              <a:rPr lang="en-US" dirty="0" err="1"/>
              <a:t>Sensitvity</a:t>
            </a:r>
            <a:endParaRPr lang="en-US" dirty="0"/>
          </a:p>
          <a:p>
            <a:r>
              <a:rPr lang="en-US" dirty="0"/>
              <a:t>Scope</a:t>
            </a:r>
          </a:p>
          <a:p>
            <a:r>
              <a:rPr lang="en-US" dirty="0"/>
              <a:t>Groups of Requestors</a:t>
            </a:r>
          </a:p>
          <a:p>
            <a:r>
              <a:rPr lang="en-US" dirty="0"/>
              <a:t>Authorized Requests</a:t>
            </a:r>
          </a:p>
          <a:p>
            <a:r>
              <a:rPr lang="en-US" dirty="0"/>
              <a:t>Governance Structures</a:t>
            </a:r>
          </a:p>
        </p:txBody>
      </p:sp>
    </p:spTree>
    <p:extLst>
      <p:ext uri="{BB962C8B-B14F-4D97-AF65-F5344CB8AC3E}">
        <p14:creationId xmlns:p14="http://schemas.microsoft.com/office/powerpoint/2010/main" val="3000602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B1CA482-0948-264F-8DAA-695CBA8E9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places to use Framework/Model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B206C6-779B-EA44-B68A-F2090A4A8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CB38ECE-3753-C64C-B09B-2CE95C8BB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err="1"/>
              <a:t>Shinkuro</a:t>
            </a:r>
            <a:r>
              <a:rPr lang="en-US" dirty="0"/>
              <a:t>, Inc. 2020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4A414F-90BC-DB42-A9C2-8C9769AD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683A0-A556-2545-841B-9D983D359617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1FDCF35-B8C4-2546-A413-3955A303E1E8}"/>
              </a:ext>
            </a:extLst>
          </p:cNvPr>
          <p:cNvGraphicFramePr/>
          <p:nvPr/>
        </p:nvGraphicFramePr>
        <p:xfrm>
          <a:off x="838200" y="1529395"/>
          <a:ext cx="10515600" cy="4608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4116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0E33E-581C-374D-AD56-FA4306F7F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Collectors – Registrars, et 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EB1FD-2778-7B42-84E1-07ACD4F83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Dictionary of Data Elements</a:t>
            </a:r>
          </a:p>
          <a:p>
            <a:pPr lvl="1"/>
            <a:r>
              <a:rPr lang="en-US" dirty="0"/>
              <a:t>DNS, </a:t>
            </a:r>
            <a:r>
              <a:rPr lang="en-US" dirty="0" err="1"/>
              <a:t>regops</a:t>
            </a:r>
            <a:r>
              <a:rPr lang="en-US" dirty="0"/>
              <a:t>, payment, contacts, etc.</a:t>
            </a:r>
          </a:p>
          <a:p>
            <a:pPr lvl="1"/>
            <a:r>
              <a:rPr lang="en-US" dirty="0"/>
              <a:t>Fine grain – approx. 90 data elements</a:t>
            </a:r>
          </a:p>
          <a:p>
            <a:pPr lvl="2"/>
            <a:r>
              <a:rPr lang="en-US" dirty="0"/>
              <a:t>Organized into several </a:t>
            </a:r>
            <a:r>
              <a:rPr lang="en-US" u="sng" dirty="0"/>
              <a:t>Categories</a:t>
            </a:r>
          </a:p>
          <a:p>
            <a:r>
              <a:rPr lang="en-US" dirty="0"/>
              <a:t>For each data element</a:t>
            </a:r>
          </a:p>
          <a:p>
            <a:pPr lvl="1"/>
            <a:r>
              <a:rPr lang="en-US" dirty="0"/>
              <a:t>Collect, Don’t collect, Optional</a:t>
            </a:r>
          </a:p>
          <a:p>
            <a:pPr lvl="1"/>
            <a:r>
              <a:rPr lang="en-US" dirty="0"/>
              <a:t>Validate if required</a:t>
            </a:r>
          </a:p>
          <a:p>
            <a:pPr lvl="1"/>
            <a:r>
              <a:rPr lang="en-US" dirty="0"/>
              <a:t>Assign Sensitivity Level</a:t>
            </a:r>
          </a:p>
          <a:p>
            <a:r>
              <a:rPr lang="en-US" dirty="0"/>
              <a:t>Different rules for different subsets</a:t>
            </a:r>
          </a:p>
          <a:p>
            <a:pPr lvl="1"/>
            <a:r>
              <a:rPr lang="en-US" dirty="0"/>
              <a:t>E.g. natural vs legal, protected vs normal</a:t>
            </a:r>
          </a:p>
          <a:p>
            <a:endParaRPr lang="en-US" dirty="0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53035106-9C86-A04E-9CA2-68E362E647E4}"/>
              </a:ext>
            </a:extLst>
          </p:cNvPr>
          <p:cNvSpPr/>
          <p:nvPr/>
        </p:nvSpPr>
        <p:spPr>
          <a:xfrm>
            <a:off x="6739004" y="1929008"/>
            <a:ext cx="889348" cy="3964534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lded Corner 4">
            <a:extLst>
              <a:ext uri="{FF2B5EF4-FFF2-40B4-BE49-F238E27FC236}">
                <a16:creationId xmlns:a16="http://schemas.microsoft.com/office/drawing/2014/main" id="{289A9580-530C-BE40-B54E-7B03328F5077}"/>
              </a:ext>
            </a:extLst>
          </p:cNvPr>
          <p:cNvSpPr/>
          <p:nvPr/>
        </p:nvSpPr>
        <p:spPr>
          <a:xfrm>
            <a:off x="8404964" y="1929008"/>
            <a:ext cx="2404998" cy="3732756"/>
          </a:xfrm>
          <a:prstGeom prst="foldedCorner">
            <a:avLst/>
          </a:prstGeom>
          <a:solidFill>
            <a:schemeClr val="bg1"/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Collection and Labeling Specification</a:t>
            </a:r>
          </a:p>
        </p:txBody>
      </p:sp>
    </p:spTree>
    <p:extLst>
      <p:ext uri="{BB962C8B-B14F-4D97-AF65-F5344CB8AC3E}">
        <p14:creationId xmlns:p14="http://schemas.microsoft.com/office/powerpoint/2010/main" val="2794828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CAC16-CC59-3D4E-AC75-1A54B7DD2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Validation Levels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06E91-0CAA-F64A-A692-26D338A4D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Emboides</a:t>
            </a:r>
            <a:r>
              <a:rPr lang="en-US" dirty="0"/>
              <a:t> the SAC 058 scale</a:t>
            </a:r>
          </a:p>
          <a:p>
            <a:r>
              <a:rPr lang="en-US" dirty="0"/>
              <a:t>Every data element is subject to a degree of validation (perhaps none)</a:t>
            </a:r>
          </a:p>
          <a:p>
            <a:pPr lvl="1"/>
            <a:r>
              <a:rPr lang="en-US" dirty="0"/>
              <a:t>Might vary depending on the status of the registrant</a:t>
            </a:r>
          </a:p>
          <a:p>
            <a:r>
              <a:rPr lang="en-US" dirty="0"/>
              <a:t>The Levels</a:t>
            </a:r>
          </a:p>
          <a:p>
            <a:pPr lvl="1"/>
            <a:r>
              <a:rPr lang="en-US" dirty="0"/>
              <a:t>V0 = no validation</a:t>
            </a:r>
          </a:p>
          <a:p>
            <a:pPr lvl="1"/>
            <a:r>
              <a:rPr lang="en-US" dirty="0"/>
              <a:t>V1 = syntactic check</a:t>
            </a:r>
          </a:p>
          <a:p>
            <a:pPr lvl="1"/>
            <a:r>
              <a:rPr lang="en-US" dirty="0"/>
              <a:t>V2 = operational check</a:t>
            </a:r>
          </a:p>
          <a:p>
            <a:pPr lvl="1"/>
            <a:r>
              <a:rPr lang="en-US" dirty="0"/>
              <a:t>V3 = identity check</a:t>
            </a:r>
          </a:p>
        </p:txBody>
      </p:sp>
    </p:spTree>
    <p:extLst>
      <p:ext uri="{BB962C8B-B14F-4D97-AF65-F5344CB8AC3E}">
        <p14:creationId xmlns:p14="http://schemas.microsoft.com/office/powerpoint/2010/main" val="4055479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CAC16-CC59-3D4E-AC75-1A54B7DD2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Sensitivity Levels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06E91-0CAA-F64A-A692-26D338A4D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Generalization of “public” vs “private”</a:t>
            </a:r>
          </a:p>
          <a:p>
            <a:r>
              <a:rPr lang="en-US" dirty="0"/>
              <a:t>Every data element is assigned a sensitivity level</a:t>
            </a:r>
          </a:p>
          <a:p>
            <a:pPr lvl="1"/>
            <a:r>
              <a:rPr lang="en-US" dirty="0"/>
              <a:t>Might vary depending on the status of the registrant</a:t>
            </a:r>
          </a:p>
          <a:p>
            <a:r>
              <a:rPr lang="en-US" dirty="0"/>
              <a:t>Requesters are authorized to receive data elements up to a sensitivity level</a:t>
            </a:r>
          </a:p>
          <a:p>
            <a:r>
              <a:rPr lang="en-US" dirty="0"/>
              <a:t>The Levels</a:t>
            </a:r>
          </a:p>
          <a:p>
            <a:pPr lvl="1"/>
            <a:r>
              <a:rPr lang="en-US" dirty="0"/>
              <a:t>S0 = public</a:t>
            </a:r>
          </a:p>
          <a:p>
            <a:pPr lvl="1"/>
            <a:r>
              <a:rPr lang="en-US" dirty="0"/>
              <a:t>S1 = private  (“Redacted” if not authorized)</a:t>
            </a:r>
          </a:p>
          <a:p>
            <a:pPr lvl="1"/>
            <a:r>
              <a:rPr lang="en-US" dirty="0"/>
              <a:t>S2 = very private</a:t>
            </a:r>
          </a:p>
          <a:p>
            <a:pPr lvl="1"/>
            <a:r>
              <a:rPr lang="en-US" dirty="0"/>
              <a:t>S3 = legal authority required</a:t>
            </a:r>
          </a:p>
        </p:txBody>
      </p:sp>
    </p:spTree>
    <p:extLst>
      <p:ext uri="{BB962C8B-B14F-4D97-AF65-F5344CB8AC3E}">
        <p14:creationId xmlns:p14="http://schemas.microsoft.com/office/powerpoint/2010/main" val="1490266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6BF35-9D83-4549-B85B-16B325895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DDB87-C8A3-A843-9CEE-826E1F346F4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Location</a:t>
            </a:r>
          </a:p>
          <a:p>
            <a:pPr lvl="1"/>
            <a:r>
              <a:rPr lang="en-US" dirty="0"/>
              <a:t>Country</a:t>
            </a:r>
          </a:p>
          <a:p>
            <a:pPr lvl="1"/>
            <a:r>
              <a:rPr lang="en-US" dirty="0"/>
              <a:t>State/Province</a:t>
            </a:r>
          </a:p>
          <a:p>
            <a:pPr lvl="1"/>
            <a:r>
              <a:rPr lang="en-US" dirty="0"/>
              <a:t>City</a:t>
            </a:r>
          </a:p>
          <a:p>
            <a:pPr lvl="1"/>
            <a:r>
              <a:rPr lang="en-US" dirty="0"/>
              <a:t>Post &amp; Street Address</a:t>
            </a:r>
          </a:p>
          <a:p>
            <a:r>
              <a:rPr lang="en-US" dirty="0"/>
              <a:t>Email</a:t>
            </a:r>
          </a:p>
          <a:p>
            <a:r>
              <a:rPr lang="en-US" dirty="0"/>
              <a:t>Phone</a:t>
            </a:r>
          </a:p>
          <a:p>
            <a:r>
              <a:rPr lang="en-US" dirty="0"/>
              <a:t>Name</a:t>
            </a:r>
          </a:p>
          <a:p>
            <a:r>
              <a:rPr lang="en-US" dirty="0"/>
              <a:t>Org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B1758C-DD0B-FC42-9FEE-685CF8797FF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DNS</a:t>
            </a:r>
          </a:p>
          <a:p>
            <a:r>
              <a:rPr lang="en-US" dirty="0" err="1"/>
              <a:t>Regops</a:t>
            </a:r>
            <a:endParaRPr lang="en-US" dirty="0"/>
          </a:p>
          <a:p>
            <a:r>
              <a:rPr lang="en-US" dirty="0"/>
              <a:t>Forensic</a:t>
            </a:r>
          </a:p>
          <a:p>
            <a:r>
              <a:rPr lang="en-US" dirty="0" err="1"/>
              <a:t>UniqueID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413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6F96A-7A61-6348-BDF0-E604485D5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423D59-CF96-8A4E-A686-69C5583DA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Prefilled</a:t>
            </a:r>
          </a:p>
          <a:p>
            <a:pPr lvl="1"/>
            <a:r>
              <a:rPr lang="en-US" dirty="0"/>
              <a:t> identification</a:t>
            </a:r>
          </a:p>
          <a:p>
            <a:pPr lvl="1"/>
            <a:r>
              <a:rPr lang="en-US" dirty="0"/>
              <a:t>Credentials</a:t>
            </a:r>
          </a:p>
          <a:p>
            <a:pPr lvl="1"/>
            <a:r>
              <a:rPr lang="en-US" dirty="0"/>
              <a:t>purpose.</a:t>
            </a:r>
          </a:p>
          <a:p>
            <a:r>
              <a:rPr lang="en-US" dirty="0"/>
              <a:t>Preset parameters</a:t>
            </a:r>
          </a:p>
          <a:p>
            <a:pPr lvl="1"/>
            <a:r>
              <a:rPr lang="en-US" dirty="0"/>
              <a:t>Authorized sensitivity level</a:t>
            </a:r>
          </a:p>
          <a:p>
            <a:pPr lvl="1"/>
            <a:r>
              <a:rPr lang="en-US" dirty="0"/>
              <a:t>Authorized categories</a:t>
            </a:r>
          </a:p>
          <a:p>
            <a:r>
              <a:rPr lang="en-US" dirty="0"/>
              <a:t>Request details</a:t>
            </a:r>
          </a:p>
          <a:p>
            <a:pPr lvl="1"/>
            <a:r>
              <a:rPr lang="en-US" dirty="0"/>
              <a:t>Domain name</a:t>
            </a:r>
          </a:p>
          <a:p>
            <a:pPr lvl="1"/>
            <a:r>
              <a:rPr lang="en-US" dirty="0"/>
              <a:t>(Search by name)</a:t>
            </a:r>
          </a:p>
          <a:p>
            <a:pPr lvl="1"/>
            <a:r>
              <a:rPr lang="en-US" dirty="0"/>
              <a:t>(Search by email)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F2B8CAA4-FF30-0E48-AA0E-B650507BDD0B}"/>
              </a:ext>
            </a:extLst>
          </p:cNvPr>
          <p:cNvSpPr/>
          <p:nvPr/>
        </p:nvSpPr>
        <p:spPr>
          <a:xfrm>
            <a:off x="5394542" y="1825624"/>
            <a:ext cx="701458" cy="2658693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ADB7B3-6A9C-BB42-92CF-5AA796925776}"/>
              </a:ext>
            </a:extLst>
          </p:cNvPr>
          <p:cNvSpPr txBox="1"/>
          <p:nvPr/>
        </p:nvSpPr>
        <p:spPr>
          <a:xfrm>
            <a:off x="6776580" y="2370140"/>
            <a:ext cx="2843409" cy="1569660"/>
          </a:xfrm>
          <a:prstGeom prst="rect">
            <a:avLst/>
          </a:prstGeom>
          <a:noFill/>
          <a:ln w="1016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Advance Authorization via Governance structure </a:t>
            </a:r>
          </a:p>
        </p:txBody>
      </p:sp>
    </p:spTree>
    <p:extLst>
      <p:ext uri="{BB962C8B-B14F-4D97-AF65-F5344CB8AC3E}">
        <p14:creationId xmlns:p14="http://schemas.microsoft.com/office/powerpoint/2010/main" val="1641206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7727</TotalTime>
  <Words>897</Words>
  <Application>Microsoft Macintosh PowerPoint</Application>
  <PresentationFormat>Widescreen</PresentationFormat>
  <Paragraphs>301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Bradley Hand</vt:lpstr>
      <vt:lpstr>Calibri</vt:lpstr>
      <vt:lpstr>Calibri Light</vt:lpstr>
      <vt:lpstr>Office Theme</vt:lpstr>
      <vt:lpstr>SSAC EPDP WP Briefing</vt:lpstr>
      <vt:lpstr>PowerPoint Presentation</vt:lpstr>
      <vt:lpstr>Concepts</vt:lpstr>
      <vt:lpstr>Three places to use Framework/Model</vt:lpstr>
      <vt:lpstr>Collectors – Registrars, et al</vt:lpstr>
      <vt:lpstr>Validation Levels</vt:lpstr>
      <vt:lpstr>Sensitivity Levels</vt:lpstr>
      <vt:lpstr>Categories</vt:lpstr>
      <vt:lpstr>Requests</vt:lpstr>
      <vt:lpstr>Request Sequence</vt:lpstr>
      <vt:lpstr>General Classes of Requests</vt:lpstr>
      <vt:lpstr>Request Model</vt:lpstr>
      <vt:lpstr>The Current Data Dictionary &gt;90 Data Elements with Categories &amp; Subcategories</vt:lpstr>
      <vt:lpstr>PowerPoint Presentation</vt:lpstr>
      <vt:lpstr>Registration Process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Crocker</dc:creator>
  <cp:lastModifiedBy>Steve Crocker</cp:lastModifiedBy>
  <cp:revision>19</cp:revision>
  <dcterms:created xsi:type="dcterms:W3CDTF">2021-03-26T01:45:28Z</dcterms:created>
  <dcterms:modified xsi:type="dcterms:W3CDTF">2021-04-01T13:11:32Z</dcterms:modified>
</cp:coreProperties>
</file>