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5"/>
  </p:notesMasterIdLst>
  <p:handoutMasterIdLst>
    <p:handoutMasterId r:id="rId16"/>
  </p:handoutMasterIdLst>
  <p:sldIdLst>
    <p:sldId id="540" r:id="rId2"/>
    <p:sldId id="592" r:id="rId3"/>
    <p:sldId id="580" r:id="rId4"/>
    <p:sldId id="619" r:id="rId5"/>
    <p:sldId id="581" r:id="rId6"/>
    <p:sldId id="622" r:id="rId7"/>
    <p:sldId id="630" r:id="rId8"/>
    <p:sldId id="631" r:id="rId9"/>
    <p:sldId id="632" r:id="rId10"/>
    <p:sldId id="627" r:id="rId11"/>
    <p:sldId id="633" r:id="rId12"/>
    <p:sldId id="629" r:id="rId13"/>
    <p:sldId id="618"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416" userDrawn="1">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le Howell" initials="MH" lastIdx="7" clrIdx="0">
    <p:extLst/>
  </p:cmAuthor>
  <p:cmAuthor id="2" name="Steve Chan" initials="SC" lastIdx="1"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DEDEDE"/>
    <a:srgbClr val="002B49"/>
    <a:srgbClr val="9C240F"/>
    <a:srgbClr val="CB460F"/>
    <a:srgbClr val="FA5B36"/>
    <a:srgbClr val="0E4B91"/>
    <a:srgbClr val="18548A"/>
    <a:srgbClr val="15538C"/>
    <a:srgbClr val="0B2F4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927" autoAdjust="0"/>
    <p:restoredTop sz="94136" autoAdjust="0"/>
  </p:normalViewPr>
  <p:slideViewPr>
    <p:cSldViewPr snapToGrid="0" snapToObjects="1">
      <p:cViewPr>
        <p:scale>
          <a:sx n="110" d="100"/>
          <a:sy n="110" d="100"/>
        </p:scale>
        <p:origin x="-912" y="-330"/>
      </p:cViewPr>
      <p:guideLst>
        <p:guide orient="horz" pos="1416"/>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81" d="100"/>
          <a:sy n="81" d="100"/>
        </p:scale>
        <p:origin x="389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68F13CC-A6A6-524A-A0F8-DAB9B298E3B6}" type="datetimeFigureOut">
              <a:rPr lang="en-US" smtClean="0"/>
              <a:t>8/12/2018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7CED518-EFD6-E34B-989E-6B6564A75595}" type="slidenum">
              <a:rPr lang="en-US" smtClean="0"/>
              <a:t>‹#›</a:t>
            </a:fld>
            <a:endParaRPr lang="en-US"/>
          </a:p>
        </p:txBody>
      </p:sp>
    </p:spTree>
    <p:extLst>
      <p:ext uri="{BB962C8B-B14F-4D97-AF65-F5344CB8AC3E}">
        <p14:creationId xmlns:p14="http://schemas.microsoft.com/office/powerpoint/2010/main" val="23140004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A614CD-FA73-DF49-AA13-A5EF746D725A}" type="datetimeFigureOut">
              <a:rPr lang="en-US" smtClean="0"/>
              <a:t>8/12/2018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002FF9-4628-B146-9948-95257A430692}" type="slidenum">
              <a:rPr lang="en-US" smtClean="0"/>
              <a:t>‹#›</a:t>
            </a:fld>
            <a:endParaRPr lang="en-US"/>
          </a:p>
        </p:txBody>
      </p:sp>
    </p:spTree>
    <p:extLst>
      <p:ext uri="{BB962C8B-B14F-4D97-AF65-F5344CB8AC3E}">
        <p14:creationId xmlns:p14="http://schemas.microsoft.com/office/powerpoint/2010/main" val="215689949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hyperlink" Target="facebook.com/icannorg" TargetMode="External"/><Relationship Id="rId18" Type="http://schemas.openxmlformats.org/officeDocument/2006/relationships/hyperlink" Target="https://soundcloud.com/icann" TargetMode="External"/><Relationship Id="rId3" Type="http://schemas.openxmlformats.org/officeDocument/2006/relationships/hyperlink" Target="http://www.flickr.com/photos/icann" TargetMode="External"/><Relationship Id="rId7" Type="http://schemas.openxmlformats.org/officeDocument/2006/relationships/hyperlink" Target="linkedin.com/company/icann" TargetMode="External"/><Relationship Id="rId12" Type="http://schemas.openxmlformats.org/officeDocument/2006/relationships/hyperlink" Target="http://www.facebook.com/icannorg" TargetMode="External"/><Relationship Id="rId17" Type="http://schemas.openxmlformats.org/officeDocument/2006/relationships/hyperlink" Target="http://www.youtube.com/icannnews" TargetMode="External"/><Relationship Id="rId2" Type="http://schemas.openxmlformats.org/officeDocument/2006/relationships/image" Target="../media/image19.emf"/><Relationship Id="rId16" Type="http://schemas.openxmlformats.org/officeDocument/2006/relationships/image" Target="../media/image24.png"/><Relationship Id="rId20" Type="http://schemas.openxmlformats.org/officeDocument/2006/relationships/hyperlink" Target="https://www.slideshare.net/icannpresentations" TargetMode="External"/><Relationship Id="rId1" Type="http://schemas.openxmlformats.org/officeDocument/2006/relationships/slideMaster" Target="../slideMasters/slideMaster1.xml"/><Relationship Id="rId6" Type="http://schemas.openxmlformats.org/officeDocument/2006/relationships/hyperlink" Target="https://www.linkedin.com/company/icann" TargetMode="External"/><Relationship Id="rId11" Type="http://schemas.openxmlformats.org/officeDocument/2006/relationships/image" Target="../media/image22.png"/><Relationship Id="rId5" Type="http://schemas.openxmlformats.org/officeDocument/2006/relationships/image" Target="../media/image20.png"/><Relationship Id="rId15" Type="http://schemas.openxmlformats.org/officeDocument/2006/relationships/hyperlink" Target="youtube.com/user/ICANNnews" TargetMode="External"/><Relationship Id="rId10" Type="http://schemas.openxmlformats.org/officeDocument/2006/relationships/hyperlink" Target="twitter.com/icann" TargetMode="External"/><Relationship Id="rId19" Type="http://schemas.openxmlformats.org/officeDocument/2006/relationships/image" Target="../media/image25.png"/><Relationship Id="rId4" Type="http://schemas.openxmlformats.org/officeDocument/2006/relationships/hyperlink" Target="flickr.com/photos/icann" TargetMode="External"/><Relationship Id="rId9" Type="http://schemas.openxmlformats.org/officeDocument/2006/relationships/hyperlink" Target="https://twitter.com/icann" TargetMode="External"/><Relationship Id="rId14" Type="http://schemas.openxmlformats.org/officeDocument/2006/relationships/image" Target="../media/image23.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jpe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2"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
        <p:nvSpPr>
          <p:cNvPr id="6" name="Content Placeholder 5"/>
          <p:cNvSpPr>
            <a:spLocks noGrp="1"/>
          </p:cNvSpPr>
          <p:nvPr>
            <p:ph sz="quarter" idx="10" hasCustomPrompt="1"/>
          </p:nvPr>
        </p:nvSpPr>
        <p:spPr>
          <a:xfrm>
            <a:off x="609600" y="1470212"/>
            <a:ext cx="7907338" cy="4571813"/>
          </a:xfrm>
          <a:prstGeom prst="rect">
            <a:avLst/>
          </a:prstGeom>
        </p:spPr>
        <p:txBody>
          <a:bodyPr lIns="0" tIns="0" rIns="0" bIns="0"/>
          <a:lstStyle>
            <a:lvl1pPr marL="342900" indent="-342900">
              <a:spcBef>
                <a:spcPts val="2000"/>
              </a:spcBef>
              <a:spcAft>
                <a:spcPts val="0"/>
              </a:spcAft>
              <a:buClr>
                <a:srgbClr val="000000"/>
              </a:buClr>
              <a:buSzPct val="75000"/>
              <a:buFont typeface="Wingdings" panose="05000000000000000000" pitchFamily="2" charset="2"/>
              <a:buChar char=""/>
              <a:defRPr sz="1900">
                <a:solidFill>
                  <a:srgbClr val="000000"/>
                </a:solidFill>
              </a:defRPr>
            </a:lvl1pPr>
            <a:lvl2pPr marL="798513" indent="-341313">
              <a:spcBef>
                <a:spcPts val="500"/>
              </a:spcBef>
              <a:buSzPct val="75000"/>
              <a:buFont typeface="Wingdings" panose="05000000000000000000" pitchFamily="2" charset="2"/>
              <a:buChar char=""/>
              <a:defRPr sz="1900">
                <a:solidFill>
                  <a:srgbClr val="000000"/>
                </a:solidFill>
              </a:defRPr>
            </a:lvl2pPr>
            <a:lvl3pPr marL="1255713" indent="-341313">
              <a:spcBef>
                <a:spcPts val="500"/>
              </a:spcBef>
              <a:buFont typeface="Arial" panose="020B0604020202020204" pitchFamily="34" charset="0"/>
              <a:buChar char="•"/>
              <a:defRPr sz="1900">
                <a:solidFill>
                  <a:srgbClr val="000000"/>
                </a:solidFill>
              </a:defRPr>
            </a:lvl3pPr>
            <a:lvl4pPr>
              <a:defRPr sz="1900">
                <a:solidFill>
                  <a:srgbClr val="000000"/>
                </a:solidFill>
              </a:defRPr>
            </a:lvl4pPr>
            <a:lvl5pPr>
              <a:defRPr sz="1900">
                <a:solidFill>
                  <a:srgbClr val="000000"/>
                </a:solidFill>
              </a:defRPr>
            </a:lvl5pPr>
          </a:lstStyle>
          <a:p>
            <a:pPr lvl="0"/>
            <a:r>
              <a:rPr lang="en-US" dirty="0"/>
              <a:t>Place text here</a:t>
            </a:r>
          </a:p>
          <a:p>
            <a:pPr lvl="1"/>
            <a:r>
              <a:rPr lang="en-US" dirty="0"/>
              <a:t>Second level bullet</a:t>
            </a:r>
          </a:p>
          <a:p>
            <a:pPr lvl="2"/>
            <a:r>
              <a:rPr lang="en-US" dirty="0"/>
              <a:t>Third level bullet</a:t>
            </a:r>
          </a:p>
        </p:txBody>
      </p:sp>
    </p:spTree>
    <p:extLst>
      <p:ext uri="{BB962C8B-B14F-4D97-AF65-F5344CB8AC3E}">
        <p14:creationId xmlns:p14="http://schemas.microsoft.com/office/powerpoint/2010/main" val="721309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lternate Background 1">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grpSp>
        <p:nvGrpSpPr>
          <p:cNvPr id="2" name="Group 1"/>
          <p:cNvGrpSpPr/>
          <p:nvPr userDrawn="1"/>
        </p:nvGrpSpPr>
        <p:grpSpPr>
          <a:xfrm>
            <a:off x="2422" y="585223"/>
            <a:ext cx="9286433" cy="6225367"/>
            <a:chOff x="2422" y="585223"/>
            <a:chExt cx="9286433" cy="6225367"/>
          </a:xfrm>
        </p:grpSpPr>
        <p:sp>
          <p:nvSpPr>
            <p:cNvPr id="17" name="Oval 16"/>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4" name="Picture 23"/>
            <p:cNvPicPr>
              <a:picLocks noChangeAspect="1"/>
            </p:cNvPicPr>
            <p:nvPr userDrawn="1"/>
          </p:nvPicPr>
          <p:blipFill>
            <a:blip r:embed="rId3"/>
            <a:stretch>
              <a:fillRect/>
            </a:stretch>
          </p:blipFill>
          <p:spPr>
            <a:xfrm>
              <a:off x="237744" y="6460580"/>
              <a:ext cx="368521" cy="293992"/>
            </a:xfrm>
            <a:prstGeom prst="rect">
              <a:avLst/>
            </a:prstGeom>
          </p:spPr>
        </p:pic>
        <p:sp>
          <p:nvSpPr>
            <p:cNvPr id="34" name="Oval 33"/>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0" name="Straight Connector 39"/>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2" name="Oval 41"/>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3" name="Straight Connector 42"/>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grpSp>
      <p:sp>
        <p:nvSpPr>
          <p:cNvPr id="15" name="Rectangle 14"/>
          <p:cNvSpPr/>
          <p:nvPr userDrawn="1"/>
        </p:nvSpPr>
        <p:spPr>
          <a:xfrm>
            <a:off x="2422" y="749729"/>
            <a:ext cx="9144000" cy="5346700"/>
          </a:xfrm>
          <a:prstGeom prst="rect">
            <a:avLst/>
          </a:prstGeom>
          <a:gradFill>
            <a:gsLst>
              <a:gs pos="0">
                <a:schemeClr val="bg1">
                  <a:alpha val="75000"/>
                </a:schemeClr>
              </a:gs>
              <a:gs pos="69000">
                <a:schemeClr val="tx2">
                  <a:lumMod val="20000"/>
                  <a:lumOff val="80000"/>
                  <a:alpha val="62000"/>
                </a:schemeClr>
              </a:gs>
              <a:gs pos="24000">
                <a:schemeClr val="tx2">
                  <a:lumMod val="20000"/>
                  <a:lumOff val="80000"/>
                  <a:alpha val="45000"/>
                </a:schemeClr>
              </a:gs>
              <a:gs pos="100000">
                <a:schemeClr val="bg1"/>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305372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lternate Background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grpSp>
        <p:nvGrpSpPr>
          <p:cNvPr id="2" name="Group 1"/>
          <p:cNvGrpSpPr/>
          <p:nvPr userDrawn="1"/>
        </p:nvGrpSpPr>
        <p:grpSpPr>
          <a:xfrm>
            <a:off x="2422" y="585223"/>
            <a:ext cx="9286433" cy="6225367"/>
            <a:chOff x="2422" y="585223"/>
            <a:chExt cx="9286433" cy="6225367"/>
          </a:xfrm>
        </p:grpSpPr>
        <p:sp>
          <p:nvSpPr>
            <p:cNvPr id="17" name="Oval 16"/>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4" name="Picture 23"/>
            <p:cNvPicPr>
              <a:picLocks noChangeAspect="1"/>
            </p:cNvPicPr>
            <p:nvPr userDrawn="1"/>
          </p:nvPicPr>
          <p:blipFill>
            <a:blip r:embed="rId3"/>
            <a:stretch>
              <a:fillRect/>
            </a:stretch>
          </p:blipFill>
          <p:spPr>
            <a:xfrm>
              <a:off x="237744" y="6460580"/>
              <a:ext cx="368521" cy="293992"/>
            </a:xfrm>
            <a:prstGeom prst="rect">
              <a:avLst/>
            </a:prstGeom>
          </p:spPr>
        </p:pic>
        <p:sp>
          <p:nvSpPr>
            <p:cNvPr id="34" name="Oval 33"/>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0" name="Straight Connector 39"/>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2" name="Oval 41"/>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3" name="Straight Connector 42"/>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grpSp>
      <p:sp>
        <p:nvSpPr>
          <p:cNvPr id="15"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716971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lternate Background 3">
    <p:spTree>
      <p:nvGrpSpPr>
        <p:cNvPr id="1" name=""/>
        <p:cNvGrpSpPr/>
        <p:nvPr/>
      </p:nvGrpSpPr>
      <p:grpSpPr>
        <a:xfrm>
          <a:off x="0" y="0"/>
          <a:ext cx="0" cy="0"/>
          <a:chOff x="0" y="0"/>
          <a:chExt cx="0" cy="0"/>
        </a:xfrm>
      </p:grpSpPr>
      <p:pic>
        <p:nvPicPr>
          <p:cNvPr id="21" name="Picture 20"/>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2582" y="608083"/>
            <a:ext cx="9141417" cy="5719111"/>
          </a:xfrm>
          <a:prstGeom prst="rect">
            <a:avLst/>
          </a:prstGeom>
        </p:spPr>
      </p:pic>
      <p:pic>
        <p:nvPicPr>
          <p:cNvPr id="24" name="Picture 23"/>
          <p:cNvPicPr>
            <a:picLocks noChangeAspect="1"/>
          </p:cNvPicPr>
          <p:nvPr userDrawn="1"/>
        </p:nvPicPr>
        <p:blipFill>
          <a:blip r:embed="rId3"/>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cxnSp>
        <p:nvCxnSpPr>
          <p:cNvPr id="22" name="Straight Connector 21"/>
          <p:cNvCxnSpPr/>
          <p:nvPr userDrawn="1"/>
        </p:nvCxnSpPr>
        <p:spPr>
          <a:xfrm flipH="1">
            <a:off x="0" y="608083"/>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p:nvPr>
        </p:nvSpPr>
        <p:spPr>
          <a:xfrm>
            <a:off x="374904" y="46179"/>
            <a:ext cx="8012951" cy="450663"/>
          </a:xfrm>
          <a:prstGeom prst="rect">
            <a:avLst/>
          </a:prstGeom>
        </p:spPr>
        <p:txBody>
          <a:bodyPr lIns="0" tIns="0" rIns="0" bIns="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404070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genda 1.1">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824754"/>
            <a:ext cx="7932000" cy="1768314"/>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27926"/>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2083083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genda 1.2">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833718"/>
            <a:ext cx="7932000" cy="1759349"/>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1948699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genda 1.3">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88894"/>
            <a:ext cx="7932000" cy="1804173"/>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34757735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genda 1.4">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97860"/>
            <a:ext cx="7932000" cy="1795208"/>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3433417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genda 1.5">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97860"/>
            <a:ext cx="7932000" cy="1795208"/>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1585994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genda 1.6">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70966"/>
            <a:ext cx="7932000" cy="1822102"/>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23844637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genda Divider 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498837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1 Whit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610726" y="0"/>
            <a:ext cx="7744845" cy="2533369"/>
          </a:xfrm>
          <a:prstGeom prst="rect">
            <a:avLst/>
          </a:prstGeom>
        </p:spPr>
        <p:txBody>
          <a:bodyPr lIns="0" tIns="0" rIns="0" bIns="0" anchor="b" anchorCtr="0">
            <a:normAutofit/>
          </a:bodyPr>
          <a:lstStyle>
            <a:lvl1pPr algn="l">
              <a:spcBef>
                <a:spcPts val="0"/>
              </a:spcBef>
              <a:defRPr sz="3600" b="1">
                <a:solidFill>
                  <a:schemeClr val="accent6">
                    <a:lumMod val="50000"/>
                  </a:schemeClr>
                </a:solidFill>
                <a:latin typeface="+mj-lt"/>
              </a:defRPr>
            </a:lvl1pPr>
          </a:lstStyle>
          <a:p>
            <a:r>
              <a:rPr lang="en-US" dirty="0"/>
              <a:t>Insert title here</a:t>
            </a:r>
            <a:br>
              <a:rPr lang="en-US" dirty="0"/>
            </a:br>
            <a:r>
              <a:rPr lang="en-US" dirty="0"/>
              <a:t>(75 characters maximum)</a:t>
            </a:r>
          </a:p>
        </p:txBody>
      </p:sp>
      <p:sp>
        <p:nvSpPr>
          <p:cNvPr id="5" name="Text Placeholder 4"/>
          <p:cNvSpPr>
            <a:spLocks noGrp="1"/>
          </p:cNvSpPr>
          <p:nvPr>
            <p:ph type="body" sz="quarter" idx="10" hasCustomPrompt="1"/>
          </p:nvPr>
        </p:nvSpPr>
        <p:spPr>
          <a:xfrm>
            <a:off x="610726" y="3562904"/>
            <a:ext cx="8119206" cy="716808"/>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Name of Presenter</a:t>
            </a:r>
          </a:p>
        </p:txBody>
      </p:sp>
      <p:sp>
        <p:nvSpPr>
          <p:cNvPr id="7" name="Text Placeholder 4"/>
          <p:cNvSpPr>
            <a:spLocks noGrp="1"/>
          </p:cNvSpPr>
          <p:nvPr>
            <p:ph type="body" sz="quarter" idx="11" hasCustomPrompt="1"/>
          </p:nvPr>
        </p:nvSpPr>
        <p:spPr>
          <a:xfrm>
            <a:off x="610726" y="4252817"/>
            <a:ext cx="8119206" cy="27360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Event Name</a:t>
            </a:r>
          </a:p>
        </p:txBody>
      </p:sp>
      <p:sp>
        <p:nvSpPr>
          <p:cNvPr id="9" name="Text Placeholder 4"/>
          <p:cNvSpPr>
            <a:spLocks noGrp="1"/>
          </p:cNvSpPr>
          <p:nvPr>
            <p:ph type="body" sz="quarter" idx="12" hasCustomPrompt="1"/>
          </p:nvPr>
        </p:nvSpPr>
        <p:spPr>
          <a:xfrm>
            <a:off x="610726" y="4553317"/>
            <a:ext cx="8119206" cy="40378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DD Month 2017</a:t>
            </a:r>
          </a:p>
        </p:txBody>
      </p:sp>
      <p:pic>
        <p:nvPicPr>
          <p:cNvPr id="10" name="Picture 9"/>
          <p:cNvPicPr>
            <a:picLocks noChangeAspect="1"/>
          </p:cNvPicPr>
          <p:nvPr userDrawn="1"/>
        </p:nvPicPr>
        <p:blipFill>
          <a:blip r:embed="rId2"/>
          <a:stretch>
            <a:fillRect/>
          </a:stretch>
        </p:blipFill>
        <p:spPr>
          <a:xfrm>
            <a:off x="636999" y="5507609"/>
            <a:ext cx="1189827" cy="949200"/>
          </a:xfrm>
          <a:prstGeom prst="rect">
            <a:avLst/>
          </a:prstGeom>
        </p:spPr>
      </p:pic>
      <p:sp>
        <p:nvSpPr>
          <p:cNvPr id="11" name="Text Placeholder 4"/>
          <p:cNvSpPr>
            <a:spLocks noGrp="1"/>
          </p:cNvSpPr>
          <p:nvPr>
            <p:ph type="body" sz="quarter" idx="13" hasCustomPrompt="1"/>
          </p:nvPr>
        </p:nvSpPr>
        <p:spPr>
          <a:xfrm>
            <a:off x="610726" y="2854692"/>
            <a:ext cx="8119206" cy="716808"/>
          </a:xfrm>
          <a:prstGeom prst="rect">
            <a:avLst/>
          </a:prstGeom>
        </p:spPr>
        <p:txBody>
          <a:bodyPr lIns="0" tIns="0" rIns="0" bIns="0">
            <a:normAutofit/>
          </a:bodyPr>
          <a:lstStyle>
            <a:lvl1pPr marL="0" indent="0" algn="l">
              <a:spcBef>
                <a:spcPts val="0"/>
              </a:spcBef>
              <a:buNone/>
              <a:defRPr sz="1800" b="1">
                <a:solidFill>
                  <a:schemeClr val="accent6">
                    <a:lumMod val="50000"/>
                  </a:schemeClr>
                </a:solidFill>
              </a:defRPr>
            </a:lvl1pPr>
          </a:lstStyle>
          <a:p>
            <a:pPr lvl="0"/>
            <a:r>
              <a:rPr lang="en-US" dirty="0"/>
              <a:t>Insert subtitle here (75 characters maximum)</a:t>
            </a:r>
          </a:p>
        </p:txBody>
      </p:sp>
    </p:spTree>
    <p:extLst>
      <p:ext uri="{BB962C8B-B14F-4D97-AF65-F5344CB8AC3E}">
        <p14:creationId xmlns:p14="http://schemas.microsoft.com/office/powerpoint/2010/main" val="26480240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genda Divider 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6130006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genda Divider 3">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38711898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genda Divider 4">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26239424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1">
    <p:spTree>
      <p:nvGrpSpPr>
        <p:cNvPr id="1" name=""/>
        <p:cNvGrpSpPr/>
        <p:nvPr/>
      </p:nvGrpSpPr>
      <p:grpSpPr>
        <a:xfrm>
          <a:off x="0" y="0"/>
          <a:ext cx="0" cy="0"/>
          <a:chOff x="0" y="0"/>
          <a:chExt cx="0" cy="0"/>
        </a:xfrm>
      </p:grpSpPr>
      <p:pic>
        <p:nvPicPr>
          <p:cNvPr id="52" name="Picture 5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7"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5" name="Title 4"/>
          <p:cNvSpPr>
            <a:spLocks noGrp="1"/>
          </p:cNvSpPr>
          <p:nvPr>
            <p:ph type="title" hasCustomPrompt="1"/>
          </p:nvPr>
        </p:nvSpPr>
        <p:spPr>
          <a:xfrm>
            <a:off x="374904" y="42394"/>
            <a:ext cx="7886700" cy="531346"/>
          </a:xfrm>
          <a:prstGeom prst="rect">
            <a:avLst/>
          </a:prstGeom>
        </p:spPr>
        <p:txBody>
          <a:bodyPr lIns="0" tIns="45720" rIns="0" bIns="45720"/>
          <a:lstStyle>
            <a:lvl1pPr>
              <a:defRPr>
                <a:solidFill>
                  <a:schemeClr val="bg1"/>
                </a:solidFill>
                <a:latin typeface="+mj-lt"/>
              </a:defRPr>
            </a:lvl1pPr>
          </a:lstStyle>
          <a:p>
            <a:r>
              <a:rPr lang="en-US" dirty="0"/>
              <a:t>Presenters Section Divider</a:t>
            </a:r>
          </a:p>
        </p:txBody>
      </p:sp>
      <p:sp>
        <p:nvSpPr>
          <p:cNvPr id="7"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6"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7"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50"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9332202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2">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6663251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3">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9882300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4">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3827145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5">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1525536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6">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1503872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7">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891085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1 Blue">
    <p:spTree>
      <p:nvGrpSpPr>
        <p:cNvPr id="1" name=""/>
        <p:cNvGrpSpPr/>
        <p:nvPr/>
      </p:nvGrpSpPr>
      <p:grpSpPr>
        <a:xfrm>
          <a:off x="0" y="0"/>
          <a:ext cx="0" cy="0"/>
          <a:chOff x="0" y="0"/>
          <a:chExt cx="0" cy="0"/>
        </a:xfrm>
      </p:grpSpPr>
      <p:sp>
        <p:nvSpPr>
          <p:cNvPr id="11" name="Rectangle 10"/>
          <p:cNvSpPr/>
          <p:nvPr userDrawn="1"/>
        </p:nvSpPr>
        <p:spPr>
          <a:xfrm>
            <a:off x="0" y="0"/>
            <a:ext cx="9144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itle 2"/>
          <p:cNvSpPr>
            <a:spLocks noGrp="1"/>
          </p:cNvSpPr>
          <p:nvPr>
            <p:ph type="title" hasCustomPrompt="1"/>
          </p:nvPr>
        </p:nvSpPr>
        <p:spPr>
          <a:xfrm>
            <a:off x="610724" y="0"/>
            <a:ext cx="7744845" cy="2533369"/>
          </a:xfrm>
          <a:prstGeom prst="rect">
            <a:avLst/>
          </a:prstGeom>
        </p:spPr>
        <p:txBody>
          <a:bodyPr lIns="0" tIns="0" rIns="0" bIns="0" anchor="b" anchorCtr="0">
            <a:normAutofit/>
          </a:bodyPr>
          <a:lstStyle>
            <a:lvl1pPr algn="l">
              <a:spcBef>
                <a:spcPts val="0"/>
              </a:spcBef>
              <a:defRPr sz="3600" b="1">
                <a:solidFill>
                  <a:schemeClr val="bg1"/>
                </a:solidFill>
                <a:latin typeface="+mj-lt"/>
              </a:defRPr>
            </a:lvl1pPr>
          </a:lstStyle>
          <a:p>
            <a:r>
              <a:rPr lang="en-US" dirty="0"/>
              <a:t>Insert title here</a:t>
            </a:r>
            <a:br>
              <a:rPr lang="en-US" dirty="0"/>
            </a:br>
            <a:r>
              <a:rPr lang="en-US" dirty="0"/>
              <a:t>(75 characters maximum)</a:t>
            </a:r>
          </a:p>
        </p:txBody>
      </p:sp>
      <p:sp>
        <p:nvSpPr>
          <p:cNvPr id="5" name="Text Placeholder 4"/>
          <p:cNvSpPr>
            <a:spLocks noGrp="1"/>
          </p:cNvSpPr>
          <p:nvPr>
            <p:ph type="body" sz="quarter" idx="10" hasCustomPrompt="1"/>
          </p:nvPr>
        </p:nvSpPr>
        <p:spPr>
          <a:xfrm>
            <a:off x="610723" y="3562904"/>
            <a:ext cx="8119872" cy="716808"/>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Name of Presenter</a:t>
            </a:r>
          </a:p>
        </p:txBody>
      </p:sp>
      <p:sp>
        <p:nvSpPr>
          <p:cNvPr id="7" name="Text Placeholder 4"/>
          <p:cNvSpPr>
            <a:spLocks noGrp="1"/>
          </p:cNvSpPr>
          <p:nvPr>
            <p:ph type="body" sz="quarter" idx="11" hasCustomPrompt="1"/>
          </p:nvPr>
        </p:nvSpPr>
        <p:spPr>
          <a:xfrm>
            <a:off x="610723" y="4252817"/>
            <a:ext cx="8119872" cy="27360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Event Name</a:t>
            </a:r>
          </a:p>
        </p:txBody>
      </p:sp>
      <p:sp>
        <p:nvSpPr>
          <p:cNvPr id="9" name="Text Placeholder 4"/>
          <p:cNvSpPr>
            <a:spLocks noGrp="1"/>
          </p:cNvSpPr>
          <p:nvPr>
            <p:ph type="body" sz="quarter" idx="12" hasCustomPrompt="1"/>
          </p:nvPr>
        </p:nvSpPr>
        <p:spPr>
          <a:xfrm>
            <a:off x="610723" y="4544352"/>
            <a:ext cx="8119872" cy="40378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DD Month 2017</a:t>
            </a:r>
          </a:p>
        </p:txBody>
      </p:sp>
      <p:pic>
        <p:nvPicPr>
          <p:cNvPr id="8" name="Picture 7"/>
          <p:cNvPicPr>
            <a:picLocks noChangeAspect="1"/>
          </p:cNvPicPr>
          <p:nvPr userDrawn="1"/>
        </p:nvPicPr>
        <p:blipFill>
          <a:blip r:embed="rId2"/>
          <a:stretch>
            <a:fillRect/>
          </a:stretch>
        </p:blipFill>
        <p:spPr>
          <a:xfrm>
            <a:off x="641992" y="5512926"/>
            <a:ext cx="1193800" cy="952500"/>
          </a:xfrm>
          <a:prstGeom prst="rect">
            <a:avLst/>
          </a:prstGeom>
        </p:spPr>
      </p:pic>
      <p:sp>
        <p:nvSpPr>
          <p:cNvPr id="12" name="Text Placeholder 4"/>
          <p:cNvSpPr>
            <a:spLocks noGrp="1"/>
          </p:cNvSpPr>
          <p:nvPr>
            <p:ph type="body" sz="quarter" idx="13" hasCustomPrompt="1"/>
          </p:nvPr>
        </p:nvSpPr>
        <p:spPr>
          <a:xfrm>
            <a:off x="610723" y="2854692"/>
            <a:ext cx="8119872" cy="716808"/>
          </a:xfrm>
          <a:prstGeom prst="rect">
            <a:avLst/>
          </a:prstGeom>
        </p:spPr>
        <p:txBody>
          <a:bodyPr lIns="0" tIns="0" rIns="0" bIns="0">
            <a:normAutofit/>
          </a:bodyPr>
          <a:lstStyle>
            <a:lvl1pPr marL="0" indent="0" algn="l">
              <a:spcBef>
                <a:spcPts val="0"/>
              </a:spcBef>
              <a:buNone/>
              <a:defRPr sz="1800" b="1">
                <a:solidFill>
                  <a:schemeClr val="bg1"/>
                </a:solidFill>
              </a:defRPr>
            </a:lvl1pPr>
          </a:lstStyle>
          <a:p>
            <a:pPr lvl="0"/>
            <a:r>
              <a:rPr lang="en-US" dirty="0"/>
              <a:t>Insert subtitle here (75 characters maximum)</a:t>
            </a:r>
          </a:p>
        </p:txBody>
      </p:sp>
    </p:spTree>
    <p:extLst>
      <p:ext uri="{BB962C8B-B14F-4D97-AF65-F5344CB8AC3E}">
        <p14:creationId xmlns:p14="http://schemas.microsoft.com/office/powerpoint/2010/main" val="3342511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8">
    <p:spTree>
      <p:nvGrpSpPr>
        <p:cNvPr id="1" name=""/>
        <p:cNvGrpSpPr/>
        <p:nvPr/>
      </p:nvGrpSpPr>
      <p:grpSpPr>
        <a:xfrm>
          <a:off x="0" y="0"/>
          <a:ext cx="0" cy="0"/>
          <a:chOff x="0" y="0"/>
          <a:chExt cx="0" cy="0"/>
        </a:xfrm>
      </p:grpSpPr>
      <p:pic>
        <p:nvPicPr>
          <p:cNvPr id="38" name="Picture 3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2"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3"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5211577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1">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7"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spcBef>
                <a:spcPts val="0"/>
              </a:spcBef>
              <a:defRPr>
                <a:solidFill>
                  <a:schemeClr val="bg1"/>
                </a:solidFill>
                <a:latin typeface="+mj-lt"/>
              </a:defRPr>
            </a:lvl1pPr>
          </a:lstStyle>
          <a:p>
            <a:r>
              <a:rPr lang="en-US" dirty="0"/>
              <a:t>Presenters (option)</a:t>
            </a:r>
          </a:p>
        </p:txBody>
      </p:sp>
      <p:sp>
        <p:nvSpPr>
          <p:cNvPr id="44"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5"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6"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1596175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2">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7"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51"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8940876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3">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5290436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4">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5574116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5">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7821152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6">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25"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6800979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7">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cxnSp>
        <p:nvCxnSpPr>
          <p:cNvPr id="39" name="Straight Connector 38"/>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Arc 39"/>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sp>
        <p:nvSpPr>
          <p:cNvPr id="41"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2"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3"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7"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9"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50"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6281103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8">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40016679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1">
    <p:spTree>
      <p:nvGrpSpPr>
        <p:cNvPr id="1" name=""/>
        <p:cNvGrpSpPr/>
        <p:nvPr/>
      </p:nvGrpSpPr>
      <p:grpSpPr>
        <a:xfrm>
          <a:off x="0" y="0"/>
          <a:ext cx="0" cy="0"/>
          <a:chOff x="0" y="0"/>
          <a:chExt cx="0" cy="0"/>
        </a:xfrm>
      </p:grpSpPr>
      <p:pic>
        <p:nvPicPr>
          <p:cNvPr id="27" name="Picture 2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5"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6"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83874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2 White">
    <p:spTree>
      <p:nvGrpSpPr>
        <p:cNvPr id="1" name=""/>
        <p:cNvGrpSpPr/>
        <p:nvPr/>
      </p:nvGrpSpPr>
      <p:grpSpPr>
        <a:xfrm>
          <a:off x="0" y="0"/>
          <a:ext cx="0" cy="0"/>
          <a:chOff x="0" y="0"/>
          <a:chExt cx="0" cy="0"/>
        </a:xfrm>
      </p:grpSpPr>
      <p:sp>
        <p:nvSpPr>
          <p:cNvPr id="14" name="Oval 13"/>
          <p:cNvSpPr/>
          <p:nvPr/>
        </p:nvSpPr>
        <p:spPr>
          <a:xfrm>
            <a:off x="1811695" y="6101651"/>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p:nvCxnSpPr>
        <p:spPr>
          <a:xfrm flipH="1">
            <a:off x="0" y="6124511"/>
            <a:ext cx="1790417"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H="1">
            <a:off x="1878697" y="6124511"/>
            <a:ext cx="66934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p:nvSpPr>
        <p:spPr>
          <a:xfrm flipH="1">
            <a:off x="8610117" y="6101651"/>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flipH="1">
            <a:off x="8610117" y="347037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p:nvCxnSpPr>
        <p:spPr>
          <a:xfrm flipV="1">
            <a:off x="1834554" y="3552825"/>
            <a:ext cx="0" cy="2529961"/>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0" name="Arc 19"/>
          <p:cNvSpPr/>
          <p:nvPr/>
        </p:nvSpPr>
        <p:spPr>
          <a:xfrm rot="16200000">
            <a:off x="1834554" y="3494144"/>
            <a:ext cx="121764" cy="121764"/>
          </a:xfrm>
          <a:prstGeom prst="arc">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1" name="Straight Connector 20"/>
          <p:cNvCxnSpPr/>
          <p:nvPr/>
        </p:nvCxnSpPr>
        <p:spPr>
          <a:xfrm flipH="1">
            <a:off x="1895439" y="3494144"/>
            <a:ext cx="6691671"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p:nvPicPr>
        <p:blipFill>
          <a:blip r:embed="rId2"/>
          <a:stretch>
            <a:fillRect/>
          </a:stretch>
        </p:blipFill>
        <p:spPr>
          <a:xfrm>
            <a:off x="352076" y="4878249"/>
            <a:ext cx="1189829" cy="949200"/>
          </a:xfrm>
          <a:prstGeom prst="rect">
            <a:avLst/>
          </a:prstGeom>
        </p:spPr>
      </p:pic>
      <p:sp>
        <p:nvSpPr>
          <p:cNvPr id="12" name="Title 2"/>
          <p:cNvSpPr>
            <a:spLocks noGrp="1"/>
          </p:cNvSpPr>
          <p:nvPr>
            <p:ph type="title" hasCustomPrompt="1"/>
          </p:nvPr>
        </p:nvSpPr>
        <p:spPr>
          <a:xfrm>
            <a:off x="2061883" y="761997"/>
            <a:ext cx="6382512" cy="2533369"/>
          </a:xfrm>
          <a:prstGeom prst="rect">
            <a:avLst/>
          </a:prstGeom>
        </p:spPr>
        <p:txBody>
          <a:bodyPr lIns="0" tIns="0" rIns="0" bIns="0" anchor="b" anchorCtr="0">
            <a:normAutofit/>
          </a:bodyPr>
          <a:lstStyle>
            <a:lvl1pPr algn="l">
              <a:spcBef>
                <a:spcPts val="0"/>
              </a:spcBef>
              <a:defRPr sz="3600" b="1">
                <a:solidFill>
                  <a:schemeClr val="accent6">
                    <a:lumMod val="50000"/>
                  </a:schemeClr>
                </a:solidFill>
                <a:latin typeface="+mj-lt"/>
              </a:defRPr>
            </a:lvl1pPr>
          </a:lstStyle>
          <a:p>
            <a:r>
              <a:rPr lang="en-US" dirty="0"/>
              <a:t>Insert title here</a:t>
            </a:r>
            <a:br>
              <a:rPr lang="en-US" dirty="0"/>
            </a:br>
            <a:r>
              <a:rPr lang="en-US" dirty="0"/>
              <a:t>(75 characters maximum)</a:t>
            </a:r>
          </a:p>
        </p:txBody>
      </p:sp>
      <p:sp>
        <p:nvSpPr>
          <p:cNvPr id="13" name="Text Placeholder 4"/>
          <p:cNvSpPr>
            <a:spLocks noGrp="1"/>
          </p:cNvSpPr>
          <p:nvPr>
            <p:ph type="body" sz="quarter" idx="10" hasCustomPrompt="1"/>
          </p:nvPr>
        </p:nvSpPr>
        <p:spPr>
          <a:xfrm>
            <a:off x="2070848" y="4593844"/>
            <a:ext cx="6382512" cy="716808"/>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Name of Presenter</a:t>
            </a:r>
          </a:p>
        </p:txBody>
      </p:sp>
      <p:sp>
        <p:nvSpPr>
          <p:cNvPr id="23" name="Text Placeholder 4"/>
          <p:cNvSpPr>
            <a:spLocks noGrp="1"/>
          </p:cNvSpPr>
          <p:nvPr>
            <p:ph type="body" sz="quarter" idx="11" hasCustomPrompt="1"/>
          </p:nvPr>
        </p:nvSpPr>
        <p:spPr>
          <a:xfrm>
            <a:off x="2070848" y="5301687"/>
            <a:ext cx="6382512" cy="27360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Event Name</a:t>
            </a:r>
          </a:p>
        </p:txBody>
      </p:sp>
      <p:sp>
        <p:nvSpPr>
          <p:cNvPr id="24" name="Text Placeholder 4"/>
          <p:cNvSpPr>
            <a:spLocks noGrp="1"/>
          </p:cNvSpPr>
          <p:nvPr>
            <p:ph type="body" sz="quarter" idx="12" hasCustomPrompt="1"/>
          </p:nvPr>
        </p:nvSpPr>
        <p:spPr>
          <a:xfrm>
            <a:off x="2070848" y="5584257"/>
            <a:ext cx="6382512" cy="40378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DD Month 2017</a:t>
            </a:r>
          </a:p>
        </p:txBody>
      </p:sp>
      <p:sp>
        <p:nvSpPr>
          <p:cNvPr id="25" name="Text Placeholder 4"/>
          <p:cNvSpPr>
            <a:spLocks noGrp="1"/>
          </p:cNvSpPr>
          <p:nvPr>
            <p:ph type="body" sz="quarter" idx="13" hasCustomPrompt="1"/>
          </p:nvPr>
        </p:nvSpPr>
        <p:spPr>
          <a:xfrm>
            <a:off x="2070848" y="3652549"/>
            <a:ext cx="6382512" cy="716808"/>
          </a:xfrm>
          <a:prstGeom prst="rect">
            <a:avLst/>
          </a:prstGeom>
        </p:spPr>
        <p:txBody>
          <a:bodyPr lIns="0" tIns="0" rIns="0" bIns="0">
            <a:normAutofit/>
          </a:bodyPr>
          <a:lstStyle>
            <a:lvl1pPr marL="0" indent="0" algn="l">
              <a:spcBef>
                <a:spcPts val="0"/>
              </a:spcBef>
              <a:buNone/>
              <a:defRPr sz="1800" b="1">
                <a:solidFill>
                  <a:schemeClr val="accent6">
                    <a:lumMod val="50000"/>
                  </a:schemeClr>
                </a:solidFill>
              </a:defRPr>
            </a:lvl1pPr>
          </a:lstStyle>
          <a:p>
            <a:pPr lvl="0"/>
            <a:r>
              <a:rPr lang="en-US" dirty="0"/>
              <a:t>Insert subtitle here (75 characters maximum)</a:t>
            </a:r>
          </a:p>
        </p:txBody>
      </p:sp>
    </p:spTree>
    <p:extLst>
      <p:ext uri="{BB962C8B-B14F-4D97-AF65-F5344CB8AC3E}">
        <p14:creationId xmlns:p14="http://schemas.microsoft.com/office/powerpoint/2010/main" val="30166748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2">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9674781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3">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5517843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4">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1121399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5">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6573882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6">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0150208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7">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1224312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8">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6238687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Engage with ICANN White">
    <p:spTree>
      <p:nvGrpSpPr>
        <p:cNvPr id="1" name=""/>
        <p:cNvGrpSpPr/>
        <p:nvPr/>
      </p:nvGrpSpPr>
      <p:grpSpPr>
        <a:xfrm>
          <a:off x="0" y="0"/>
          <a:ext cx="0" cy="0"/>
          <a:chOff x="0" y="0"/>
          <a:chExt cx="0" cy="0"/>
        </a:xfrm>
      </p:grpSpPr>
      <p:sp>
        <p:nvSpPr>
          <p:cNvPr id="3" name="Rectangle 2"/>
          <p:cNvSpPr/>
          <p:nvPr userDrawn="1"/>
        </p:nvSpPr>
        <p:spPr>
          <a:xfrm>
            <a:off x="2313656" y="685224"/>
            <a:ext cx="6830343" cy="18649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dirty="0">
              <a:solidFill>
                <a:prstClr val="white"/>
              </a:solidFill>
              <a:cs typeface="Arial"/>
            </a:endParaRPr>
          </a:p>
        </p:txBody>
      </p:sp>
      <p:sp>
        <p:nvSpPr>
          <p:cNvPr id="4" name="Text Placeholder 32"/>
          <p:cNvSpPr txBox="1">
            <a:spLocks/>
          </p:cNvSpPr>
          <p:nvPr userDrawn="1"/>
        </p:nvSpPr>
        <p:spPr bwMode="auto">
          <a:xfrm>
            <a:off x="2543489" y="1552703"/>
            <a:ext cx="6600509" cy="329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n-US" sz="2000" dirty="0">
                <a:solidFill>
                  <a:schemeClr val="bg1"/>
                </a:solidFill>
                <a:latin typeface="+mn-lt"/>
                <a:cs typeface="Arial"/>
              </a:rPr>
              <a:t>Visit us at </a:t>
            </a:r>
            <a:r>
              <a:rPr lang="en-US" sz="2000" b="1" dirty="0" err="1">
                <a:solidFill>
                  <a:schemeClr val="bg1"/>
                </a:solidFill>
                <a:latin typeface="+mn-lt"/>
                <a:cs typeface="Arial"/>
              </a:rPr>
              <a:t>icann.org</a:t>
            </a:r>
            <a:endParaRPr lang="en-US" sz="2000" b="1" dirty="0">
              <a:solidFill>
                <a:schemeClr val="bg1"/>
              </a:solidFill>
              <a:latin typeface="+mn-lt"/>
              <a:cs typeface="Arial"/>
            </a:endParaRPr>
          </a:p>
        </p:txBody>
      </p:sp>
      <p:sp>
        <p:nvSpPr>
          <p:cNvPr id="5" name="Text Placeholder 33"/>
          <p:cNvSpPr txBox="1">
            <a:spLocks/>
          </p:cNvSpPr>
          <p:nvPr userDrawn="1"/>
        </p:nvSpPr>
        <p:spPr bwMode="auto">
          <a:xfrm>
            <a:off x="2543489" y="1049144"/>
            <a:ext cx="5230690" cy="325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5613">
              <a:defRPr>
                <a:solidFill>
                  <a:schemeClr val="tx1"/>
                </a:solidFill>
                <a:latin typeface="Calibri" charset="0"/>
                <a:ea typeface="ＭＳ Ｐゴシック" charset="0"/>
              </a:defRPr>
            </a:lvl1pPr>
            <a:lvl2pPr marL="514350" indent="-171450" defTabSz="455613">
              <a:defRPr>
                <a:solidFill>
                  <a:schemeClr val="tx1"/>
                </a:solidFill>
                <a:latin typeface="Calibri" charset="0"/>
                <a:ea typeface="ＭＳ Ｐゴシック" charset="0"/>
              </a:defRPr>
            </a:lvl2pPr>
            <a:lvl3pPr marL="857250" indent="-171450" defTabSz="455613">
              <a:defRPr>
                <a:solidFill>
                  <a:schemeClr val="tx1"/>
                </a:solidFill>
                <a:latin typeface="Calibri" charset="0"/>
                <a:ea typeface="ＭＳ Ｐゴシック" charset="0"/>
              </a:defRPr>
            </a:lvl3pPr>
            <a:lvl4pPr marL="1200150" indent="-171450" defTabSz="455613">
              <a:defRPr>
                <a:solidFill>
                  <a:schemeClr val="tx1"/>
                </a:solidFill>
                <a:latin typeface="Calibri" charset="0"/>
                <a:ea typeface="ＭＳ Ｐゴシック" charset="0"/>
              </a:defRPr>
            </a:lvl4pPr>
            <a:lvl5pPr marL="1543050" indent="-171450" defTabSz="455613">
              <a:defRPr>
                <a:solidFill>
                  <a:schemeClr val="tx1"/>
                </a:solidFill>
                <a:latin typeface="Calibri" charset="0"/>
                <a:ea typeface="ＭＳ Ｐゴシック" charset="0"/>
              </a:defRPr>
            </a:lvl5pPr>
            <a:lvl6pPr marL="2000250" indent="-171450" defTabSz="455613" fontAlgn="base">
              <a:spcBef>
                <a:spcPct val="0"/>
              </a:spcBef>
              <a:spcAft>
                <a:spcPct val="0"/>
              </a:spcAft>
              <a:defRPr>
                <a:solidFill>
                  <a:schemeClr val="tx1"/>
                </a:solidFill>
                <a:latin typeface="Calibri" charset="0"/>
                <a:ea typeface="ＭＳ Ｐゴシック" charset="0"/>
              </a:defRPr>
            </a:lvl6pPr>
            <a:lvl7pPr marL="2457450" indent="-171450" defTabSz="455613" fontAlgn="base">
              <a:spcBef>
                <a:spcPct val="0"/>
              </a:spcBef>
              <a:spcAft>
                <a:spcPct val="0"/>
              </a:spcAft>
              <a:defRPr>
                <a:solidFill>
                  <a:schemeClr val="tx1"/>
                </a:solidFill>
                <a:latin typeface="Calibri" charset="0"/>
                <a:ea typeface="ＭＳ Ｐゴシック" charset="0"/>
              </a:defRPr>
            </a:lvl7pPr>
            <a:lvl8pPr marL="2914650" indent="-171450" defTabSz="455613" fontAlgn="base">
              <a:spcBef>
                <a:spcPct val="0"/>
              </a:spcBef>
              <a:spcAft>
                <a:spcPct val="0"/>
              </a:spcAft>
              <a:defRPr>
                <a:solidFill>
                  <a:schemeClr val="tx1"/>
                </a:solidFill>
                <a:latin typeface="Calibri" charset="0"/>
                <a:ea typeface="ＭＳ Ｐゴシック" charset="0"/>
              </a:defRPr>
            </a:lvl8pPr>
            <a:lvl9pPr marL="3371850" indent="-171450" defTabSz="455613" fontAlgn="base">
              <a:spcBef>
                <a:spcPct val="0"/>
              </a:spcBef>
              <a:spcAft>
                <a:spcPct val="0"/>
              </a:spcAft>
              <a:defRPr>
                <a:solidFill>
                  <a:schemeClr val="tx1"/>
                </a:solidFill>
                <a:latin typeface="Calibri" charset="0"/>
                <a:ea typeface="ＭＳ Ｐゴシック" charset="0"/>
              </a:defRPr>
            </a:lvl9pPr>
          </a:lstStyle>
          <a:p>
            <a:pPr>
              <a:lnSpc>
                <a:spcPct val="90000"/>
              </a:lnSpc>
              <a:spcBef>
                <a:spcPct val="20000"/>
              </a:spcBef>
            </a:pPr>
            <a:r>
              <a:rPr lang="en-AU" sz="2700" b="1" dirty="0">
                <a:solidFill>
                  <a:schemeClr val="bg1"/>
                </a:solidFill>
                <a:latin typeface="+mn-lt"/>
                <a:ea typeface="Segoe UI" charset="0"/>
                <a:cs typeface="Arial"/>
              </a:rPr>
              <a:t>Thank You and Questions</a:t>
            </a:r>
          </a:p>
        </p:txBody>
      </p:sp>
      <p:sp>
        <p:nvSpPr>
          <p:cNvPr id="6" name="Rectangle 5"/>
          <p:cNvSpPr/>
          <p:nvPr userDrawn="1"/>
        </p:nvSpPr>
        <p:spPr>
          <a:xfrm>
            <a:off x="1" y="685224"/>
            <a:ext cx="2232955" cy="18649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a:solidFill>
                <a:prstClr val="white"/>
              </a:solidFill>
              <a:cs typeface="Arial"/>
            </a:endParaRPr>
          </a:p>
        </p:txBody>
      </p:sp>
      <p:pic>
        <p:nvPicPr>
          <p:cNvPr id="7" name="Picture 6" descr="ICANN_Logo_W.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1982" y="871077"/>
            <a:ext cx="1962493" cy="1523172"/>
          </a:xfrm>
          <a:prstGeom prst="rect">
            <a:avLst/>
          </a:prstGeom>
        </p:spPr>
      </p:pic>
      <p:sp>
        <p:nvSpPr>
          <p:cNvPr id="30" name="Text Placeholder 29"/>
          <p:cNvSpPr>
            <a:spLocks noGrp="1"/>
          </p:cNvSpPr>
          <p:nvPr>
            <p:ph type="body" sz="quarter" idx="10" hasCustomPrompt="1"/>
          </p:nvPr>
        </p:nvSpPr>
        <p:spPr>
          <a:xfrm>
            <a:off x="2543489" y="1865312"/>
            <a:ext cx="5973449" cy="346541"/>
          </a:xfrm>
          <a:prstGeom prst="rect">
            <a:avLst/>
          </a:prstGeom>
        </p:spPr>
        <p:txBody>
          <a:bodyPr lIns="0" tIns="0" rIns="0" bIns="0"/>
          <a:lstStyle>
            <a:lvl1pPr marL="0" indent="0">
              <a:buFontTx/>
              <a:buNone/>
              <a:defRPr lang="en-US" sz="2000" kern="1200" dirty="0" smtClean="0">
                <a:solidFill>
                  <a:schemeClr val="bg1"/>
                </a:solidFill>
                <a:latin typeface="+mn-lt"/>
                <a:ea typeface="ＭＳ Ｐゴシック" charset="0"/>
                <a:cs typeface="Arial"/>
              </a:defRPr>
            </a:lvl1pPr>
            <a:lvl2pPr marL="457200" indent="0">
              <a:buFontTx/>
              <a:buNone/>
              <a:defRPr lang="en-US" sz="2000" kern="1200" dirty="0" smtClean="0">
                <a:solidFill>
                  <a:schemeClr val="bg1"/>
                </a:solidFill>
                <a:latin typeface="+mn-lt"/>
                <a:ea typeface="ＭＳ Ｐゴシック" charset="0"/>
                <a:cs typeface="Arial"/>
              </a:defRPr>
            </a:lvl2pPr>
            <a:lvl3pPr marL="914400" indent="0">
              <a:buFontTx/>
              <a:buNone/>
              <a:defRPr lang="en-US" sz="2000" kern="1200" dirty="0" smtClean="0">
                <a:solidFill>
                  <a:schemeClr val="bg1"/>
                </a:solidFill>
                <a:latin typeface="+mn-lt"/>
                <a:ea typeface="ＭＳ Ｐゴシック" charset="0"/>
                <a:cs typeface="Arial"/>
              </a:defRPr>
            </a:lvl3pPr>
            <a:lvl4pPr marL="1371600" indent="0">
              <a:buFontTx/>
              <a:buNone/>
              <a:defRPr lang="en-US" sz="2000" kern="1200" dirty="0" smtClean="0">
                <a:solidFill>
                  <a:schemeClr val="bg1"/>
                </a:solidFill>
                <a:latin typeface="+mn-lt"/>
                <a:ea typeface="ＭＳ Ｐゴシック" charset="0"/>
                <a:cs typeface="Arial"/>
              </a:defRPr>
            </a:lvl4pPr>
            <a:lvl5pPr marL="1828800" indent="0">
              <a:buFontTx/>
              <a:buNone/>
              <a:defRPr lang="en-US" sz="2000" kern="1200" dirty="0">
                <a:solidFill>
                  <a:schemeClr val="bg1"/>
                </a:solidFill>
                <a:latin typeface="+mn-lt"/>
                <a:ea typeface="ＭＳ Ｐゴシック" charset="0"/>
                <a:cs typeface="Arial"/>
              </a:defRPr>
            </a:lvl5pPr>
          </a:lstStyle>
          <a:p>
            <a:pPr lvl="0"/>
            <a:r>
              <a:rPr lang="en-US" dirty="0"/>
              <a:t>Email: email</a:t>
            </a:r>
          </a:p>
        </p:txBody>
      </p:sp>
      <p:sp>
        <p:nvSpPr>
          <p:cNvPr id="31"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accent6">
                    <a:lumMod val="50000"/>
                  </a:schemeClr>
                </a:solidFill>
              </a:defRPr>
            </a:lvl1pPr>
          </a:lstStyle>
          <a:p>
            <a:r>
              <a:rPr lang="en-US" dirty="0"/>
              <a:t>Engage with ICANN</a:t>
            </a:r>
          </a:p>
        </p:txBody>
      </p:sp>
      <p:grpSp>
        <p:nvGrpSpPr>
          <p:cNvPr id="32" name="Group 31"/>
          <p:cNvGrpSpPr/>
          <p:nvPr userDrawn="1"/>
        </p:nvGrpSpPr>
        <p:grpSpPr>
          <a:xfrm>
            <a:off x="2543489" y="4228306"/>
            <a:ext cx="3416667" cy="365760"/>
            <a:chOff x="5325979" y="4715893"/>
            <a:chExt cx="3416667" cy="365760"/>
          </a:xfrm>
        </p:grpSpPr>
        <p:sp>
          <p:nvSpPr>
            <p:cNvPr id="33" name="Text Placeholder 32"/>
            <p:cNvSpPr txBox="1">
              <a:spLocks/>
            </p:cNvSpPr>
            <p:nvPr/>
          </p:nvSpPr>
          <p:spPr>
            <a:xfrm>
              <a:off x="5793339" y="4734885"/>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3"/>
                </a:rPr>
                <a:t>flickr.com</a:t>
              </a:r>
              <a:r>
                <a:rPr lang="en-US" sz="1400" dirty="0">
                  <a:solidFill>
                    <a:srgbClr val="0A304B"/>
                  </a:solidFill>
                  <a:latin typeface="+mn-lt"/>
                  <a:ea typeface="Segoe UI" panose="020B0502040204020203" pitchFamily="34" charset="0"/>
                  <a:cs typeface="Arial"/>
                  <a:hlinkClick r:id="rId3"/>
                </a:rPr>
                <a:t>/</a:t>
              </a:r>
              <a:r>
                <a:rPr lang="en-US" sz="1400" dirty="0" err="1">
                  <a:solidFill>
                    <a:srgbClr val="0A304B"/>
                  </a:solidFill>
                  <a:latin typeface="+mn-lt"/>
                  <a:ea typeface="Segoe UI" panose="020B0502040204020203" pitchFamily="34" charset="0"/>
                  <a:cs typeface="Arial"/>
                  <a:hlinkClick r:id="rId3"/>
                </a:rPr>
                <a:t>icann</a:t>
              </a:r>
              <a:endParaRPr lang="en-US" sz="1400" dirty="0">
                <a:solidFill>
                  <a:srgbClr val="0A304B"/>
                </a:solidFill>
                <a:latin typeface="+mn-lt"/>
                <a:ea typeface="Segoe UI" panose="020B0502040204020203" pitchFamily="34" charset="0"/>
                <a:cs typeface="Arial"/>
              </a:endParaRPr>
            </a:p>
          </p:txBody>
        </p:sp>
        <p:pic>
          <p:nvPicPr>
            <p:cNvPr id="34" name="Picture 33" descr="1420947842_social_style_3_flikr-128.png">
              <a:hlinkClick r:id="rId4" action="ppaction://hlinkfile"/>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25979" y="4715893"/>
              <a:ext cx="365760" cy="365760"/>
            </a:xfrm>
            <a:prstGeom prst="rect">
              <a:avLst/>
            </a:prstGeom>
          </p:spPr>
        </p:pic>
      </p:grpSp>
      <p:grpSp>
        <p:nvGrpSpPr>
          <p:cNvPr id="35" name="Group 34"/>
          <p:cNvGrpSpPr/>
          <p:nvPr userDrawn="1"/>
        </p:nvGrpSpPr>
        <p:grpSpPr>
          <a:xfrm>
            <a:off x="2543489" y="4726326"/>
            <a:ext cx="3636602" cy="365760"/>
            <a:chOff x="1235726" y="5571713"/>
            <a:chExt cx="3636602" cy="365760"/>
          </a:xfrm>
        </p:grpSpPr>
        <p:sp>
          <p:nvSpPr>
            <p:cNvPr id="36" name="Text Placeholder 32"/>
            <p:cNvSpPr txBox="1">
              <a:spLocks/>
            </p:cNvSpPr>
            <p:nvPr/>
          </p:nvSpPr>
          <p:spPr>
            <a:xfrm>
              <a:off x="1703086" y="5592033"/>
              <a:ext cx="3169242"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6"/>
                </a:rPr>
                <a:t>linkedin</a:t>
              </a:r>
              <a:r>
                <a:rPr lang="en-US" sz="1400" dirty="0">
                  <a:solidFill>
                    <a:srgbClr val="0A304B"/>
                  </a:solidFill>
                  <a:latin typeface="+mn-lt"/>
                  <a:ea typeface="Segoe UI" panose="020B0502040204020203" pitchFamily="34" charset="0"/>
                  <a:cs typeface="Arial"/>
                  <a:hlinkClick r:id="rId6"/>
                </a:rPr>
                <a:t>/company/</a:t>
              </a:r>
              <a:r>
                <a:rPr lang="en-US" sz="1400" dirty="0" err="1">
                  <a:solidFill>
                    <a:srgbClr val="0A304B"/>
                  </a:solidFill>
                  <a:latin typeface="+mn-lt"/>
                  <a:ea typeface="Segoe UI" panose="020B0502040204020203" pitchFamily="34" charset="0"/>
                  <a:cs typeface="Arial"/>
                  <a:hlinkClick r:id="rId6"/>
                </a:rPr>
                <a:t>icann</a:t>
              </a:r>
              <a:endParaRPr lang="en-US" sz="1400" dirty="0">
                <a:solidFill>
                  <a:srgbClr val="0A304B"/>
                </a:solidFill>
                <a:latin typeface="+mn-lt"/>
                <a:ea typeface="Segoe UI" panose="020B0502040204020203" pitchFamily="34" charset="0"/>
                <a:cs typeface="Arial"/>
              </a:endParaRPr>
            </a:p>
          </p:txBody>
        </p:sp>
        <p:pic>
          <p:nvPicPr>
            <p:cNvPr id="37" name="Picture 36" descr="1420948164_social_style_3_in-128.png">
              <a:hlinkClick r:id="rId7" action="ppaction://hlinkfile"/>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235726" y="5571713"/>
              <a:ext cx="365760" cy="365760"/>
            </a:xfrm>
            <a:prstGeom prst="rect">
              <a:avLst/>
            </a:prstGeom>
          </p:spPr>
        </p:pic>
      </p:grpSp>
      <p:grpSp>
        <p:nvGrpSpPr>
          <p:cNvPr id="38" name="Group 37"/>
          <p:cNvGrpSpPr/>
          <p:nvPr userDrawn="1"/>
        </p:nvGrpSpPr>
        <p:grpSpPr>
          <a:xfrm>
            <a:off x="2543489" y="2734246"/>
            <a:ext cx="2809587" cy="365760"/>
            <a:chOff x="1235726" y="3073176"/>
            <a:chExt cx="2809587" cy="365760"/>
          </a:xfrm>
        </p:grpSpPr>
        <p:sp>
          <p:nvSpPr>
            <p:cNvPr id="39" name="Text Placeholder 32"/>
            <p:cNvSpPr txBox="1">
              <a:spLocks/>
            </p:cNvSpPr>
            <p:nvPr/>
          </p:nvSpPr>
          <p:spPr>
            <a:xfrm>
              <a:off x="1703087" y="3093496"/>
              <a:ext cx="2342226"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9"/>
                </a:rPr>
                <a:t>@</a:t>
              </a:r>
              <a:r>
                <a:rPr lang="en-US" sz="1400" dirty="0" err="1">
                  <a:solidFill>
                    <a:srgbClr val="0A304B"/>
                  </a:solidFill>
                  <a:latin typeface="+mn-lt"/>
                  <a:ea typeface="Segoe UI" panose="020B0502040204020203" pitchFamily="34" charset="0"/>
                  <a:cs typeface="Arial"/>
                  <a:hlinkClick r:id="rId9"/>
                </a:rPr>
                <a:t>icann</a:t>
              </a:r>
              <a:endParaRPr lang="en-US" sz="1400" dirty="0">
                <a:solidFill>
                  <a:srgbClr val="0A304B"/>
                </a:solidFill>
                <a:latin typeface="+mn-lt"/>
                <a:ea typeface="Segoe UI" panose="020B0502040204020203" pitchFamily="34" charset="0"/>
                <a:cs typeface="Arial"/>
              </a:endParaRPr>
            </a:p>
          </p:txBody>
        </p:sp>
        <p:pic>
          <p:nvPicPr>
            <p:cNvPr id="40" name="Picture 39" descr="1420948433_social_style_3_twiter-128.png">
              <a:hlinkClick r:id="rId10" action="ppaction://hlinkfile"/>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235726" y="3073176"/>
              <a:ext cx="365760" cy="365760"/>
            </a:xfrm>
            <a:prstGeom prst="rect">
              <a:avLst/>
            </a:prstGeom>
          </p:spPr>
        </p:pic>
      </p:grpSp>
      <p:grpSp>
        <p:nvGrpSpPr>
          <p:cNvPr id="41" name="Group 40"/>
          <p:cNvGrpSpPr/>
          <p:nvPr userDrawn="1"/>
        </p:nvGrpSpPr>
        <p:grpSpPr>
          <a:xfrm>
            <a:off x="2543489" y="3232266"/>
            <a:ext cx="3730320" cy="365760"/>
            <a:chOff x="1235727" y="3892739"/>
            <a:chExt cx="3730320" cy="365760"/>
          </a:xfrm>
        </p:grpSpPr>
        <p:sp>
          <p:nvSpPr>
            <p:cNvPr id="42" name="Text Placeholder 32"/>
            <p:cNvSpPr txBox="1">
              <a:spLocks/>
            </p:cNvSpPr>
            <p:nvPr/>
          </p:nvSpPr>
          <p:spPr>
            <a:xfrm>
              <a:off x="1703086" y="3913059"/>
              <a:ext cx="3262961"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12"/>
                </a:rPr>
                <a:t>facebook.com/</a:t>
              </a:r>
              <a:r>
                <a:rPr lang="en-US" sz="1400" dirty="0" err="1">
                  <a:solidFill>
                    <a:srgbClr val="0A304B"/>
                  </a:solidFill>
                  <a:latin typeface="+mn-lt"/>
                  <a:ea typeface="Segoe UI" panose="020B0502040204020203" pitchFamily="34" charset="0"/>
                  <a:cs typeface="Arial"/>
                  <a:hlinkClick r:id="rId12"/>
                </a:rPr>
                <a:t>icannorg</a:t>
              </a:r>
              <a:r>
                <a:rPr lang="en-US" sz="1400" dirty="0">
                  <a:solidFill>
                    <a:srgbClr val="0A304B"/>
                  </a:solidFill>
                  <a:latin typeface="+mn-lt"/>
                  <a:ea typeface="Segoe UI" panose="020B0502040204020203" pitchFamily="34" charset="0"/>
                  <a:cs typeface="Arial"/>
                  <a:hlinkClick r:id="rId12"/>
                </a:rPr>
                <a:t> </a:t>
              </a:r>
              <a:endParaRPr lang="en-US" sz="1400" dirty="0">
                <a:solidFill>
                  <a:srgbClr val="0A304B"/>
                </a:solidFill>
                <a:latin typeface="+mn-lt"/>
                <a:ea typeface="Segoe UI" panose="020B0502040204020203" pitchFamily="34" charset="0"/>
                <a:cs typeface="Arial"/>
              </a:endParaRPr>
            </a:p>
          </p:txBody>
        </p:sp>
        <p:pic>
          <p:nvPicPr>
            <p:cNvPr id="43" name="Picture 42" descr="1420948141_social_style_3_facebook-128.png">
              <a:hlinkClick r:id="rId13" action="ppaction://hlinkfile"/>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235727" y="3892739"/>
              <a:ext cx="365760" cy="365760"/>
            </a:xfrm>
            <a:prstGeom prst="rect">
              <a:avLst/>
            </a:prstGeom>
          </p:spPr>
        </p:pic>
      </p:grpSp>
      <p:grpSp>
        <p:nvGrpSpPr>
          <p:cNvPr id="44" name="Group 43"/>
          <p:cNvGrpSpPr/>
          <p:nvPr userDrawn="1"/>
        </p:nvGrpSpPr>
        <p:grpSpPr>
          <a:xfrm>
            <a:off x="2543489" y="3730286"/>
            <a:ext cx="3636602" cy="365760"/>
            <a:chOff x="1235726" y="4721075"/>
            <a:chExt cx="3636602" cy="365760"/>
          </a:xfrm>
        </p:grpSpPr>
        <p:pic>
          <p:nvPicPr>
            <p:cNvPr id="45" name="Picture 44" descr="1420948149_social_style_3_youtube-128.png">
              <a:hlinkClick r:id="rId15" action="ppaction://hlinkfile"/>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1235726" y="4721075"/>
              <a:ext cx="365760" cy="365760"/>
            </a:xfrm>
            <a:prstGeom prst="rect">
              <a:avLst/>
            </a:prstGeom>
          </p:spPr>
        </p:pic>
        <p:sp>
          <p:nvSpPr>
            <p:cNvPr id="46" name="Text Placeholder 32"/>
            <p:cNvSpPr txBox="1">
              <a:spLocks/>
            </p:cNvSpPr>
            <p:nvPr/>
          </p:nvSpPr>
          <p:spPr>
            <a:xfrm>
              <a:off x="1703086" y="4734885"/>
              <a:ext cx="3169242"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17"/>
                </a:rPr>
                <a:t>youtube.com/</a:t>
              </a:r>
              <a:r>
                <a:rPr lang="en-US" sz="1400" dirty="0" err="1">
                  <a:solidFill>
                    <a:srgbClr val="0A304B"/>
                  </a:solidFill>
                  <a:latin typeface="+mn-lt"/>
                  <a:ea typeface="Segoe UI" panose="020B0502040204020203" pitchFamily="34" charset="0"/>
                  <a:cs typeface="Arial"/>
                  <a:hlinkClick r:id="rId17"/>
                </a:rPr>
                <a:t>icannnews</a:t>
              </a:r>
              <a:endParaRPr lang="en-US" sz="1400" dirty="0">
                <a:solidFill>
                  <a:srgbClr val="0A304B"/>
                </a:solidFill>
                <a:latin typeface="+mn-lt"/>
                <a:ea typeface="Segoe UI" panose="020B0502040204020203" pitchFamily="34" charset="0"/>
                <a:cs typeface="Arial"/>
              </a:endParaRPr>
            </a:p>
          </p:txBody>
        </p:sp>
      </p:grpSp>
      <p:grpSp>
        <p:nvGrpSpPr>
          <p:cNvPr id="47" name="Group 46"/>
          <p:cNvGrpSpPr/>
          <p:nvPr userDrawn="1"/>
        </p:nvGrpSpPr>
        <p:grpSpPr>
          <a:xfrm>
            <a:off x="2543489" y="5722367"/>
            <a:ext cx="2586167" cy="365760"/>
            <a:chOff x="5325979" y="3073176"/>
            <a:chExt cx="2586167" cy="365760"/>
          </a:xfrm>
        </p:grpSpPr>
        <p:sp>
          <p:nvSpPr>
            <p:cNvPr id="48" name="Text Placeholder 32"/>
            <p:cNvSpPr txBox="1">
              <a:spLocks/>
            </p:cNvSpPr>
            <p:nvPr/>
          </p:nvSpPr>
          <p:spPr>
            <a:xfrm>
              <a:off x="5793339" y="3093496"/>
              <a:ext cx="21188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18"/>
                </a:rPr>
                <a:t>soundcloud</a:t>
              </a:r>
              <a:r>
                <a:rPr lang="en-US" sz="1400" dirty="0">
                  <a:solidFill>
                    <a:srgbClr val="0A304B"/>
                  </a:solidFill>
                  <a:latin typeface="+mn-lt"/>
                  <a:ea typeface="Segoe UI" panose="020B0502040204020203" pitchFamily="34" charset="0"/>
                  <a:cs typeface="Arial"/>
                  <a:hlinkClick r:id="rId18"/>
                </a:rPr>
                <a:t>/</a:t>
              </a:r>
              <a:r>
                <a:rPr lang="en-US" sz="1400" dirty="0" err="1">
                  <a:solidFill>
                    <a:srgbClr val="0A304B"/>
                  </a:solidFill>
                  <a:latin typeface="+mn-lt"/>
                  <a:ea typeface="Segoe UI" panose="020B0502040204020203" pitchFamily="34" charset="0"/>
                  <a:cs typeface="Arial"/>
                  <a:hlinkClick r:id="rId18"/>
                </a:rPr>
                <a:t>icann</a:t>
              </a:r>
              <a:endParaRPr lang="en-US" sz="1400" dirty="0">
                <a:solidFill>
                  <a:srgbClr val="0A304B"/>
                </a:solidFill>
                <a:latin typeface="+mn-lt"/>
                <a:ea typeface="Segoe UI" panose="020B0502040204020203" pitchFamily="34" charset="0"/>
                <a:cs typeface="Arial"/>
              </a:endParaRPr>
            </a:p>
          </p:txBody>
        </p:sp>
        <p:pic>
          <p:nvPicPr>
            <p:cNvPr id="49" name="Picture 48"/>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5325979" y="3073176"/>
              <a:ext cx="365760" cy="365760"/>
            </a:xfrm>
            <a:prstGeom prst="rect">
              <a:avLst/>
            </a:prstGeom>
          </p:spPr>
        </p:pic>
      </p:grpSp>
      <p:grpSp>
        <p:nvGrpSpPr>
          <p:cNvPr id="50" name="Group 49"/>
          <p:cNvGrpSpPr/>
          <p:nvPr userDrawn="1"/>
        </p:nvGrpSpPr>
        <p:grpSpPr>
          <a:xfrm>
            <a:off x="2543489" y="5224346"/>
            <a:ext cx="3416667" cy="365760"/>
            <a:chOff x="5325979" y="5571713"/>
            <a:chExt cx="3416667" cy="365760"/>
          </a:xfrm>
        </p:grpSpPr>
        <p:sp>
          <p:nvSpPr>
            <p:cNvPr id="51" name="Text Placeholder 32"/>
            <p:cNvSpPr txBox="1">
              <a:spLocks/>
            </p:cNvSpPr>
            <p:nvPr/>
          </p:nvSpPr>
          <p:spPr>
            <a:xfrm>
              <a:off x="5793339" y="5592033"/>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20"/>
                </a:rPr>
                <a:t>slideshare</a:t>
              </a:r>
              <a:r>
                <a:rPr lang="en-US" sz="1400" dirty="0">
                  <a:solidFill>
                    <a:srgbClr val="0A304B"/>
                  </a:solidFill>
                  <a:latin typeface="+mn-lt"/>
                  <a:ea typeface="Segoe UI" panose="020B0502040204020203" pitchFamily="34" charset="0"/>
                  <a:cs typeface="Arial"/>
                  <a:hlinkClick r:id="rId20"/>
                </a:rPr>
                <a:t>/</a:t>
              </a:r>
              <a:r>
                <a:rPr lang="en-US" sz="1400" dirty="0" err="1">
                  <a:solidFill>
                    <a:srgbClr val="0A304B"/>
                  </a:solidFill>
                  <a:latin typeface="+mn-lt"/>
                  <a:ea typeface="Segoe UI" panose="020B0502040204020203" pitchFamily="34" charset="0"/>
                  <a:cs typeface="Arial"/>
                  <a:hlinkClick r:id="rId20"/>
                </a:rPr>
                <a:t>icannpresentations</a:t>
              </a:r>
              <a:endParaRPr lang="en-US" sz="1400" dirty="0">
                <a:solidFill>
                  <a:srgbClr val="0A304B"/>
                </a:solidFill>
                <a:latin typeface="+mn-lt"/>
                <a:ea typeface="Segoe UI" panose="020B0502040204020203" pitchFamily="34" charset="0"/>
                <a:cs typeface="Arial"/>
              </a:endParaRPr>
            </a:p>
          </p:txBody>
        </p:sp>
        <p:pic>
          <p:nvPicPr>
            <p:cNvPr id="52" name="Picture 51" descr="1420948164_social_style_3_in-128.png">
              <a:hlinkClick r:id="rId7" action="ppaction://hlinkfile"/>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325979" y="5571713"/>
              <a:ext cx="365760" cy="365760"/>
            </a:xfrm>
            <a:prstGeom prst="rect">
              <a:avLst/>
            </a:prstGeom>
          </p:spPr>
        </p:pic>
      </p:grpSp>
    </p:spTree>
    <p:extLst>
      <p:ext uri="{BB962C8B-B14F-4D97-AF65-F5344CB8AC3E}">
        <p14:creationId xmlns:p14="http://schemas.microsoft.com/office/powerpoint/2010/main" val="42286962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Engage with ICANN Blue">
    <p:spTree>
      <p:nvGrpSpPr>
        <p:cNvPr id="1" name=""/>
        <p:cNvGrpSpPr/>
        <p:nvPr/>
      </p:nvGrpSpPr>
      <p:grpSpPr>
        <a:xfrm>
          <a:off x="0" y="0"/>
          <a:ext cx="0" cy="0"/>
          <a:chOff x="0" y="0"/>
          <a:chExt cx="0" cy="0"/>
        </a:xfrm>
      </p:grpSpPr>
      <p:sp>
        <p:nvSpPr>
          <p:cNvPr id="29" name="Rectangle 28"/>
          <p:cNvSpPr/>
          <p:nvPr userDrawn="1"/>
        </p:nvSpPr>
        <p:spPr>
          <a:xfrm>
            <a:off x="0" y="0"/>
            <a:ext cx="9144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Text Placeholder 32"/>
          <p:cNvSpPr txBox="1">
            <a:spLocks/>
          </p:cNvSpPr>
          <p:nvPr userDrawn="1"/>
        </p:nvSpPr>
        <p:spPr bwMode="auto">
          <a:xfrm>
            <a:off x="2191310" y="2425013"/>
            <a:ext cx="6330715" cy="347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n-US" sz="1500" dirty="0">
                <a:solidFill>
                  <a:schemeClr val="bg1"/>
                </a:solidFill>
                <a:latin typeface="+mn-lt"/>
                <a:cs typeface="Arial"/>
              </a:rPr>
              <a:t>Visit us at </a:t>
            </a:r>
            <a:r>
              <a:rPr lang="en-US" sz="1500" b="1" dirty="0" err="1">
                <a:solidFill>
                  <a:schemeClr val="bg1"/>
                </a:solidFill>
                <a:latin typeface="+mn-lt"/>
                <a:cs typeface="Arial"/>
              </a:rPr>
              <a:t>icann.org</a:t>
            </a:r>
            <a:endParaRPr lang="en-US" sz="1500" b="1" dirty="0">
              <a:solidFill>
                <a:schemeClr val="bg1"/>
              </a:solidFill>
              <a:latin typeface="+mn-lt"/>
              <a:cs typeface="Arial"/>
            </a:endParaRPr>
          </a:p>
        </p:txBody>
      </p:sp>
      <p:sp>
        <p:nvSpPr>
          <p:cNvPr id="31" name="Text Placeholder 33"/>
          <p:cNvSpPr txBox="1">
            <a:spLocks/>
          </p:cNvSpPr>
          <p:nvPr userDrawn="1"/>
        </p:nvSpPr>
        <p:spPr bwMode="auto">
          <a:xfrm>
            <a:off x="374212" y="862601"/>
            <a:ext cx="7403218" cy="393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5613">
              <a:defRPr>
                <a:solidFill>
                  <a:schemeClr val="tx1"/>
                </a:solidFill>
                <a:latin typeface="Calibri" charset="0"/>
                <a:ea typeface="ＭＳ Ｐゴシック" charset="0"/>
              </a:defRPr>
            </a:lvl1pPr>
            <a:lvl2pPr marL="514350" indent="-171450" defTabSz="455613">
              <a:defRPr>
                <a:solidFill>
                  <a:schemeClr val="tx1"/>
                </a:solidFill>
                <a:latin typeface="Calibri" charset="0"/>
                <a:ea typeface="ＭＳ Ｐゴシック" charset="0"/>
              </a:defRPr>
            </a:lvl2pPr>
            <a:lvl3pPr marL="857250" indent="-171450" defTabSz="455613">
              <a:defRPr>
                <a:solidFill>
                  <a:schemeClr val="tx1"/>
                </a:solidFill>
                <a:latin typeface="Calibri" charset="0"/>
                <a:ea typeface="ＭＳ Ｐゴシック" charset="0"/>
              </a:defRPr>
            </a:lvl3pPr>
            <a:lvl4pPr marL="1200150" indent="-171450" defTabSz="455613">
              <a:defRPr>
                <a:solidFill>
                  <a:schemeClr val="tx1"/>
                </a:solidFill>
                <a:latin typeface="Calibri" charset="0"/>
                <a:ea typeface="ＭＳ Ｐゴシック" charset="0"/>
              </a:defRPr>
            </a:lvl4pPr>
            <a:lvl5pPr marL="1543050" indent="-171450" defTabSz="455613">
              <a:defRPr>
                <a:solidFill>
                  <a:schemeClr val="tx1"/>
                </a:solidFill>
                <a:latin typeface="Calibri" charset="0"/>
                <a:ea typeface="ＭＳ Ｐゴシック" charset="0"/>
              </a:defRPr>
            </a:lvl5pPr>
            <a:lvl6pPr marL="2000250" indent="-171450" defTabSz="455613" fontAlgn="base">
              <a:spcBef>
                <a:spcPct val="0"/>
              </a:spcBef>
              <a:spcAft>
                <a:spcPct val="0"/>
              </a:spcAft>
              <a:defRPr>
                <a:solidFill>
                  <a:schemeClr val="tx1"/>
                </a:solidFill>
                <a:latin typeface="Calibri" charset="0"/>
                <a:ea typeface="ＭＳ Ｐゴシック" charset="0"/>
              </a:defRPr>
            </a:lvl6pPr>
            <a:lvl7pPr marL="2457450" indent="-171450" defTabSz="455613" fontAlgn="base">
              <a:spcBef>
                <a:spcPct val="0"/>
              </a:spcBef>
              <a:spcAft>
                <a:spcPct val="0"/>
              </a:spcAft>
              <a:defRPr>
                <a:solidFill>
                  <a:schemeClr val="tx1"/>
                </a:solidFill>
                <a:latin typeface="Calibri" charset="0"/>
                <a:ea typeface="ＭＳ Ｐゴシック" charset="0"/>
              </a:defRPr>
            </a:lvl7pPr>
            <a:lvl8pPr marL="2914650" indent="-171450" defTabSz="455613" fontAlgn="base">
              <a:spcBef>
                <a:spcPct val="0"/>
              </a:spcBef>
              <a:spcAft>
                <a:spcPct val="0"/>
              </a:spcAft>
              <a:defRPr>
                <a:solidFill>
                  <a:schemeClr val="tx1"/>
                </a:solidFill>
                <a:latin typeface="Calibri" charset="0"/>
                <a:ea typeface="ＭＳ Ｐゴシック" charset="0"/>
              </a:defRPr>
            </a:lvl8pPr>
            <a:lvl9pPr marL="3371850" indent="-171450" defTabSz="455613" fontAlgn="base">
              <a:spcBef>
                <a:spcPct val="0"/>
              </a:spcBef>
              <a:spcAft>
                <a:spcPct val="0"/>
              </a:spcAft>
              <a:defRPr>
                <a:solidFill>
                  <a:schemeClr val="tx1"/>
                </a:solidFill>
                <a:latin typeface="Calibri" charset="0"/>
                <a:ea typeface="ＭＳ Ｐゴシック" charset="0"/>
              </a:defRPr>
            </a:lvl9pPr>
          </a:lstStyle>
          <a:p>
            <a:pPr>
              <a:lnSpc>
                <a:spcPct val="90000"/>
              </a:lnSpc>
              <a:spcBef>
                <a:spcPct val="20000"/>
              </a:spcBef>
            </a:pPr>
            <a:endParaRPr lang="en-AU" sz="2700" b="1" dirty="0">
              <a:solidFill>
                <a:schemeClr val="bg1"/>
              </a:solidFill>
              <a:latin typeface="+mn-lt"/>
              <a:ea typeface="Segoe UI" charset="0"/>
              <a:cs typeface="Arial"/>
            </a:endParaRPr>
          </a:p>
        </p:txBody>
      </p:sp>
      <p:sp>
        <p:nvSpPr>
          <p:cNvPr id="33" name="Oval 3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lt"/>
            </a:endParaRPr>
          </a:p>
        </p:txBody>
      </p:sp>
      <p:cxnSp>
        <p:nvCxnSpPr>
          <p:cNvPr id="34" name="Straight Connector 3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36" name="Picture 35"/>
          <p:cNvPicPr>
            <a:picLocks noChangeAspect="1"/>
          </p:cNvPicPr>
          <p:nvPr userDrawn="1"/>
        </p:nvPicPr>
        <p:blipFill>
          <a:blip r:embed="rId2"/>
          <a:stretch>
            <a:fillRect/>
          </a:stretch>
        </p:blipFill>
        <p:spPr>
          <a:xfrm>
            <a:off x="2079799" y="1039938"/>
            <a:ext cx="4287549" cy="760694"/>
          </a:xfrm>
          <a:prstGeom prst="rect">
            <a:avLst/>
          </a:prstGeom>
        </p:spPr>
      </p:pic>
      <p:sp>
        <p:nvSpPr>
          <p:cNvPr id="37" name="Oval 36"/>
          <p:cNvSpPr/>
          <p:nvPr userDrawn="1"/>
        </p:nvSpPr>
        <p:spPr>
          <a:xfrm>
            <a:off x="1811695" y="629759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8" name="Straight Connector 37"/>
          <p:cNvCxnSpPr/>
          <p:nvPr userDrawn="1"/>
        </p:nvCxnSpPr>
        <p:spPr>
          <a:xfrm flipH="1">
            <a:off x="0" y="6320453"/>
            <a:ext cx="17904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1878697" y="6320453"/>
            <a:ext cx="66934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8610117" y="629759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userDrawn="1"/>
        </p:nvSpPr>
        <p:spPr>
          <a:xfrm flipH="1">
            <a:off x="8610117" y="2196678"/>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lt"/>
            </a:endParaRPr>
          </a:p>
        </p:txBody>
      </p:sp>
      <p:cxnSp>
        <p:nvCxnSpPr>
          <p:cNvPr id="42" name="Straight Connector 41"/>
          <p:cNvCxnSpPr>
            <a:endCxn id="43" idx="0"/>
          </p:cNvCxnSpPr>
          <p:nvPr userDrawn="1"/>
        </p:nvCxnSpPr>
        <p:spPr>
          <a:xfrm flipV="1">
            <a:off x="1834554" y="2281331"/>
            <a:ext cx="0" cy="399740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3" name="Arc 42"/>
          <p:cNvSpPr/>
          <p:nvPr userDrawn="1"/>
        </p:nvSpPr>
        <p:spPr>
          <a:xfrm rot="16200000">
            <a:off x="1834554" y="2220449"/>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mn-lt"/>
            </a:endParaRPr>
          </a:p>
        </p:txBody>
      </p:sp>
      <p:cxnSp>
        <p:nvCxnSpPr>
          <p:cNvPr id="44" name="Straight Connector 43"/>
          <p:cNvCxnSpPr/>
          <p:nvPr userDrawn="1"/>
        </p:nvCxnSpPr>
        <p:spPr>
          <a:xfrm flipH="1">
            <a:off x="1895439" y="2220449"/>
            <a:ext cx="6691671"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a:xfrm flipH="1">
            <a:off x="8686803" y="6320453"/>
            <a:ext cx="45719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a:off x="8678063" y="2219538"/>
            <a:ext cx="46593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47" name="Picture 46"/>
          <p:cNvPicPr>
            <a:picLocks noChangeAspect="1"/>
          </p:cNvPicPr>
          <p:nvPr userDrawn="1"/>
        </p:nvPicPr>
        <p:blipFill>
          <a:blip r:embed="rId3"/>
          <a:stretch>
            <a:fillRect/>
          </a:stretch>
        </p:blipFill>
        <p:spPr>
          <a:xfrm>
            <a:off x="2172578" y="2842544"/>
            <a:ext cx="3149229" cy="3236708"/>
          </a:xfrm>
          <a:prstGeom prst="rect">
            <a:avLst/>
          </a:prstGeom>
        </p:spPr>
      </p:pic>
      <p:sp>
        <p:nvSpPr>
          <p:cNvPr id="21" name="Title 4"/>
          <p:cNvSpPr>
            <a:spLocks noGrp="1"/>
          </p:cNvSpPr>
          <p:nvPr>
            <p:ph type="title" hasCustomPrompt="1"/>
          </p:nvPr>
        </p:nvSpPr>
        <p:spPr>
          <a:xfrm>
            <a:off x="374904" y="42394"/>
            <a:ext cx="8856010" cy="531346"/>
          </a:xfrm>
          <a:prstGeom prst="rect">
            <a:avLst/>
          </a:prstGeom>
        </p:spPr>
        <p:txBody>
          <a:bodyPr lIns="0" rIns="0"/>
          <a:lstStyle>
            <a:lvl1pPr>
              <a:defRPr lang="en-US" smtClean="0">
                <a:solidFill>
                  <a:schemeClr val="bg1"/>
                </a:solidFill>
                <a:ea typeface="Segoe UI" charset="0"/>
              </a:defRPr>
            </a:lvl1pPr>
          </a:lstStyle>
          <a:p>
            <a:r>
              <a:rPr lang="en-US" dirty="0">
                <a:solidFill>
                  <a:schemeClr val="bg1"/>
                </a:solidFill>
                <a:latin typeface="+mn-lt"/>
              </a:rPr>
              <a:t>Engage with ICANN – </a:t>
            </a:r>
            <a:r>
              <a:rPr lang="en-US" dirty="0">
                <a:solidFill>
                  <a:schemeClr val="bg1"/>
                </a:solidFill>
                <a:latin typeface="+mn-lt"/>
                <a:ea typeface="Segoe UI" charset="0"/>
              </a:rPr>
              <a:t>Thank You and Questions</a:t>
            </a:r>
            <a:endParaRPr lang="en-US" dirty="0"/>
          </a:p>
        </p:txBody>
      </p:sp>
    </p:spTree>
    <p:extLst>
      <p:ext uri="{BB962C8B-B14F-4D97-AF65-F5344CB8AC3E}">
        <p14:creationId xmlns:p14="http://schemas.microsoft.com/office/powerpoint/2010/main" val="9885021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grpSp>
        <p:nvGrpSpPr>
          <p:cNvPr id="11" name="Group 10"/>
          <p:cNvGrpSpPr/>
          <p:nvPr userDrawn="1"/>
        </p:nvGrpSpPr>
        <p:grpSpPr>
          <a:xfrm>
            <a:off x="0" y="2110371"/>
            <a:ext cx="9198524" cy="4759071"/>
            <a:chOff x="0" y="2110371"/>
            <a:chExt cx="9198524" cy="4759071"/>
          </a:xfrm>
        </p:grpSpPr>
        <p:sp>
          <p:nvSpPr>
            <p:cNvPr id="3" name="Freeform 2"/>
            <p:cNvSpPr/>
            <p:nvPr userDrawn="1"/>
          </p:nvSpPr>
          <p:spPr>
            <a:xfrm>
              <a:off x="0" y="2110371"/>
              <a:ext cx="9198524" cy="4759071"/>
            </a:xfrm>
            <a:custGeom>
              <a:avLst/>
              <a:gdLst>
                <a:gd name="connsiteX0" fmla="*/ 0 w 9198524"/>
                <a:gd name="connsiteY0" fmla="*/ 0 h 5515904"/>
                <a:gd name="connsiteX1" fmla="*/ 9198524 w 9198524"/>
                <a:gd name="connsiteY1" fmla="*/ 3014506 h 5515904"/>
                <a:gd name="connsiteX2" fmla="*/ 9198524 w 9198524"/>
                <a:gd name="connsiteY2" fmla="*/ 5477421 h 5515904"/>
                <a:gd name="connsiteX3" fmla="*/ 0 w 9198524"/>
                <a:gd name="connsiteY3" fmla="*/ 5515904 h 5515904"/>
                <a:gd name="connsiteX4" fmla="*/ 0 w 9198524"/>
                <a:gd name="connsiteY4" fmla="*/ 0 h 5515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8524" h="5515904">
                  <a:moveTo>
                    <a:pt x="0" y="0"/>
                  </a:moveTo>
                  <a:lnTo>
                    <a:pt x="9198524" y="3014506"/>
                  </a:lnTo>
                  <a:lnTo>
                    <a:pt x="9198524" y="5477421"/>
                  </a:lnTo>
                  <a:lnTo>
                    <a:pt x="0" y="5515904"/>
                  </a:lnTo>
                  <a:cubicBezTo>
                    <a:pt x="4276" y="3685821"/>
                    <a:pt x="8553" y="1855738"/>
                    <a:pt x="0" y="0"/>
                  </a:cubicBezTo>
                  <a:close/>
                </a:path>
              </a:pathLst>
            </a:custGeom>
            <a:solidFill>
              <a:srgbClr val="1768B1">
                <a:alpha val="1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Freeform 3"/>
            <p:cNvSpPr/>
            <p:nvPr userDrawn="1"/>
          </p:nvSpPr>
          <p:spPr>
            <a:xfrm>
              <a:off x="1" y="3174865"/>
              <a:ext cx="9144000" cy="3694577"/>
            </a:xfrm>
            <a:custGeom>
              <a:avLst/>
              <a:gdLst>
                <a:gd name="connsiteX0" fmla="*/ 6029715 w 6029715"/>
                <a:gd name="connsiteY0" fmla="*/ 0 h 6875638"/>
                <a:gd name="connsiteX1" fmla="*/ 6029715 w 6029715"/>
                <a:gd name="connsiteY1" fmla="*/ 6875638 h 6875638"/>
                <a:gd name="connsiteX2" fmla="*/ 0 w 6029715"/>
                <a:gd name="connsiteY2" fmla="*/ 6875638 h 6875638"/>
                <a:gd name="connsiteX3" fmla="*/ 6029715 w 6029715"/>
                <a:gd name="connsiteY3" fmla="*/ 0 h 6875638"/>
              </a:gdLst>
              <a:ahLst/>
              <a:cxnLst>
                <a:cxn ang="0">
                  <a:pos x="connsiteX0" y="connsiteY0"/>
                </a:cxn>
                <a:cxn ang="0">
                  <a:pos x="connsiteX1" y="connsiteY1"/>
                </a:cxn>
                <a:cxn ang="0">
                  <a:pos x="connsiteX2" y="connsiteY2"/>
                </a:cxn>
                <a:cxn ang="0">
                  <a:pos x="connsiteX3" y="connsiteY3"/>
                </a:cxn>
              </a:cxnLst>
              <a:rect l="l" t="t" r="r" b="b"/>
              <a:pathLst>
                <a:path w="6029715" h="6875638">
                  <a:moveTo>
                    <a:pt x="6029715" y="0"/>
                  </a:moveTo>
                  <a:lnTo>
                    <a:pt x="6029715" y="6875638"/>
                  </a:lnTo>
                  <a:lnTo>
                    <a:pt x="0" y="6875638"/>
                  </a:lnTo>
                  <a:lnTo>
                    <a:pt x="6029715" y="0"/>
                  </a:lnTo>
                  <a:close/>
                </a:path>
              </a:pathLst>
            </a:custGeom>
            <a:solidFill>
              <a:srgbClr val="1768B1">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2" name="Picture 1" descr="foot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318497"/>
            <a:ext cx="9152141" cy="547644"/>
          </a:xfrm>
          <a:prstGeom prst="rect">
            <a:avLst/>
          </a:prstGeom>
        </p:spPr>
      </p:pic>
      <p:sp>
        <p:nvSpPr>
          <p:cNvPr id="34" name="Slide Number Placeholder 5"/>
          <p:cNvSpPr txBox="1">
            <a:spLocks/>
          </p:cNvSpPr>
          <p:nvPr userDrawn="1"/>
        </p:nvSpPr>
        <p:spPr>
          <a:xfrm>
            <a:off x="6826732" y="6414964"/>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400" dirty="0">
                <a:solidFill>
                  <a:srgbClr val="FFFFFF"/>
                </a:solidFill>
                <a:latin typeface="Source Sans Pro"/>
                <a:cs typeface="Source Sans Pro"/>
              </a:rPr>
              <a:t>   |   </a:t>
            </a:r>
            <a:fld id="{D43A6F16-D3CF-4F46-B6D9-B3CAB1B87938}" type="slidenum">
              <a:rPr lang="en-US" sz="1400" smtClean="0">
                <a:solidFill>
                  <a:srgbClr val="FFFFFF"/>
                </a:solidFill>
                <a:latin typeface="Source Sans Pro"/>
                <a:cs typeface="Source Sans Pro"/>
              </a:rPr>
              <a:pPr algn="r"/>
              <a:t>‹#›</a:t>
            </a:fld>
            <a:endParaRPr lang="en-US" sz="1400" dirty="0">
              <a:solidFill>
                <a:srgbClr val="FFFFFF"/>
              </a:solidFill>
              <a:latin typeface="Source Sans Pro"/>
              <a:cs typeface="Source Sans Pro"/>
            </a:endParaRPr>
          </a:p>
        </p:txBody>
      </p:sp>
      <p:sp>
        <p:nvSpPr>
          <p:cNvPr id="35" name="Title 19"/>
          <p:cNvSpPr>
            <a:spLocks noGrp="1"/>
          </p:cNvSpPr>
          <p:nvPr userDrawn="1">
            <p:ph type="title" hasCustomPrompt="1"/>
          </p:nvPr>
        </p:nvSpPr>
        <p:spPr>
          <a:xfrm>
            <a:off x="0" y="-7478"/>
            <a:ext cx="9144000" cy="710655"/>
          </a:xfrm>
          <a:prstGeom prst="rect">
            <a:avLst/>
          </a:prstGeom>
          <a:solidFill>
            <a:srgbClr val="1768B1"/>
          </a:solidFill>
        </p:spPr>
        <p:txBody>
          <a:bodyPr vert="horz"/>
          <a:lstStyle>
            <a:lvl1pPr marL="292100" algn="l">
              <a:lnSpc>
                <a:spcPts val="3980"/>
              </a:lnSpc>
              <a:defRPr sz="3200" b="0" i="0" baseline="0">
                <a:solidFill>
                  <a:schemeClr val="bg1"/>
                </a:solidFill>
                <a:latin typeface="Source Sans Pro"/>
                <a:cs typeface="Source Sans Pro"/>
              </a:defRPr>
            </a:lvl1pPr>
          </a:lstStyle>
          <a:p>
            <a:r>
              <a:rPr lang="en-US" dirty="0"/>
              <a:t>Click to edit title</a:t>
            </a:r>
          </a:p>
        </p:txBody>
      </p:sp>
    </p:spTree>
    <p:extLst>
      <p:ext uri="{BB962C8B-B14F-4D97-AF65-F5344CB8AC3E}">
        <p14:creationId xmlns:p14="http://schemas.microsoft.com/office/powerpoint/2010/main" val="2033117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2 Decorativ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Oval 7"/>
          <p:cNvSpPr/>
          <p:nvPr userDrawn="1"/>
        </p:nvSpPr>
        <p:spPr>
          <a:xfrm>
            <a:off x="1811695" y="6101651"/>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flipH="1">
            <a:off x="0" y="6124511"/>
            <a:ext cx="17904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H="1">
            <a:off x="1878697" y="6124511"/>
            <a:ext cx="66934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Oval 11"/>
          <p:cNvSpPr/>
          <p:nvPr userDrawn="1"/>
        </p:nvSpPr>
        <p:spPr>
          <a:xfrm flipH="1">
            <a:off x="8610117" y="6101651"/>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userDrawn="1"/>
        </p:nvSpPr>
        <p:spPr>
          <a:xfrm flipH="1">
            <a:off x="8610117" y="347037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V="1">
            <a:off x="1834554" y="3552825"/>
            <a:ext cx="0" cy="252996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5" name="Arc 14"/>
          <p:cNvSpPr/>
          <p:nvPr userDrawn="1"/>
        </p:nvSpPr>
        <p:spPr>
          <a:xfrm rot="16200000">
            <a:off x="1834554" y="3494144"/>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6" name="Straight Connector 15"/>
          <p:cNvCxnSpPr/>
          <p:nvPr userDrawn="1"/>
        </p:nvCxnSpPr>
        <p:spPr>
          <a:xfrm flipH="1">
            <a:off x="1895439" y="3494144"/>
            <a:ext cx="6691671"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Title 2"/>
          <p:cNvSpPr>
            <a:spLocks noGrp="1"/>
          </p:cNvSpPr>
          <p:nvPr>
            <p:ph type="title" hasCustomPrompt="1"/>
          </p:nvPr>
        </p:nvSpPr>
        <p:spPr>
          <a:xfrm>
            <a:off x="2061883" y="761997"/>
            <a:ext cx="6382512" cy="2533369"/>
          </a:xfrm>
          <a:prstGeom prst="rect">
            <a:avLst/>
          </a:prstGeom>
        </p:spPr>
        <p:txBody>
          <a:bodyPr lIns="0" tIns="0" rIns="0" bIns="0" anchor="b" anchorCtr="0">
            <a:normAutofit/>
          </a:bodyPr>
          <a:lstStyle>
            <a:lvl1pPr algn="l">
              <a:spcBef>
                <a:spcPts val="0"/>
              </a:spcBef>
              <a:defRPr sz="3600" b="1">
                <a:solidFill>
                  <a:schemeClr val="bg1"/>
                </a:solidFill>
                <a:latin typeface="+mj-lt"/>
              </a:defRPr>
            </a:lvl1pPr>
          </a:lstStyle>
          <a:p>
            <a:r>
              <a:rPr lang="en-US" dirty="0"/>
              <a:t>Insert title here</a:t>
            </a:r>
            <a:br>
              <a:rPr lang="en-US" dirty="0"/>
            </a:br>
            <a:r>
              <a:rPr lang="en-US" dirty="0"/>
              <a:t>(75 characters maximum)</a:t>
            </a:r>
          </a:p>
        </p:txBody>
      </p:sp>
      <p:sp>
        <p:nvSpPr>
          <p:cNvPr id="23" name="Text Placeholder 4"/>
          <p:cNvSpPr>
            <a:spLocks noGrp="1"/>
          </p:cNvSpPr>
          <p:nvPr>
            <p:ph type="body" sz="quarter" idx="10" hasCustomPrompt="1"/>
          </p:nvPr>
        </p:nvSpPr>
        <p:spPr>
          <a:xfrm>
            <a:off x="2070848" y="4593844"/>
            <a:ext cx="6382512" cy="716808"/>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Name of Presenter</a:t>
            </a:r>
          </a:p>
        </p:txBody>
      </p:sp>
      <p:sp>
        <p:nvSpPr>
          <p:cNvPr id="24" name="Text Placeholder 4"/>
          <p:cNvSpPr>
            <a:spLocks noGrp="1"/>
          </p:cNvSpPr>
          <p:nvPr>
            <p:ph type="body" sz="quarter" idx="11" hasCustomPrompt="1"/>
          </p:nvPr>
        </p:nvSpPr>
        <p:spPr>
          <a:xfrm>
            <a:off x="2070848" y="5301687"/>
            <a:ext cx="6382512" cy="27360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Event Name</a:t>
            </a:r>
          </a:p>
        </p:txBody>
      </p:sp>
      <p:sp>
        <p:nvSpPr>
          <p:cNvPr id="25" name="Text Placeholder 4"/>
          <p:cNvSpPr>
            <a:spLocks noGrp="1"/>
          </p:cNvSpPr>
          <p:nvPr>
            <p:ph type="body" sz="quarter" idx="12" hasCustomPrompt="1"/>
          </p:nvPr>
        </p:nvSpPr>
        <p:spPr>
          <a:xfrm>
            <a:off x="2070848" y="5584257"/>
            <a:ext cx="6382512" cy="40378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DD Month 2017</a:t>
            </a:r>
          </a:p>
        </p:txBody>
      </p:sp>
      <p:sp>
        <p:nvSpPr>
          <p:cNvPr id="26" name="Text Placeholder 4"/>
          <p:cNvSpPr>
            <a:spLocks noGrp="1"/>
          </p:cNvSpPr>
          <p:nvPr>
            <p:ph type="body" sz="quarter" idx="13" hasCustomPrompt="1"/>
          </p:nvPr>
        </p:nvSpPr>
        <p:spPr>
          <a:xfrm>
            <a:off x="2070848" y="3652549"/>
            <a:ext cx="6382512" cy="716808"/>
          </a:xfrm>
          <a:prstGeom prst="rect">
            <a:avLst/>
          </a:prstGeom>
        </p:spPr>
        <p:txBody>
          <a:bodyPr lIns="0" tIns="0" rIns="0" bIns="0">
            <a:normAutofit/>
          </a:bodyPr>
          <a:lstStyle>
            <a:lvl1pPr marL="0" indent="0" algn="l">
              <a:spcBef>
                <a:spcPts val="0"/>
              </a:spcBef>
              <a:buNone/>
              <a:defRPr sz="1800" b="1">
                <a:solidFill>
                  <a:schemeClr val="bg1"/>
                </a:solidFill>
              </a:defRPr>
            </a:lvl1pPr>
          </a:lstStyle>
          <a:p>
            <a:pPr lvl="0"/>
            <a:r>
              <a:rPr lang="en-US" dirty="0"/>
              <a:t>Insert subtitle here (75 characters maximum)</a:t>
            </a:r>
          </a:p>
        </p:txBody>
      </p:sp>
    </p:spTree>
    <p:extLst>
      <p:ext uri="{BB962C8B-B14F-4D97-AF65-F5344CB8AC3E}">
        <p14:creationId xmlns:p14="http://schemas.microsoft.com/office/powerpoint/2010/main" val="362034044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Agenda">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duotone>
              <a:schemeClr val="accent3">
                <a:shade val="45000"/>
                <a:satMod val="135000"/>
              </a:schemeClr>
              <a:prstClr val="white"/>
            </a:duotone>
            <a:extLst>
              <a:ext uri="{28A0092B-C50C-407E-A947-70E740481C1C}">
                <a14:useLocalDpi xmlns:a14="http://schemas.microsoft.com/office/drawing/2010/main"/>
              </a:ext>
            </a:extLst>
          </a:blip>
          <a:srcRect l="5219" r="3872"/>
          <a:stretch/>
        </p:blipFill>
        <p:spPr>
          <a:xfrm>
            <a:off x="-60960" y="-8390"/>
            <a:ext cx="9296400" cy="6881326"/>
          </a:xfrm>
          <a:prstGeom prst="rect">
            <a:avLst/>
          </a:prstGeom>
        </p:spPr>
      </p:pic>
      <p:sp>
        <p:nvSpPr>
          <p:cNvPr id="9" name="Text Placeholder 35"/>
          <p:cNvSpPr>
            <a:spLocks noGrp="1"/>
          </p:cNvSpPr>
          <p:nvPr>
            <p:ph type="body" sz="quarter" idx="13" hasCustomPrompt="1"/>
          </p:nvPr>
        </p:nvSpPr>
        <p:spPr>
          <a:xfrm>
            <a:off x="569913" y="2377590"/>
            <a:ext cx="6256337" cy="1728788"/>
          </a:xfrm>
          <a:prstGeom prst="rect">
            <a:avLst/>
          </a:prstGeom>
        </p:spPr>
        <p:txBody>
          <a:bodyPr vert="horz"/>
          <a:lstStyle>
            <a:lvl1pPr marL="0" indent="0">
              <a:buNone/>
              <a:defRPr sz="3600">
                <a:solidFill>
                  <a:schemeClr val="bg1"/>
                </a:solidFill>
                <a:latin typeface="Source Sans Pro Light"/>
                <a:cs typeface="Source Sans Pro Ligh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Name of an Agenda Item</a:t>
            </a:r>
          </a:p>
          <a:p>
            <a:pPr lvl="0"/>
            <a:r>
              <a:rPr lang="en-US" dirty="0"/>
              <a:t>Section Divider</a:t>
            </a:r>
          </a:p>
        </p:txBody>
      </p:sp>
      <p:pic>
        <p:nvPicPr>
          <p:cNvPr id="4" name="Picture 3" descr="ICANN Logo-06.eps"/>
          <p:cNvPicPr>
            <a:picLocks noChangeAspect="1"/>
          </p:cNvPicPr>
          <p:nvPr userDrawn="1"/>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6873" y="6402263"/>
            <a:ext cx="450555" cy="358775"/>
          </a:xfrm>
          <a:prstGeom prst="rect">
            <a:avLst/>
          </a:prstGeom>
        </p:spPr>
      </p:pic>
    </p:spTree>
    <p:extLst>
      <p:ext uri="{BB962C8B-B14F-4D97-AF65-F5344CB8AC3E}">
        <p14:creationId xmlns:p14="http://schemas.microsoft.com/office/powerpoint/2010/main" val="28969810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
        <p:nvSpPr>
          <p:cNvPr id="13" name="Title 19"/>
          <p:cNvSpPr>
            <a:spLocks noGrp="1"/>
          </p:cNvSpPr>
          <p:nvPr>
            <p:ph type="title" hasCustomPrompt="1"/>
          </p:nvPr>
        </p:nvSpPr>
        <p:spPr>
          <a:xfrm>
            <a:off x="0" y="-7478"/>
            <a:ext cx="9144000" cy="710655"/>
          </a:xfrm>
          <a:prstGeom prst="rect">
            <a:avLst/>
          </a:prstGeom>
          <a:solidFill>
            <a:srgbClr val="1768B1"/>
          </a:solidFill>
        </p:spPr>
        <p:txBody>
          <a:bodyPr vert="horz"/>
          <a:lstStyle>
            <a:lvl1pPr marL="292100" algn="l">
              <a:lnSpc>
                <a:spcPts val="3980"/>
              </a:lnSpc>
              <a:defRPr sz="3200" b="0" i="0" baseline="0">
                <a:solidFill>
                  <a:schemeClr val="bg1"/>
                </a:solidFill>
                <a:latin typeface="Source Sans Pro"/>
                <a:cs typeface="Source Sans Pro"/>
              </a:defRPr>
            </a:lvl1pPr>
          </a:lstStyle>
          <a:p>
            <a:r>
              <a:rPr lang="en-US" dirty="0"/>
              <a:t>Click to edit title</a:t>
            </a:r>
          </a:p>
        </p:txBody>
      </p:sp>
      <p:pic>
        <p:nvPicPr>
          <p:cNvPr id="15" name="Picture 14" descr="foot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318497"/>
            <a:ext cx="9152141" cy="547644"/>
          </a:xfrm>
          <a:prstGeom prst="rect">
            <a:avLst/>
          </a:prstGeom>
        </p:spPr>
      </p:pic>
      <p:sp>
        <p:nvSpPr>
          <p:cNvPr id="16" name="Slide Number Placeholder 5"/>
          <p:cNvSpPr txBox="1">
            <a:spLocks/>
          </p:cNvSpPr>
          <p:nvPr userDrawn="1"/>
        </p:nvSpPr>
        <p:spPr>
          <a:xfrm>
            <a:off x="6826732" y="6414964"/>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400" dirty="0">
                <a:solidFill>
                  <a:srgbClr val="FFFFFF"/>
                </a:solidFill>
                <a:latin typeface="Source Sans Pro"/>
                <a:cs typeface="Source Sans Pro"/>
              </a:rPr>
              <a:t>   |   </a:t>
            </a:r>
            <a:fld id="{D43A6F16-D3CF-4F46-B6D9-B3CAB1B87938}" type="slidenum">
              <a:rPr lang="en-US" sz="1400" smtClean="0">
                <a:solidFill>
                  <a:srgbClr val="FFFFFF"/>
                </a:solidFill>
                <a:latin typeface="Source Sans Pro"/>
                <a:cs typeface="Source Sans Pro"/>
              </a:rPr>
              <a:pPr algn="r"/>
              <a:t>‹#›</a:t>
            </a:fld>
            <a:endParaRPr lang="en-US" sz="1400" dirty="0">
              <a:solidFill>
                <a:srgbClr val="FFFFFF"/>
              </a:solidFill>
              <a:latin typeface="Source Sans Pro"/>
              <a:cs typeface="Source Sans Pro"/>
            </a:endParaRPr>
          </a:p>
        </p:txBody>
      </p:sp>
    </p:spTree>
    <p:extLst>
      <p:ext uri="{BB962C8B-B14F-4D97-AF65-F5344CB8AC3E}">
        <p14:creationId xmlns:p14="http://schemas.microsoft.com/office/powerpoint/2010/main" val="273246874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690CADC-A696-49B3-9AEE-9735AF3EEF59}" type="datetimeFigureOut">
              <a:rPr lang="en-US" smtClean="0"/>
              <a:t>8/12/2018</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22F8216E-EA77-4E1B-8FE3-755736301F10}" type="slidenum">
              <a:rPr lang="en-US" smtClean="0"/>
              <a:t>‹#›</a:t>
            </a:fld>
            <a:endParaRPr lang="en-US"/>
          </a:p>
        </p:txBody>
      </p:sp>
    </p:spTree>
    <p:extLst>
      <p:ext uri="{BB962C8B-B14F-4D97-AF65-F5344CB8AC3E}">
        <p14:creationId xmlns:p14="http://schemas.microsoft.com/office/powerpoint/2010/main" val="171109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Background Slide">
    <p:spTree>
      <p:nvGrpSpPr>
        <p:cNvPr id="1" name=""/>
        <p:cNvGrpSpPr/>
        <p:nvPr/>
      </p:nvGrpSpPr>
      <p:grpSpPr>
        <a:xfrm>
          <a:off x="0" y="0"/>
          <a:ext cx="0" cy="0"/>
          <a:chOff x="0" y="0"/>
          <a:chExt cx="0" cy="0"/>
        </a:xfrm>
      </p:grpSpPr>
      <p:sp>
        <p:nvSpPr>
          <p:cNvPr id="2"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147082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ull-Width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8288" y="615707"/>
            <a:ext cx="9180576" cy="5705856"/>
          </a:xfrm>
          <a:prstGeom prst="rect">
            <a:avLst/>
          </a:prstGeom>
          <a:ln w="19050">
            <a:solidFill>
              <a:schemeClr val="accent6">
                <a:lumMod val="50000"/>
              </a:schemeClr>
            </a:solidFill>
          </a:ln>
        </p:spPr>
        <p:txBody>
          <a:bodyPr/>
          <a:lstStyle>
            <a:lvl1pPr marL="0" indent="0">
              <a:buFontTx/>
              <a:buNone/>
              <a:defRPr/>
            </a:lvl1pPr>
          </a:lstStyle>
          <a:p>
            <a:r>
              <a:rPr lang="en-US"/>
              <a:t>Drag picture to placeholder or click icon to add</a:t>
            </a:r>
            <a:endParaRPr lang="en-US" dirty="0"/>
          </a:p>
        </p:txBody>
      </p:sp>
      <p:pic>
        <p:nvPicPr>
          <p:cNvPr id="24" name="Picture 23"/>
          <p:cNvPicPr>
            <a:picLocks noChangeAspect="1"/>
          </p:cNvPicPr>
          <p:nvPr userDrawn="1"/>
        </p:nvPicPr>
        <p:blipFill>
          <a:blip r:embed="rId2"/>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8"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898471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lank (No Header/Footer)">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8"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162682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half page image">
    <p:spTree>
      <p:nvGrpSpPr>
        <p:cNvPr id="1" name=""/>
        <p:cNvGrpSpPr/>
        <p:nvPr/>
      </p:nvGrpSpPr>
      <p:grpSpPr>
        <a:xfrm>
          <a:off x="0" y="0"/>
          <a:ext cx="0" cy="0"/>
          <a:chOff x="0" y="0"/>
          <a:chExt cx="0" cy="0"/>
        </a:xfrm>
      </p:grpSpPr>
      <p:sp>
        <p:nvSpPr>
          <p:cNvPr id="4" name="Rectangle 3"/>
          <p:cNvSpPr/>
          <p:nvPr userDrawn="1"/>
        </p:nvSpPr>
        <p:spPr>
          <a:xfrm>
            <a:off x="0" y="6329943"/>
            <a:ext cx="9144000" cy="5280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4" name="Picture 23"/>
          <p:cNvPicPr>
            <a:picLocks noChangeAspect="1"/>
          </p:cNvPicPr>
          <p:nvPr userDrawn="1"/>
        </p:nvPicPr>
        <p:blipFill>
          <a:blip r:embed="rId2"/>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cxnSp>
        <p:nvCxnSpPr>
          <p:cNvPr id="22" name="Straight Connector 21"/>
          <p:cNvCxnSpPr/>
          <p:nvPr userDrawn="1"/>
        </p:nvCxnSpPr>
        <p:spPr>
          <a:xfrm flipH="1">
            <a:off x="0" y="608083"/>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 name="Picture Placeholder 2"/>
          <p:cNvSpPr>
            <a:spLocks noGrp="1"/>
          </p:cNvSpPr>
          <p:nvPr>
            <p:ph type="pic" sz="quarter" idx="10"/>
          </p:nvPr>
        </p:nvSpPr>
        <p:spPr>
          <a:xfrm>
            <a:off x="0" y="623477"/>
            <a:ext cx="4598988" cy="5687676"/>
          </a:xfrm>
          <a:prstGeom prst="rect">
            <a:avLst/>
          </a:prstGeom>
        </p:spPr>
        <p:txBody>
          <a:bodyPr/>
          <a:lstStyle>
            <a:lvl1pPr marL="0" indent="0">
              <a:buFont typeface="Arial" panose="020B0604020202020204" pitchFamily="34" charset="0"/>
              <a:buNone/>
              <a:defRPr/>
            </a:lvl1pPr>
          </a:lstStyle>
          <a:p>
            <a:r>
              <a:rPr lang="en-US"/>
              <a:t>Drag picture to placeholder or click icon to add</a:t>
            </a:r>
            <a:endParaRPr lang="en-US" dirty="0"/>
          </a:p>
        </p:txBody>
      </p:sp>
      <p:sp>
        <p:nvSpPr>
          <p:cNvPr id="9"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55430487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Oval 10"/>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54"/>
          <a:stretch>
            <a:fillRect/>
          </a:stretch>
        </p:blipFill>
        <p:spPr>
          <a:xfrm>
            <a:off x="237744" y="6460580"/>
            <a:ext cx="368520" cy="293992"/>
          </a:xfrm>
          <a:prstGeom prst="rect">
            <a:avLst/>
          </a:prstGeom>
        </p:spPr>
      </p:pic>
      <p:sp>
        <p:nvSpPr>
          <p:cNvPr id="15" name="Oval 14"/>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Connector 15"/>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0"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117271243"/>
      </p:ext>
    </p:extLst>
  </p:cSld>
  <p:clrMap bg1="lt1" tx1="dk1" bg2="lt2" tx2="dk2" accent1="accent1" accent2="accent2" accent3="accent3" accent4="accent4" accent5="accent5" accent6="accent6" hlink="hlink" folHlink="folHlink"/>
  <p:sldLayoutIdLst>
    <p:sldLayoutId id="2147483666" r:id="rId1"/>
    <p:sldLayoutId id="2147483669" r:id="rId2"/>
    <p:sldLayoutId id="2147483671" r:id="rId3"/>
    <p:sldLayoutId id="2147483672" r:id="rId4"/>
    <p:sldLayoutId id="2147483649" r:id="rId5"/>
    <p:sldLayoutId id="2147483673" r:id="rId6"/>
    <p:sldLayoutId id="2147483751" r:id="rId7"/>
    <p:sldLayoutId id="2147483752" r:id="rId8"/>
    <p:sldLayoutId id="2147483715" r:id="rId9"/>
    <p:sldLayoutId id="2147483660" r:id="rId10"/>
    <p:sldLayoutId id="2147483676" r:id="rId11"/>
    <p:sldLayoutId id="2147483675" r:id="rId12"/>
    <p:sldLayoutId id="2147483651" r:id="rId13"/>
    <p:sldLayoutId id="2147483704" r:id="rId14"/>
    <p:sldLayoutId id="2147483705" r:id="rId15"/>
    <p:sldLayoutId id="2147483706" r:id="rId16"/>
    <p:sldLayoutId id="2147483707" r:id="rId17"/>
    <p:sldLayoutId id="2147483708" r:id="rId18"/>
    <p:sldLayoutId id="2147483655" r:id="rId19"/>
    <p:sldLayoutId id="2147483718" r:id="rId20"/>
    <p:sldLayoutId id="2147483719" r:id="rId21"/>
    <p:sldLayoutId id="2147483753" r:id="rId22"/>
    <p:sldLayoutId id="2147483679" r:id="rId23"/>
    <p:sldLayoutId id="2147483727" r:id="rId24"/>
    <p:sldLayoutId id="2147483728" r:id="rId25"/>
    <p:sldLayoutId id="2147483730" r:id="rId26"/>
    <p:sldLayoutId id="2147483731" r:id="rId27"/>
    <p:sldLayoutId id="2147483732" r:id="rId28"/>
    <p:sldLayoutId id="2147483729" r:id="rId29"/>
    <p:sldLayoutId id="2147483734" r:id="rId30"/>
    <p:sldLayoutId id="2147483688" r:id="rId31"/>
    <p:sldLayoutId id="2147483743" r:id="rId32"/>
    <p:sldLayoutId id="2147483744" r:id="rId33"/>
    <p:sldLayoutId id="2147483745" r:id="rId34"/>
    <p:sldLayoutId id="2147483746" r:id="rId35"/>
    <p:sldLayoutId id="2147483747" r:id="rId36"/>
    <p:sldLayoutId id="2147483748" r:id="rId37"/>
    <p:sldLayoutId id="2147483750" r:id="rId38"/>
    <p:sldLayoutId id="2147483687" r:id="rId39"/>
    <p:sldLayoutId id="2147483735" r:id="rId40"/>
    <p:sldLayoutId id="2147483736" r:id="rId41"/>
    <p:sldLayoutId id="2147483737" r:id="rId42"/>
    <p:sldLayoutId id="2147483738" r:id="rId43"/>
    <p:sldLayoutId id="2147483739" r:id="rId44"/>
    <p:sldLayoutId id="2147483740" r:id="rId45"/>
    <p:sldLayoutId id="2147483742" r:id="rId46"/>
    <p:sldLayoutId id="2147483755" r:id="rId47"/>
    <p:sldLayoutId id="2147483717" r:id="rId48"/>
    <p:sldLayoutId id="2147483757" r:id="rId49"/>
    <p:sldLayoutId id="2147483760" r:id="rId50"/>
    <p:sldLayoutId id="2147483761" r:id="rId51"/>
    <p:sldLayoutId id="2147483762" r:id="rId52"/>
  </p:sldLayoutIdLst>
  <p:hf hdr="0"/>
  <p:txStyles>
    <p:titleStyle>
      <a:lvl1pPr marL="0" indent="0" algn="l" defTabSz="457200" rtl="0" eaLnBrk="1" latinLnBrk="0" hangingPunct="1">
        <a:spcBef>
          <a:spcPct val="0"/>
        </a:spcBef>
        <a:buNone/>
        <a:defRPr lang="en-US" sz="2800" b="1" i="0" kern="1200" baseline="0" smtClean="0">
          <a:solidFill>
            <a:schemeClr val="accent6">
              <a:lumMod val="50000"/>
            </a:schemeClr>
          </a:solidFill>
          <a:effectLst/>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guide id="2" pos="2880" userDrawn="1">
          <p15:clr>
            <a:srgbClr val="F26B43"/>
          </p15:clr>
        </p15:guide>
        <p15:guide id="3" pos="5365" userDrawn="1">
          <p15:clr>
            <a:srgbClr val="F26B43"/>
          </p15:clr>
        </p15:guide>
        <p15:guide id="4" pos="384" userDrawn="1">
          <p15:clr>
            <a:srgbClr val="F26B43"/>
          </p15:clr>
        </p15:guide>
        <p15:guide id="5" pos="260" userDrawn="1">
          <p15:clr>
            <a:srgbClr val="F26B43"/>
          </p15:clr>
        </p15:guide>
        <p15:guide id="6" orient="horz" pos="384" userDrawn="1">
          <p15:clr>
            <a:srgbClr val="F26B43"/>
          </p15:clr>
        </p15:guide>
        <p15:guide id="7" orient="horz" pos="398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hyperlink" Target="https://www.surveymonkey.com/r/7BMRCNS"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EPDP Team Meeting</a:t>
            </a:r>
            <a:endParaRPr lang="en-US" dirty="0"/>
          </a:p>
        </p:txBody>
      </p:sp>
      <p:sp>
        <p:nvSpPr>
          <p:cNvPr id="4" name="Text Placeholder 3"/>
          <p:cNvSpPr>
            <a:spLocks noGrp="1"/>
          </p:cNvSpPr>
          <p:nvPr>
            <p:ph type="body" sz="quarter" idx="11"/>
          </p:nvPr>
        </p:nvSpPr>
        <p:spPr/>
        <p:txBody>
          <a:bodyPr>
            <a:normAutofit lnSpcReduction="10000"/>
          </a:bodyPr>
          <a:lstStyle/>
          <a:p>
            <a:r>
              <a:rPr lang="en-US" dirty="0" smtClean="0"/>
              <a:t>14 August 2018 			Meeting 4</a:t>
            </a:r>
            <a:endParaRPr lang="en-US" dirty="0"/>
          </a:p>
        </p:txBody>
      </p:sp>
    </p:spTree>
    <p:extLst>
      <p:ext uri="{BB962C8B-B14F-4D97-AF65-F5344CB8AC3E}">
        <p14:creationId xmlns:p14="http://schemas.microsoft.com/office/powerpoint/2010/main" val="3311575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90CADC-A696-49B3-9AEE-9735AF3EEF59}" type="datetimeFigureOut">
              <a:rPr lang="en-US" smtClean="0"/>
              <a:t>8/12/2018</a:t>
            </a:fld>
            <a:endParaRPr lang="en-US"/>
          </a:p>
        </p:txBody>
      </p:sp>
      <p:sp>
        <p:nvSpPr>
          <p:cNvPr id="4" name="Slide Number Placeholder 3"/>
          <p:cNvSpPr>
            <a:spLocks noGrp="1"/>
          </p:cNvSpPr>
          <p:nvPr>
            <p:ph type="sldNum" sz="quarter" idx="12"/>
          </p:nvPr>
        </p:nvSpPr>
        <p:spPr/>
        <p:txBody>
          <a:bodyPr/>
          <a:lstStyle/>
          <a:p>
            <a:fld id="{22F8216E-EA77-4E1B-8FE3-755736301F10}" type="slidenum">
              <a:rPr lang="en-US" smtClean="0"/>
              <a:t>10</a:t>
            </a:fld>
            <a:endParaRPr lang="en-US"/>
          </a:p>
        </p:txBody>
      </p:sp>
      <p:graphicFrame>
        <p:nvGraphicFramePr>
          <p:cNvPr id="10" name="Table 9"/>
          <p:cNvGraphicFramePr>
            <a:graphicFrameLocks noGrp="1"/>
          </p:cNvGraphicFramePr>
          <p:nvPr>
            <p:extLst>
              <p:ext uri="{D42A27DB-BD31-4B8C-83A1-F6EECF244321}">
                <p14:modId xmlns:p14="http://schemas.microsoft.com/office/powerpoint/2010/main" val="4239234058"/>
              </p:ext>
            </p:extLst>
          </p:nvPr>
        </p:nvGraphicFramePr>
        <p:xfrm>
          <a:off x="0" y="-3"/>
          <a:ext cx="9144000" cy="6858003"/>
        </p:xfrm>
        <a:graphic>
          <a:graphicData uri="http://schemas.openxmlformats.org/drawingml/2006/table">
            <a:tbl>
              <a:tblPr firstRow="1" bandRow="1">
                <a:tableStyleId>{00A15C55-8517-42AA-B614-E9B94910E393}</a:tableStyleId>
              </a:tblPr>
              <a:tblGrid>
                <a:gridCol w="4572000"/>
                <a:gridCol w="4572000"/>
              </a:tblGrid>
              <a:tr h="1491652">
                <a:tc>
                  <a:txBody>
                    <a:bodyPr/>
                    <a:lstStyle/>
                    <a:p>
                      <a:r>
                        <a:rPr lang="en-US" sz="1800" b="1" u="sng" dirty="0" smtClean="0">
                          <a:latin typeface="Calibri" charset="0"/>
                          <a:ea typeface="Calibri" charset="0"/>
                          <a:cs typeface="Calibri" charset="0"/>
                        </a:rPr>
                        <a:t>Appendix B - Supplemental Data Escrow Requirements</a:t>
                      </a:r>
                    </a:p>
                    <a:p>
                      <a:r>
                        <a:rPr lang="en-US" sz="1800" b="1" u="sng" dirty="0" smtClean="0">
                          <a:latin typeface="Calibri" charset="0"/>
                          <a:ea typeface="Calibri" charset="0"/>
                          <a:cs typeface="Calibri" charset="0"/>
                        </a:rPr>
                        <a:t>(#1)</a:t>
                      </a:r>
                      <a:endParaRPr lang="en-US" sz="1800" dirty="0" smtClean="0">
                        <a:latin typeface="Calibri" charset="0"/>
                        <a:ea typeface="Calibri" charset="0"/>
                        <a:cs typeface="Calibri" charset="0"/>
                      </a:endParaRPr>
                    </a:p>
                    <a:p>
                      <a:endParaRPr lang="en-US" dirty="0">
                        <a:latin typeface="Calibri" charset="0"/>
                        <a:ea typeface="Calibri" charset="0"/>
                        <a:cs typeface="Calibri"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u="sng" dirty="0" smtClean="0">
                          <a:latin typeface="Calibri" charset="0"/>
                          <a:ea typeface="Calibri" charset="0"/>
                          <a:cs typeface="Calibri" charset="0"/>
                        </a:rPr>
                        <a:t>Appendix B - Supplemental Data Escrow Requirements</a:t>
                      </a:r>
                    </a:p>
                    <a:p>
                      <a:pPr marL="0" marR="0" indent="0" algn="l" defTabSz="457200" rtl="0" eaLnBrk="1" fontAlgn="auto" latinLnBrk="0" hangingPunct="1">
                        <a:lnSpc>
                          <a:spcPct val="100000"/>
                        </a:lnSpc>
                        <a:spcBef>
                          <a:spcPts val="0"/>
                        </a:spcBef>
                        <a:spcAft>
                          <a:spcPts val="0"/>
                        </a:spcAft>
                        <a:buClrTx/>
                        <a:buSzTx/>
                        <a:buFontTx/>
                        <a:buNone/>
                        <a:tabLst/>
                        <a:defRPr/>
                      </a:pPr>
                      <a:r>
                        <a:rPr lang="en-US" sz="1800" b="1" u="sng" dirty="0" smtClean="0">
                          <a:latin typeface="Calibri" charset="0"/>
                          <a:ea typeface="Calibri" charset="0"/>
                          <a:cs typeface="Calibri" charset="0"/>
                        </a:rPr>
                        <a:t>(#2)</a:t>
                      </a:r>
                      <a:endParaRPr lang="en-US" sz="1800" dirty="0">
                        <a:latin typeface="Calibri" charset="0"/>
                        <a:ea typeface="Calibri" charset="0"/>
                        <a:cs typeface="Calibri" charset="0"/>
                      </a:endParaRPr>
                    </a:p>
                  </a:txBody>
                  <a:tcPr/>
                </a:tc>
              </a:tr>
              <a:tr h="5366351">
                <a:tc>
                  <a:txBody>
                    <a:bodyPr/>
                    <a:lstStyle/>
                    <a:p>
                      <a:r>
                        <a:rPr lang="en-US" sz="1450" b="0" dirty="0" smtClean="0">
                          <a:solidFill>
                            <a:srgbClr val="000000"/>
                          </a:solidFill>
                          <a:latin typeface="Calibri" charset="0"/>
                          <a:ea typeface="Calibri" charset="0"/>
                          <a:cs typeface="Calibri" charset="0"/>
                        </a:rPr>
                        <a:t>Issue Summary:</a:t>
                      </a:r>
                    </a:p>
                    <a:p>
                      <a:endParaRPr lang="en-US" sz="1450" b="0" dirty="0" smtClean="0">
                        <a:solidFill>
                          <a:srgbClr val="000000"/>
                        </a:solidFill>
                        <a:latin typeface="Calibri" charset="0"/>
                        <a:ea typeface="Calibri" charset="0"/>
                        <a:cs typeface="Calibri" charset="0"/>
                      </a:endParaRPr>
                    </a:p>
                    <a:p>
                      <a:r>
                        <a:rPr lang="en-US" sz="1450" b="0" dirty="0" smtClean="0">
                          <a:solidFill>
                            <a:srgbClr val="000000"/>
                          </a:solidFill>
                          <a:latin typeface="Calibri" charset="0"/>
                          <a:ea typeface="Calibri" charset="0"/>
                          <a:cs typeface="Calibri" charset="0"/>
                        </a:rPr>
                        <a:t>It is suggested that this Section should be struck as the data that is escrowed under the RAA is different that </a:t>
                      </a:r>
                      <a:r>
                        <a:rPr lang="en-US" sz="1450" b="0" dirty="0" err="1" smtClean="0">
                          <a:solidFill>
                            <a:srgbClr val="000000"/>
                          </a:solidFill>
                          <a:latin typeface="Calibri" charset="0"/>
                          <a:ea typeface="Calibri" charset="0"/>
                          <a:cs typeface="Calibri" charset="0"/>
                        </a:rPr>
                        <a:t>Whois</a:t>
                      </a:r>
                      <a:r>
                        <a:rPr lang="en-US" sz="1450" b="0" dirty="0" smtClean="0">
                          <a:solidFill>
                            <a:srgbClr val="000000"/>
                          </a:solidFill>
                          <a:latin typeface="Calibri" charset="0"/>
                          <a:ea typeface="Calibri" charset="0"/>
                          <a:cs typeface="Calibri" charset="0"/>
                        </a:rPr>
                        <a:t> data and so this specification does not apply. It is also suggested that ICANN be identified as the Data Controller here for imposing this requirement and recommended that he </a:t>
                      </a:r>
                      <a:r>
                        <a:rPr lang="en-US" sz="1450" b="0" dirty="0" err="1" smtClean="0">
                          <a:solidFill>
                            <a:srgbClr val="000000"/>
                          </a:solidFill>
                          <a:latin typeface="Calibri" charset="0"/>
                          <a:ea typeface="Calibri" charset="0"/>
                          <a:cs typeface="Calibri" charset="0"/>
                        </a:rPr>
                        <a:t>RySG</a:t>
                      </a:r>
                      <a:r>
                        <a:rPr lang="en-US" sz="1450" b="0" dirty="0" smtClean="0">
                          <a:solidFill>
                            <a:srgbClr val="000000"/>
                          </a:solidFill>
                          <a:latin typeface="Calibri" charset="0"/>
                          <a:ea typeface="Calibri" charset="0"/>
                          <a:cs typeface="Calibri" charset="0"/>
                        </a:rPr>
                        <a:t> suggests that the escrow providers and contracted parties are best placed to work out how to operate escrow services in accordance with the GDPR. </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dirty="0" smtClean="0">
                          <a:solidFill>
                            <a:srgbClr val="000000"/>
                          </a:solidFill>
                          <a:latin typeface="Calibri" charset="0"/>
                          <a:ea typeface="Calibri" charset="0"/>
                          <a:cs typeface="Calibri" charset="0"/>
                        </a:rPr>
                        <a:t>Issue Summary:</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400" b="0" dirty="0" smtClean="0">
                        <a:solidFill>
                          <a:srgbClr val="000000"/>
                        </a:solidFill>
                        <a:latin typeface="Calibri" charset="0"/>
                        <a:ea typeface="Calibri" charset="0"/>
                        <a:cs typeface="Calibri"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400" b="0" dirty="0" smtClean="0">
                          <a:solidFill>
                            <a:srgbClr val="000000"/>
                          </a:solidFill>
                          <a:latin typeface="Calibri" charset="0"/>
                          <a:ea typeface="Calibri" charset="0"/>
                          <a:cs typeface="Calibri" charset="0"/>
                        </a:rPr>
                        <a:t>There are parallels to be drawn between data escrow transfers between countries and </a:t>
                      </a:r>
                      <a:r>
                        <a:rPr lang="en-US" sz="1400" b="0" dirty="0" err="1" smtClean="0">
                          <a:solidFill>
                            <a:srgbClr val="000000"/>
                          </a:solidFill>
                          <a:latin typeface="Calibri" charset="0"/>
                          <a:ea typeface="Calibri" charset="0"/>
                          <a:cs typeface="Calibri" charset="0"/>
                        </a:rPr>
                        <a:t>Whois</a:t>
                      </a:r>
                      <a:r>
                        <a:rPr lang="en-US" sz="1400" b="0" dirty="0" smtClean="0">
                          <a:solidFill>
                            <a:srgbClr val="000000"/>
                          </a:solidFill>
                          <a:latin typeface="Calibri" charset="0"/>
                          <a:ea typeface="Calibri" charset="0"/>
                          <a:cs typeface="Calibri" charset="0"/>
                        </a:rPr>
                        <a:t> data transfers between countries - are they both subject to the safeguards listed in Chapter V and what are the implications of that to </a:t>
                      </a:r>
                      <a:r>
                        <a:rPr lang="en-US" sz="1400" b="0" dirty="0" err="1" smtClean="0">
                          <a:solidFill>
                            <a:srgbClr val="000000"/>
                          </a:solidFill>
                          <a:latin typeface="Calibri" charset="0"/>
                          <a:ea typeface="Calibri" charset="0"/>
                          <a:cs typeface="Calibri" charset="0"/>
                        </a:rPr>
                        <a:t>Whois</a:t>
                      </a:r>
                      <a:r>
                        <a:rPr lang="en-US" sz="1400" b="0" dirty="0" smtClean="0">
                          <a:solidFill>
                            <a:srgbClr val="000000"/>
                          </a:solidFill>
                          <a:latin typeface="Calibri" charset="0"/>
                          <a:ea typeface="Calibri" charset="0"/>
                          <a:cs typeface="Calibri" charset="0"/>
                        </a:rPr>
                        <a:t> access?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400" b="0" dirty="0" smtClean="0">
                        <a:solidFill>
                          <a:srgbClr val="000000"/>
                        </a:solidFill>
                        <a:latin typeface="Calibri" charset="0"/>
                        <a:ea typeface="Calibri" charset="0"/>
                        <a:cs typeface="Calibri"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400" b="0" dirty="0" smtClean="0">
                          <a:solidFill>
                            <a:srgbClr val="000000"/>
                          </a:solidFill>
                          <a:latin typeface="Calibri" charset="0"/>
                          <a:ea typeface="Calibri" charset="0"/>
                          <a:cs typeface="Calibri" charset="0"/>
                        </a:rPr>
                        <a:t>Also, it was pointed out that data escrow is governed by a set of agreements among ICANN (a data controller), the contracted parties and the data escrow provider  and might be better left for those parties to negotiate. </a:t>
                      </a:r>
                      <a:endParaRPr lang="en-US" sz="1400" b="0" dirty="0">
                        <a:latin typeface="Calibri" charset="0"/>
                        <a:ea typeface="Calibri" charset="0"/>
                        <a:cs typeface="Calibri" charset="0"/>
                      </a:endParaRPr>
                    </a:p>
                  </a:txBody>
                  <a:tcPr/>
                </a:tc>
              </a:tr>
            </a:tbl>
          </a:graphicData>
        </a:graphic>
      </p:graphicFrame>
    </p:spTree>
    <p:extLst>
      <p:ext uri="{BB962C8B-B14F-4D97-AF65-F5344CB8AC3E}">
        <p14:creationId xmlns:p14="http://schemas.microsoft.com/office/powerpoint/2010/main" val="14263788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90CADC-A696-49B3-9AEE-9735AF3EEF59}" type="datetimeFigureOut">
              <a:rPr lang="en-US" smtClean="0"/>
              <a:t>8/12/2018</a:t>
            </a:fld>
            <a:endParaRPr lang="en-US"/>
          </a:p>
        </p:txBody>
      </p:sp>
      <p:sp>
        <p:nvSpPr>
          <p:cNvPr id="4" name="Slide Number Placeholder 3"/>
          <p:cNvSpPr>
            <a:spLocks noGrp="1"/>
          </p:cNvSpPr>
          <p:nvPr>
            <p:ph type="sldNum" sz="quarter" idx="12"/>
          </p:nvPr>
        </p:nvSpPr>
        <p:spPr/>
        <p:txBody>
          <a:bodyPr/>
          <a:lstStyle/>
          <a:p>
            <a:fld id="{22F8216E-EA77-4E1B-8FE3-755736301F10}" type="slidenum">
              <a:rPr lang="en-US" smtClean="0"/>
              <a:t>11</a:t>
            </a:fld>
            <a:endParaRPr lang="en-US"/>
          </a:p>
        </p:txBody>
      </p:sp>
      <p:graphicFrame>
        <p:nvGraphicFramePr>
          <p:cNvPr id="10" name="Table 9"/>
          <p:cNvGraphicFramePr>
            <a:graphicFrameLocks noGrp="1"/>
          </p:cNvGraphicFramePr>
          <p:nvPr>
            <p:extLst>
              <p:ext uri="{D42A27DB-BD31-4B8C-83A1-F6EECF244321}">
                <p14:modId xmlns:p14="http://schemas.microsoft.com/office/powerpoint/2010/main" val="1852433948"/>
              </p:ext>
            </p:extLst>
          </p:nvPr>
        </p:nvGraphicFramePr>
        <p:xfrm>
          <a:off x="0" y="-3"/>
          <a:ext cx="9144000" cy="6858003"/>
        </p:xfrm>
        <a:graphic>
          <a:graphicData uri="http://schemas.openxmlformats.org/drawingml/2006/table">
            <a:tbl>
              <a:tblPr firstRow="1" bandRow="1">
                <a:tableStyleId>{00A15C55-8517-42AA-B614-E9B94910E393}</a:tableStyleId>
              </a:tblPr>
              <a:tblGrid>
                <a:gridCol w="4572000"/>
                <a:gridCol w="4572000"/>
              </a:tblGrid>
              <a:tr h="1491652">
                <a:tc>
                  <a:txBody>
                    <a:bodyPr/>
                    <a:lstStyle/>
                    <a:p>
                      <a:r>
                        <a:rPr lang="en-US" sz="1800" b="1" u="sng" dirty="0" smtClean="0">
                          <a:latin typeface="Calibri" charset="0"/>
                          <a:ea typeface="Calibri" charset="0"/>
                          <a:cs typeface="Calibri" charset="0"/>
                        </a:rPr>
                        <a:t>Appendix B - Supplemental Data Escrow Requirements</a:t>
                      </a:r>
                    </a:p>
                    <a:p>
                      <a:r>
                        <a:rPr lang="en-US" sz="1800" b="1" u="sng" dirty="0" smtClean="0">
                          <a:latin typeface="Calibri" charset="0"/>
                          <a:ea typeface="Calibri" charset="0"/>
                          <a:cs typeface="Calibri" charset="0"/>
                        </a:rPr>
                        <a:t>(#3)</a:t>
                      </a:r>
                      <a:endParaRPr lang="en-US" sz="1800" dirty="0" smtClean="0">
                        <a:latin typeface="Calibri" charset="0"/>
                        <a:ea typeface="Calibri" charset="0"/>
                        <a:cs typeface="Calibri" charset="0"/>
                      </a:endParaRPr>
                    </a:p>
                    <a:p>
                      <a:endParaRPr lang="en-US" dirty="0">
                        <a:latin typeface="Calibri" charset="0"/>
                        <a:ea typeface="Calibri" charset="0"/>
                        <a:cs typeface="Calibri"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u="sng" dirty="0" smtClean="0">
                          <a:latin typeface="Calibri" charset="0"/>
                          <a:ea typeface="Calibri" charset="0"/>
                          <a:cs typeface="Calibri" charset="0"/>
                        </a:rPr>
                        <a:t>Appendix B - Supplemental Data Escrow Requirements</a:t>
                      </a:r>
                    </a:p>
                    <a:p>
                      <a:pPr marL="0" marR="0" indent="0" algn="l" defTabSz="457200" rtl="0" eaLnBrk="1" fontAlgn="auto" latinLnBrk="0" hangingPunct="1">
                        <a:lnSpc>
                          <a:spcPct val="100000"/>
                        </a:lnSpc>
                        <a:spcBef>
                          <a:spcPts val="0"/>
                        </a:spcBef>
                        <a:spcAft>
                          <a:spcPts val="0"/>
                        </a:spcAft>
                        <a:buClrTx/>
                        <a:buSzTx/>
                        <a:buFontTx/>
                        <a:buNone/>
                        <a:tabLst/>
                        <a:defRPr/>
                      </a:pPr>
                      <a:r>
                        <a:rPr lang="en-US" sz="1800" b="1" u="sng" dirty="0" smtClean="0">
                          <a:latin typeface="Calibri" charset="0"/>
                          <a:ea typeface="Calibri" charset="0"/>
                          <a:cs typeface="Calibri" charset="0"/>
                        </a:rPr>
                        <a:t>(#4)</a:t>
                      </a:r>
                      <a:endParaRPr lang="en-US" sz="1800" dirty="0">
                        <a:latin typeface="Calibri" charset="0"/>
                        <a:ea typeface="Calibri" charset="0"/>
                        <a:cs typeface="Calibri" charset="0"/>
                      </a:endParaRPr>
                    </a:p>
                  </a:txBody>
                  <a:tcPr/>
                </a:tc>
              </a:tr>
              <a:tr h="5366351">
                <a:tc>
                  <a:txBody>
                    <a:bodyPr/>
                    <a:lstStyle/>
                    <a:p>
                      <a:r>
                        <a:rPr lang="en-US" sz="1450" b="0" dirty="0" smtClean="0">
                          <a:solidFill>
                            <a:srgbClr val="000000"/>
                          </a:solidFill>
                          <a:latin typeface="Calibri" charset="0"/>
                          <a:ea typeface="Calibri" charset="0"/>
                          <a:cs typeface="Calibri" charset="0"/>
                        </a:rPr>
                        <a:t>Issue Summary:</a:t>
                      </a:r>
                    </a:p>
                    <a:p>
                      <a:endParaRPr lang="en-US" sz="1450" b="0" dirty="0" smtClean="0">
                        <a:solidFill>
                          <a:srgbClr val="000000"/>
                        </a:solidFill>
                        <a:latin typeface="Calibri" charset="0"/>
                        <a:ea typeface="Calibri" charset="0"/>
                        <a:cs typeface="Calibri" charset="0"/>
                      </a:endParaRPr>
                    </a:p>
                    <a:p>
                      <a:r>
                        <a:rPr lang="en-US" sz="1450" b="0" dirty="0" smtClean="0">
                          <a:solidFill>
                            <a:srgbClr val="000000"/>
                          </a:solidFill>
                          <a:latin typeface="Calibri" charset="0"/>
                          <a:ea typeface="Calibri" charset="0"/>
                          <a:cs typeface="Calibri" charset="0"/>
                        </a:rPr>
                        <a:t>Most agree with this provision but those that do not state that the </a:t>
                      </a:r>
                      <a:r>
                        <a:rPr lang="en-US" sz="1450" b="0" dirty="0" err="1" smtClean="0">
                          <a:solidFill>
                            <a:srgbClr val="000000"/>
                          </a:solidFill>
                          <a:latin typeface="Calibri" charset="0"/>
                          <a:ea typeface="Calibri" charset="0"/>
                          <a:cs typeface="Calibri" charset="0"/>
                        </a:rPr>
                        <a:t>ePDP</a:t>
                      </a:r>
                      <a:r>
                        <a:rPr lang="en-US" sz="1450" b="0" dirty="0" smtClean="0">
                          <a:solidFill>
                            <a:srgbClr val="000000"/>
                          </a:solidFill>
                          <a:latin typeface="Calibri" charset="0"/>
                          <a:ea typeface="Calibri" charset="0"/>
                          <a:cs typeface="Calibri" charset="0"/>
                        </a:rPr>
                        <a:t> needs to clarify ICANN's approach to data escrow agreements and the relationships (i.e. controller / processor) between the parties. This issue highlights the greater need to clarify roles and responsibilities of parties and the structure data sharing agreements. The escrow providers and contracted parties are best placed to work out how to operate escrow services in accordance with the GDPR. </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dirty="0" smtClean="0">
                          <a:solidFill>
                            <a:srgbClr val="000000"/>
                          </a:solidFill>
                          <a:latin typeface="Calibri" charset="0"/>
                          <a:ea typeface="Calibri" charset="0"/>
                          <a:cs typeface="Calibri" charset="0"/>
                        </a:rPr>
                        <a:t>Issue Summary:</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400" b="0" dirty="0" smtClean="0">
                        <a:solidFill>
                          <a:srgbClr val="000000"/>
                        </a:solidFill>
                        <a:latin typeface="Calibri" charset="0"/>
                        <a:ea typeface="Calibri" charset="0"/>
                        <a:cs typeface="Calibri"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400" b="0" dirty="0" smtClean="0">
                          <a:solidFill>
                            <a:srgbClr val="000000"/>
                          </a:solidFill>
                          <a:latin typeface="Calibri" charset="0"/>
                          <a:ea typeface="Calibri" charset="0"/>
                          <a:cs typeface="Calibri" charset="0"/>
                        </a:rPr>
                        <a:t>This section is supported. It was pointed out that data escrow is governed by a set of agreements among ICANN (a data controller), the contracted parties and the data escrow provider  and might be better left for those parties to negotiate. </a:t>
                      </a:r>
                      <a:endParaRPr lang="en-US" sz="1400" b="0" dirty="0">
                        <a:latin typeface="Calibri" charset="0"/>
                        <a:ea typeface="Calibri" charset="0"/>
                        <a:cs typeface="Calibri" charset="0"/>
                      </a:endParaRPr>
                    </a:p>
                  </a:txBody>
                  <a:tcPr/>
                </a:tc>
              </a:tr>
            </a:tbl>
          </a:graphicData>
        </a:graphic>
      </p:graphicFrame>
    </p:spTree>
    <p:extLst>
      <p:ext uri="{BB962C8B-B14F-4D97-AF65-F5344CB8AC3E}">
        <p14:creationId xmlns:p14="http://schemas.microsoft.com/office/powerpoint/2010/main" val="5585793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90CADC-A696-49B3-9AEE-9735AF3EEF59}" type="datetimeFigureOut">
              <a:rPr lang="en-US" smtClean="0"/>
              <a:t>8/12/2018</a:t>
            </a:fld>
            <a:endParaRPr lang="en-US"/>
          </a:p>
        </p:txBody>
      </p:sp>
      <p:sp>
        <p:nvSpPr>
          <p:cNvPr id="4" name="Slide Number Placeholder 3"/>
          <p:cNvSpPr>
            <a:spLocks noGrp="1"/>
          </p:cNvSpPr>
          <p:nvPr>
            <p:ph type="sldNum" sz="quarter" idx="12"/>
          </p:nvPr>
        </p:nvSpPr>
        <p:spPr/>
        <p:txBody>
          <a:bodyPr/>
          <a:lstStyle/>
          <a:p>
            <a:fld id="{22F8216E-EA77-4E1B-8FE3-755736301F10}" type="slidenum">
              <a:rPr lang="en-US" smtClean="0"/>
              <a:t>12</a:t>
            </a:fld>
            <a:endParaRPr lang="en-US"/>
          </a:p>
        </p:txBody>
      </p:sp>
      <p:graphicFrame>
        <p:nvGraphicFramePr>
          <p:cNvPr id="10" name="Table 9"/>
          <p:cNvGraphicFramePr>
            <a:graphicFrameLocks noGrp="1"/>
          </p:cNvGraphicFramePr>
          <p:nvPr>
            <p:extLst>
              <p:ext uri="{D42A27DB-BD31-4B8C-83A1-F6EECF244321}">
                <p14:modId xmlns:p14="http://schemas.microsoft.com/office/powerpoint/2010/main" val="1948803307"/>
              </p:ext>
            </p:extLst>
          </p:nvPr>
        </p:nvGraphicFramePr>
        <p:xfrm>
          <a:off x="0" y="-2"/>
          <a:ext cx="9144000" cy="6858002"/>
        </p:xfrm>
        <a:graphic>
          <a:graphicData uri="http://schemas.openxmlformats.org/drawingml/2006/table">
            <a:tbl>
              <a:tblPr firstRow="1" bandRow="1">
                <a:tableStyleId>{00A15C55-8517-42AA-B614-E9B94910E393}</a:tableStyleId>
              </a:tblPr>
              <a:tblGrid>
                <a:gridCol w="9144000"/>
              </a:tblGrid>
              <a:tr h="195465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1" u="sng" dirty="0" smtClean="0">
                          <a:latin typeface="Calibri" charset="0"/>
                          <a:ea typeface="Calibri" charset="0"/>
                          <a:cs typeface="Calibri" charset="0"/>
                        </a:rPr>
                        <a:t>Appendix F - Bulk Registration Data Access to ICANN</a:t>
                      </a:r>
                      <a:endParaRPr lang="en-US" sz="2000" b="1" dirty="0" smtClean="0">
                        <a:latin typeface="Calibri" charset="0"/>
                        <a:ea typeface="Calibri" charset="0"/>
                        <a:cs typeface="Calibri" charset="0"/>
                      </a:endParaRPr>
                    </a:p>
                    <a:p>
                      <a:endParaRPr lang="en-US" sz="2000" b="1" dirty="0">
                        <a:latin typeface="Calibri" charset="0"/>
                        <a:ea typeface="Calibri" charset="0"/>
                        <a:cs typeface="Calibri" charset="0"/>
                      </a:endParaRPr>
                    </a:p>
                  </a:txBody>
                  <a:tcPr/>
                </a:tc>
              </a:tr>
              <a:tr h="4903352">
                <a:tc>
                  <a:txBody>
                    <a:bodyPr/>
                    <a:lstStyle/>
                    <a:p>
                      <a:r>
                        <a:rPr lang="en-US" sz="2000" b="0" dirty="0" smtClean="0">
                          <a:latin typeface="Calibri" charset="0"/>
                          <a:ea typeface="Calibri" charset="0"/>
                          <a:cs typeface="Calibri" charset="0"/>
                        </a:rPr>
                        <a:t>Issue Summary:</a:t>
                      </a:r>
                    </a:p>
                    <a:p>
                      <a:endParaRPr lang="en-US" sz="2000" b="0" dirty="0" smtClean="0">
                        <a:latin typeface="Calibri" charset="0"/>
                        <a:ea typeface="Calibri" charset="0"/>
                        <a:cs typeface="Calibri" charset="0"/>
                      </a:endParaRPr>
                    </a:p>
                    <a:p>
                      <a:r>
                        <a:rPr lang="en-US" sz="2000" b="0" dirty="0" smtClean="0">
                          <a:latin typeface="Calibri" charset="0"/>
                          <a:ea typeface="Calibri" charset="0"/>
                          <a:cs typeface="Calibri" charset="0"/>
                        </a:rPr>
                        <a:t>This section is supported. It was pointed out that domain names themselves may also be personal information and so this processing activity needs to be analyzed for purpose and legal ground. </a:t>
                      </a:r>
                      <a:endParaRPr lang="en-US" sz="2000" b="0" dirty="0" smtClean="0">
                        <a:solidFill>
                          <a:srgbClr val="000000"/>
                        </a:solidFill>
                        <a:latin typeface="Calibri" charset="0"/>
                        <a:ea typeface="Calibri" charset="0"/>
                        <a:cs typeface="Calibri" charset="0"/>
                      </a:endParaRPr>
                    </a:p>
                  </a:txBody>
                  <a:tcPr/>
                </a:tc>
              </a:tr>
            </a:tbl>
          </a:graphicData>
        </a:graphic>
      </p:graphicFrame>
    </p:spTree>
    <p:extLst>
      <p:ext uri="{BB962C8B-B14F-4D97-AF65-F5344CB8AC3E}">
        <p14:creationId xmlns:p14="http://schemas.microsoft.com/office/powerpoint/2010/main" val="1265607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184" y="46179"/>
            <a:ext cx="8058671" cy="450663"/>
          </a:xfrm>
        </p:spPr>
        <p:txBody>
          <a:bodyPr/>
          <a:lstStyle/>
          <a:p>
            <a:r>
              <a:rPr lang="en-US" dirty="0" smtClean="0"/>
              <a:t>Wrap Up</a:t>
            </a:r>
            <a:endParaRPr lang="en-US" dirty="0"/>
          </a:p>
        </p:txBody>
      </p:sp>
      <p:sp>
        <p:nvSpPr>
          <p:cNvPr id="3" name="TextBox 2"/>
          <p:cNvSpPr txBox="1"/>
          <p:nvPr/>
        </p:nvSpPr>
        <p:spPr>
          <a:xfrm>
            <a:off x="511823" y="1267968"/>
            <a:ext cx="7876032" cy="1938992"/>
          </a:xfrm>
          <a:prstGeom prst="rect">
            <a:avLst/>
          </a:prstGeom>
          <a:noFill/>
        </p:spPr>
        <p:txBody>
          <a:bodyPr wrap="square" lIns="0" tIns="0" rIns="0" bIns="0" rtlCol="0">
            <a:spAutoFit/>
          </a:bodyPr>
          <a:lstStyle/>
          <a:p>
            <a:r>
              <a:rPr lang="en-US" dirty="0" smtClean="0"/>
              <a:t>Mid-course corrections to today’s meeting</a:t>
            </a:r>
          </a:p>
          <a:p>
            <a:endParaRPr lang="en-US" dirty="0"/>
          </a:p>
          <a:p>
            <a:r>
              <a:rPr lang="en-US" dirty="0" smtClean="0"/>
              <a:t>Next meeting to be scheduled for Thursday 16 August at 13.00 UTC    </a:t>
            </a:r>
          </a:p>
          <a:p>
            <a:endParaRPr lang="en-US" dirty="0"/>
          </a:p>
          <a:p>
            <a:r>
              <a:rPr lang="en-US" dirty="0" smtClean="0"/>
              <a:t>Note: Part 3 Temp Spec Survey submissions due by </a:t>
            </a:r>
            <a:r>
              <a:rPr lang="en-US" dirty="0" smtClean="0">
                <a:solidFill>
                  <a:srgbClr val="FF0000"/>
                </a:solidFill>
              </a:rPr>
              <a:t>Wednesday 15 August at 19:00 UTC</a:t>
            </a:r>
            <a:endParaRPr lang="en-US" dirty="0"/>
          </a:p>
          <a:p>
            <a:endParaRPr lang="en-US" dirty="0">
              <a:cs typeface="Source Sans Pro"/>
            </a:endParaRPr>
          </a:p>
        </p:txBody>
      </p:sp>
    </p:spTree>
    <p:extLst>
      <p:ext uri="{BB962C8B-B14F-4D97-AF65-F5344CB8AC3E}">
        <p14:creationId xmlns:p14="http://schemas.microsoft.com/office/powerpoint/2010/main" val="1012179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184" y="46179"/>
            <a:ext cx="8058671" cy="450663"/>
          </a:xfrm>
        </p:spPr>
        <p:txBody>
          <a:bodyPr/>
          <a:lstStyle/>
          <a:p>
            <a:r>
              <a:rPr lang="en-US" dirty="0" smtClean="0"/>
              <a:t>Agenda</a:t>
            </a:r>
            <a:endParaRPr lang="en-US" dirty="0"/>
          </a:p>
        </p:txBody>
      </p:sp>
      <p:sp>
        <p:nvSpPr>
          <p:cNvPr id="3" name="TextBox 2"/>
          <p:cNvSpPr txBox="1"/>
          <p:nvPr/>
        </p:nvSpPr>
        <p:spPr>
          <a:xfrm>
            <a:off x="511823" y="1267968"/>
            <a:ext cx="7876032" cy="5816977"/>
          </a:xfrm>
          <a:prstGeom prst="rect">
            <a:avLst/>
          </a:prstGeom>
          <a:noFill/>
        </p:spPr>
        <p:txBody>
          <a:bodyPr wrap="square" lIns="0" tIns="0" rIns="0" bIns="0" rtlCol="0">
            <a:spAutoFit/>
          </a:bodyPr>
          <a:lstStyle/>
          <a:p>
            <a:pPr marL="342900" lvl="0" indent="-342900">
              <a:buFont typeface="+mj-lt"/>
              <a:buAutoNum type="arabicPeriod"/>
            </a:pPr>
            <a:r>
              <a:rPr lang="en-US" dirty="0" smtClean="0">
                <a:latin typeface="Calibri" charset="0"/>
                <a:ea typeface="Calibri" charset="0"/>
                <a:cs typeface="Calibri" charset="0"/>
              </a:rPr>
              <a:t>Roll Call &amp; SOI Updates</a:t>
            </a:r>
          </a:p>
          <a:p>
            <a:pPr marL="342900" lvl="0" indent="-342900">
              <a:buFont typeface="+mj-lt"/>
              <a:buAutoNum type="arabicPeriod"/>
            </a:pPr>
            <a:endParaRPr lang="en-US" dirty="0" smtClean="0">
              <a:latin typeface="Calibri" charset="0"/>
              <a:ea typeface="Calibri" charset="0"/>
              <a:cs typeface="Calibri" charset="0"/>
            </a:endParaRPr>
          </a:p>
          <a:p>
            <a:pPr marL="342900" lvl="0" indent="-342900">
              <a:buFont typeface="+mj-lt"/>
              <a:buAutoNum type="arabicPeriod"/>
            </a:pPr>
            <a:r>
              <a:rPr lang="en-US" dirty="0" smtClean="0">
                <a:latin typeface="Calibri" charset="0"/>
                <a:ea typeface="Calibri" charset="0"/>
                <a:cs typeface="Calibri" charset="0"/>
              </a:rPr>
              <a:t>Welcome and Updates from EPDP Chair</a:t>
            </a:r>
          </a:p>
          <a:p>
            <a:pPr marL="342900" indent="-342900">
              <a:buFont typeface="+mj-lt"/>
              <a:buAutoNum type="arabicPeriod"/>
            </a:pPr>
            <a:endParaRPr lang="en-US" dirty="0" smtClean="0">
              <a:latin typeface="Calibri" charset="0"/>
              <a:ea typeface="Calibri" charset="0"/>
              <a:cs typeface="Calibri" charset="0"/>
            </a:endParaRPr>
          </a:p>
          <a:p>
            <a:pPr marL="342900" indent="-342900">
              <a:buFont typeface="+mj-lt"/>
              <a:buAutoNum type="arabicPeriod"/>
            </a:pPr>
            <a:r>
              <a:rPr lang="en-US" dirty="0">
                <a:latin typeface="Calibri" charset="0"/>
                <a:ea typeface="Calibri" charset="0"/>
                <a:cs typeface="Calibri" charset="0"/>
              </a:rPr>
              <a:t>Summary of responses to EPDP Input Survey Part </a:t>
            </a:r>
            <a:r>
              <a:rPr lang="en-US" dirty="0" smtClean="0">
                <a:latin typeface="Calibri" charset="0"/>
                <a:ea typeface="Calibri" charset="0"/>
                <a:cs typeface="Calibri" charset="0"/>
              </a:rPr>
              <a:t>2</a:t>
            </a:r>
          </a:p>
          <a:p>
            <a:pPr marL="800100" lvl="1" indent="-342900">
              <a:buFont typeface="+mj-lt"/>
              <a:buAutoNum type="alphaLcParenR"/>
            </a:pPr>
            <a:r>
              <a:rPr lang="en-US" dirty="0" smtClean="0">
                <a:latin typeface="Calibri" charset="0"/>
                <a:ea typeface="Calibri" charset="0"/>
                <a:cs typeface="Calibri" charset="0"/>
              </a:rPr>
              <a:t>Results </a:t>
            </a:r>
            <a:r>
              <a:rPr lang="en-US" dirty="0">
                <a:latin typeface="Calibri" charset="0"/>
                <a:ea typeface="Calibri" charset="0"/>
                <a:cs typeface="Calibri" charset="0"/>
              </a:rPr>
              <a:t>for Sections 5-7 (Requirements Applicable to Registry Operators and </a:t>
            </a:r>
            <a:r>
              <a:rPr lang="en-US" dirty="0" smtClean="0">
                <a:latin typeface="Calibri" charset="0"/>
                <a:ea typeface="Calibri" charset="0"/>
                <a:cs typeface="Calibri" charset="0"/>
              </a:rPr>
              <a:t>Registrars)</a:t>
            </a:r>
          </a:p>
          <a:p>
            <a:pPr marL="800100" lvl="1" indent="-342900">
              <a:buFont typeface="+mj-lt"/>
              <a:buAutoNum type="alphaLcParenR"/>
            </a:pPr>
            <a:r>
              <a:rPr lang="en-US" dirty="0" smtClean="0">
                <a:latin typeface="Calibri" charset="0"/>
                <a:ea typeface="Calibri" charset="0"/>
                <a:cs typeface="Calibri" charset="0"/>
              </a:rPr>
              <a:t>Appendices </a:t>
            </a:r>
            <a:r>
              <a:rPr lang="en-US" dirty="0">
                <a:latin typeface="Calibri" charset="0"/>
                <a:ea typeface="Calibri" charset="0"/>
                <a:cs typeface="Calibri" charset="0"/>
              </a:rPr>
              <a:t>B (Supplemental Data Escrow Requirements) &amp; F (Bulk Registration Data Access to ICANN)</a:t>
            </a:r>
            <a:endParaRPr lang="en-US" dirty="0" smtClean="0">
              <a:latin typeface="Calibri" charset="0"/>
              <a:ea typeface="Calibri" charset="0"/>
              <a:cs typeface="Calibri" charset="0"/>
            </a:endParaRPr>
          </a:p>
          <a:p>
            <a:pPr marL="342900" indent="-342900">
              <a:buFont typeface="+mj-lt"/>
              <a:buAutoNum type="arabicPeriod"/>
            </a:pPr>
            <a:endParaRPr lang="en-US" dirty="0" smtClean="0">
              <a:latin typeface="Calibri" charset="0"/>
              <a:ea typeface="Calibri" charset="0"/>
              <a:cs typeface="Calibri" charset="0"/>
            </a:endParaRPr>
          </a:p>
          <a:p>
            <a:pPr marL="342900" indent="-342900">
              <a:buFont typeface="+mj-lt"/>
              <a:buAutoNum type="arabicPeriod"/>
            </a:pPr>
            <a:r>
              <a:rPr lang="en-US" dirty="0"/>
              <a:t>Substantive Discussion of Temporary Specification (Sections 5-7 + Appendices B &amp; </a:t>
            </a:r>
            <a:r>
              <a:rPr lang="en-US" dirty="0" smtClean="0"/>
              <a:t>F)</a:t>
            </a:r>
          </a:p>
          <a:p>
            <a:pPr marL="800100" lvl="1" indent="-342900">
              <a:buFont typeface="+mj-lt"/>
              <a:buAutoNum type="alphaLcParenR"/>
            </a:pPr>
            <a:r>
              <a:rPr lang="en-US" dirty="0" smtClean="0">
                <a:latin typeface="Calibri" charset="0"/>
                <a:ea typeface="Calibri" charset="0"/>
                <a:cs typeface="Calibri" charset="0"/>
              </a:rPr>
              <a:t>Part 2 of Survey: </a:t>
            </a:r>
            <a:r>
              <a:rPr lang="en-US" u="sng" dirty="0" smtClean="0">
                <a:hlinkClick r:id="rId2"/>
              </a:rPr>
              <a:t>https://www.surveymonkey.com/r/7BMRCNS</a:t>
            </a:r>
            <a:endParaRPr lang="en-US" u="sng" dirty="0" smtClean="0"/>
          </a:p>
          <a:p>
            <a:pPr marL="800100" lvl="1" indent="-342900">
              <a:buFont typeface="+mj-lt"/>
              <a:buAutoNum type="alphaLcParenR"/>
            </a:pPr>
            <a:r>
              <a:rPr lang="en-US" dirty="0">
                <a:latin typeface="Calibri" charset="0"/>
                <a:ea typeface="Calibri" charset="0"/>
                <a:cs typeface="Calibri" charset="0"/>
              </a:rPr>
              <a:t>Responses and issue summaries are in the Spreadsheet accompanying this agenda</a:t>
            </a:r>
            <a:endParaRPr lang="en-US" dirty="0" smtClean="0">
              <a:latin typeface="Calibri" charset="0"/>
              <a:ea typeface="Calibri" charset="0"/>
              <a:cs typeface="Calibri" charset="0"/>
            </a:endParaRPr>
          </a:p>
          <a:p>
            <a:pPr marL="342900" indent="-342900">
              <a:buFont typeface="+mj-lt"/>
              <a:buAutoNum type="arabicPeriod"/>
            </a:pPr>
            <a:endParaRPr lang="en-US" dirty="0" smtClean="0">
              <a:latin typeface="Calibri" charset="0"/>
              <a:ea typeface="Calibri" charset="0"/>
              <a:cs typeface="Calibri" charset="0"/>
            </a:endParaRPr>
          </a:p>
          <a:p>
            <a:pPr marL="342900" indent="-342900">
              <a:buFont typeface="+mj-lt"/>
              <a:buAutoNum type="arabicPeriod"/>
            </a:pPr>
            <a:r>
              <a:rPr lang="en-US" dirty="0" smtClean="0">
                <a:latin typeface="Calibri" charset="0"/>
                <a:ea typeface="Calibri" charset="0"/>
                <a:cs typeface="Calibri" charset="0"/>
              </a:rPr>
              <a:t>Wrap </a:t>
            </a:r>
            <a:r>
              <a:rPr lang="en-US" dirty="0">
                <a:latin typeface="Calibri" charset="0"/>
                <a:ea typeface="Calibri" charset="0"/>
                <a:cs typeface="Calibri" charset="0"/>
              </a:rPr>
              <a:t>and confirm next meeting to be scheduled for Thursday 16 August at 13.00 UTC. (Part 3 Survey results due Wednesday, 15 August by close of business.)</a:t>
            </a:r>
            <a:r>
              <a:rPr lang="en-US" dirty="0" smtClean="0">
                <a:latin typeface="Calibri" charset="0"/>
                <a:ea typeface="Calibri" charset="0"/>
                <a:cs typeface="Calibri" charset="0"/>
              </a:rPr>
              <a:t>   </a:t>
            </a:r>
            <a:r>
              <a:rPr lang="en-US" dirty="0" smtClean="0"/>
              <a:t>  </a:t>
            </a:r>
          </a:p>
          <a:p>
            <a:pPr marL="342900" indent="-342900">
              <a:buFont typeface="+mj-lt"/>
              <a:buAutoNum type="arabicPeriod"/>
            </a:pPr>
            <a:endParaRPr lang="en-US" dirty="0"/>
          </a:p>
          <a:p>
            <a:endParaRPr lang="en-US" dirty="0"/>
          </a:p>
          <a:p>
            <a:endParaRPr lang="en-US" dirty="0">
              <a:cs typeface="Source Sans Pro"/>
            </a:endParaRPr>
          </a:p>
        </p:txBody>
      </p:sp>
    </p:spTree>
    <p:extLst>
      <p:ext uri="{BB962C8B-B14F-4D97-AF65-F5344CB8AC3E}">
        <p14:creationId xmlns:p14="http://schemas.microsoft.com/office/powerpoint/2010/main" val="486782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0B40B685-B38E-EB40-BB54-3B8F9BF45D13}"/>
              </a:ext>
            </a:extLst>
          </p:cNvPr>
          <p:cNvSpPr>
            <a:spLocks noGrp="1"/>
          </p:cNvSpPr>
          <p:nvPr>
            <p:ph type="title"/>
          </p:nvPr>
        </p:nvSpPr>
        <p:spPr/>
        <p:txBody>
          <a:bodyPr/>
          <a:lstStyle/>
          <a:p>
            <a:pPr lvl="0"/>
            <a:r>
              <a:rPr lang="en-US" dirty="0" smtClean="0"/>
              <a:t>High-level Overview </a:t>
            </a:r>
            <a:r>
              <a:rPr lang="en-US" dirty="0"/>
              <a:t>of EPDP Input Survey Part </a:t>
            </a:r>
            <a:r>
              <a:rPr lang="en-US" dirty="0" smtClean="0"/>
              <a:t>2 </a:t>
            </a:r>
            <a:r>
              <a:rPr lang="en-US" dirty="0"/>
              <a:t>Results </a:t>
            </a:r>
          </a:p>
        </p:txBody>
      </p:sp>
    </p:spTree>
    <p:extLst>
      <p:ext uri="{BB962C8B-B14F-4D97-AF65-F5344CB8AC3E}">
        <p14:creationId xmlns:p14="http://schemas.microsoft.com/office/powerpoint/2010/main" val="965543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90CADC-A696-49B3-9AEE-9735AF3EEF59}" type="datetimeFigureOut">
              <a:rPr lang="en-US" smtClean="0"/>
              <a:t>8/12/2018</a:t>
            </a:fld>
            <a:endParaRPr lang="en-US"/>
          </a:p>
        </p:txBody>
      </p:sp>
      <p:sp>
        <p:nvSpPr>
          <p:cNvPr id="4" name="Slide Number Placeholder 3"/>
          <p:cNvSpPr>
            <a:spLocks noGrp="1"/>
          </p:cNvSpPr>
          <p:nvPr>
            <p:ph type="sldNum" sz="quarter" idx="12"/>
          </p:nvPr>
        </p:nvSpPr>
        <p:spPr/>
        <p:txBody>
          <a:bodyPr/>
          <a:lstStyle/>
          <a:p>
            <a:fld id="{22F8216E-EA77-4E1B-8FE3-755736301F10}" type="slidenum">
              <a:rPr lang="en-US" smtClean="0"/>
              <a:t>4</a:t>
            </a:fld>
            <a:endParaRPr lang="en-US"/>
          </a:p>
        </p:txBody>
      </p:sp>
      <p:sp>
        <p:nvSpPr>
          <p:cNvPr id="7" name="Title 1"/>
          <p:cNvSpPr txBox="1">
            <a:spLocks/>
          </p:cNvSpPr>
          <p:nvPr/>
        </p:nvSpPr>
        <p:spPr>
          <a:xfrm>
            <a:off x="329184" y="46179"/>
            <a:ext cx="8058671" cy="450663"/>
          </a:xfrm>
          <a:prstGeom prst="rect">
            <a:avLst/>
          </a:prstGeom>
        </p:spPr>
        <p:txBody>
          <a:bodyPr/>
          <a:lstStyle>
            <a:lvl1pPr marL="0" indent="0" algn="l" defTabSz="457200" rtl="0" eaLnBrk="1" latinLnBrk="0" hangingPunct="1">
              <a:spcBef>
                <a:spcPct val="0"/>
              </a:spcBef>
              <a:buNone/>
              <a:defRPr lang="en-US" sz="2800" b="1" i="0" kern="1200" baseline="0" smtClean="0">
                <a:solidFill>
                  <a:schemeClr val="accent6">
                    <a:lumMod val="50000"/>
                  </a:schemeClr>
                </a:solidFill>
                <a:effectLst/>
                <a:latin typeface="Arial"/>
                <a:ea typeface="+mj-ea"/>
                <a:cs typeface="Arial"/>
              </a:defRPr>
            </a:lvl1pPr>
          </a:lstStyle>
          <a:p>
            <a:r>
              <a:rPr lang="en-US" sz="2400" dirty="0" smtClean="0"/>
              <a:t>Summary of Responses</a:t>
            </a:r>
            <a:endParaRPr lang="en-US"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46" y="1492370"/>
            <a:ext cx="9081491" cy="3407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5798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xmlns="" id="{CD66D3C0-D556-884D-9F87-5A5E32AE5FF9}"/>
              </a:ext>
            </a:extLst>
          </p:cNvPr>
          <p:cNvSpPr>
            <a:spLocks noGrp="1"/>
          </p:cNvSpPr>
          <p:nvPr>
            <p:ph type="title"/>
          </p:nvPr>
        </p:nvSpPr>
        <p:spPr/>
        <p:txBody>
          <a:bodyPr/>
          <a:lstStyle/>
          <a:p>
            <a:pPr lvl="0"/>
            <a:r>
              <a:rPr lang="en-US" dirty="0"/>
              <a:t>Substantive discussion of Temporary Specification</a:t>
            </a:r>
          </a:p>
        </p:txBody>
      </p:sp>
    </p:spTree>
    <p:extLst>
      <p:ext uri="{BB962C8B-B14F-4D97-AF65-F5344CB8AC3E}">
        <p14:creationId xmlns:p14="http://schemas.microsoft.com/office/powerpoint/2010/main" val="3861315645"/>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90CADC-A696-49B3-9AEE-9735AF3EEF59}" type="datetimeFigureOut">
              <a:rPr lang="en-US" smtClean="0"/>
              <a:t>8/12/2018</a:t>
            </a:fld>
            <a:endParaRPr lang="en-US"/>
          </a:p>
        </p:txBody>
      </p:sp>
      <p:sp>
        <p:nvSpPr>
          <p:cNvPr id="4" name="Slide Number Placeholder 3"/>
          <p:cNvSpPr>
            <a:spLocks noGrp="1"/>
          </p:cNvSpPr>
          <p:nvPr>
            <p:ph type="sldNum" sz="quarter" idx="12"/>
          </p:nvPr>
        </p:nvSpPr>
        <p:spPr/>
        <p:txBody>
          <a:bodyPr/>
          <a:lstStyle/>
          <a:p>
            <a:fld id="{22F8216E-EA77-4E1B-8FE3-755736301F10}" type="slidenum">
              <a:rPr lang="en-US" smtClean="0"/>
              <a:t>6</a:t>
            </a:fld>
            <a:endParaRPr lang="en-US"/>
          </a:p>
        </p:txBody>
      </p:sp>
      <p:graphicFrame>
        <p:nvGraphicFramePr>
          <p:cNvPr id="10" name="Table 9"/>
          <p:cNvGraphicFramePr>
            <a:graphicFrameLocks noGrp="1"/>
          </p:cNvGraphicFramePr>
          <p:nvPr>
            <p:extLst>
              <p:ext uri="{D42A27DB-BD31-4B8C-83A1-F6EECF244321}">
                <p14:modId xmlns:p14="http://schemas.microsoft.com/office/powerpoint/2010/main" val="3230363193"/>
              </p:ext>
            </p:extLst>
          </p:nvPr>
        </p:nvGraphicFramePr>
        <p:xfrm>
          <a:off x="0" y="0"/>
          <a:ext cx="9143999" cy="7083361"/>
        </p:xfrm>
        <a:graphic>
          <a:graphicData uri="http://schemas.openxmlformats.org/drawingml/2006/table">
            <a:tbl>
              <a:tblPr firstRow="1" bandRow="1">
                <a:tableStyleId>{5C22544A-7EE6-4342-B048-85BDC9FD1C3A}</a:tableStyleId>
              </a:tblPr>
              <a:tblGrid>
                <a:gridCol w="2950234"/>
                <a:gridCol w="3071004"/>
                <a:gridCol w="3122761"/>
              </a:tblGrid>
              <a:tr h="1627441">
                <a:tc>
                  <a:txBody>
                    <a:bodyPr/>
                    <a:lstStyle/>
                    <a:p>
                      <a:r>
                        <a:rPr lang="en-US" sz="1800" b="0" u="sng" dirty="0" smtClean="0">
                          <a:solidFill>
                            <a:schemeClr val="bg1"/>
                          </a:solidFill>
                          <a:latin typeface="Calibri" charset="0"/>
                          <a:ea typeface="Calibri" charset="0"/>
                          <a:cs typeface="Calibri" charset="0"/>
                        </a:rPr>
                        <a:t>Section 5 - Requirements Applicable to Registry Operators and Registrars </a:t>
                      </a:r>
                    </a:p>
                    <a:p>
                      <a:r>
                        <a:rPr lang="en-US" sz="1800" b="0" u="sng" dirty="0" smtClean="0">
                          <a:solidFill>
                            <a:schemeClr val="bg1"/>
                          </a:solidFill>
                          <a:latin typeface="Calibri" charset="0"/>
                          <a:ea typeface="Calibri" charset="0"/>
                          <a:cs typeface="Calibri" charset="0"/>
                        </a:rPr>
                        <a:t>(5.1, 5.2)</a:t>
                      </a:r>
                      <a:endParaRPr lang="en-US" sz="1800" b="0" dirty="0" smtClean="0">
                        <a:solidFill>
                          <a:schemeClr val="bg1"/>
                        </a:solidFill>
                        <a:latin typeface="Calibri" charset="0"/>
                        <a:ea typeface="Calibri" charset="0"/>
                        <a:cs typeface="Calibri" charset="0"/>
                      </a:endParaRPr>
                    </a:p>
                    <a:p>
                      <a:endParaRPr lang="en-US" sz="1800" b="0" dirty="0">
                        <a:latin typeface="Calibri" charset="0"/>
                        <a:ea typeface="Calibri" charset="0"/>
                        <a:cs typeface="Calibri"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u="sng" dirty="0" smtClean="0">
                          <a:latin typeface="Calibri" charset="0"/>
                          <a:ea typeface="Calibri" charset="0"/>
                          <a:cs typeface="Calibri" charset="0"/>
                        </a:rPr>
                        <a:t>Section 5 - Requirements Applicable to Registry Operators and Registrars </a:t>
                      </a:r>
                    </a:p>
                    <a:p>
                      <a:pPr marL="0" marR="0" indent="0" algn="l" defTabSz="457200" rtl="0" eaLnBrk="1" fontAlgn="auto" latinLnBrk="0" hangingPunct="1">
                        <a:lnSpc>
                          <a:spcPct val="100000"/>
                        </a:lnSpc>
                        <a:spcBef>
                          <a:spcPts val="0"/>
                        </a:spcBef>
                        <a:spcAft>
                          <a:spcPts val="0"/>
                        </a:spcAft>
                        <a:buClrTx/>
                        <a:buSzTx/>
                        <a:buFontTx/>
                        <a:buNone/>
                        <a:tabLst/>
                        <a:defRPr/>
                      </a:pPr>
                      <a:r>
                        <a:rPr lang="en-US" sz="1800" b="0" u="sng" dirty="0" smtClean="0">
                          <a:latin typeface="Calibri" charset="0"/>
                          <a:ea typeface="Calibri" charset="0"/>
                          <a:cs typeface="Calibri" charset="0"/>
                        </a:rPr>
                        <a:t>(5.3, 5.4, 5.5)</a:t>
                      </a:r>
                      <a:endParaRPr lang="en-US" sz="1800" b="0" dirty="0">
                        <a:latin typeface="Calibri" charset="0"/>
                        <a:ea typeface="Calibri" charset="0"/>
                        <a:cs typeface="Calibri" charset="0"/>
                      </a:endParaRPr>
                    </a:p>
                  </a:txBody>
                  <a:tcPr/>
                </a:tc>
                <a:tc>
                  <a:txBody>
                    <a:bodyPr/>
                    <a:lstStyle/>
                    <a:p>
                      <a:r>
                        <a:rPr lang="en-US" sz="1800" b="0" u="sng" dirty="0" smtClean="0">
                          <a:latin typeface="Calibri" charset="0"/>
                          <a:ea typeface="Calibri" charset="0"/>
                          <a:cs typeface="Calibri" charset="0"/>
                        </a:rPr>
                        <a:t>Section 5 - Requirements Applicable to Registry Operators and Registrars </a:t>
                      </a:r>
                    </a:p>
                    <a:p>
                      <a:r>
                        <a:rPr lang="en-US" sz="1800" b="0" u="sng" dirty="0" smtClean="0">
                          <a:latin typeface="Calibri" charset="0"/>
                          <a:ea typeface="Calibri" charset="0"/>
                          <a:cs typeface="Calibri" charset="0"/>
                        </a:rPr>
                        <a:t>(5.6, 5.7)</a:t>
                      </a:r>
                      <a:endParaRPr lang="en-US" sz="1800" b="0" dirty="0" smtClean="0">
                        <a:solidFill>
                          <a:schemeClr val="bg1"/>
                        </a:solidFill>
                        <a:latin typeface="Calibri" charset="0"/>
                        <a:ea typeface="Calibri" charset="0"/>
                        <a:cs typeface="Calibri" charset="0"/>
                      </a:endParaRPr>
                    </a:p>
                  </a:txBody>
                  <a:tcPr/>
                </a:tc>
              </a:tr>
              <a:tr h="5230559">
                <a:tc>
                  <a:txBody>
                    <a:bodyPr/>
                    <a:lstStyle/>
                    <a:p>
                      <a:r>
                        <a:rPr lang="en-US" sz="1600" b="0" dirty="0" smtClean="0">
                          <a:solidFill>
                            <a:srgbClr val="000000"/>
                          </a:solidFill>
                          <a:latin typeface="Calibri" charset="0"/>
                          <a:ea typeface="Calibri" charset="0"/>
                          <a:cs typeface="Calibri" charset="0"/>
                        </a:rPr>
                        <a:t>Issue Summary:</a:t>
                      </a:r>
                    </a:p>
                    <a:p>
                      <a:endParaRPr lang="en-US" sz="1600" b="0" dirty="0" smtClean="0">
                        <a:solidFill>
                          <a:srgbClr val="000000"/>
                        </a:solidFill>
                        <a:latin typeface="Calibri" charset="0"/>
                        <a:ea typeface="Calibri" charset="0"/>
                        <a:cs typeface="Calibri" charset="0"/>
                      </a:endParaRPr>
                    </a:p>
                    <a:p>
                      <a:r>
                        <a:rPr lang="en-US" sz="1600" b="0" dirty="0" smtClean="0">
                          <a:solidFill>
                            <a:srgbClr val="000000"/>
                          </a:solidFill>
                          <a:latin typeface="Calibri" charset="0"/>
                          <a:ea typeface="Calibri" charset="0"/>
                          <a:cs typeface="Calibri" charset="0"/>
                        </a:rPr>
                        <a:t>5.1: There are many comments but none object to the incorporation of the Appendix into the Specification via this clause. </a:t>
                      </a:r>
                    </a:p>
                    <a:p>
                      <a:r>
                        <a:rPr lang="en-US" sz="1600" b="0" dirty="0" smtClean="0">
                          <a:solidFill>
                            <a:srgbClr val="000000"/>
                          </a:solidFill>
                          <a:latin typeface="Calibri" charset="0"/>
                          <a:ea typeface="Calibri" charset="0"/>
                          <a:cs typeface="Calibri" charset="0"/>
                        </a:rPr>
                        <a:t>5.2: It was noted that the required date for the closure of SLA negotiation is past and should be reset to one quarter out or dealt with in some other way. </a:t>
                      </a:r>
                    </a:p>
                    <a:p>
                      <a:r>
                        <a:rPr lang="en-US" sz="1600" b="0" dirty="0" smtClean="0">
                          <a:solidFill>
                            <a:srgbClr val="000000"/>
                          </a:solidFill>
                          <a:latin typeface="Calibri" charset="0"/>
                          <a:ea typeface="Calibri" charset="0"/>
                          <a:cs typeface="Calibri" charset="0"/>
                        </a:rPr>
                        <a:t>Other comments state that discussions on access should not occur until after all gating questions have been answered, and Contracted Parties are data processors only to the extent necessary to fulfill the objectives clearly articulated within ICANN's mission statement.</a:t>
                      </a:r>
                      <a:endParaRPr lang="en-US" sz="1600" b="0" dirty="0">
                        <a:latin typeface="Calibri" charset="0"/>
                        <a:ea typeface="Calibri" charset="0"/>
                        <a:cs typeface="Calibri"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0" dirty="0" smtClean="0">
                          <a:solidFill>
                            <a:srgbClr val="000000"/>
                          </a:solidFill>
                          <a:latin typeface="Calibri" charset="0"/>
                          <a:ea typeface="Calibri" charset="0"/>
                          <a:cs typeface="Calibri" charset="0"/>
                        </a:rPr>
                        <a:t>Issue Summary:</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600" b="0" dirty="0" smtClean="0">
                        <a:solidFill>
                          <a:srgbClr val="000000"/>
                        </a:solidFill>
                        <a:latin typeface="Calibri" charset="0"/>
                        <a:ea typeface="Calibri" charset="0"/>
                        <a:cs typeface="Calibri"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600" b="0" dirty="0" smtClean="0">
                          <a:solidFill>
                            <a:srgbClr val="000000"/>
                          </a:solidFill>
                          <a:latin typeface="Calibri" charset="0"/>
                          <a:ea typeface="Calibri" charset="0"/>
                          <a:cs typeface="Calibri" charset="0"/>
                        </a:rPr>
                        <a:t>5.3-5.4: Most groups support these clauses as incorporating the Appendix into the specification. There is disagreement regarding the content of the Appendices. </a:t>
                      </a:r>
                    </a:p>
                    <a:p>
                      <a:pPr marL="0" marR="0" indent="0" algn="l" defTabSz="457200" rtl="0" eaLnBrk="1" fontAlgn="auto" latinLnBrk="0" hangingPunct="1">
                        <a:lnSpc>
                          <a:spcPct val="100000"/>
                        </a:lnSpc>
                        <a:spcBef>
                          <a:spcPts val="0"/>
                        </a:spcBef>
                        <a:spcAft>
                          <a:spcPts val="0"/>
                        </a:spcAft>
                        <a:buClrTx/>
                        <a:buSzTx/>
                        <a:buFontTx/>
                        <a:buNone/>
                        <a:tabLst/>
                        <a:defRPr/>
                      </a:pPr>
                      <a:r>
                        <a:rPr lang="en-US" sz="1600" b="0" dirty="0" smtClean="0">
                          <a:solidFill>
                            <a:srgbClr val="000000"/>
                          </a:solidFill>
                          <a:latin typeface="Calibri" charset="0"/>
                          <a:ea typeface="Calibri" charset="0"/>
                          <a:cs typeface="Calibri" charset="0"/>
                        </a:rPr>
                        <a:t>5.5: Discussion required to ensure this wording adequately addresses all possible combinations of countries involved in data transfer. </a:t>
                      </a:r>
                      <a:endParaRPr lang="en-US" sz="1600" b="0" dirty="0">
                        <a:latin typeface="Calibri" charset="0"/>
                        <a:ea typeface="Calibri" charset="0"/>
                        <a:cs typeface="Calibri" charset="0"/>
                      </a:endParaRPr>
                    </a:p>
                  </a:txBody>
                  <a:tcPr/>
                </a:tc>
                <a:tc>
                  <a:txBody>
                    <a:bodyPr/>
                    <a:lstStyle/>
                    <a:p>
                      <a:r>
                        <a:rPr lang="en-US" sz="1600" b="0" dirty="0" smtClean="0">
                          <a:solidFill>
                            <a:srgbClr val="000000"/>
                          </a:solidFill>
                          <a:latin typeface="Calibri" charset="0"/>
                          <a:ea typeface="Calibri" charset="0"/>
                          <a:cs typeface="Calibri" charset="0"/>
                        </a:rPr>
                        <a:t>Issue Summary:</a:t>
                      </a:r>
                    </a:p>
                    <a:p>
                      <a:endParaRPr lang="en-US" sz="1600" b="0" dirty="0" smtClean="0">
                        <a:solidFill>
                          <a:srgbClr val="000000"/>
                        </a:solidFill>
                        <a:latin typeface="Calibri" charset="0"/>
                        <a:ea typeface="Calibri" charset="0"/>
                        <a:cs typeface="Calibri" charset="0"/>
                      </a:endParaRPr>
                    </a:p>
                    <a:p>
                      <a:r>
                        <a:rPr lang="en-US" sz="1600" b="0" dirty="0" smtClean="0">
                          <a:solidFill>
                            <a:srgbClr val="000000"/>
                          </a:solidFill>
                          <a:latin typeface="Calibri" charset="0"/>
                          <a:ea typeface="Calibri" charset="0"/>
                          <a:cs typeface="Calibri" charset="0"/>
                        </a:rPr>
                        <a:t>Many support  Sections 5.6 - 5.7. ICANN &amp; this team should define  "reasonable access" in Section 5.7. </a:t>
                      </a:r>
                    </a:p>
                    <a:p>
                      <a:endParaRPr lang="en-US" sz="1600" b="0" dirty="0" smtClean="0">
                        <a:solidFill>
                          <a:srgbClr val="000000"/>
                        </a:solidFill>
                        <a:latin typeface="Calibri" charset="0"/>
                        <a:ea typeface="Calibri" charset="0"/>
                        <a:cs typeface="Calibri" charset="0"/>
                      </a:endParaRPr>
                    </a:p>
                    <a:p>
                      <a:r>
                        <a:rPr lang="en-US" sz="1600" b="0" dirty="0" smtClean="0">
                          <a:solidFill>
                            <a:srgbClr val="000000"/>
                          </a:solidFill>
                          <a:latin typeface="Calibri" charset="0"/>
                          <a:ea typeface="Calibri" charset="0"/>
                          <a:cs typeface="Calibri" charset="0"/>
                        </a:rPr>
                        <a:t>Those not in support of 5.7 state that ICANN needs to ensure that access is narrowly tailored for this purpose.  There is a question as to why ICANN needs access to registration data for compliance purposes. Another group states ICANN should have full access to registration data.</a:t>
                      </a:r>
                    </a:p>
                  </a:txBody>
                  <a:tcPr/>
                </a:tc>
              </a:tr>
            </a:tbl>
          </a:graphicData>
        </a:graphic>
      </p:graphicFrame>
    </p:spTree>
    <p:extLst>
      <p:ext uri="{BB962C8B-B14F-4D97-AF65-F5344CB8AC3E}">
        <p14:creationId xmlns:p14="http://schemas.microsoft.com/office/powerpoint/2010/main" val="1864088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90CADC-A696-49B3-9AEE-9735AF3EEF59}" type="datetimeFigureOut">
              <a:rPr lang="en-US" smtClean="0"/>
              <a:t>8/12/2018</a:t>
            </a:fld>
            <a:endParaRPr lang="en-US"/>
          </a:p>
        </p:txBody>
      </p:sp>
      <p:sp>
        <p:nvSpPr>
          <p:cNvPr id="4" name="Slide Number Placeholder 3"/>
          <p:cNvSpPr>
            <a:spLocks noGrp="1"/>
          </p:cNvSpPr>
          <p:nvPr>
            <p:ph type="sldNum" sz="quarter" idx="12"/>
          </p:nvPr>
        </p:nvSpPr>
        <p:spPr/>
        <p:txBody>
          <a:bodyPr/>
          <a:lstStyle/>
          <a:p>
            <a:fld id="{22F8216E-EA77-4E1B-8FE3-755736301F10}" type="slidenum">
              <a:rPr lang="en-US" smtClean="0"/>
              <a:t>7</a:t>
            </a:fld>
            <a:endParaRPr lang="en-US"/>
          </a:p>
        </p:txBody>
      </p:sp>
      <p:graphicFrame>
        <p:nvGraphicFramePr>
          <p:cNvPr id="10" name="Table 9"/>
          <p:cNvGraphicFramePr>
            <a:graphicFrameLocks noGrp="1"/>
          </p:cNvGraphicFramePr>
          <p:nvPr>
            <p:extLst>
              <p:ext uri="{D42A27DB-BD31-4B8C-83A1-F6EECF244321}">
                <p14:modId xmlns:p14="http://schemas.microsoft.com/office/powerpoint/2010/main" val="822519580"/>
              </p:ext>
            </p:extLst>
          </p:nvPr>
        </p:nvGraphicFramePr>
        <p:xfrm>
          <a:off x="0" y="2"/>
          <a:ext cx="9144000" cy="6857998"/>
        </p:xfrm>
        <a:graphic>
          <a:graphicData uri="http://schemas.openxmlformats.org/drawingml/2006/table">
            <a:tbl>
              <a:tblPr firstRow="1" bandRow="1">
                <a:tableStyleId>{5C22544A-7EE6-4342-B048-85BDC9FD1C3A}</a:tableStyleId>
              </a:tblPr>
              <a:tblGrid>
                <a:gridCol w="9144000"/>
              </a:tblGrid>
              <a:tr h="1494260">
                <a:tc>
                  <a:txBody>
                    <a:bodyPr/>
                    <a:lstStyle/>
                    <a:p>
                      <a:r>
                        <a:rPr lang="en-US" sz="1800" b="0" u="sng" dirty="0" smtClean="0">
                          <a:latin typeface="Calibri" charset="0"/>
                          <a:ea typeface="Calibri" charset="0"/>
                          <a:cs typeface="Calibri" charset="0"/>
                        </a:rPr>
                        <a:t>Section 6 - Requirements Applicable to Registry Operators Only</a:t>
                      </a:r>
                    </a:p>
                    <a:p>
                      <a:r>
                        <a:rPr lang="en-US" sz="1800" b="0" u="sng" dirty="0" smtClean="0">
                          <a:solidFill>
                            <a:schemeClr val="bg1"/>
                          </a:solidFill>
                          <a:latin typeface="Calibri" charset="0"/>
                          <a:ea typeface="Calibri" charset="0"/>
                          <a:cs typeface="Calibri" charset="0"/>
                        </a:rPr>
                        <a:t>(6.1, 6.2, 6.3, 6.3.1, 6.3.2, )</a:t>
                      </a:r>
                      <a:endParaRPr lang="en-US" sz="1800" b="0" dirty="0" smtClean="0">
                        <a:solidFill>
                          <a:schemeClr val="bg1"/>
                        </a:solidFill>
                        <a:latin typeface="Calibri" charset="0"/>
                        <a:ea typeface="Calibri" charset="0"/>
                        <a:cs typeface="Calibri" charset="0"/>
                      </a:endParaRPr>
                    </a:p>
                    <a:p>
                      <a:endParaRPr lang="en-US" sz="1800" b="0" dirty="0">
                        <a:latin typeface="Calibri" charset="0"/>
                        <a:ea typeface="Calibri" charset="0"/>
                        <a:cs typeface="Calibri" charset="0"/>
                      </a:endParaRPr>
                    </a:p>
                  </a:txBody>
                  <a:tcPr/>
                </a:tc>
              </a:tr>
              <a:tr h="5363738">
                <a:tc>
                  <a:txBody>
                    <a:bodyPr/>
                    <a:lstStyle/>
                    <a:p>
                      <a:r>
                        <a:rPr lang="en-US" sz="1700" b="0" dirty="0" smtClean="0">
                          <a:solidFill>
                            <a:srgbClr val="000000"/>
                          </a:solidFill>
                          <a:latin typeface="Calibri" charset="0"/>
                          <a:ea typeface="Calibri" charset="0"/>
                          <a:cs typeface="Calibri" charset="0"/>
                        </a:rPr>
                        <a:t>Issue Summary:</a:t>
                      </a:r>
                    </a:p>
                    <a:p>
                      <a:endParaRPr lang="en-US" sz="1700" b="0" dirty="0" smtClean="0">
                        <a:solidFill>
                          <a:srgbClr val="000000"/>
                        </a:solidFill>
                        <a:latin typeface="Calibri" charset="0"/>
                        <a:ea typeface="Calibri" charset="0"/>
                        <a:cs typeface="Calibri" charset="0"/>
                      </a:endParaRPr>
                    </a:p>
                    <a:p>
                      <a:r>
                        <a:rPr lang="en-US" sz="1700" b="0" dirty="0" smtClean="0">
                          <a:solidFill>
                            <a:srgbClr val="000000"/>
                          </a:solidFill>
                          <a:latin typeface="Calibri" charset="0"/>
                          <a:ea typeface="Calibri" charset="0"/>
                          <a:cs typeface="Calibri" charset="0"/>
                        </a:rPr>
                        <a:t>Several groups support 6.1 - 6.3; one noted that (1) section 6.3.2 should be amended to reflect that approval of RRA updates is necessary and (2) the community should strive to have a single, standardized approach on GDPR provisions in general, and international transfers in particular.  </a:t>
                      </a:r>
                    </a:p>
                    <a:p>
                      <a:endParaRPr lang="en-US" sz="1700" b="0" dirty="0" smtClean="0">
                        <a:solidFill>
                          <a:srgbClr val="000000"/>
                        </a:solidFill>
                        <a:latin typeface="Calibri" charset="0"/>
                        <a:ea typeface="Calibri" charset="0"/>
                        <a:cs typeface="Calibri" charset="0"/>
                      </a:endParaRPr>
                    </a:p>
                    <a:p>
                      <a:r>
                        <a:rPr lang="en-US" sz="1700" b="0" dirty="0" smtClean="0">
                          <a:solidFill>
                            <a:srgbClr val="000000"/>
                          </a:solidFill>
                          <a:latin typeface="Calibri" charset="0"/>
                          <a:ea typeface="Calibri" charset="0"/>
                          <a:cs typeface="Calibri" charset="0"/>
                        </a:rPr>
                        <a:t>Other comments: (1) amend the timeline in 6.2; (2) clarify the definition of periodic access in 6.1, the reporting requirements in Section 6.2, and the language around international data processing in 6.3; (3) Test 6.1 and 6.2 against data minimization principles</a:t>
                      </a:r>
                      <a:endParaRPr lang="en-US" sz="1700" b="0" dirty="0">
                        <a:latin typeface="Calibri" charset="0"/>
                        <a:ea typeface="Calibri" charset="0"/>
                        <a:cs typeface="Calibri" charset="0"/>
                      </a:endParaRPr>
                    </a:p>
                  </a:txBody>
                  <a:tcPr/>
                </a:tc>
              </a:tr>
            </a:tbl>
          </a:graphicData>
        </a:graphic>
      </p:graphicFrame>
    </p:spTree>
    <p:extLst>
      <p:ext uri="{BB962C8B-B14F-4D97-AF65-F5344CB8AC3E}">
        <p14:creationId xmlns:p14="http://schemas.microsoft.com/office/powerpoint/2010/main" val="1256432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90CADC-A696-49B3-9AEE-9735AF3EEF59}" type="datetimeFigureOut">
              <a:rPr lang="en-US" smtClean="0"/>
              <a:t>8/12/2018</a:t>
            </a:fld>
            <a:endParaRPr lang="en-US"/>
          </a:p>
        </p:txBody>
      </p:sp>
      <p:sp>
        <p:nvSpPr>
          <p:cNvPr id="4" name="Slide Number Placeholder 3"/>
          <p:cNvSpPr>
            <a:spLocks noGrp="1"/>
          </p:cNvSpPr>
          <p:nvPr>
            <p:ph type="sldNum" sz="quarter" idx="12"/>
          </p:nvPr>
        </p:nvSpPr>
        <p:spPr/>
        <p:txBody>
          <a:bodyPr/>
          <a:lstStyle/>
          <a:p>
            <a:fld id="{22F8216E-EA77-4E1B-8FE3-755736301F10}" type="slidenum">
              <a:rPr lang="en-US" smtClean="0"/>
              <a:t>8</a:t>
            </a:fld>
            <a:endParaRPr lang="en-US"/>
          </a:p>
        </p:txBody>
      </p:sp>
      <p:graphicFrame>
        <p:nvGraphicFramePr>
          <p:cNvPr id="10" name="Table 9"/>
          <p:cNvGraphicFramePr>
            <a:graphicFrameLocks noGrp="1"/>
          </p:cNvGraphicFramePr>
          <p:nvPr>
            <p:extLst>
              <p:ext uri="{D42A27DB-BD31-4B8C-83A1-F6EECF244321}">
                <p14:modId xmlns:p14="http://schemas.microsoft.com/office/powerpoint/2010/main" val="3030312997"/>
              </p:ext>
            </p:extLst>
          </p:nvPr>
        </p:nvGraphicFramePr>
        <p:xfrm>
          <a:off x="0" y="2"/>
          <a:ext cx="9135374" cy="7111536"/>
        </p:xfrm>
        <a:graphic>
          <a:graphicData uri="http://schemas.openxmlformats.org/drawingml/2006/table">
            <a:tbl>
              <a:tblPr firstRow="1" bandRow="1">
                <a:tableStyleId>{5C22544A-7EE6-4342-B048-85BDC9FD1C3A}</a:tableStyleId>
              </a:tblPr>
              <a:tblGrid>
                <a:gridCol w="4399472"/>
                <a:gridCol w="4735902"/>
              </a:tblGrid>
              <a:tr h="935182">
                <a:tc>
                  <a:txBody>
                    <a:bodyPr/>
                    <a:lstStyle/>
                    <a:p>
                      <a:r>
                        <a:rPr lang="en-US" sz="1800" b="0" u="sng" dirty="0" smtClean="0">
                          <a:latin typeface="Calibri" charset="0"/>
                          <a:ea typeface="Calibri" charset="0"/>
                          <a:cs typeface="Calibri" charset="0"/>
                        </a:rPr>
                        <a:t>Section 7 - Requirements Applicable to Registrars Only</a:t>
                      </a:r>
                    </a:p>
                    <a:p>
                      <a:r>
                        <a:rPr lang="en-US" sz="1800" b="0" u="sng" dirty="0" smtClean="0">
                          <a:solidFill>
                            <a:schemeClr val="bg1"/>
                          </a:solidFill>
                          <a:latin typeface="Calibri" charset="0"/>
                          <a:ea typeface="Calibri" charset="0"/>
                          <a:cs typeface="Calibri" charset="0"/>
                        </a:rPr>
                        <a:t>(7.1 – 7.1.8)</a:t>
                      </a:r>
                      <a:endParaRPr lang="en-US" sz="1800" b="0" dirty="0" smtClean="0">
                        <a:solidFill>
                          <a:schemeClr val="bg1"/>
                        </a:solidFill>
                        <a:latin typeface="Calibri" charset="0"/>
                        <a:ea typeface="Calibri" charset="0"/>
                        <a:cs typeface="Calibri" charset="0"/>
                      </a:endParaRPr>
                    </a:p>
                    <a:p>
                      <a:endParaRPr lang="en-US" sz="1800" b="0" dirty="0">
                        <a:latin typeface="Calibri" charset="0"/>
                        <a:ea typeface="Calibri" charset="0"/>
                        <a:cs typeface="Calibri"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u="sng" dirty="0" smtClean="0">
                          <a:latin typeface="Calibri" charset="0"/>
                          <a:ea typeface="Calibri" charset="0"/>
                          <a:cs typeface="Calibri" charset="0"/>
                        </a:rPr>
                        <a:t>Section 7 - Requirements Applicable to Registrars Only</a:t>
                      </a:r>
                    </a:p>
                    <a:p>
                      <a:pPr marL="0" marR="0" indent="0" algn="l" defTabSz="457200" rtl="0" eaLnBrk="1" fontAlgn="auto" latinLnBrk="0" hangingPunct="1">
                        <a:lnSpc>
                          <a:spcPct val="100000"/>
                        </a:lnSpc>
                        <a:spcBef>
                          <a:spcPts val="0"/>
                        </a:spcBef>
                        <a:spcAft>
                          <a:spcPts val="0"/>
                        </a:spcAft>
                        <a:buClrTx/>
                        <a:buSzTx/>
                        <a:buFontTx/>
                        <a:buNone/>
                        <a:tabLst/>
                        <a:defRPr/>
                      </a:pPr>
                      <a:r>
                        <a:rPr lang="en-US" sz="1800" b="0" u="sng" dirty="0" smtClean="0">
                          <a:latin typeface="Calibri" charset="0"/>
                          <a:ea typeface="Calibri" charset="0"/>
                          <a:cs typeface="Calibri" charset="0"/>
                        </a:rPr>
                        <a:t>(7.1.9 – 7.1.15)</a:t>
                      </a:r>
                      <a:endParaRPr lang="en-US" sz="1800" b="0" dirty="0">
                        <a:latin typeface="Calibri" charset="0"/>
                        <a:ea typeface="Calibri" charset="0"/>
                        <a:cs typeface="Calibri" charset="0"/>
                      </a:endParaRPr>
                    </a:p>
                  </a:txBody>
                  <a:tcPr/>
                </a:tc>
              </a:tr>
              <a:tr h="5922816">
                <a:tc>
                  <a:txBody>
                    <a:bodyPr/>
                    <a:lstStyle/>
                    <a:p>
                      <a:r>
                        <a:rPr lang="en-US" sz="1700" b="0" dirty="0" smtClean="0">
                          <a:solidFill>
                            <a:srgbClr val="000000"/>
                          </a:solidFill>
                          <a:latin typeface="Calibri" charset="0"/>
                          <a:ea typeface="Calibri" charset="0"/>
                          <a:cs typeface="Calibri" charset="0"/>
                        </a:rPr>
                        <a:t>Issue Summary:</a:t>
                      </a:r>
                    </a:p>
                    <a:p>
                      <a:endParaRPr lang="en-US" sz="1700" b="0" dirty="0" smtClean="0">
                        <a:solidFill>
                          <a:srgbClr val="000000"/>
                        </a:solidFill>
                        <a:latin typeface="Calibri" charset="0"/>
                        <a:ea typeface="Calibri" charset="0"/>
                        <a:cs typeface="Calibri" charset="0"/>
                      </a:endParaRPr>
                    </a:p>
                    <a:p>
                      <a:r>
                        <a:rPr lang="en-US" sz="1700" b="0" dirty="0" smtClean="0">
                          <a:solidFill>
                            <a:srgbClr val="000000"/>
                          </a:solidFill>
                          <a:latin typeface="Calibri" charset="0"/>
                          <a:ea typeface="Calibri" charset="0"/>
                          <a:cs typeface="Calibri" charset="0"/>
                        </a:rPr>
                        <a:t>Some comments indicated this provision is too prescriptive and, as such, is likely to: (1) give a false impression that following this direction provides full GDPR compliance, (2) not address privacy regimes in other jurisdictions, and (3) does not accommodate different business models. It would be better to generally require GDPR notice requirements.</a:t>
                      </a:r>
                    </a:p>
                    <a:p>
                      <a:endParaRPr lang="en-US" sz="1700" b="0" dirty="0" smtClean="0">
                        <a:solidFill>
                          <a:srgbClr val="000000"/>
                        </a:solidFill>
                        <a:latin typeface="Calibri" charset="0"/>
                        <a:ea typeface="Calibri" charset="0"/>
                        <a:cs typeface="Calibri" charset="0"/>
                      </a:endParaRPr>
                    </a:p>
                    <a:p>
                      <a:r>
                        <a:rPr lang="en-US" sz="1700" b="0" dirty="0" smtClean="0">
                          <a:solidFill>
                            <a:srgbClr val="000000"/>
                          </a:solidFill>
                          <a:latin typeface="Calibri" charset="0"/>
                          <a:ea typeface="Calibri" charset="0"/>
                          <a:cs typeface="Calibri" charset="0"/>
                        </a:rPr>
                        <a:t>This clause does not include ICANN’s role and notice requirements as a data controller.</a:t>
                      </a:r>
                    </a:p>
                    <a:p>
                      <a:endParaRPr lang="en-US" sz="1700" b="0" dirty="0" smtClean="0">
                        <a:solidFill>
                          <a:srgbClr val="000000"/>
                        </a:solidFill>
                        <a:latin typeface="Calibri" charset="0"/>
                        <a:ea typeface="Calibri" charset="0"/>
                        <a:cs typeface="Calibri" charset="0"/>
                      </a:endParaRPr>
                    </a:p>
                    <a:p>
                      <a:r>
                        <a:rPr lang="en-US" sz="1700" b="0" dirty="0" smtClean="0">
                          <a:solidFill>
                            <a:srgbClr val="000000"/>
                          </a:solidFill>
                          <a:latin typeface="Calibri" charset="0"/>
                          <a:ea typeface="Calibri" charset="0"/>
                          <a:cs typeface="Calibri" charset="0"/>
                        </a:rPr>
                        <a:t>Some supported this detailed direction but indicated additional detail and definition of terms (e.g., legitimate interest”) is necessary.</a:t>
                      </a:r>
                      <a:endParaRPr lang="en-US" sz="1700" b="0" dirty="0">
                        <a:latin typeface="Calibri" charset="0"/>
                        <a:ea typeface="Calibri" charset="0"/>
                        <a:cs typeface="Calibri"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700" b="0" dirty="0" smtClean="0">
                          <a:solidFill>
                            <a:srgbClr val="000000"/>
                          </a:solidFill>
                          <a:latin typeface="Calibri" charset="0"/>
                          <a:ea typeface="Calibri" charset="0"/>
                          <a:cs typeface="Calibri" charset="0"/>
                        </a:rPr>
                        <a:t>Issue Summary:</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700" b="0" dirty="0" smtClean="0">
                        <a:solidFill>
                          <a:srgbClr val="000000"/>
                        </a:solidFill>
                        <a:latin typeface="Calibri" charset="0"/>
                        <a:ea typeface="Calibri" charset="0"/>
                        <a:cs typeface="Calibri"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700" b="0" dirty="0" smtClean="0">
                          <a:solidFill>
                            <a:srgbClr val="000000"/>
                          </a:solidFill>
                          <a:latin typeface="Calibri" charset="0"/>
                          <a:ea typeface="Calibri" charset="0"/>
                          <a:cs typeface="Calibri" charset="0"/>
                        </a:rPr>
                        <a:t>Some groups believe more precision and detail is needed to cover all aspects of GDPR ("consent" should used as in list of defined terms), but contracted parties believe that the sections are too prescriptive and each registrar and registry must figure out how to comply given its business model. </a:t>
                      </a:r>
                      <a:endParaRPr lang="en-US" sz="1700" b="0" dirty="0">
                        <a:latin typeface="Calibri" charset="0"/>
                        <a:ea typeface="Calibri" charset="0"/>
                        <a:cs typeface="Calibri" charset="0"/>
                      </a:endParaRPr>
                    </a:p>
                  </a:txBody>
                  <a:tcPr/>
                </a:tc>
              </a:tr>
            </a:tbl>
          </a:graphicData>
        </a:graphic>
      </p:graphicFrame>
    </p:spTree>
    <p:extLst>
      <p:ext uri="{BB962C8B-B14F-4D97-AF65-F5344CB8AC3E}">
        <p14:creationId xmlns:p14="http://schemas.microsoft.com/office/powerpoint/2010/main" val="3256819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90CADC-A696-49B3-9AEE-9735AF3EEF59}" type="datetimeFigureOut">
              <a:rPr lang="en-US" smtClean="0"/>
              <a:t>8/12/2018</a:t>
            </a:fld>
            <a:endParaRPr lang="en-US"/>
          </a:p>
        </p:txBody>
      </p:sp>
      <p:sp>
        <p:nvSpPr>
          <p:cNvPr id="4" name="Slide Number Placeholder 3"/>
          <p:cNvSpPr>
            <a:spLocks noGrp="1"/>
          </p:cNvSpPr>
          <p:nvPr>
            <p:ph type="sldNum" sz="quarter" idx="12"/>
          </p:nvPr>
        </p:nvSpPr>
        <p:spPr/>
        <p:txBody>
          <a:bodyPr/>
          <a:lstStyle/>
          <a:p>
            <a:fld id="{22F8216E-EA77-4E1B-8FE3-755736301F10}" type="slidenum">
              <a:rPr lang="en-US" smtClean="0"/>
              <a:t>9</a:t>
            </a:fld>
            <a:endParaRPr lang="en-US"/>
          </a:p>
        </p:txBody>
      </p:sp>
      <p:graphicFrame>
        <p:nvGraphicFramePr>
          <p:cNvPr id="10" name="Table 9"/>
          <p:cNvGraphicFramePr>
            <a:graphicFrameLocks noGrp="1"/>
          </p:cNvGraphicFramePr>
          <p:nvPr>
            <p:extLst>
              <p:ext uri="{D42A27DB-BD31-4B8C-83A1-F6EECF244321}">
                <p14:modId xmlns:p14="http://schemas.microsoft.com/office/powerpoint/2010/main" val="1400209116"/>
              </p:ext>
            </p:extLst>
          </p:nvPr>
        </p:nvGraphicFramePr>
        <p:xfrm>
          <a:off x="0" y="2"/>
          <a:ext cx="9144000" cy="6857998"/>
        </p:xfrm>
        <a:graphic>
          <a:graphicData uri="http://schemas.openxmlformats.org/drawingml/2006/table">
            <a:tbl>
              <a:tblPr firstRow="1" bandRow="1">
                <a:tableStyleId>{5C22544A-7EE6-4342-B048-85BDC9FD1C3A}</a:tableStyleId>
              </a:tblPr>
              <a:tblGrid>
                <a:gridCol w="4572000"/>
                <a:gridCol w="4572000"/>
              </a:tblGrid>
              <a:tr h="1325276">
                <a:tc>
                  <a:txBody>
                    <a:bodyPr/>
                    <a:lstStyle/>
                    <a:p>
                      <a:r>
                        <a:rPr lang="en-US" sz="1800" b="0" u="sng" dirty="0" smtClean="0">
                          <a:latin typeface="Calibri" charset="0"/>
                          <a:ea typeface="Calibri" charset="0"/>
                          <a:cs typeface="Calibri" charset="0"/>
                        </a:rPr>
                        <a:t>Section 7 - Requirements Applicable to Registrars Only</a:t>
                      </a:r>
                    </a:p>
                    <a:p>
                      <a:r>
                        <a:rPr lang="en-US" sz="1800" b="0" u="sng" dirty="0" smtClean="0">
                          <a:solidFill>
                            <a:schemeClr val="bg1"/>
                          </a:solidFill>
                          <a:latin typeface="Calibri" charset="0"/>
                          <a:ea typeface="Calibri" charset="0"/>
                          <a:cs typeface="Calibri" charset="0"/>
                        </a:rPr>
                        <a:t>(7.2 – 7.2.4)</a:t>
                      </a:r>
                      <a:endParaRPr lang="en-US" sz="1800" b="0" dirty="0" smtClean="0">
                        <a:solidFill>
                          <a:schemeClr val="bg1"/>
                        </a:solidFill>
                        <a:latin typeface="Calibri" charset="0"/>
                        <a:ea typeface="Calibri" charset="0"/>
                        <a:cs typeface="Calibri" charset="0"/>
                      </a:endParaRPr>
                    </a:p>
                  </a:txBody>
                  <a:tcPr/>
                </a:tc>
                <a:tc>
                  <a:txBody>
                    <a:bodyPr/>
                    <a:lstStyle/>
                    <a:p>
                      <a:r>
                        <a:rPr lang="en-US" sz="1800" b="0" u="sng" dirty="0" smtClean="0">
                          <a:latin typeface="Calibri" charset="0"/>
                          <a:ea typeface="Calibri" charset="0"/>
                          <a:cs typeface="Calibri" charset="0"/>
                        </a:rPr>
                        <a:t>Section 7 - Requirements Applicable to Registrars Only</a:t>
                      </a:r>
                    </a:p>
                    <a:p>
                      <a:r>
                        <a:rPr lang="en-US" sz="1800" b="0" u="sng" dirty="0" smtClean="0">
                          <a:latin typeface="Calibri" charset="0"/>
                          <a:ea typeface="Calibri" charset="0"/>
                          <a:cs typeface="Calibri" charset="0"/>
                        </a:rPr>
                        <a:t>(7.3, 7.4)</a:t>
                      </a:r>
                      <a:endParaRPr lang="en-US" sz="1800" b="0" dirty="0">
                        <a:latin typeface="Calibri" charset="0"/>
                        <a:ea typeface="Calibri" charset="0"/>
                        <a:cs typeface="Calibri" charset="0"/>
                      </a:endParaRPr>
                    </a:p>
                  </a:txBody>
                  <a:tcPr/>
                </a:tc>
              </a:tr>
              <a:tr h="5532722">
                <a:tc>
                  <a:txBody>
                    <a:bodyPr/>
                    <a:lstStyle/>
                    <a:p>
                      <a:r>
                        <a:rPr lang="en-US" sz="1700" b="0" dirty="0" smtClean="0">
                          <a:solidFill>
                            <a:srgbClr val="000000"/>
                          </a:solidFill>
                          <a:latin typeface="Calibri" charset="0"/>
                          <a:ea typeface="Calibri" charset="0"/>
                          <a:cs typeface="Calibri" charset="0"/>
                        </a:rPr>
                        <a:t>Issue Summary:</a:t>
                      </a:r>
                    </a:p>
                    <a:p>
                      <a:endParaRPr lang="en-US" sz="1700" b="0" dirty="0" smtClean="0">
                        <a:solidFill>
                          <a:srgbClr val="000000"/>
                        </a:solidFill>
                        <a:latin typeface="Calibri" charset="0"/>
                        <a:ea typeface="Calibri" charset="0"/>
                        <a:cs typeface="Calibri"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700" b="0" dirty="0" smtClean="0">
                          <a:solidFill>
                            <a:srgbClr val="000000"/>
                          </a:solidFill>
                          <a:latin typeface="Calibri" charset="0"/>
                          <a:ea typeface="Calibri" charset="0"/>
                          <a:cs typeface="Calibri" charset="0"/>
                        </a:rPr>
                        <a:t>The potential implementers of Section 7.2 note (1) the difficulty of gaining consent to publish "additional contact information" and more clarity is needed around the purposes of collecting additional contact information; (2) the difficulty of multiple parties (other that the registrant) providing consent; (3) making each field "selectable" with regard to consent;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700" b="0" dirty="0" smtClean="0">
                        <a:solidFill>
                          <a:srgbClr val="000000"/>
                        </a:solidFill>
                        <a:latin typeface="Calibri" charset="0"/>
                        <a:ea typeface="Calibri" charset="0"/>
                        <a:cs typeface="Calibri"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700" b="0" dirty="0" smtClean="0">
                          <a:solidFill>
                            <a:srgbClr val="000000"/>
                          </a:solidFill>
                          <a:latin typeface="Calibri" charset="0"/>
                          <a:ea typeface="Calibri" charset="0"/>
                          <a:cs typeface="Calibri" charset="0"/>
                        </a:rPr>
                        <a:t>It is also pointed out that GDPR-compliant consent is still not defined, and that consent should be clear in any case.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700" b="0" dirty="0" smtClean="0">
                        <a:solidFill>
                          <a:srgbClr val="000000"/>
                        </a:solidFill>
                        <a:latin typeface="Calibri" charset="0"/>
                        <a:ea typeface="Calibri" charset="0"/>
                        <a:cs typeface="Calibri"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700" b="0" dirty="0" smtClean="0">
                          <a:solidFill>
                            <a:srgbClr val="000000"/>
                          </a:solidFill>
                          <a:latin typeface="Calibri" charset="0"/>
                          <a:ea typeface="Calibri" charset="0"/>
                          <a:cs typeface="Calibri" charset="0"/>
                        </a:rPr>
                        <a:t>Those seeking information seek to (1) accelerate the Consent capability implementation (faster than commercially reasonable) and (2) that any contact within the </a:t>
                      </a:r>
                      <a:r>
                        <a:rPr lang="en-US" sz="1700" b="0" dirty="0" err="1" smtClean="0">
                          <a:solidFill>
                            <a:srgbClr val="000000"/>
                          </a:solidFill>
                          <a:latin typeface="Calibri" charset="0"/>
                          <a:ea typeface="Calibri" charset="0"/>
                          <a:cs typeface="Calibri" charset="0"/>
                        </a:rPr>
                        <a:t>Whois</a:t>
                      </a:r>
                      <a:r>
                        <a:rPr lang="en-US" sz="1700" b="0" dirty="0" smtClean="0">
                          <a:solidFill>
                            <a:srgbClr val="000000"/>
                          </a:solidFill>
                          <a:latin typeface="Calibri" charset="0"/>
                          <a:ea typeface="Calibri" charset="0"/>
                          <a:cs typeface="Calibri" charset="0"/>
                        </a:rPr>
                        <a:t> set of contacts and others can consent to disclosure.</a:t>
                      </a:r>
                    </a:p>
                  </a:txBody>
                  <a:tcPr/>
                </a:tc>
                <a:tc>
                  <a:txBody>
                    <a:bodyPr/>
                    <a:lstStyle/>
                    <a:p>
                      <a:r>
                        <a:rPr lang="en-US" sz="1600" b="0" dirty="0" smtClean="0">
                          <a:latin typeface="Calibri" charset="0"/>
                          <a:ea typeface="Calibri" charset="0"/>
                          <a:cs typeface="Calibri" charset="0"/>
                        </a:rPr>
                        <a:t>Issue Summary:</a:t>
                      </a:r>
                    </a:p>
                    <a:p>
                      <a:endParaRPr lang="en-US" sz="1600" b="0" dirty="0" smtClean="0">
                        <a:latin typeface="Calibri" charset="0"/>
                        <a:ea typeface="Calibri" charset="0"/>
                        <a:cs typeface="Calibri" charset="0"/>
                      </a:endParaRPr>
                    </a:p>
                    <a:p>
                      <a:r>
                        <a:rPr lang="en-US" sz="1600" b="0" dirty="0" smtClean="0">
                          <a:latin typeface="Calibri" charset="0"/>
                          <a:ea typeface="Calibri" charset="0"/>
                          <a:cs typeface="Calibri" charset="0"/>
                        </a:rPr>
                        <a:t>This clause is generally acceptable but the Appendix G to which it refers is likely flawed as it denigrates the position / rights of the gaining registrar. The rest of the team looks forward to a briefing by registrars of tis issue so there might be agreement that the revised transfer policy is GDPR compliant. </a:t>
                      </a:r>
                      <a:endParaRPr lang="en-US" sz="1700" b="0" dirty="0">
                        <a:latin typeface="Calibri" charset="0"/>
                        <a:ea typeface="Calibri" charset="0"/>
                        <a:cs typeface="Calibri" charset="0"/>
                      </a:endParaRPr>
                    </a:p>
                  </a:txBody>
                  <a:tcPr/>
                </a:tc>
              </a:tr>
            </a:tbl>
          </a:graphicData>
        </a:graphic>
      </p:graphicFrame>
    </p:spTree>
    <p:extLst>
      <p:ext uri="{BB962C8B-B14F-4D97-AF65-F5344CB8AC3E}">
        <p14:creationId xmlns:p14="http://schemas.microsoft.com/office/powerpoint/2010/main" val="4261322801"/>
      </p:ext>
    </p:extLst>
  </p:cSld>
  <p:clrMapOvr>
    <a:masterClrMapping/>
  </p:clrMapOvr>
</p:sld>
</file>

<file path=ppt/theme/theme1.xml><?xml version="1.0" encoding="utf-8"?>
<a:theme xmlns:a="http://schemas.openxmlformats.org/drawingml/2006/main" name="ICANNPPT_Arial_4x3_June 2017_potx">
  <a:themeElements>
    <a:clrScheme name="ICANN PPT Colors">
      <a:dk1>
        <a:srgbClr val="0A1F24"/>
      </a:dk1>
      <a:lt1>
        <a:sysClr val="window" lastClr="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defRPr dirty="0" err="1" smtClean="0">
            <a:cs typeface="Source Sans Pro"/>
          </a:defRPr>
        </a:defPPr>
      </a:lstStyle>
    </a:txDef>
  </a:objectDefaults>
  <a:extraClrSchemeLst/>
  <a:extLst>
    <a:ext uri="{05A4C25C-085E-4340-85A3-A5531E510DB2}">
      <thm15:themeFamily xmlns="" xmlns:thm15="http://schemas.microsoft.com/office/thememl/2012/main" name="ICANN PPT Template 4x3 20170607.potx" id="{99719EB8-08D5-4EC4-8738-AAF721777DA7}" vid="{6963FD61-D754-4021-9B52-5D28287E54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ICANN PPT Template 4x3 20170607</Template>
  <TotalTime>2356</TotalTime>
  <Words>1361</Words>
  <Application>Microsoft Office PowerPoint</Application>
  <PresentationFormat>On-screen Show (4:3)</PresentationFormat>
  <Paragraphs>123</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ICANNPPT_Arial_4x3_June 2017_potx</vt:lpstr>
      <vt:lpstr>EPDP Team Meeting</vt:lpstr>
      <vt:lpstr>Agenda</vt:lpstr>
      <vt:lpstr>High-level Overview of EPDP Input Survey Part 2 Results </vt:lpstr>
      <vt:lpstr>PowerPoint Presentation</vt:lpstr>
      <vt:lpstr>Substantive discussion of Temporary Specification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Wrap Up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 here (75 characters maximum)</dc:title>
  <dc:creator>Marika Konings</dc:creator>
  <cp:lastModifiedBy>Berry Cobb</cp:lastModifiedBy>
  <cp:revision>78</cp:revision>
  <cp:lastPrinted>2017-01-26T19:29:02Z</cp:lastPrinted>
  <dcterms:created xsi:type="dcterms:W3CDTF">2017-06-15T19:24:39Z</dcterms:created>
  <dcterms:modified xsi:type="dcterms:W3CDTF">2018-08-12T17:52:17Z</dcterms:modified>
</cp:coreProperties>
</file>