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2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A5EB0-DC99-4DAE-99AC-AF4C18466CDA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144D9-FDE8-4090-B2E2-91FEC86CB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33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144D9-FDE8-4090-B2E2-91FEC86CB4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5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144D9-FDE8-4090-B2E2-91FEC86CB4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7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A6BB9-5A2A-4B62-99AC-BB0D0A9D1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71FB92-CC72-4A7C-BEB6-7FC7AFDA5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AA96C-6D96-4DD7-B661-58FEE79AF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56BCF-C014-4FAA-B2AF-796DC9A7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66F71-5863-4E3A-AE61-1C576A181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2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EA44D-1263-4F6C-BBB9-C3E902E4A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C742A-6B01-4DC9-B6CB-3A2975DA9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2C614-3FCC-4E19-A20E-E32F0BFF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73858-83B4-4CD9-BBFD-B6612BB85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E4D5F-E479-46B6-856F-ED8BDE94C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6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55975E-A447-4668-8D73-885F6A989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509E2-221D-4628-B851-F640D8ED8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34651-A33C-4244-88A3-130E5E2E9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9F9F1-F136-44DB-9DF1-BF677C214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91A09-CA45-4E72-A387-D8CD34AED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86B1-57E7-41CA-A590-BD44C610F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19021-41C1-4C5F-AA56-4FAFF07F2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31C37-2FDC-42E2-BE3F-F4F99A33A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E4AD2-DDB6-4D51-9F6F-67A1844D4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E8E84-41CE-4BDA-9DCB-8A1A4FF2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2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CEE0C-5844-4F04-AAFC-AA60E211F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5F3BA-1156-44A8-AC29-A66D3D63B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6F152-3F8A-46BE-AC88-1917B8E2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AA72F-74B9-47B0-8DC3-AFA032685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BD1E8-F00D-404F-AD2C-7BD9DB193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37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DF809-99DD-41FA-B0DA-83B00B664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33DD1-94A6-46FF-A207-A2A9755D9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89FAC-FE70-4269-A6B2-559BEE358C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646213-2CE9-4EC1-95FA-5BA16630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3E8C4-27EF-46E3-B58F-92ED248F1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E7BC7-2DFA-44F6-973B-4CF49AE55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45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ECDC1-FA09-4947-93CB-3D719CBD4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9957B-9433-4DA2-8020-1D4ED2971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FA255F-C4B0-4DFD-83EB-3664E3C34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086B52-7F5A-4A18-AA97-9A1375D4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2B56F9-9DA4-45FC-815B-CE6606F5D6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43F9E5-2FE3-48A1-81C5-A30C4C6C9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4E623A-0FAD-439B-A724-BC11DCFD0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D472F9-E252-454B-8A04-58BD18BE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EBC8A-B63C-44A6-9486-1A79A9E6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952424-C733-4A4B-8970-8700EBF72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55DEF2-BE88-4ECB-A98B-10EFD7AB6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2591E6-9E85-4DE2-B4EB-DA9D48EAA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0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F17812-3CB9-4C71-A253-382CB2B4E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674BDB-3047-4DC6-9B5C-010A94FA1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A9CDA-2863-4EDF-8C34-6C192E7A7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47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BF419-5B47-4BB5-8900-EC68A42D3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D53B2-36AF-4618-959C-C22664FB3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8FC93-7865-4C45-8A00-29C15D85E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3B4B6-B291-49E7-B70A-D6DDBF981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827D1-E4F3-4B6A-9450-0741B9FB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BA4FD-1DD8-4F76-AC1B-953D99017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1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F7B6B-BFB7-4521-AA96-C935C1209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7C4077-55DD-447C-9CDE-75C74D2ADD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C14076-7A00-4C10-A18D-8045E114F4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2B823-8CCA-489F-9B15-C507E8D01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62790-CAE5-429B-B1FA-07C8D01BB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D0E2D-A5D1-46C8-B1FC-089BEDAA1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9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E95605-A2A8-4BED-8212-401055620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BD7C3-2A6A-4B05-894E-A4AE2F2658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0D8D3-A14F-472B-B424-482F535221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D45FF-21A2-4785-9FBC-3772E5E8FFA3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6DB3F-BD3B-4939-A68B-78D8AA712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E7EFC-4045-4DD4-A8DF-24176EF6F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99ABD-918E-4545-8BAC-213FC090A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46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11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CE7F9316-AF06-458A-9A1D-6505CB8B4B14}"/>
              </a:ext>
            </a:extLst>
          </p:cNvPr>
          <p:cNvSpPr/>
          <p:nvPr/>
        </p:nvSpPr>
        <p:spPr>
          <a:xfrm>
            <a:off x="5478771" y="2295136"/>
            <a:ext cx="2011680" cy="2655036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0A57D868-CA86-4697-A518-AE57C8B3E128}"/>
              </a:ext>
            </a:extLst>
          </p:cNvPr>
          <p:cNvSpPr/>
          <p:nvPr/>
        </p:nvSpPr>
        <p:spPr>
          <a:xfrm>
            <a:off x="3143621" y="1002762"/>
            <a:ext cx="4153968" cy="1709531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4E6419-5027-49A4-9FCE-D3DA51037B96}"/>
              </a:ext>
            </a:extLst>
          </p:cNvPr>
          <p:cNvSpPr/>
          <p:nvPr/>
        </p:nvSpPr>
        <p:spPr>
          <a:xfrm>
            <a:off x="5478771" y="1002762"/>
            <a:ext cx="2011680" cy="269588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C1E3F-F0FF-43CE-94F1-F58DE51EE9B4}"/>
              </a:ext>
            </a:extLst>
          </p:cNvPr>
          <p:cNvSpPr/>
          <p:nvPr/>
        </p:nvSpPr>
        <p:spPr>
          <a:xfrm>
            <a:off x="5478771" y="4286747"/>
            <a:ext cx="2011680" cy="17791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21C4DD-AA8D-4079-88CF-A4BC923E4F08}"/>
              </a:ext>
            </a:extLst>
          </p:cNvPr>
          <p:cNvSpPr/>
          <p:nvPr/>
        </p:nvSpPr>
        <p:spPr>
          <a:xfrm>
            <a:off x="2708810" y="1002762"/>
            <a:ext cx="1463040" cy="17095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20EAA47-15F4-45D4-8DC4-DFA2BFF8261C}"/>
              </a:ext>
            </a:extLst>
          </p:cNvPr>
          <p:cNvSpPr/>
          <p:nvPr/>
        </p:nvSpPr>
        <p:spPr>
          <a:xfrm>
            <a:off x="2708810" y="3213579"/>
            <a:ext cx="1463040" cy="12333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F54D39-11B1-4B50-8143-823DBE1897B8}"/>
              </a:ext>
            </a:extLst>
          </p:cNvPr>
          <p:cNvSpPr/>
          <p:nvPr/>
        </p:nvSpPr>
        <p:spPr>
          <a:xfrm>
            <a:off x="9230441" y="955166"/>
            <a:ext cx="1438873" cy="22584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pic>
        <p:nvPicPr>
          <p:cNvPr id="14" name="Graphic 13" descr="Programmer">
            <a:extLst>
              <a:ext uri="{FF2B5EF4-FFF2-40B4-BE49-F238E27FC236}">
                <a16:creationId xmlns:a16="http://schemas.microsoft.com/office/drawing/2014/main" id="{910A24E4-83AC-43C8-8027-F3EF0D1C9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985" y="1453954"/>
            <a:ext cx="914400" cy="914400"/>
          </a:xfrm>
          <a:prstGeom prst="rect">
            <a:avLst/>
          </a:prstGeom>
        </p:spPr>
      </p:pic>
      <p:pic>
        <p:nvPicPr>
          <p:cNvPr id="18" name="Graphic 17" descr="Research">
            <a:extLst>
              <a:ext uri="{FF2B5EF4-FFF2-40B4-BE49-F238E27FC236}">
                <a16:creationId xmlns:a16="http://schemas.microsoft.com/office/drawing/2014/main" id="{6DB8F631-380A-4F70-A484-226C162D1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6336" y="4387201"/>
            <a:ext cx="914400" cy="914400"/>
          </a:xfrm>
          <a:prstGeom prst="rect">
            <a:avLst/>
          </a:prstGeom>
        </p:spPr>
      </p:pic>
      <p:pic>
        <p:nvPicPr>
          <p:cNvPr id="20" name="Graphic 19" descr="Database">
            <a:extLst>
              <a:ext uri="{FF2B5EF4-FFF2-40B4-BE49-F238E27FC236}">
                <a16:creationId xmlns:a16="http://schemas.microsoft.com/office/drawing/2014/main" id="{327258A5-6750-4D7B-ACD3-DFAA3A38E8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49195" y="2784252"/>
            <a:ext cx="914400" cy="9144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B0CC580-693C-4337-8BB4-757B8B176526}"/>
              </a:ext>
            </a:extLst>
          </p:cNvPr>
          <p:cNvSpPr txBox="1"/>
          <p:nvPr/>
        </p:nvSpPr>
        <p:spPr>
          <a:xfrm>
            <a:off x="556985" y="236969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Accredited Requestor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8A4AED-9E6E-4B49-957A-B13F570B2F43}"/>
              </a:ext>
            </a:extLst>
          </p:cNvPr>
          <p:cNvSpPr txBox="1"/>
          <p:nvPr/>
        </p:nvSpPr>
        <p:spPr>
          <a:xfrm>
            <a:off x="2798075" y="1086731"/>
            <a:ext cx="125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Web Form for requesting disclosure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673E23A-3A2F-498B-8E3D-B1A5983F2DC4}"/>
              </a:ext>
            </a:extLst>
          </p:cNvPr>
          <p:cNvSpPr txBox="1"/>
          <p:nvPr/>
        </p:nvSpPr>
        <p:spPr>
          <a:xfrm>
            <a:off x="2747574" y="3642567"/>
            <a:ext cx="1356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Combined Accreditation Provider / ID Provider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E3B1AEF-D0C9-431F-8BEF-7826B60B70CD}"/>
              </a:ext>
            </a:extLst>
          </p:cNvPr>
          <p:cNvCxnSpPr>
            <a:cxnSpLocks/>
          </p:cNvCxnSpPr>
          <p:nvPr/>
        </p:nvCxnSpPr>
        <p:spPr>
          <a:xfrm flipV="1">
            <a:off x="1447065" y="1798983"/>
            <a:ext cx="1463040" cy="1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CF256B7-A83D-40EC-A07B-B9DDDCC45611}"/>
              </a:ext>
            </a:extLst>
          </p:cNvPr>
          <p:cNvSpPr txBox="1"/>
          <p:nvPr/>
        </p:nvSpPr>
        <p:spPr>
          <a:xfrm>
            <a:off x="1432198" y="1439532"/>
            <a:ext cx="1136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Login credentials and request details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4684929-8663-419B-8A72-EEFF60E24D72}"/>
              </a:ext>
            </a:extLst>
          </p:cNvPr>
          <p:cNvCxnSpPr/>
          <p:nvPr/>
        </p:nvCxnSpPr>
        <p:spPr>
          <a:xfrm>
            <a:off x="3069121" y="2595026"/>
            <a:ext cx="0" cy="833974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9E01C653-7739-4132-B195-37FB2DF68E0F}"/>
              </a:ext>
            </a:extLst>
          </p:cNvPr>
          <p:cNvSpPr txBox="1"/>
          <p:nvPr/>
        </p:nvSpPr>
        <p:spPr>
          <a:xfrm>
            <a:off x="2166098" y="2795363"/>
            <a:ext cx="1225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Credentials and request details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9EADD60-5E80-4102-8C2B-4AE3670BD0F3}"/>
              </a:ext>
            </a:extLst>
          </p:cNvPr>
          <p:cNvCxnSpPr>
            <a:cxnSpLocks/>
          </p:cNvCxnSpPr>
          <p:nvPr/>
        </p:nvCxnSpPr>
        <p:spPr>
          <a:xfrm flipH="1" flipV="1">
            <a:off x="3207571" y="2598298"/>
            <a:ext cx="3724" cy="79591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53B9768-AA47-474D-9B16-509D5898C77F}"/>
              </a:ext>
            </a:extLst>
          </p:cNvPr>
          <p:cNvSpPr txBox="1"/>
          <p:nvPr/>
        </p:nvSpPr>
        <p:spPr>
          <a:xfrm>
            <a:off x="3219651" y="2810027"/>
            <a:ext cx="1356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Pseudonymized disclosure request token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9E21ADD-711A-41A7-B690-2561888ED66E}"/>
              </a:ext>
            </a:extLst>
          </p:cNvPr>
          <p:cNvCxnSpPr/>
          <p:nvPr/>
        </p:nvCxnSpPr>
        <p:spPr>
          <a:xfrm>
            <a:off x="4071153" y="1373257"/>
            <a:ext cx="155448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842D44F-DB91-4973-B0A5-23B4DDF3A8D1}"/>
              </a:ext>
            </a:extLst>
          </p:cNvPr>
          <p:cNvCxnSpPr>
            <a:cxnSpLocks/>
            <a:stCxn id="49" idx="0"/>
          </p:cNvCxnSpPr>
          <p:nvPr/>
        </p:nvCxnSpPr>
        <p:spPr>
          <a:xfrm flipH="1" flipV="1">
            <a:off x="3896053" y="2191040"/>
            <a:ext cx="1233114" cy="86862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77D7BB4-5739-4E80-8107-AF25CB5D2F1C}"/>
              </a:ext>
            </a:extLst>
          </p:cNvPr>
          <p:cNvCxnSpPr>
            <a:cxnSpLocks/>
          </p:cNvCxnSpPr>
          <p:nvPr/>
        </p:nvCxnSpPr>
        <p:spPr>
          <a:xfrm flipH="1">
            <a:off x="1447065" y="2139472"/>
            <a:ext cx="1463040" cy="454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A8AA1E17-0F44-458F-BD24-EAC167BDB312}"/>
              </a:ext>
            </a:extLst>
          </p:cNvPr>
          <p:cNvSpPr txBox="1"/>
          <p:nvPr/>
        </p:nvSpPr>
        <p:spPr>
          <a:xfrm>
            <a:off x="2012642" y="2131595"/>
            <a:ext cx="695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Response metadata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FAA2E5F-3E3C-40E0-B155-607AA10746C4}"/>
              </a:ext>
            </a:extLst>
          </p:cNvPr>
          <p:cNvSpPr txBox="1"/>
          <p:nvPr/>
        </p:nvSpPr>
        <p:spPr>
          <a:xfrm>
            <a:off x="5762572" y="1113182"/>
            <a:ext cx="1093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Syntax checker and Ticketing System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ACD5E75-A32A-47B2-8DCE-B6E6D1D425B6}"/>
              </a:ext>
            </a:extLst>
          </p:cNvPr>
          <p:cNvSpPr txBox="1"/>
          <p:nvPr/>
        </p:nvSpPr>
        <p:spPr>
          <a:xfrm>
            <a:off x="6458776" y="2897781"/>
            <a:ext cx="10937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Logging System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EDE8516-6C9B-42B6-ABB7-4D15D207BBC6}"/>
              </a:ext>
            </a:extLst>
          </p:cNvPr>
          <p:cNvCxnSpPr>
            <a:cxnSpLocks/>
          </p:cNvCxnSpPr>
          <p:nvPr/>
        </p:nvCxnSpPr>
        <p:spPr>
          <a:xfrm>
            <a:off x="7348330" y="1297848"/>
            <a:ext cx="2103120" cy="2665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18940CE-4F43-4A80-ACD5-B0E852546EC6}"/>
              </a:ext>
            </a:extLst>
          </p:cNvPr>
          <p:cNvCxnSpPr>
            <a:cxnSpLocks/>
          </p:cNvCxnSpPr>
          <p:nvPr/>
        </p:nvCxnSpPr>
        <p:spPr>
          <a:xfrm>
            <a:off x="7348330" y="2025872"/>
            <a:ext cx="210312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A3973242-148B-48D7-B18B-736F4C49EF0B}"/>
              </a:ext>
            </a:extLst>
          </p:cNvPr>
          <p:cNvSpPr txBox="1"/>
          <p:nvPr/>
        </p:nvSpPr>
        <p:spPr>
          <a:xfrm>
            <a:off x="5705051" y="4354375"/>
            <a:ext cx="160020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/>
              <a:t>POWERBI Dashboards</a:t>
            </a:r>
          </a:p>
          <a:p>
            <a:endParaRPr lang="en-US" sz="9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Requestor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Contracted Party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ICANN Compliance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Accreditor Compliance</a:t>
            </a:r>
          </a:p>
          <a:p>
            <a:pPr algn="ctr"/>
            <a:r>
              <a:rPr lang="en-US" sz="900" i="1"/>
              <a:t>(credentials required for all above)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Public Portal</a:t>
            </a:r>
          </a:p>
          <a:p>
            <a:pPr algn="ctr"/>
            <a:r>
              <a:rPr lang="en-US" sz="900" i="1"/>
              <a:t>(no credentials required)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5D839AB-5DFC-420E-AD1C-4F848C197A97}"/>
              </a:ext>
            </a:extLst>
          </p:cNvPr>
          <p:cNvSpPr txBox="1"/>
          <p:nvPr/>
        </p:nvSpPr>
        <p:spPr>
          <a:xfrm>
            <a:off x="7784825" y="3406156"/>
            <a:ext cx="18040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/>
              <a:t>DAY(S) LATER</a:t>
            </a:r>
          </a:p>
          <a:p>
            <a:r>
              <a:rPr lang="en-US" sz="900"/>
              <a:t>Response metadata: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Ticket ID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Request Token ID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Disclosure decision (y/n)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Justification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Timestamp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81E2022C-C9B3-49D2-A7F0-FF020227847E}"/>
              </a:ext>
            </a:extLst>
          </p:cNvPr>
          <p:cNvCxnSpPr>
            <a:cxnSpLocks/>
          </p:cNvCxnSpPr>
          <p:nvPr/>
        </p:nvCxnSpPr>
        <p:spPr>
          <a:xfrm flipH="1">
            <a:off x="7348330" y="2995334"/>
            <a:ext cx="2103120" cy="1912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725154E-C791-4211-865D-4539083D7C1A}"/>
              </a:ext>
            </a:extLst>
          </p:cNvPr>
          <p:cNvSpPr txBox="1"/>
          <p:nvPr/>
        </p:nvSpPr>
        <p:spPr>
          <a:xfrm>
            <a:off x="9391816" y="1403759"/>
            <a:ext cx="11809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Contracted Party / Authorization Provider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039D0E3-0D48-468F-916E-9A35E43D6920}"/>
              </a:ext>
            </a:extLst>
          </p:cNvPr>
          <p:cNvSpPr txBox="1"/>
          <p:nvPr/>
        </p:nvSpPr>
        <p:spPr>
          <a:xfrm>
            <a:off x="7538115" y="1319681"/>
            <a:ext cx="166043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Disclosure request token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Ticket ID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Timestamp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5D89809-7DBE-46AC-941C-AD92229D124D}"/>
              </a:ext>
            </a:extLst>
          </p:cNvPr>
          <p:cNvSpPr txBox="1"/>
          <p:nvPr/>
        </p:nvSpPr>
        <p:spPr>
          <a:xfrm>
            <a:off x="7486651" y="1994048"/>
            <a:ext cx="1828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Non-binding recommendation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Timestamp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BBCE83B-2619-49EE-A9AC-0BE96A94F05F}"/>
              </a:ext>
            </a:extLst>
          </p:cNvPr>
          <p:cNvGrpSpPr/>
          <p:nvPr/>
        </p:nvGrpSpPr>
        <p:grpSpPr>
          <a:xfrm>
            <a:off x="5614963" y="1733586"/>
            <a:ext cx="1847895" cy="914400"/>
            <a:chOff x="5614963" y="1619286"/>
            <a:chExt cx="1847895" cy="91440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FC900D1-A82E-4E1B-A466-3A6E22EBC84F}"/>
                </a:ext>
              </a:extLst>
            </p:cNvPr>
            <p:cNvSpPr txBox="1"/>
            <p:nvPr/>
          </p:nvSpPr>
          <p:spPr>
            <a:xfrm>
              <a:off x="5614963" y="1778142"/>
              <a:ext cx="1241374" cy="5078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Rules Engine / Machine-learning </a:t>
              </a:r>
            </a:p>
            <a:p>
              <a:r>
                <a:rPr lang="en-US" sz="900" dirty="0"/>
                <a:t>Lawfulness Evaluator</a:t>
              </a:r>
            </a:p>
          </p:txBody>
        </p:sp>
        <p:pic>
          <p:nvPicPr>
            <p:cNvPr id="16" name="Graphic 15" descr="Head with gears">
              <a:extLst>
                <a:ext uri="{FF2B5EF4-FFF2-40B4-BE49-F238E27FC236}">
                  <a16:creationId xmlns:a16="http://schemas.microsoft.com/office/drawing/2014/main" id="{93AAE9C9-8170-4E4B-B97C-20838BD4823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548458" y="1619286"/>
              <a:ext cx="914400" cy="914400"/>
            </a:xfrm>
            <a:prstGeom prst="rect">
              <a:avLst/>
            </a:prstGeom>
          </p:spPr>
        </p:pic>
      </p:grpSp>
      <p:sp>
        <p:nvSpPr>
          <p:cNvPr id="84" name="Arrow: Up-Down 83">
            <a:extLst>
              <a:ext uri="{FF2B5EF4-FFF2-40B4-BE49-F238E27FC236}">
                <a16:creationId xmlns:a16="http://schemas.microsoft.com/office/drawing/2014/main" id="{31AE3C82-EF49-4355-B2C1-DB20C8B9843E}"/>
              </a:ext>
            </a:extLst>
          </p:cNvPr>
          <p:cNvSpPr/>
          <p:nvPr/>
        </p:nvSpPr>
        <p:spPr>
          <a:xfrm>
            <a:off x="6020028" y="1466818"/>
            <a:ext cx="172735" cy="425177"/>
          </a:xfrm>
          <a:prstGeom prst="up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Arrow: Up-Down 85">
            <a:extLst>
              <a:ext uri="{FF2B5EF4-FFF2-40B4-BE49-F238E27FC236}">
                <a16:creationId xmlns:a16="http://schemas.microsoft.com/office/drawing/2014/main" id="{8AED26B0-C987-4ED0-AAD2-24CF4EA16E10}"/>
              </a:ext>
            </a:extLst>
          </p:cNvPr>
          <p:cNvSpPr/>
          <p:nvPr/>
        </p:nvSpPr>
        <p:spPr>
          <a:xfrm>
            <a:off x="6020028" y="2399190"/>
            <a:ext cx="172735" cy="425177"/>
          </a:xfrm>
          <a:prstGeom prst="up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Cloud 88">
            <a:extLst>
              <a:ext uri="{FF2B5EF4-FFF2-40B4-BE49-F238E27FC236}">
                <a16:creationId xmlns:a16="http://schemas.microsoft.com/office/drawing/2014/main" id="{C9EB053F-75A7-4292-BC1C-99C4A4FDFC6A}"/>
              </a:ext>
            </a:extLst>
          </p:cNvPr>
          <p:cNvSpPr/>
          <p:nvPr/>
        </p:nvSpPr>
        <p:spPr>
          <a:xfrm>
            <a:off x="5614963" y="47625"/>
            <a:ext cx="1522998" cy="766795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>
                <a:solidFill>
                  <a:schemeClr val="tx1"/>
                </a:solidFill>
              </a:rPr>
              <a:t>TBD mechanism for securely transferring disclosed data</a:t>
            </a:r>
          </a:p>
        </p:txBody>
      </p:sp>
      <p:cxnSp>
        <p:nvCxnSpPr>
          <p:cNvPr id="91" name="Connector: Curved 90">
            <a:extLst>
              <a:ext uri="{FF2B5EF4-FFF2-40B4-BE49-F238E27FC236}">
                <a16:creationId xmlns:a16="http://schemas.microsoft.com/office/drawing/2014/main" id="{61E8BADD-C737-432E-BB87-9AB55FA56F25}"/>
              </a:ext>
            </a:extLst>
          </p:cNvPr>
          <p:cNvCxnSpPr>
            <a:cxnSpLocks/>
            <a:stCxn id="89" idx="0"/>
            <a:endCxn id="12" idx="0"/>
          </p:cNvCxnSpPr>
          <p:nvPr/>
        </p:nvCxnSpPr>
        <p:spPr>
          <a:xfrm>
            <a:off x="7136692" y="431023"/>
            <a:ext cx="2813186" cy="524143"/>
          </a:xfrm>
          <a:prstGeom prst="curvedConnector2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or: Curved 92">
            <a:extLst>
              <a:ext uri="{FF2B5EF4-FFF2-40B4-BE49-F238E27FC236}">
                <a16:creationId xmlns:a16="http://schemas.microsoft.com/office/drawing/2014/main" id="{889CC844-38E9-44D1-8E6A-F2FCFC7161E4}"/>
              </a:ext>
            </a:extLst>
          </p:cNvPr>
          <p:cNvCxnSpPr>
            <a:stCxn id="89" idx="2"/>
            <a:endCxn id="14" idx="0"/>
          </p:cNvCxnSpPr>
          <p:nvPr/>
        </p:nvCxnSpPr>
        <p:spPr>
          <a:xfrm rot="10800000" flipV="1">
            <a:off x="1014185" y="431022"/>
            <a:ext cx="4605502" cy="1022931"/>
          </a:xfrm>
          <a:prstGeom prst="curvedConnector2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6EDB53CC-1E3B-4E36-BB48-FA1D207467E4}"/>
              </a:ext>
            </a:extLst>
          </p:cNvPr>
          <p:cNvSpPr txBox="1"/>
          <p:nvPr/>
        </p:nvSpPr>
        <p:spPr>
          <a:xfrm>
            <a:off x="6038459" y="794411"/>
            <a:ext cx="7786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/>
              <a:t>GATEWAY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CBD4FB7-56BD-47C7-A392-1E8D6D572521}"/>
              </a:ext>
            </a:extLst>
          </p:cNvPr>
          <p:cNvCxnSpPr>
            <a:cxnSpLocks/>
          </p:cNvCxnSpPr>
          <p:nvPr/>
        </p:nvCxnSpPr>
        <p:spPr>
          <a:xfrm flipH="1">
            <a:off x="4068547" y="3389505"/>
            <a:ext cx="1580648" cy="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EBCFF732-8CD1-4949-BCFF-E0EB6B7DE2E6}"/>
              </a:ext>
            </a:extLst>
          </p:cNvPr>
          <p:cNvSpPr txBox="1"/>
          <p:nvPr/>
        </p:nvSpPr>
        <p:spPr>
          <a:xfrm>
            <a:off x="4786267" y="30596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/>
              <a:t>Response metadata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418A675-DA2F-4AB1-B09C-970BC75858D4}"/>
              </a:ext>
            </a:extLst>
          </p:cNvPr>
          <p:cNvSpPr/>
          <p:nvPr/>
        </p:nvSpPr>
        <p:spPr>
          <a:xfrm>
            <a:off x="2708810" y="4929918"/>
            <a:ext cx="1463040" cy="8442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CEE6680-E8DE-44EF-AC28-28856C9D9AF2}"/>
              </a:ext>
            </a:extLst>
          </p:cNvPr>
          <p:cNvSpPr txBox="1"/>
          <p:nvPr/>
        </p:nvSpPr>
        <p:spPr>
          <a:xfrm>
            <a:off x="3016886" y="5109853"/>
            <a:ext cx="8183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Auditors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29682BD9-46A8-44AF-8E58-139D5C2BD5ED}"/>
              </a:ext>
            </a:extLst>
          </p:cNvPr>
          <p:cNvCxnSpPr>
            <a:cxnSpLocks/>
          </p:cNvCxnSpPr>
          <p:nvPr/>
        </p:nvCxnSpPr>
        <p:spPr>
          <a:xfrm flipH="1">
            <a:off x="4079080" y="3896357"/>
            <a:ext cx="1625971" cy="1225231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F41D14AF-6F7A-4F52-9C26-4AF02AB01DDE}"/>
              </a:ext>
            </a:extLst>
          </p:cNvPr>
          <p:cNvSpPr txBox="1"/>
          <p:nvPr/>
        </p:nvSpPr>
        <p:spPr>
          <a:xfrm>
            <a:off x="4190939" y="1370554"/>
            <a:ext cx="10042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Pseudonymized* disclosure request token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8795BBC-9804-40D5-B74E-8D58676620A3}"/>
              </a:ext>
            </a:extLst>
          </p:cNvPr>
          <p:cNvCxnSpPr/>
          <p:nvPr/>
        </p:nvCxnSpPr>
        <p:spPr>
          <a:xfrm>
            <a:off x="3064505" y="4225239"/>
            <a:ext cx="0" cy="833974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FC2854E7-264E-4C75-9989-61AF830D7E75}"/>
              </a:ext>
            </a:extLst>
          </p:cNvPr>
          <p:cNvSpPr txBox="1"/>
          <p:nvPr/>
        </p:nvSpPr>
        <p:spPr>
          <a:xfrm>
            <a:off x="3026250" y="4490983"/>
            <a:ext cx="1158121" cy="369332"/>
          </a:xfrm>
          <a:prstGeom prst="rect">
            <a:avLst/>
          </a:prstGeom>
          <a:ln w="127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900"/>
              <a:t>Requestor identity and activity</a:t>
            </a:r>
          </a:p>
        </p:txBody>
      </p:sp>
      <p:pic>
        <p:nvPicPr>
          <p:cNvPr id="3" name="Graphic 2" descr="Stopwatch">
            <a:extLst>
              <a:ext uri="{FF2B5EF4-FFF2-40B4-BE49-F238E27FC236}">
                <a16:creationId xmlns:a16="http://schemas.microsoft.com/office/drawing/2014/main" id="{B32F35A7-452E-46A8-961E-F3638B3FF54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433067" y="3020472"/>
            <a:ext cx="548640" cy="548640"/>
          </a:xfrm>
          <a:prstGeom prst="rect">
            <a:avLst/>
          </a:prstGeom>
        </p:spPr>
      </p:pic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4FCDFA5-DBBE-4320-AA7D-6FC94E082B9F}"/>
              </a:ext>
            </a:extLst>
          </p:cNvPr>
          <p:cNvCxnSpPr>
            <a:cxnSpLocks/>
          </p:cNvCxnSpPr>
          <p:nvPr/>
        </p:nvCxnSpPr>
        <p:spPr>
          <a:xfrm>
            <a:off x="6144828" y="4074040"/>
            <a:ext cx="0" cy="318967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6B29965E-188F-4046-ACE0-ADC3B7362899}"/>
              </a:ext>
            </a:extLst>
          </p:cNvPr>
          <p:cNvSpPr txBox="1"/>
          <p:nvPr/>
        </p:nvSpPr>
        <p:spPr>
          <a:xfrm>
            <a:off x="5555610" y="3704708"/>
            <a:ext cx="1140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/>
              <a:t>Pseudonymized* response history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A5A26B5-161C-416A-B8BF-6B749732F8CE}"/>
              </a:ext>
            </a:extLst>
          </p:cNvPr>
          <p:cNvCxnSpPr>
            <a:cxnSpLocks/>
          </p:cNvCxnSpPr>
          <p:nvPr/>
        </p:nvCxnSpPr>
        <p:spPr>
          <a:xfrm>
            <a:off x="4113957" y="4379974"/>
            <a:ext cx="1531243" cy="0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ABA2551-A1F9-4BA4-849C-9C369DEDC2EA}"/>
              </a:ext>
            </a:extLst>
          </p:cNvPr>
          <p:cNvSpPr txBox="1"/>
          <p:nvPr/>
        </p:nvSpPr>
        <p:spPr>
          <a:xfrm>
            <a:off x="4191918" y="3824404"/>
            <a:ext cx="934898" cy="507831"/>
          </a:xfrm>
          <a:prstGeom prst="rect">
            <a:avLst/>
          </a:prstGeom>
          <a:ln w="127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900"/>
              <a:t>Pseudonymized access request token</a:t>
            </a:r>
          </a:p>
        </p:txBody>
      </p:sp>
      <p:pic>
        <p:nvPicPr>
          <p:cNvPr id="76" name="Graphic 75" descr="Programmer">
            <a:extLst>
              <a:ext uri="{FF2B5EF4-FFF2-40B4-BE49-F238E27FC236}">
                <a16:creationId xmlns:a16="http://schemas.microsoft.com/office/drawing/2014/main" id="{D1DAD637-03A2-47A5-BB99-C47E07477D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985" y="3170052"/>
            <a:ext cx="914400" cy="914400"/>
          </a:xfrm>
          <a:prstGeom prst="rect">
            <a:avLst/>
          </a:prstGeom>
        </p:spPr>
      </p:pic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9CF74D85-6C1F-4712-B2D7-5BB1B1AEE1AC}"/>
              </a:ext>
            </a:extLst>
          </p:cNvPr>
          <p:cNvCxnSpPr>
            <a:cxnSpLocks/>
          </p:cNvCxnSpPr>
          <p:nvPr/>
        </p:nvCxnSpPr>
        <p:spPr>
          <a:xfrm flipV="1">
            <a:off x="1447065" y="4282655"/>
            <a:ext cx="1463040" cy="1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D7AE6732-40AB-49F5-8411-A079DC8F6CC8}"/>
              </a:ext>
            </a:extLst>
          </p:cNvPr>
          <p:cNvSpPr txBox="1"/>
          <p:nvPr/>
        </p:nvSpPr>
        <p:spPr>
          <a:xfrm>
            <a:off x="1483320" y="4059701"/>
            <a:ext cx="9716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Login credentials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D04AE94-BA2B-4868-9B60-E84E73A26ADB}"/>
              </a:ext>
            </a:extLst>
          </p:cNvPr>
          <p:cNvSpPr txBox="1"/>
          <p:nvPr/>
        </p:nvSpPr>
        <p:spPr>
          <a:xfrm>
            <a:off x="4434614" y="5765346"/>
            <a:ext cx="10441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Dashboard access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6234056-4796-47BC-A433-8E36A13C37ED}"/>
              </a:ext>
            </a:extLst>
          </p:cNvPr>
          <p:cNvSpPr txBox="1"/>
          <p:nvPr/>
        </p:nvSpPr>
        <p:spPr>
          <a:xfrm>
            <a:off x="372220" y="4040557"/>
            <a:ext cx="12839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AR</a:t>
            </a:r>
          </a:p>
          <a:p>
            <a:pPr algn="ctr"/>
            <a:r>
              <a:rPr lang="en-US" sz="900" b="1"/>
              <a:t>(or) </a:t>
            </a:r>
          </a:p>
          <a:p>
            <a:pPr algn="ctr"/>
            <a:r>
              <a:rPr lang="en-US" sz="900" b="1"/>
              <a:t>CP / AP </a:t>
            </a:r>
          </a:p>
        </p:txBody>
      </p: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E21F4FAC-4F7D-46B2-9DE4-D12172C47ABB}"/>
              </a:ext>
            </a:extLst>
          </p:cNvPr>
          <p:cNvCxnSpPr>
            <a:cxnSpLocks/>
          </p:cNvCxnSpPr>
          <p:nvPr/>
        </p:nvCxnSpPr>
        <p:spPr>
          <a:xfrm rot="10800000">
            <a:off x="1422607" y="4471101"/>
            <a:ext cx="4192360" cy="1511688"/>
          </a:xfrm>
          <a:prstGeom prst="bentConnector3">
            <a:avLst>
              <a:gd name="adj1" fmla="val 79289"/>
            </a:avLst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Graphic 81" descr="Office worker">
            <a:extLst>
              <a:ext uri="{FF2B5EF4-FFF2-40B4-BE49-F238E27FC236}">
                <a16:creationId xmlns:a16="http://schemas.microsoft.com/office/drawing/2014/main" id="{415458E5-6E3D-47CB-92C1-2AF4C12765D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56985" y="4460949"/>
            <a:ext cx="914400" cy="914400"/>
          </a:xfrm>
          <a:prstGeom prst="rect">
            <a:avLst/>
          </a:prstGeom>
        </p:spPr>
      </p:pic>
      <p:pic>
        <p:nvPicPr>
          <p:cNvPr id="90" name="Graphic 89" descr="Office worker">
            <a:extLst>
              <a:ext uri="{FF2B5EF4-FFF2-40B4-BE49-F238E27FC236}">
                <a16:creationId xmlns:a16="http://schemas.microsoft.com/office/drawing/2014/main" id="{104A7D7B-14E2-47E0-B332-0C624F107BC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525083" y="1938268"/>
            <a:ext cx="914400" cy="914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3E24EC0-10EC-426E-9F4E-7089D2F4839E}"/>
              </a:ext>
            </a:extLst>
          </p:cNvPr>
          <p:cNvSpPr txBox="1"/>
          <p:nvPr/>
        </p:nvSpPr>
        <p:spPr>
          <a:xfrm>
            <a:off x="8609846" y="4701766"/>
            <a:ext cx="2926080" cy="16619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System #1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cs typeface="Calibri"/>
              </a:rPr>
              <a:t>Contracted party is sole controller of data to be disclosed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>
                <a:cs typeface="Calibri"/>
              </a:rPr>
              <a:t>Accred</a:t>
            </a:r>
            <a:r>
              <a:rPr lang="en-US" sz="1200" dirty="0">
                <a:cs typeface="Calibri"/>
              </a:rPr>
              <a:t>/ID provider is sole controller of Requestor personal data, except during audit</a:t>
            </a:r>
          </a:p>
          <a:p>
            <a:pPr marL="285750" indent="-285750">
              <a:buFont typeface="Arial"/>
              <a:buChar char="•"/>
            </a:pPr>
            <a:endParaRPr lang="en-US" sz="1200" dirty="0">
              <a:cs typeface="Calibri"/>
            </a:endParaRPr>
          </a:p>
          <a:p>
            <a:pPr algn="ctr"/>
            <a:r>
              <a:rPr lang="en-US" sz="1200" i="1" dirty="0">
                <a:cs typeface="Calibri"/>
              </a:rPr>
              <a:t>See DPIA #1 for details</a:t>
            </a:r>
          </a:p>
        </p:txBody>
      </p:sp>
    </p:spTree>
    <p:extLst>
      <p:ext uri="{BB962C8B-B14F-4D97-AF65-F5344CB8AC3E}">
        <p14:creationId xmlns:p14="http://schemas.microsoft.com/office/powerpoint/2010/main" val="235836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CE7F9316-AF06-458A-9A1D-6505CB8B4B14}"/>
              </a:ext>
            </a:extLst>
          </p:cNvPr>
          <p:cNvSpPr/>
          <p:nvPr/>
        </p:nvSpPr>
        <p:spPr>
          <a:xfrm>
            <a:off x="5478771" y="2295136"/>
            <a:ext cx="2011680" cy="2655036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0A57D868-CA86-4697-A518-AE57C8B3E128}"/>
              </a:ext>
            </a:extLst>
          </p:cNvPr>
          <p:cNvSpPr/>
          <p:nvPr/>
        </p:nvSpPr>
        <p:spPr>
          <a:xfrm>
            <a:off x="3143621" y="1002762"/>
            <a:ext cx="4153968" cy="1709531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4E6419-5027-49A4-9FCE-D3DA51037B96}"/>
              </a:ext>
            </a:extLst>
          </p:cNvPr>
          <p:cNvSpPr/>
          <p:nvPr/>
        </p:nvSpPr>
        <p:spPr>
          <a:xfrm>
            <a:off x="5478771" y="1002762"/>
            <a:ext cx="2011680" cy="269588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C1E3F-F0FF-43CE-94F1-F58DE51EE9B4}"/>
              </a:ext>
            </a:extLst>
          </p:cNvPr>
          <p:cNvSpPr/>
          <p:nvPr/>
        </p:nvSpPr>
        <p:spPr>
          <a:xfrm>
            <a:off x="5478771" y="4286747"/>
            <a:ext cx="2011680" cy="17791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21C4DD-AA8D-4079-88CF-A4BC923E4F08}"/>
              </a:ext>
            </a:extLst>
          </p:cNvPr>
          <p:cNvSpPr/>
          <p:nvPr/>
        </p:nvSpPr>
        <p:spPr>
          <a:xfrm>
            <a:off x="2708810" y="1002762"/>
            <a:ext cx="1463040" cy="17095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20EAA47-15F4-45D4-8DC4-DFA2BFF8261C}"/>
              </a:ext>
            </a:extLst>
          </p:cNvPr>
          <p:cNvSpPr/>
          <p:nvPr/>
        </p:nvSpPr>
        <p:spPr>
          <a:xfrm>
            <a:off x="2708810" y="3213579"/>
            <a:ext cx="1463040" cy="12333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F54D39-11B1-4B50-8143-823DBE1897B8}"/>
              </a:ext>
            </a:extLst>
          </p:cNvPr>
          <p:cNvSpPr/>
          <p:nvPr/>
        </p:nvSpPr>
        <p:spPr>
          <a:xfrm>
            <a:off x="9230441" y="955166"/>
            <a:ext cx="1438873" cy="22584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pic>
        <p:nvPicPr>
          <p:cNvPr id="14" name="Graphic 13" descr="Programmer">
            <a:extLst>
              <a:ext uri="{FF2B5EF4-FFF2-40B4-BE49-F238E27FC236}">
                <a16:creationId xmlns:a16="http://schemas.microsoft.com/office/drawing/2014/main" id="{910A24E4-83AC-43C8-8027-F3EF0D1C9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985" y="1453954"/>
            <a:ext cx="914400" cy="914400"/>
          </a:xfrm>
          <a:prstGeom prst="rect">
            <a:avLst/>
          </a:prstGeom>
        </p:spPr>
      </p:pic>
      <p:pic>
        <p:nvPicPr>
          <p:cNvPr id="18" name="Graphic 17" descr="Research">
            <a:extLst>
              <a:ext uri="{FF2B5EF4-FFF2-40B4-BE49-F238E27FC236}">
                <a16:creationId xmlns:a16="http://schemas.microsoft.com/office/drawing/2014/main" id="{6DB8F631-380A-4F70-A484-226C162D1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6336" y="4387201"/>
            <a:ext cx="914400" cy="914400"/>
          </a:xfrm>
          <a:prstGeom prst="rect">
            <a:avLst/>
          </a:prstGeom>
        </p:spPr>
      </p:pic>
      <p:pic>
        <p:nvPicPr>
          <p:cNvPr id="20" name="Graphic 19" descr="Database">
            <a:extLst>
              <a:ext uri="{FF2B5EF4-FFF2-40B4-BE49-F238E27FC236}">
                <a16:creationId xmlns:a16="http://schemas.microsoft.com/office/drawing/2014/main" id="{327258A5-6750-4D7B-ACD3-DFAA3A38E8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49195" y="2784252"/>
            <a:ext cx="914400" cy="9144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B0CC580-693C-4337-8BB4-757B8B176526}"/>
              </a:ext>
            </a:extLst>
          </p:cNvPr>
          <p:cNvSpPr txBox="1"/>
          <p:nvPr/>
        </p:nvSpPr>
        <p:spPr>
          <a:xfrm>
            <a:off x="556985" y="236969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Accredited Requestor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8A4AED-9E6E-4B49-957A-B13F570B2F43}"/>
              </a:ext>
            </a:extLst>
          </p:cNvPr>
          <p:cNvSpPr txBox="1"/>
          <p:nvPr/>
        </p:nvSpPr>
        <p:spPr>
          <a:xfrm>
            <a:off x="2798075" y="1086731"/>
            <a:ext cx="125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Web Form for requesting disclosure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673E23A-3A2F-498B-8E3D-B1A5983F2DC4}"/>
              </a:ext>
            </a:extLst>
          </p:cNvPr>
          <p:cNvSpPr txBox="1"/>
          <p:nvPr/>
        </p:nvSpPr>
        <p:spPr>
          <a:xfrm>
            <a:off x="2747574" y="3642567"/>
            <a:ext cx="1356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Combined Accreditation Provider / ID Provider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E3B1AEF-D0C9-431F-8BEF-7826B60B70CD}"/>
              </a:ext>
            </a:extLst>
          </p:cNvPr>
          <p:cNvCxnSpPr>
            <a:cxnSpLocks/>
          </p:cNvCxnSpPr>
          <p:nvPr/>
        </p:nvCxnSpPr>
        <p:spPr>
          <a:xfrm flipV="1">
            <a:off x="1447065" y="1798983"/>
            <a:ext cx="1463040" cy="1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CF256B7-A83D-40EC-A07B-B9DDDCC45611}"/>
              </a:ext>
            </a:extLst>
          </p:cNvPr>
          <p:cNvSpPr txBox="1"/>
          <p:nvPr/>
        </p:nvSpPr>
        <p:spPr>
          <a:xfrm>
            <a:off x="1432198" y="1439532"/>
            <a:ext cx="1136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Login credentials and request details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4684929-8663-419B-8A72-EEFF60E24D72}"/>
              </a:ext>
            </a:extLst>
          </p:cNvPr>
          <p:cNvCxnSpPr/>
          <p:nvPr/>
        </p:nvCxnSpPr>
        <p:spPr>
          <a:xfrm>
            <a:off x="3069121" y="2595026"/>
            <a:ext cx="0" cy="833974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9E01C653-7739-4132-B195-37FB2DF68E0F}"/>
              </a:ext>
            </a:extLst>
          </p:cNvPr>
          <p:cNvSpPr txBox="1"/>
          <p:nvPr/>
        </p:nvSpPr>
        <p:spPr>
          <a:xfrm>
            <a:off x="2166098" y="2795363"/>
            <a:ext cx="1225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Credentials and request details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9EADD60-5E80-4102-8C2B-4AE3670BD0F3}"/>
              </a:ext>
            </a:extLst>
          </p:cNvPr>
          <p:cNvCxnSpPr>
            <a:cxnSpLocks/>
          </p:cNvCxnSpPr>
          <p:nvPr/>
        </p:nvCxnSpPr>
        <p:spPr>
          <a:xfrm flipH="1" flipV="1">
            <a:off x="3207571" y="2598298"/>
            <a:ext cx="3724" cy="79591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53B9768-AA47-474D-9B16-509D5898C77F}"/>
              </a:ext>
            </a:extLst>
          </p:cNvPr>
          <p:cNvSpPr txBox="1"/>
          <p:nvPr/>
        </p:nvSpPr>
        <p:spPr>
          <a:xfrm>
            <a:off x="3219651" y="2810027"/>
            <a:ext cx="1356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Pseudonymized disclosure request token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9E21ADD-711A-41A7-B690-2561888ED66E}"/>
              </a:ext>
            </a:extLst>
          </p:cNvPr>
          <p:cNvCxnSpPr/>
          <p:nvPr/>
        </p:nvCxnSpPr>
        <p:spPr>
          <a:xfrm>
            <a:off x="4071153" y="1373257"/>
            <a:ext cx="1554480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842D44F-DB91-4973-B0A5-23B4DDF3A8D1}"/>
              </a:ext>
            </a:extLst>
          </p:cNvPr>
          <p:cNvCxnSpPr>
            <a:cxnSpLocks/>
          </p:cNvCxnSpPr>
          <p:nvPr/>
        </p:nvCxnSpPr>
        <p:spPr>
          <a:xfrm flipH="1">
            <a:off x="3896053" y="2184500"/>
            <a:ext cx="1534896" cy="654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77D7BB4-5739-4E80-8107-AF25CB5D2F1C}"/>
              </a:ext>
            </a:extLst>
          </p:cNvPr>
          <p:cNvCxnSpPr>
            <a:cxnSpLocks/>
          </p:cNvCxnSpPr>
          <p:nvPr/>
        </p:nvCxnSpPr>
        <p:spPr>
          <a:xfrm flipH="1">
            <a:off x="1447065" y="2200475"/>
            <a:ext cx="1463040" cy="4542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A8AA1E17-0F44-458F-BD24-EAC167BDB312}"/>
              </a:ext>
            </a:extLst>
          </p:cNvPr>
          <p:cNvSpPr txBox="1"/>
          <p:nvPr/>
        </p:nvSpPr>
        <p:spPr>
          <a:xfrm>
            <a:off x="2012642" y="2192598"/>
            <a:ext cx="695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Response metadata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FAA2E5F-3E3C-40E0-B155-607AA10746C4}"/>
              </a:ext>
            </a:extLst>
          </p:cNvPr>
          <p:cNvSpPr txBox="1"/>
          <p:nvPr/>
        </p:nvSpPr>
        <p:spPr>
          <a:xfrm>
            <a:off x="5762572" y="1113182"/>
            <a:ext cx="1093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Syntax checker and Ticketing System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ACD5E75-A32A-47B2-8DCE-B6E6D1D425B6}"/>
              </a:ext>
            </a:extLst>
          </p:cNvPr>
          <p:cNvSpPr txBox="1"/>
          <p:nvPr/>
        </p:nvSpPr>
        <p:spPr>
          <a:xfrm>
            <a:off x="6458776" y="2897781"/>
            <a:ext cx="10937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Logging System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18940CE-4F43-4A80-ACD5-B0E852546EC6}"/>
              </a:ext>
            </a:extLst>
          </p:cNvPr>
          <p:cNvCxnSpPr>
            <a:cxnSpLocks/>
          </p:cNvCxnSpPr>
          <p:nvPr/>
        </p:nvCxnSpPr>
        <p:spPr>
          <a:xfrm>
            <a:off x="7348330" y="2025872"/>
            <a:ext cx="210312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A3973242-148B-48D7-B18B-736F4C49EF0B}"/>
              </a:ext>
            </a:extLst>
          </p:cNvPr>
          <p:cNvSpPr txBox="1"/>
          <p:nvPr/>
        </p:nvSpPr>
        <p:spPr>
          <a:xfrm>
            <a:off x="5705051" y="4354375"/>
            <a:ext cx="160020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/>
              <a:t>POWERBI Dashboards</a:t>
            </a:r>
          </a:p>
          <a:p>
            <a:endParaRPr lang="en-US" sz="9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Requestor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Contracted Party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ICANN Compliance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Accreditor Compliance</a:t>
            </a:r>
          </a:p>
          <a:p>
            <a:pPr algn="ctr"/>
            <a:r>
              <a:rPr lang="en-US" sz="900" i="1"/>
              <a:t>(credentials required for all above)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Public Portal</a:t>
            </a:r>
          </a:p>
          <a:p>
            <a:pPr algn="ctr"/>
            <a:r>
              <a:rPr lang="en-US" sz="900" i="1"/>
              <a:t>(no credentials required)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725154E-C791-4211-865D-4539083D7C1A}"/>
              </a:ext>
            </a:extLst>
          </p:cNvPr>
          <p:cNvSpPr txBox="1"/>
          <p:nvPr/>
        </p:nvSpPr>
        <p:spPr>
          <a:xfrm>
            <a:off x="9391816" y="1403759"/>
            <a:ext cx="11809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Contracted Party / Authorization Provider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5D89809-7DBE-46AC-941C-AD92229D124D}"/>
              </a:ext>
            </a:extLst>
          </p:cNvPr>
          <p:cNvSpPr txBox="1"/>
          <p:nvPr/>
        </p:nvSpPr>
        <p:spPr>
          <a:xfrm>
            <a:off x="7486651" y="1994048"/>
            <a:ext cx="1828968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Data request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/>
              <a:t>Timestamp &amp; Ticket ID</a:t>
            </a:r>
            <a:endParaRPr lang="en-US" sz="900">
              <a:cs typeface="Calibri"/>
            </a:endParaRP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BBCE83B-2619-49EE-A9AC-0BE96A94F05F}"/>
              </a:ext>
            </a:extLst>
          </p:cNvPr>
          <p:cNvGrpSpPr/>
          <p:nvPr/>
        </p:nvGrpSpPr>
        <p:grpSpPr>
          <a:xfrm>
            <a:off x="5614963" y="1733586"/>
            <a:ext cx="1847895" cy="914400"/>
            <a:chOff x="5614963" y="1619286"/>
            <a:chExt cx="1847895" cy="91440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FC900D1-A82E-4E1B-A466-3A6E22EBC84F}"/>
                </a:ext>
              </a:extLst>
            </p:cNvPr>
            <p:cNvSpPr txBox="1"/>
            <p:nvPr/>
          </p:nvSpPr>
          <p:spPr>
            <a:xfrm>
              <a:off x="5614963" y="1778142"/>
              <a:ext cx="1241374" cy="5078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Rules Engine / Machine-learning </a:t>
              </a:r>
            </a:p>
            <a:p>
              <a:r>
                <a:rPr lang="en-US" sz="900" dirty="0"/>
                <a:t>Lawfulness Evaluator</a:t>
              </a:r>
            </a:p>
          </p:txBody>
        </p:sp>
        <p:pic>
          <p:nvPicPr>
            <p:cNvPr id="16" name="Graphic 15" descr="Head with gears">
              <a:extLst>
                <a:ext uri="{FF2B5EF4-FFF2-40B4-BE49-F238E27FC236}">
                  <a16:creationId xmlns:a16="http://schemas.microsoft.com/office/drawing/2014/main" id="{93AAE9C9-8170-4E4B-B97C-20838BD4823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548458" y="1619286"/>
              <a:ext cx="914400" cy="914400"/>
            </a:xfrm>
            <a:prstGeom prst="rect">
              <a:avLst/>
            </a:prstGeom>
          </p:spPr>
        </p:pic>
      </p:grpSp>
      <p:sp>
        <p:nvSpPr>
          <p:cNvPr id="84" name="Arrow: Up-Down 83">
            <a:extLst>
              <a:ext uri="{FF2B5EF4-FFF2-40B4-BE49-F238E27FC236}">
                <a16:creationId xmlns:a16="http://schemas.microsoft.com/office/drawing/2014/main" id="{31AE3C82-EF49-4355-B2C1-DB20C8B9843E}"/>
              </a:ext>
            </a:extLst>
          </p:cNvPr>
          <p:cNvSpPr/>
          <p:nvPr/>
        </p:nvSpPr>
        <p:spPr>
          <a:xfrm>
            <a:off x="6020028" y="1466818"/>
            <a:ext cx="172735" cy="425177"/>
          </a:xfrm>
          <a:prstGeom prst="up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Arrow: Up-Down 85">
            <a:extLst>
              <a:ext uri="{FF2B5EF4-FFF2-40B4-BE49-F238E27FC236}">
                <a16:creationId xmlns:a16="http://schemas.microsoft.com/office/drawing/2014/main" id="{8AED26B0-C987-4ED0-AAD2-24CF4EA16E10}"/>
              </a:ext>
            </a:extLst>
          </p:cNvPr>
          <p:cNvSpPr/>
          <p:nvPr/>
        </p:nvSpPr>
        <p:spPr>
          <a:xfrm>
            <a:off x="6020028" y="2399190"/>
            <a:ext cx="172735" cy="425177"/>
          </a:xfrm>
          <a:prstGeom prst="up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EDB53CC-1E3B-4E36-BB48-FA1D207467E4}"/>
              </a:ext>
            </a:extLst>
          </p:cNvPr>
          <p:cNvSpPr txBox="1"/>
          <p:nvPr/>
        </p:nvSpPr>
        <p:spPr>
          <a:xfrm>
            <a:off x="6038459" y="794411"/>
            <a:ext cx="7786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/>
              <a:t>GATEWAY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CBD4FB7-56BD-47C7-A392-1E8D6D572521}"/>
              </a:ext>
            </a:extLst>
          </p:cNvPr>
          <p:cNvCxnSpPr>
            <a:cxnSpLocks/>
          </p:cNvCxnSpPr>
          <p:nvPr/>
        </p:nvCxnSpPr>
        <p:spPr>
          <a:xfrm flipH="1">
            <a:off x="4068547" y="2500927"/>
            <a:ext cx="1362402" cy="888578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E418A675-DA2F-4AB1-B09C-970BC75858D4}"/>
              </a:ext>
            </a:extLst>
          </p:cNvPr>
          <p:cNvSpPr/>
          <p:nvPr/>
        </p:nvSpPr>
        <p:spPr>
          <a:xfrm>
            <a:off x="2708810" y="4929918"/>
            <a:ext cx="1463040" cy="8442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CEE6680-E8DE-44EF-AC28-28856C9D9AF2}"/>
              </a:ext>
            </a:extLst>
          </p:cNvPr>
          <p:cNvSpPr txBox="1"/>
          <p:nvPr/>
        </p:nvSpPr>
        <p:spPr>
          <a:xfrm>
            <a:off x="3016886" y="5109853"/>
            <a:ext cx="8183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Auditors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29682BD9-46A8-44AF-8E58-139D5C2BD5ED}"/>
              </a:ext>
            </a:extLst>
          </p:cNvPr>
          <p:cNvCxnSpPr>
            <a:cxnSpLocks/>
          </p:cNvCxnSpPr>
          <p:nvPr/>
        </p:nvCxnSpPr>
        <p:spPr>
          <a:xfrm flipH="1">
            <a:off x="4079080" y="3896357"/>
            <a:ext cx="1625971" cy="1225231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F41D14AF-6F7A-4F52-9C26-4AF02AB01DDE}"/>
              </a:ext>
            </a:extLst>
          </p:cNvPr>
          <p:cNvSpPr txBox="1"/>
          <p:nvPr/>
        </p:nvSpPr>
        <p:spPr>
          <a:xfrm>
            <a:off x="4190939" y="1370554"/>
            <a:ext cx="10042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Pseudonymized* disclosure request token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8795BBC-9804-40D5-B74E-8D58676620A3}"/>
              </a:ext>
            </a:extLst>
          </p:cNvPr>
          <p:cNvCxnSpPr/>
          <p:nvPr/>
        </p:nvCxnSpPr>
        <p:spPr>
          <a:xfrm>
            <a:off x="3064505" y="4225239"/>
            <a:ext cx="0" cy="833974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FC2854E7-264E-4C75-9989-61AF830D7E75}"/>
              </a:ext>
            </a:extLst>
          </p:cNvPr>
          <p:cNvSpPr txBox="1"/>
          <p:nvPr/>
        </p:nvSpPr>
        <p:spPr>
          <a:xfrm>
            <a:off x="3026250" y="4490983"/>
            <a:ext cx="1158121" cy="369332"/>
          </a:xfrm>
          <a:prstGeom prst="rect">
            <a:avLst/>
          </a:prstGeom>
          <a:ln w="127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900"/>
              <a:t>Requestor identity and activity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4FCDFA5-DBBE-4320-AA7D-6FC94E082B9F}"/>
              </a:ext>
            </a:extLst>
          </p:cNvPr>
          <p:cNvCxnSpPr>
            <a:cxnSpLocks/>
          </p:cNvCxnSpPr>
          <p:nvPr/>
        </p:nvCxnSpPr>
        <p:spPr>
          <a:xfrm>
            <a:off x="6144828" y="4074040"/>
            <a:ext cx="0" cy="318967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6B29965E-188F-4046-ACE0-ADC3B7362899}"/>
              </a:ext>
            </a:extLst>
          </p:cNvPr>
          <p:cNvSpPr txBox="1"/>
          <p:nvPr/>
        </p:nvSpPr>
        <p:spPr>
          <a:xfrm>
            <a:off x="5555610" y="3704708"/>
            <a:ext cx="1140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/>
              <a:t>Pseudonymized* response history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A5A26B5-161C-416A-B8BF-6B749732F8CE}"/>
              </a:ext>
            </a:extLst>
          </p:cNvPr>
          <p:cNvCxnSpPr>
            <a:cxnSpLocks/>
          </p:cNvCxnSpPr>
          <p:nvPr/>
        </p:nvCxnSpPr>
        <p:spPr>
          <a:xfrm>
            <a:off x="4113957" y="4379974"/>
            <a:ext cx="1531243" cy="0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ABA2551-A1F9-4BA4-849C-9C369DEDC2EA}"/>
              </a:ext>
            </a:extLst>
          </p:cNvPr>
          <p:cNvSpPr txBox="1"/>
          <p:nvPr/>
        </p:nvSpPr>
        <p:spPr>
          <a:xfrm>
            <a:off x="4191918" y="3824404"/>
            <a:ext cx="934898" cy="507831"/>
          </a:xfrm>
          <a:prstGeom prst="rect">
            <a:avLst/>
          </a:prstGeom>
          <a:ln w="127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900"/>
              <a:t>Pseudonymized access request token</a:t>
            </a:r>
          </a:p>
        </p:txBody>
      </p:sp>
      <p:pic>
        <p:nvPicPr>
          <p:cNvPr id="76" name="Graphic 75" descr="Programmer">
            <a:extLst>
              <a:ext uri="{FF2B5EF4-FFF2-40B4-BE49-F238E27FC236}">
                <a16:creationId xmlns:a16="http://schemas.microsoft.com/office/drawing/2014/main" id="{D1DAD637-03A2-47A5-BB99-C47E07477D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985" y="3170052"/>
            <a:ext cx="914400" cy="914400"/>
          </a:xfrm>
          <a:prstGeom prst="rect">
            <a:avLst/>
          </a:prstGeom>
        </p:spPr>
      </p:pic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9CF74D85-6C1F-4712-B2D7-5BB1B1AEE1AC}"/>
              </a:ext>
            </a:extLst>
          </p:cNvPr>
          <p:cNvCxnSpPr>
            <a:cxnSpLocks/>
          </p:cNvCxnSpPr>
          <p:nvPr/>
        </p:nvCxnSpPr>
        <p:spPr>
          <a:xfrm flipV="1">
            <a:off x="1447065" y="4282655"/>
            <a:ext cx="1463040" cy="1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D7AE6732-40AB-49F5-8411-A079DC8F6CC8}"/>
              </a:ext>
            </a:extLst>
          </p:cNvPr>
          <p:cNvSpPr txBox="1"/>
          <p:nvPr/>
        </p:nvSpPr>
        <p:spPr>
          <a:xfrm>
            <a:off x="1483320" y="4059701"/>
            <a:ext cx="9716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Login credentials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D04AE94-BA2B-4868-9B60-E84E73A26ADB}"/>
              </a:ext>
            </a:extLst>
          </p:cNvPr>
          <p:cNvSpPr txBox="1"/>
          <p:nvPr/>
        </p:nvSpPr>
        <p:spPr>
          <a:xfrm>
            <a:off x="4434614" y="5765346"/>
            <a:ext cx="10441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/>
              <a:t>Dashboard access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6234056-4796-47BC-A433-8E36A13C37ED}"/>
              </a:ext>
            </a:extLst>
          </p:cNvPr>
          <p:cNvSpPr txBox="1"/>
          <p:nvPr/>
        </p:nvSpPr>
        <p:spPr>
          <a:xfrm>
            <a:off x="372220" y="4040557"/>
            <a:ext cx="12839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AR</a:t>
            </a:r>
          </a:p>
          <a:p>
            <a:pPr algn="ctr"/>
            <a:r>
              <a:rPr lang="en-US" sz="900" b="1"/>
              <a:t>(or) </a:t>
            </a:r>
          </a:p>
          <a:p>
            <a:pPr algn="ctr"/>
            <a:r>
              <a:rPr lang="en-US" sz="900" b="1"/>
              <a:t>CP / AP </a:t>
            </a:r>
          </a:p>
        </p:txBody>
      </p: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E21F4FAC-4F7D-46B2-9DE4-D12172C47ABB}"/>
              </a:ext>
            </a:extLst>
          </p:cNvPr>
          <p:cNvCxnSpPr>
            <a:cxnSpLocks/>
          </p:cNvCxnSpPr>
          <p:nvPr/>
        </p:nvCxnSpPr>
        <p:spPr>
          <a:xfrm rot="10800000">
            <a:off x="1422607" y="4471101"/>
            <a:ext cx="4192360" cy="1511688"/>
          </a:xfrm>
          <a:prstGeom prst="bentConnector3">
            <a:avLst>
              <a:gd name="adj1" fmla="val 79289"/>
            </a:avLst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Graphic 81" descr="Office worker">
            <a:extLst>
              <a:ext uri="{FF2B5EF4-FFF2-40B4-BE49-F238E27FC236}">
                <a16:creationId xmlns:a16="http://schemas.microsoft.com/office/drawing/2014/main" id="{415458E5-6E3D-47CB-92C1-2AF4C12765D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56985" y="4460949"/>
            <a:ext cx="914400" cy="914400"/>
          </a:xfrm>
          <a:prstGeom prst="rect">
            <a:avLst/>
          </a:prstGeom>
        </p:spPr>
      </p:pic>
      <p:pic>
        <p:nvPicPr>
          <p:cNvPr id="90" name="Graphic 89" descr="Office worker">
            <a:extLst>
              <a:ext uri="{FF2B5EF4-FFF2-40B4-BE49-F238E27FC236}">
                <a16:creationId xmlns:a16="http://schemas.microsoft.com/office/drawing/2014/main" id="{104A7D7B-14E2-47E0-B332-0C624F107BC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525083" y="1938268"/>
            <a:ext cx="914400" cy="914400"/>
          </a:xfrm>
          <a:prstGeom prst="rect">
            <a:avLst/>
          </a:prstGeom>
        </p:spPr>
      </p:pic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5F5B4E66-D2F1-4325-8F4F-8C785C838FE8}"/>
              </a:ext>
            </a:extLst>
          </p:cNvPr>
          <p:cNvCxnSpPr>
            <a:cxnSpLocks/>
          </p:cNvCxnSpPr>
          <p:nvPr/>
        </p:nvCxnSpPr>
        <p:spPr>
          <a:xfrm flipH="1">
            <a:off x="7348329" y="2354047"/>
            <a:ext cx="2103120" cy="19122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D2B4DD62-3A71-4CED-803E-A52EA0D0595E}"/>
              </a:ext>
            </a:extLst>
          </p:cNvPr>
          <p:cNvSpPr txBox="1"/>
          <p:nvPr/>
        </p:nvSpPr>
        <p:spPr>
          <a:xfrm>
            <a:off x="8125615" y="2358025"/>
            <a:ext cx="1118729" cy="5078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900" dirty="0"/>
              <a:t>Disclosed data</a:t>
            </a:r>
          </a:p>
          <a:p>
            <a:pPr algn="r"/>
            <a:r>
              <a:rPr lang="en-US" sz="900" dirty="0"/>
              <a:t>or</a:t>
            </a:r>
          </a:p>
          <a:p>
            <a:pPr algn="r"/>
            <a:r>
              <a:rPr lang="en-US" sz="900" dirty="0"/>
              <a:t>Exemption request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FEBA4B-CA7D-400F-A0FC-27067B303F79}"/>
              </a:ext>
            </a:extLst>
          </p:cNvPr>
          <p:cNvSpPr txBox="1"/>
          <p:nvPr/>
        </p:nvSpPr>
        <p:spPr>
          <a:xfrm>
            <a:off x="8609846" y="4701766"/>
            <a:ext cx="2926080" cy="1846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System #2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cs typeface="Calibri"/>
              </a:rPr>
              <a:t>Contracted Party and Gateway are joint controllers of data to be disclosed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>
                <a:cs typeface="Calibri"/>
              </a:rPr>
              <a:t>Accred</a:t>
            </a:r>
            <a:r>
              <a:rPr lang="en-US" sz="1200" dirty="0">
                <a:cs typeface="Calibri"/>
              </a:rPr>
              <a:t>/ID provider is sole controller of Requestor personal data, except during audit</a:t>
            </a:r>
          </a:p>
          <a:p>
            <a:pPr marL="285750" indent="-285750">
              <a:buFont typeface="Arial"/>
              <a:buChar char="•"/>
            </a:pPr>
            <a:endParaRPr lang="en-US" sz="1200" dirty="0">
              <a:cs typeface="Calibri"/>
            </a:endParaRPr>
          </a:p>
          <a:p>
            <a:pPr algn="ctr"/>
            <a:r>
              <a:rPr lang="en-US" sz="1200" i="1" dirty="0">
                <a:cs typeface="Calibri"/>
              </a:rPr>
              <a:t>See DPIA #2 for details</a:t>
            </a:r>
          </a:p>
          <a:p>
            <a:pPr marL="285750" indent="-285750">
              <a:buFont typeface="Arial"/>
              <a:buChar char="•"/>
            </a:pPr>
            <a:endParaRPr lang="en-US" sz="1200" dirty="0">
              <a:cs typeface="Calibri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BF09B32-F36D-4DB8-B277-73F5D773A966}"/>
              </a:ext>
            </a:extLst>
          </p:cNvPr>
          <p:cNvSpPr txBox="1"/>
          <p:nvPr/>
        </p:nvSpPr>
        <p:spPr>
          <a:xfrm>
            <a:off x="4773500" y="218368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/>
              <a:t>Response metadata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C22F8225-35BE-4D03-8402-4C3C3E248AC6}"/>
              </a:ext>
            </a:extLst>
          </p:cNvPr>
          <p:cNvCxnSpPr>
            <a:cxnSpLocks/>
          </p:cNvCxnSpPr>
          <p:nvPr/>
        </p:nvCxnSpPr>
        <p:spPr>
          <a:xfrm flipH="1">
            <a:off x="3901309" y="1935472"/>
            <a:ext cx="1534896" cy="6540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55FA08E3-EEC6-46C4-BC04-EF33ECCEB93E}"/>
              </a:ext>
            </a:extLst>
          </p:cNvPr>
          <p:cNvSpPr txBox="1"/>
          <p:nvPr/>
        </p:nvSpPr>
        <p:spPr>
          <a:xfrm>
            <a:off x="4495649" y="1944949"/>
            <a:ext cx="972493" cy="2308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900"/>
              <a:t>Disclosed data</a:t>
            </a:r>
            <a:endParaRPr lang="en-US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7D616DED-62DD-4025-B920-2870199D6F98}"/>
              </a:ext>
            </a:extLst>
          </p:cNvPr>
          <p:cNvCxnSpPr>
            <a:cxnSpLocks/>
          </p:cNvCxnSpPr>
          <p:nvPr/>
        </p:nvCxnSpPr>
        <p:spPr>
          <a:xfrm flipH="1">
            <a:off x="1442238" y="1963888"/>
            <a:ext cx="1463040" cy="6540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AE663B6E-E162-4984-AEC6-444A0C97C9F3}"/>
              </a:ext>
            </a:extLst>
          </p:cNvPr>
          <p:cNvSpPr txBox="1"/>
          <p:nvPr/>
        </p:nvSpPr>
        <p:spPr>
          <a:xfrm>
            <a:off x="1726612" y="1973365"/>
            <a:ext cx="972493" cy="2308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900"/>
              <a:t>Disclosed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9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35A16B9664E4DB54AA3C8F59DC22F" ma:contentTypeVersion="12" ma:contentTypeDescription="Create a new document." ma:contentTypeScope="" ma:versionID="b19bde516e892fc13e4dca1ad2536dd3">
  <xsd:schema xmlns:xsd="http://www.w3.org/2001/XMLSchema" xmlns:xs="http://www.w3.org/2001/XMLSchema" xmlns:p="http://schemas.microsoft.com/office/2006/metadata/properties" xmlns:ns2="f31765de-62f8-4f19-acef-1750f0d85355" xmlns:ns3="295565f7-532e-4703-ba90-00497d50dfde" targetNamespace="http://schemas.microsoft.com/office/2006/metadata/properties" ma:root="true" ma:fieldsID="0bbd33dabaf61de71f9c71d333c4e1aa" ns2:_="" ns3:_="">
    <xsd:import namespace="f31765de-62f8-4f19-acef-1750f0d85355"/>
    <xsd:import namespace="295565f7-532e-4703-ba90-00497d50df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Tag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1765de-62f8-4f19-acef-1750f0d853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565f7-532e-4703-ba90-00497d50dfd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f31765de-62f8-4f19-acef-1750f0d8535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17235E-1C2D-440F-B488-1BF44FF5ED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1765de-62f8-4f19-acef-1750f0d85355"/>
    <ds:schemaRef ds:uri="295565f7-532e-4703-ba90-00497d50df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1EE9C0D-EF4F-4139-8861-B6A5EC80C43F}">
  <ds:schemaRefs>
    <ds:schemaRef ds:uri="295565f7-532e-4703-ba90-00497d50dfd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31765de-62f8-4f19-acef-1750f0d8535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CCF185B-BEE9-4443-9C98-BB46397CDE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327</Words>
  <Application>Microsoft Office PowerPoint</Application>
  <PresentationFormat>Widescreen</PresentationFormat>
  <Paragraphs>100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Svancarek (CELA)</dc:creator>
  <cp:lastModifiedBy>mark svancarek</cp:lastModifiedBy>
  <cp:revision>5</cp:revision>
  <dcterms:created xsi:type="dcterms:W3CDTF">2020-02-28T22:20:51Z</dcterms:created>
  <dcterms:modified xsi:type="dcterms:W3CDTF">2020-05-26T15:21:30Z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marksv@ntdev.microsoft.com</vt:lpwstr>
  </property>
  <property fmtid="{D5CDD505-2E9C-101B-9397-08002B2CF9AE}" pid="5" name="MSIP_Label_f42aa342-8706-4288-bd11-ebb85995028c_SetDate">
    <vt:lpwstr>2020-02-28T23:38:01.1633164Z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64a410e3-75d5-45e3-90c8-2935c1d907e2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0x0101009AF35A16B9664E4DB54AA3C8F59DC22F</vt:lpwstr>
  </property>
</Properties>
</file>