
<file path=[Content_Types].xml><?xml version="1.0" encoding="utf-8"?>
<Types xmlns="http://schemas.openxmlformats.org/package/2006/content-types">
  <Default Extension="xml" ContentType="application/xml"/>
  <Default Extension="jpeg" ContentType="image/jpeg"/>
  <Default Extension="png" ContentType="image/png"/>
  <Default Extension="jpg" ContentType="image/jpeg"/>
  <Default Extension="emf" ContentType="image/x-em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22"/>
  </p:notesMasterIdLst>
  <p:handoutMasterIdLst>
    <p:handoutMasterId r:id="rId23"/>
  </p:handoutMasterIdLst>
  <p:sldIdLst>
    <p:sldId id="256" r:id="rId2"/>
    <p:sldId id="390" r:id="rId3"/>
    <p:sldId id="399" r:id="rId4"/>
    <p:sldId id="395" r:id="rId5"/>
    <p:sldId id="400" r:id="rId6"/>
    <p:sldId id="406" r:id="rId7"/>
    <p:sldId id="393" r:id="rId8"/>
    <p:sldId id="412" r:id="rId9"/>
    <p:sldId id="401" r:id="rId10"/>
    <p:sldId id="333" r:id="rId11"/>
    <p:sldId id="405" r:id="rId12"/>
    <p:sldId id="378" r:id="rId13"/>
    <p:sldId id="392" r:id="rId14"/>
    <p:sldId id="391" r:id="rId15"/>
    <p:sldId id="366" r:id="rId16"/>
    <p:sldId id="380" r:id="rId17"/>
    <p:sldId id="377" r:id="rId18"/>
    <p:sldId id="365" r:id="rId19"/>
    <p:sldId id="383" r:id="rId20"/>
    <p:sldId id="394"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416"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09BAF"/>
    <a:srgbClr val="F86D81"/>
    <a:srgbClr val="1F6F73"/>
    <a:srgbClr val="DB6033"/>
    <a:srgbClr val="329ED0"/>
    <a:srgbClr val="2B9BCE"/>
    <a:srgbClr val="6F9BB0"/>
    <a:srgbClr val="F0A12C"/>
    <a:srgbClr val="1F7073"/>
    <a:srgbClr val="0E4B9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82" autoAdjust="0"/>
    <p:restoredTop sz="50000" autoAdjust="0"/>
  </p:normalViewPr>
  <p:slideViewPr>
    <p:cSldViewPr snapToGrid="0" snapToObjects="1">
      <p:cViewPr varScale="1">
        <p:scale>
          <a:sx n="119" d="100"/>
          <a:sy n="119" d="100"/>
        </p:scale>
        <p:origin x="968" y="176"/>
      </p:cViewPr>
      <p:guideLst>
        <p:guide orient="horz" pos="14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Source Sans Pro Light" charset="0"/>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68F13CC-A6A6-524A-A0F8-DAB9B298E3B6}" type="datetimeFigureOut">
              <a:rPr lang="en-US" smtClean="0">
                <a:latin typeface="Source Sans Pro Light" charset="0"/>
              </a:rPr>
              <a:t>8/24/16</a:t>
            </a:fld>
            <a:endParaRPr lang="en-US" dirty="0">
              <a:latin typeface="Source Sans Pro Light" charset="0"/>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Source Sans Pro Light" charset="0"/>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7CED518-EFD6-E34B-989E-6B6564A75595}" type="slidenum">
              <a:rPr lang="en-US" smtClean="0">
                <a:latin typeface="Source Sans Pro Light" charset="0"/>
              </a:rPr>
              <a:t>‹#›</a:t>
            </a:fld>
            <a:endParaRPr lang="en-US" dirty="0">
              <a:latin typeface="Source Sans Pro Light" charset="0"/>
            </a:endParaRPr>
          </a:p>
        </p:txBody>
      </p:sp>
    </p:spTree>
    <p:extLst>
      <p:ext uri="{BB962C8B-B14F-4D97-AF65-F5344CB8AC3E}">
        <p14:creationId xmlns:p14="http://schemas.microsoft.com/office/powerpoint/2010/main" val="23140004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0" i="0">
                <a:latin typeface="Source Sans Pro Light"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0" i="0">
                <a:latin typeface="Source Sans Pro Light" charset="0"/>
              </a:defRPr>
            </a:lvl1pPr>
          </a:lstStyle>
          <a:p>
            <a:fld id="{E2A614CD-FA73-DF49-AA13-A5EF746D725A}" type="datetimeFigureOut">
              <a:rPr lang="en-US" smtClean="0"/>
              <a:pPr/>
              <a:t>8/24/16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0" i="0">
                <a:latin typeface="Source Sans Pro Light"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0" i="0">
                <a:latin typeface="Source Sans Pro Light" charset="0"/>
              </a:defRPr>
            </a:lvl1pPr>
          </a:lstStyle>
          <a:p>
            <a:fld id="{7E002FF9-4628-B146-9948-95257A430692}" type="slidenum">
              <a:rPr lang="en-US" smtClean="0"/>
              <a:pPr/>
              <a:t>‹#›</a:t>
            </a:fld>
            <a:endParaRPr lang="en-US" dirty="0"/>
          </a:p>
        </p:txBody>
      </p:sp>
    </p:spTree>
    <p:extLst>
      <p:ext uri="{BB962C8B-B14F-4D97-AF65-F5344CB8AC3E}">
        <p14:creationId xmlns:p14="http://schemas.microsoft.com/office/powerpoint/2010/main" val="2156899491"/>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b="0" i="0" kern="1200">
        <a:solidFill>
          <a:schemeClr val="tx1"/>
        </a:solidFill>
        <a:latin typeface="Source Sans Pro Light" charset="0"/>
        <a:ea typeface="+mn-ea"/>
        <a:cs typeface="+mn-cs"/>
      </a:defRPr>
    </a:lvl1pPr>
    <a:lvl2pPr marL="457200" algn="l" defTabSz="457200" rtl="0" eaLnBrk="1" latinLnBrk="0" hangingPunct="1">
      <a:defRPr sz="1200" b="0" i="0" kern="1200">
        <a:solidFill>
          <a:schemeClr val="tx1"/>
        </a:solidFill>
        <a:latin typeface="Source Sans Pro Light" charset="0"/>
        <a:ea typeface="+mn-ea"/>
        <a:cs typeface="+mn-cs"/>
      </a:defRPr>
    </a:lvl2pPr>
    <a:lvl3pPr marL="914400" algn="l" defTabSz="457200" rtl="0" eaLnBrk="1" latinLnBrk="0" hangingPunct="1">
      <a:defRPr sz="1200" b="0" i="0" kern="1200">
        <a:solidFill>
          <a:schemeClr val="tx1"/>
        </a:solidFill>
        <a:latin typeface="Source Sans Pro Light" charset="0"/>
        <a:ea typeface="+mn-ea"/>
        <a:cs typeface="+mn-cs"/>
      </a:defRPr>
    </a:lvl3pPr>
    <a:lvl4pPr marL="1371600" algn="l" defTabSz="457200" rtl="0" eaLnBrk="1" latinLnBrk="0" hangingPunct="1">
      <a:defRPr sz="1200" b="0" i="0" kern="1200">
        <a:solidFill>
          <a:schemeClr val="tx1"/>
        </a:solidFill>
        <a:latin typeface="Source Sans Pro Light" charset="0"/>
        <a:ea typeface="+mn-ea"/>
        <a:cs typeface="+mn-cs"/>
      </a:defRPr>
    </a:lvl4pPr>
    <a:lvl5pPr marL="1828800" algn="l" defTabSz="457200" rtl="0" eaLnBrk="1" latinLnBrk="0" hangingPunct="1">
      <a:defRPr sz="1200" b="0" i="0" kern="1200">
        <a:solidFill>
          <a:schemeClr val="tx1"/>
        </a:solidFill>
        <a:latin typeface="Source Sans Pro Light" charset="0"/>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p:txBody>
      </p:sp>
      <p:sp>
        <p:nvSpPr>
          <p:cNvPr id="4" name="Slide Number Placeholder 3"/>
          <p:cNvSpPr>
            <a:spLocks noGrp="1"/>
          </p:cNvSpPr>
          <p:nvPr>
            <p:ph type="sldNum" sz="quarter" idx="10"/>
          </p:nvPr>
        </p:nvSpPr>
        <p:spPr/>
        <p:txBody>
          <a:bodyPr/>
          <a:lstStyle/>
          <a:p>
            <a:fld id="{7E002FF9-4628-B146-9948-95257A430692}" type="slidenum">
              <a:rPr lang="en-US" smtClean="0"/>
              <a:t>1</a:t>
            </a:fld>
            <a:endParaRPr lang="en-US" dirty="0"/>
          </a:p>
        </p:txBody>
      </p:sp>
    </p:spTree>
    <p:extLst>
      <p:ext uri="{BB962C8B-B14F-4D97-AF65-F5344CB8AC3E}">
        <p14:creationId xmlns:p14="http://schemas.microsoft.com/office/powerpoint/2010/main" val="16616540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Breakup</a:t>
            </a:r>
            <a:r>
              <a:rPr lang="en-US" baseline="0" dirty="0" smtClean="0"/>
              <a:t> your presentation, divide it into sections.  This is especially useful if most of your presentation is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10</a:t>
            </a:fld>
            <a:endParaRPr lang="en-US" dirty="0"/>
          </a:p>
        </p:txBody>
      </p:sp>
    </p:spTree>
    <p:extLst>
      <p:ext uri="{BB962C8B-B14F-4D97-AF65-F5344CB8AC3E}">
        <p14:creationId xmlns:p14="http://schemas.microsoft.com/office/powerpoint/2010/main" val="2402769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11</a:t>
            </a:fld>
            <a:endParaRPr lang="en-US" dirty="0"/>
          </a:p>
        </p:txBody>
      </p:sp>
    </p:spTree>
    <p:extLst>
      <p:ext uri="{BB962C8B-B14F-4D97-AF65-F5344CB8AC3E}">
        <p14:creationId xmlns:p14="http://schemas.microsoft.com/office/powerpoint/2010/main" val="9178614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You can</a:t>
            </a:r>
            <a:r>
              <a:rPr lang="en-US" baseline="0" dirty="0" smtClean="0"/>
              <a:t> adjust the email/web address to whichever email or web address is best suited to your presentation.  This should be your final slide.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12</a:t>
            </a:fld>
            <a:endParaRPr lang="en-US"/>
          </a:p>
        </p:txBody>
      </p:sp>
    </p:spTree>
    <p:extLst>
      <p:ext uri="{BB962C8B-B14F-4D97-AF65-F5344CB8AC3E}">
        <p14:creationId xmlns:p14="http://schemas.microsoft.com/office/powerpoint/2010/main" val="790702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13</a:t>
            </a:fld>
            <a:endParaRPr lang="en-US" dirty="0"/>
          </a:p>
        </p:txBody>
      </p:sp>
    </p:spTree>
    <p:extLst>
      <p:ext uri="{BB962C8B-B14F-4D97-AF65-F5344CB8AC3E}">
        <p14:creationId xmlns:p14="http://schemas.microsoft.com/office/powerpoint/2010/main" val="5151229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14</a:t>
            </a:fld>
            <a:endParaRPr lang="en-US" dirty="0"/>
          </a:p>
        </p:txBody>
      </p:sp>
    </p:spTree>
    <p:extLst>
      <p:ext uri="{BB962C8B-B14F-4D97-AF65-F5344CB8AC3E}">
        <p14:creationId xmlns:p14="http://schemas.microsoft.com/office/powerpoint/2010/main" val="2270322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15</a:t>
            </a:fld>
            <a:endParaRPr lang="en-US" dirty="0"/>
          </a:p>
        </p:txBody>
      </p:sp>
    </p:spTree>
    <p:extLst>
      <p:ext uri="{BB962C8B-B14F-4D97-AF65-F5344CB8AC3E}">
        <p14:creationId xmlns:p14="http://schemas.microsoft.com/office/powerpoint/2010/main" val="229532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16</a:t>
            </a:fld>
            <a:endParaRPr lang="en-US" dirty="0"/>
          </a:p>
        </p:txBody>
      </p:sp>
    </p:spTree>
    <p:extLst>
      <p:ext uri="{BB962C8B-B14F-4D97-AF65-F5344CB8AC3E}">
        <p14:creationId xmlns:p14="http://schemas.microsoft.com/office/powerpoint/2010/main" val="12230381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17</a:t>
            </a:fld>
            <a:endParaRPr lang="en-US" dirty="0"/>
          </a:p>
        </p:txBody>
      </p:sp>
    </p:spTree>
    <p:extLst>
      <p:ext uri="{BB962C8B-B14F-4D97-AF65-F5344CB8AC3E}">
        <p14:creationId xmlns:p14="http://schemas.microsoft.com/office/powerpoint/2010/main" val="1273205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18</a:t>
            </a:fld>
            <a:endParaRPr lang="en-US" dirty="0"/>
          </a:p>
        </p:txBody>
      </p:sp>
    </p:spTree>
    <p:extLst>
      <p:ext uri="{BB962C8B-B14F-4D97-AF65-F5344CB8AC3E}">
        <p14:creationId xmlns:p14="http://schemas.microsoft.com/office/powerpoint/2010/main" val="229532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19</a:t>
            </a:fld>
            <a:endParaRPr lang="en-US" dirty="0"/>
          </a:p>
        </p:txBody>
      </p:sp>
    </p:spTree>
    <p:extLst>
      <p:ext uri="{BB962C8B-B14F-4D97-AF65-F5344CB8AC3E}">
        <p14:creationId xmlns:p14="http://schemas.microsoft.com/office/powerpoint/2010/main" val="833752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stylized agenda slide</a:t>
            </a:r>
            <a:r>
              <a:rPr lang="en-US" baseline="0" dirty="0" smtClean="0"/>
              <a:t> for your presentation.</a:t>
            </a:r>
          </a:p>
          <a:p>
            <a:endParaRPr lang="en-US" baseline="0" dirty="0" smtClean="0"/>
          </a:p>
          <a:p>
            <a:r>
              <a:rPr lang="en-US" dirty="0" smtClean="0"/>
              <a:t>To</a:t>
            </a:r>
            <a:r>
              <a:rPr lang="en-US" baseline="0" dirty="0" smtClean="0"/>
              <a:t> </a:t>
            </a:r>
            <a:r>
              <a:rPr lang="en-US" dirty="0" smtClean="0"/>
              <a:t>delete a box,</a:t>
            </a:r>
            <a:r>
              <a:rPr lang="en-US" baseline="0" dirty="0" smtClean="0"/>
              <a:t> </a:t>
            </a:r>
            <a:r>
              <a:rPr lang="en-US" dirty="0" smtClean="0"/>
              <a:t>if there are too many boxes,</a:t>
            </a:r>
            <a:r>
              <a:rPr lang="en-US" baseline="0" dirty="0" smtClean="0"/>
              <a:t> click the edge of the box, ensure the entire box is highlighted, then DELETE.  </a:t>
            </a:r>
          </a:p>
          <a:p>
            <a:endParaRPr lang="en-US" baseline="0" dirty="0" smtClean="0"/>
          </a:p>
          <a:p>
            <a:r>
              <a:rPr lang="en-US" baseline="0" dirty="0" smtClean="0"/>
              <a:t>To update the numbers and text, click inside the circle for the numbers or in the box for the text, revise the text.</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a:t>
            </a:fld>
            <a:endParaRPr lang="en-US"/>
          </a:p>
        </p:txBody>
      </p:sp>
    </p:spTree>
    <p:extLst>
      <p:ext uri="{BB962C8B-B14F-4D97-AF65-F5344CB8AC3E}">
        <p14:creationId xmlns:p14="http://schemas.microsoft.com/office/powerpoint/2010/main" val="10559754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adjust the length of each colored bar, click the bar, ensuring the bar is highlighted, grab a corner and length or shorten, depending on your preference.  </a:t>
            </a:r>
          </a:p>
          <a:p>
            <a:endParaRPr lang="en-US" baseline="0" dirty="0" smtClean="0"/>
          </a:p>
          <a:p>
            <a:r>
              <a:rPr lang="en-US" baseline="0" dirty="0" smtClean="0"/>
              <a:t>To revise the type of timeline, revise the Month text boxes, all are editable. </a:t>
            </a:r>
          </a:p>
          <a:p>
            <a:endParaRPr lang="en-US" baseline="0" dirty="0" smtClean="0"/>
          </a:p>
          <a:p>
            <a:r>
              <a:rPr lang="en-US" baseline="0" dirty="0" smtClean="0"/>
              <a:t>To adjust the size of the black timeline lines, use the same procedure used to revise the colored bars.  </a:t>
            </a:r>
          </a:p>
          <a:p>
            <a:endParaRPr lang="en-US" baseline="0" dirty="0" smtClean="0"/>
          </a:p>
          <a:p>
            <a:r>
              <a:rPr lang="en-US" baseline="0" dirty="0" smtClean="0"/>
              <a:t>The circles and text boxes beside the circles are also editable by clicking on the circle and/or text box.  </a:t>
            </a:r>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20</a:t>
            </a:fld>
            <a:endParaRPr lang="en-US" dirty="0"/>
          </a:p>
        </p:txBody>
      </p:sp>
    </p:spTree>
    <p:extLst>
      <p:ext uri="{BB962C8B-B14F-4D97-AF65-F5344CB8AC3E}">
        <p14:creationId xmlns:p14="http://schemas.microsoft.com/office/powerpoint/2010/main" val="2836668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FF01E3-0CD3-0D4E-A13C-45CAFBFDEC86}" type="slidenum">
              <a:rPr lang="en-US" smtClean="0">
                <a:solidFill>
                  <a:prstClr val="black"/>
                </a:solidFill>
              </a:rPr>
              <a:pPr/>
              <a:t>3</a:t>
            </a:fld>
            <a:endParaRPr lang="en-US" dirty="0">
              <a:solidFill>
                <a:prstClr val="black"/>
              </a:solidFill>
            </a:endParaRPr>
          </a:p>
        </p:txBody>
      </p:sp>
    </p:spTree>
    <p:extLst>
      <p:ext uri="{BB962C8B-B14F-4D97-AF65-F5344CB8AC3E}">
        <p14:creationId xmlns:p14="http://schemas.microsoft.com/office/powerpoint/2010/main" val="1276921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4</a:t>
            </a:fld>
            <a:endParaRPr lang="en-US" dirty="0"/>
          </a:p>
        </p:txBody>
      </p:sp>
    </p:spTree>
    <p:extLst>
      <p:ext uri="{BB962C8B-B14F-4D97-AF65-F5344CB8AC3E}">
        <p14:creationId xmlns:p14="http://schemas.microsoft.com/office/powerpoint/2010/main" val="1846982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5</a:t>
            </a:fld>
            <a:endParaRPr lang="en-US" dirty="0"/>
          </a:p>
        </p:txBody>
      </p:sp>
    </p:spTree>
    <p:extLst>
      <p:ext uri="{BB962C8B-B14F-4D97-AF65-F5344CB8AC3E}">
        <p14:creationId xmlns:p14="http://schemas.microsoft.com/office/powerpoint/2010/main" val="8048207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6</a:t>
            </a:fld>
            <a:endParaRPr lang="en-US" dirty="0"/>
          </a:p>
        </p:txBody>
      </p:sp>
    </p:spTree>
    <p:extLst>
      <p:ext uri="{BB962C8B-B14F-4D97-AF65-F5344CB8AC3E}">
        <p14:creationId xmlns:p14="http://schemas.microsoft.com/office/powerpoint/2010/main" val="1497900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7</a:t>
            </a:fld>
            <a:endParaRPr lang="en-US" dirty="0"/>
          </a:p>
        </p:txBody>
      </p:sp>
    </p:spTree>
    <p:extLst>
      <p:ext uri="{BB962C8B-B14F-4D97-AF65-F5344CB8AC3E}">
        <p14:creationId xmlns:p14="http://schemas.microsoft.com/office/powerpoint/2010/main" val="16787411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8</a:t>
            </a:fld>
            <a:endParaRPr lang="en-US" dirty="0"/>
          </a:p>
        </p:txBody>
      </p:sp>
    </p:spTree>
    <p:extLst>
      <p:ext uri="{BB962C8B-B14F-4D97-AF65-F5344CB8AC3E}">
        <p14:creationId xmlns:p14="http://schemas.microsoft.com/office/powerpoint/2010/main" val="2969363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E002FF9-4628-B146-9948-95257A430692}" type="slidenum">
              <a:rPr lang="en-US" smtClean="0"/>
              <a:t>9</a:t>
            </a:fld>
            <a:endParaRPr lang="en-US" dirty="0"/>
          </a:p>
        </p:txBody>
      </p:sp>
    </p:spTree>
    <p:extLst>
      <p:ext uri="{BB962C8B-B14F-4D97-AF65-F5344CB8AC3E}">
        <p14:creationId xmlns:p14="http://schemas.microsoft.com/office/powerpoint/2010/main" val="3762098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 Id="rId3" Type="http://schemas.openxmlformats.org/officeDocument/2006/relationships/image" Target="../media/image2.emf"/></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grpSp>
        <p:nvGrpSpPr>
          <p:cNvPr id="3" name="Group 2"/>
          <p:cNvGrpSpPr/>
          <p:nvPr userDrawn="1"/>
        </p:nvGrpSpPr>
        <p:grpSpPr>
          <a:xfrm>
            <a:off x="0" y="-67733"/>
            <a:ext cx="9309518" cy="6954090"/>
            <a:chOff x="0" y="-67733"/>
            <a:chExt cx="9309518" cy="6954090"/>
          </a:xfrm>
        </p:grpSpPr>
        <p:pic>
          <p:nvPicPr>
            <p:cNvPr id="11" name="Picture 10"/>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246474"/>
              <a:ext cx="9309518" cy="6368988"/>
            </a:xfrm>
            <a:prstGeom prst="rect">
              <a:avLst/>
            </a:prstGeom>
          </p:spPr>
        </p:pic>
        <p:sp>
          <p:nvSpPr>
            <p:cNvPr id="2" name="Rectangle 1"/>
            <p:cNvSpPr/>
            <p:nvPr userDrawn="1"/>
          </p:nvSpPr>
          <p:spPr>
            <a:xfrm>
              <a:off x="0" y="-67733"/>
              <a:ext cx="9309518" cy="351829"/>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sp>
          <p:nvSpPr>
            <p:cNvPr id="12" name="Rectangle 11"/>
            <p:cNvSpPr/>
            <p:nvPr userDrawn="1"/>
          </p:nvSpPr>
          <p:spPr>
            <a:xfrm>
              <a:off x="0" y="6602262"/>
              <a:ext cx="9309518" cy="284095"/>
            </a:xfrm>
            <a:prstGeom prst="rect">
              <a:avLst/>
            </a:prstGeom>
            <a:solidFill>
              <a:srgbClr val="06243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grpSp>
      <p:sp>
        <p:nvSpPr>
          <p:cNvPr id="7" name="Rectangle 6"/>
          <p:cNvSpPr/>
          <p:nvPr userDrawn="1"/>
        </p:nvSpPr>
        <p:spPr>
          <a:xfrm>
            <a:off x="0" y="4130514"/>
            <a:ext cx="9309518" cy="1898497"/>
          </a:xfrm>
          <a:prstGeom prst="rect">
            <a:avLst/>
          </a:prstGeom>
          <a:solidFill>
            <a:srgbClr val="1768B1">
              <a:alpha val="84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sp>
        <p:nvSpPr>
          <p:cNvPr id="8" name="Rectangle 7"/>
          <p:cNvSpPr/>
          <p:nvPr userDrawn="1"/>
        </p:nvSpPr>
        <p:spPr>
          <a:xfrm>
            <a:off x="0" y="4130514"/>
            <a:ext cx="1697789" cy="1898497"/>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pic>
        <p:nvPicPr>
          <p:cNvPr id="9" name="Picture 8" descr="ICANN_Logo_W.eps"/>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235566" y="4566371"/>
            <a:ext cx="1253416" cy="972830"/>
          </a:xfrm>
          <a:prstGeom prst="rect">
            <a:avLst/>
          </a:prstGeom>
        </p:spPr>
      </p:pic>
      <p:sp>
        <p:nvSpPr>
          <p:cNvPr id="10" name="Rectangle 9"/>
          <p:cNvSpPr/>
          <p:nvPr userDrawn="1"/>
        </p:nvSpPr>
        <p:spPr>
          <a:xfrm flipV="1">
            <a:off x="-1" y="4130513"/>
            <a:ext cx="9309519" cy="116253"/>
          </a:xfrm>
          <a:prstGeom prst="rect">
            <a:avLst/>
          </a:prstGeom>
          <a:solidFill>
            <a:srgbClr val="0C1F24">
              <a:alpha val="3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spTree>
    <p:extLst>
      <p:ext uri="{BB962C8B-B14F-4D97-AF65-F5344CB8AC3E}">
        <p14:creationId xmlns:p14="http://schemas.microsoft.com/office/powerpoint/2010/main" val="36203404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grpSp>
        <p:nvGrpSpPr>
          <p:cNvPr id="11" name="Group 10"/>
          <p:cNvGrpSpPr/>
          <p:nvPr userDrawn="1"/>
        </p:nvGrpSpPr>
        <p:grpSpPr>
          <a:xfrm>
            <a:off x="0" y="2110371"/>
            <a:ext cx="9198524" cy="4759071"/>
            <a:chOff x="0" y="2110371"/>
            <a:chExt cx="9198524" cy="4759071"/>
          </a:xfrm>
        </p:grpSpPr>
        <p:sp>
          <p:nvSpPr>
            <p:cNvPr id="3" name="Freeform 2"/>
            <p:cNvSpPr/>
            <p:nvPr userDrawn="1"/>
          </p:nvSpPr>
          <p:spPr>
            <a:xfrm>
              <a:off x="0" y="2110371"/>
              <a:ext cx="9198524" cy="4759071"/>
            </a:xfrm>
            <a:custGeom>
              <a:avLst/>
              <a:gdLst>
                <a:gd name="connsiteX0" fmla="*/ 0 w 9198524"/>
                <a:gd name="connsiteY0" fmla="*/ 0 h 5515904"/>
                <a:gd name="connsiteX1" fmla="*/ 9198524 w 9198524"/>
                <a:gd name="connsiteY1" fmla="*/ 3014506 h 5515904"/>
                <a:gd name="connsiteX2" fmla="*/ 9198524 w 9198524"/>
                <a:gd name="connsiteY2" fmla="*/ 5477421 h 5515904"/>
                <a:gd name="connsiteX3" fmla="*/ 0 w 9198524"/>
                <a:gd name="connsiteY3" fmla="*/ 5515904 h 5515904"/>
                <a:gd name="connsiteX4" fmla="*/ 0 w 9198524"/>
                <a:gd name="connsiteY4" fmla="*/ 0 h 551590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98524" h="5515904">
                  <a:moveTo>
                    <a:pt x="0" y="0"/>
                  </a:moveTo>
                  <a:lnTo>
                    <a:pt x="9198524" y="3014506"/>
                  </a:lnTo>
                  <a:lnTo>
                    <a:pt x="9198524" y="5477421"/>
                  </a:lnTo>
                  <a:lnTo>
                    <a:pt x="0" y="5515904"/>
                  </a:lnTo>
                  <a:cubicBezTo>
                    <a:pt x="4276" y="3685821"/>
                    <a:pt x="8553" y="1855738"/>
                    <a:pt x="0" y="0"/>
                  </a:cubicBezTo>
                  <a:close/>
                </a:path>
              </a:pathLst>
            </a:custGeom>
            <a:solidFill>
              <a:srgbClr val="1768B1">
                <a:alpha val="17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sp>
          <p:nvSpPr>
            <p:cNvPr id="4" name="Freeform 3"/>
            <p:cNvSpPr/>
            <p:nvPr userDrawn="1"/>
          </p:nvSpPr>
          <p:spPr>
            <a:xfrm>
              <a:off x="1" y="3174865"/>
              <a:ext cx="9144000" cy="3694577"/>
            </a:xfrm>
            <a:custGeom>
              <a:avLst/>
              <a:gdLst>
                <a:gd name="connsiteX0" fmla="*/ 6029715 w 6029715"/>
                <a:gd name="connsiteY0" fmla="*/ 0 h 6875638"/>
                <a:gd name="connsiteX1" fmla="*/ 6029715 w 6029715"/>
                <a:gd name="connsiteY1" fmla="*/ 6875638 h 6875638"/>
                <a:gd name="connsiteX2" fmla="*/ 0 w 6029715"/>
                <a:gd name="connsiteY2" fmla="*/ 6875638 h 6875638"/>
                <a:gd name="connsiteX3" fmla="*/ 6029715 w 6029715"/>
                <a:gd name="connsiteY3" fmla="*/ 0 h 6875638"/>
              </a:gdLst>
              <a:ahLst/>
              <a:cxnLst>
                <a:cxn ang="0">
                  <a:pos x="connsiteX0" y="connsiteY0"/>
                </a:cxn>
                <a:cxn ang="0">
                  <a:pos x="connsiteX1" y="connsiteY1"/>
                </a:cxn>
                <a:cxn ang="0">
                  <a:pos x="connsiteX2" y="connsiteY2"/>
                </a:cxn>
                <a:cxn ang="0">
                  <a:pos x="connsiteX3" y="connsiteY3"/>
                </a:cxn>
              </a:cxnLst>
              <a:rect l="l" t="t" r="r" b="b"/>
              <a:pathLst>
                <a:path w="6029715" h="6875638">
                  <a:moveTo>
                    <a:pt x="6029715" y="0"/>
                  </a:moveTo>
                  <a:lnTo>
                    <a:pt x="6029715" y="6875638"/>
                  </a:lnTo>
                  <a:lnTo>
                    <a:pt x="0" y="6875638"/>
                  </a:lnTo>
                  <a:lnTo>
                    <a:pt x="6029715" y="0"/>
                  </a:lnTo>
                  <a:close/>
                </a:path>
              </a:pathLst>
            </a:custGeom>
            <a:solidFill>
              <a:srgbClr val="1768B1">
                <a:alpha val="16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b="0" i="0" dirty="0">
                <a:latin typeface="Source Sans Pro Light" charset="0"/>
              </a:endParaRPr>
            </a:p>
          </p:txBody>
        </p:sp>
      </p:grpSp>
      <p:pic>
        <p:nvPicPr>
          <p:cNvPr id="2" name="Picture 1"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34"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
        <p:nvSpPr>
          <p:cNvPr id="35" name="Title 19"/>
          <p:cNvSpPr>
            <a:spLocks noGrp="1"/>
          </p:cNvSpPr>
          <p:nvPr userDrawn="1">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spTree>
    <p:extLst>
      <p:ext uri="{BB962C8B-B14F-4D97-AF65-F5344CB8AC3E}">
        <p14:creationId xmlns:p14="http://schemas.microsoft.com/office/powerpoint/2010/main" val="130537263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13" name="Title 19"/>
          <p:cNvSpPr>
            <a:spLocks noGrp="1"/>
          </p:cNvSpPr>
          <p:nvPr>
            <p:ph type="title" hasCustomPrompt="1"/>
          </p:nvPr>
        </p:nvSpPr>
        <p:spPr>
          <a:xfrm>
            <a:off x="0" y="-7478"/>
            <a:ext cx="9144000" cy="710655"/>
          </a:xfrm>
          <a:prstGeom prst="rect">
            <a:avLst/>
          </a:prstGeom>
          <a:solidFill>
            <a:srgbClr val="1768B1"/>
          </a:solidFill>
        </p:spPr>
        <p:txBody>
          <a:bodyPr vert="horz"/>
          <a:lstStyle>
            <a:lvl1pPr marL="292100" algn="l">
              <a:lnSpc>
                <a:spcPts val="3980"/>
              </a:lnSpc>
              <a:defRPr sz="3200" b="0" i="0" baseline="0">
                <a:solidFill>
                  <a:schemeClr val="bg1"/>
                </a:solidFill>
                <a:latin typeface="Source Sans Pro"/>
                <a:cs typeface="Source Sans Pro"/>
              </a:defRPr>
            </a:lvl1pPr>
          </a:lstStyle>
          <a:p>
            <a:r>
              <a:rPr lang="en-US" dirty="0" smtClean="0"/>
              <a:t>Click to edit title</a:t>
            </a:r>
            <a:endParaRPr lang="en-US" dirty="0"/>
          </a:p>
        </p:txBody>
      </p:sp>
      <p:pic>
        <p:nvPicPr>
          <p:cNvPr id="15" name="Picture 14" descr="footer.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6318497"/>
            <a:ext cx="9152141" cy="547644"/>
          </a:xfrm>
          <a:prstGeom prst="rect">
            <a:avLst/>
          </a:prstGeom>
        </p:spPr>
      </p:pic>
      <p:sp>
        <p:nvSpPr>
          <p:cNvPr id="16" name="Slide Number Placeholder 5"/>
          <p:cNvSpPr txBox="1">
            <a:spLocks/>
          </p:cNvSpPr>
          <p:nvPr userDrawn="1"/>
        </p:nvSpPr>
        <p:spPr>
          <a:xfrm>
            <a:off x="6826732" y="6414964"/>
            <a:ext cx="21336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r>
              <a:rPr lang="en-US" sz="1400" dirty="0" smtClean="0">
                <a:solidFill>
                  <a:srgbClr val="FFFFFF"/>
                </a:solidFill>
                <a:latin typeface="Source Sans Pro"/>
                <a:cs typeface="Source Sans Pro"/>
              </a:rPr>
              <a:t>   |   </a:t>
            </a:r>
            <a:fld id="{D43A6F16-D3CF-4F46-B6D9-B3CAB1B87938}" type="slidenum">
              <a:rPr lang="en-US" sz="1400" smtClean="0">
                <a:solidFill>
                  <a:srgbClr val="FFFFFF"/>
                </a:solidFill>
                <a:latin typeface="Source Sans Pro"/>
                <a:cs typeface="Source Sans Pro"/>
              </a:rPr>
              <a:pPr algn="r"/>
              <a:t>‹#›</a:t>
            </a:fld>
            <a:endParaRPr lang="en-US" sz="1400" dirty="0">
              <a:solidFill>
                <a:srgbClr val="FFFFFF"/>
              </a:solidFill>
              <a:latin typeface="Source Sans Pro"/>
              <a:cs typeface="Source Sans Pro"/>
            </a:endParaRPr>
          </a:p>
        </p:txBody>
      </p:sp>
    </p:spTree>
    <p:extLst>
      <p:ext uri="{BB962C8B-B14F-4D97-AF65-F5344CB8AC3E}">
        <p14:creationId xmlns:p14="http://schemas.microsoft.com/office/powerpoint/2010/main" val="208308329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336511238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pic>
        <p:nvPicPr>
          <p:cNvPr id="14" name="Picture 13"/>
          <p:cNvPicPr>
            <a:picLocks noChangeAspect="1"/>
          </p:cNvPicPr>
          <p:nvPr userDrawn="1"/>
        </p:nvPicPr>
        <p:blipFill rotWithShape="1">
          <a:blip r:embed="rId2" cstate="email">
            <a:extLst>
              <a:ext uri="{28A0092B-C50C-407E-A947-70E740481C1C}">
                <a14:useLocalDpi xmlns:a14="http://schemas.microsoft.com/office/drawing/2010/main"/>
              </a:ext>
            </a:extLst>
          </a:blip>
          <a:srcRect l="5219" r="3872"/>
          <a:stretch/>
        </p:blipFill>
        <p:spPr>
          <a:xfrm>
            <a:off x="-60960" y="-8390"/>
            <a:ext cx="9296400" cy="6881326"/>
          </a:xfrm>
          <a:prstGeom prst="rect">
            <a:avLst/>
          </a:prstGeom>
        </p:spPr>
      </p:pic>
      <p:sp>
        <p:nvSpPr>
          <p:cNvPr id="36" name="Text Placeholder 35"/>
          <p:cNvSpPr>
            <a:spLocks noGrp="1"/>
          </p:cNvSpPr>
          <p:nvPr userDrawn="1">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988375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genda">
    <p:spTree>
      <p:nvGrpSpPr>
        <p:cNvPr id="1" name=""/>
        <p:cNvGrpSpPr/>
        <p:nvPr/>
      </p:nvGrpSpPr>
      <p:grpSpPr>
        <a:xfrm>
          <a:off x="0" y="0"/>
          <a:ext cx="0" cy="0"/>
          <a:chOff x="0" y="0"/>
          <a:chExt cx="0" cy="0"/>
        </a:xfrm>
      </p:grpSpPr>
      <p:pic>
        <p:nvPicPr>
          <p:cNvPr id="4" name="Picture 3" descr="agenda2.jpg"/>
          <p:cNvPicPr>
            <a:picLocks noChangeAspect="1"/>
          </p:cNvPicPr>
          <p:nvPr userDrawn="1"/>
        </p:nvPicPr>
        <p:blipFill rotWithShape="1">
          <a:blip r:embed="rId2">
            <a:extLst>
              <a:ext uri="{28A0092B-C50C-407E-A947-70E740481C1C}">
                <a14:useLocalDpi xmlns:a14="http://schemas.microsoft.com/office/drawing/2010/main" val="0"/>
              </a:ext>
            </a:extLst>
          </a:blip>
          <a:srcRect l="19229" r="19889"/>
          <a:stretch/>
        </p:blipFill>
        <p:spPr>
          <a:xfrm>
            <a:off x="0" y="-2541"/>
            <a:ext cx="9144000" cy="6869049"/>
          </a:xfrm>
          <a:prstGeom prst="rect">
            <a:avLst/>
          </a:prstGeom>
        </p:spPr>
      </p:pic>
      <p:sp>
        <p:nvSpPr>
          <p:cNvPr id="9"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186709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pic>
        <p:nvPicPr>
          <p:cNvPr id="3" name="Picture 2" descr="agenda3.jpg"/>
          <p:cNvPicPr>
            <a:picLocks noChangeAspect="1"/>
          </p:cNvPicPr>
          <p:nvPr userDrawn="1"/>
        </p:nvPicPr>
        <p:blipFill rotWithShape="1">
          <a:blip r:embed="rId2">
            <a:extLst>
              <a:ext uri="{28A0092B-C50C-407E-A947-70E740481C1C}">
                <a14:useLocalDpi xmlns:a14="http://schemas.microsoft.com/office/drawing/2010/main" val="0"/>
              </a:ext>
            </a:extLst>
          </a:blip>
          <a:srcRect l="19206" r="19518"/>
          <a:stretch/>
        </p:blipFill>
        <p:spPr>
          <a:xfrm>
            <a:off x="0" y="0"/>
            <a:ext cx="9155981" cy="6876852"/>
          </a:xfrm>
          <a:prstGeom prst="rect">
            <a:avLst/>
          </a:prstGeom>
        </p:spPr>
      </p:pic>
      <p:sp>
        <p:nvSpPr>
          <p:cNvPr id="4" name="Text Placeholder 35"/>
          <p:cNvSpPr>
            <a:spLocks noGrp="1"/>
          </p:cNvSpPr>
          <p:nvPr>
            <p:ph type="body" sz="quarter" idx="13" hasCustomPrompt="1"/>
          </p:nvPr>
        </p:nvSpPr>
        <p:spPr>
          <a:xfrm>
            <a:off x="569913" y="2377590"/>
            <a:ext cx="6256337" cy="1728788"/>
          </a:xfrm>
          <a:prstGeom prst="rect">
            <a:avLst/>
          </a:prstGeom>
        </p:spPr>
        <p:txBody>
          <a:bodyPr vert="horz"/>
          <a:lstStyle>
            <a:lvl1pPr marL="0" indent="0">
              <a:buNone/>
              <a:defRPr sz="3600">
                <a:solidFill>
                  <a:schemeClr val="bg1"/>
                </a:solidFill>
                <a:latin typeface="Source Sans Pro Light"/>
                <a:cs typeface="Source Sans Pro Light"/>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smtClean="0"/>
              <a:t>Name of an Agenda Item</a:t>
            </a:r>
          </a:p>
          <a:p>
            <a:pPr lvl="0"/>
            <a:r>
              <a:rPr lang="en-US" dirty="0" smtClean="0"/>
              <a:t>Section Divider</a:t>
            </a:r>
          </a:p>
        </p:txBody>
      </p:sp>
    </p:spTree>
    <p:extLst>
      <p:ext uri="{BB962C8B-B14F-4D97-AF65-F5344CB8AC3E}">
        <p14:creationId xmlns:p14="http://schemas.microsoft.com/office/powerpoint/2010/main" val="4080330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London_Graphics_x">
    <p:spTree>
      <p:nvGrpSpPr>
        <p:cNvPr id="1" name=""/>
        <p:cNvGrpSpPr/>
        <p:nvPr/>
      </p:nvGrpSpPr>
      <p:grpSpPr>
        <a:xfrm>
          <a:off x="0" y="0"/>
          <a:ext cx="0" cy="0"/>
          <a:chOff x="0" y="0"/>
          <a:chExt cx="0" cy="0"/>
        </a:xfrm>
      </p:grpSpPr>
      <p:sp>
        <p:nvSpPr>
          <p:cNvPr id="12" name="Rectangle 11"/>
          <p:cNvSpPr/>
          <p:nvPr userDrawn="1"/>
        </p:nvSpPr>
        <p:spPr bwMode="auto">
          <a:xfrm>
            <a:off x="0" y="3371292"/>
            <a:ext cx="9144000" cy="115416"/>
          </a:xfrm>
          <a:prstGeom prst="rect">
            <a:avLst/>
          </a:prstGeom>
          <a:solidFill>
            <a:srgbClr val="FFFFFF"/>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3000" dirty="0">
              <a:solidFill>
                <a:srgbClr val="1A8AC7"/>
              </a:solidFill>
              <a:latin typeface="DINOT-Medium" charset="0"/>
              <a:ea typeface="ＭＳ Ｐゴシック" charset="0"/>
              <a:cs typeface="DINOT-Medium" charset="0"/>
              <a:sym typeface="DINOT-Medium" charset="0"/>
            </a:endParaRPr>
          </a:p>
        </p:txBody>
      </p:sp>
      <p:sp>
        <p:nvSpPr>
          <p:cNvPr id="14" name="Text Placeholder 13"/>
          <p:cNvSpPr>
            <a:spLocks noGrp="1"/>
          </p:cNvSpPr>
          <p:nvPr>
            <p:ph type="body" sz="quarter" idx="10" hasCustomPrompt="1"/>
          </p:nvPr>
        </p:nvSpPr>
        <p:spPr>
          <a:xfrm>
            <a:off x="142875" y="304800"/>
            <a:ext cx="8694738" cy="609600"/>
          </a:xfrm>
          <a:prstGeom prst="rect">
            <a:avLst/>
          </a:prstGeom>
        </p:spPr>
        <p:txBody>
          <a:bodyPr vert="horz" lIns="38405" tIns="19202" rIns="38405" bIns="19202"/>
          <a:lstStyle>
            <a:lvl1pPr marL="133350" indent="0">
              <a:buNone/>
              <a:defRPr sz="3200" b="0" i="0" baseline="0">
                <a:solidFill>
                  <a:schemeClr val="tx2"/>
                </a:solidFill>
                <a:latin typeface="Source Sans Pro Light" charset="0"/>
              </a:defRPr>
            </a:lvl1pPr>
          </a:lstStyle>
          <a:p>
            <a:pPr lvl="0"/>
            <a:r>
              <a:rPr lang="en-US" dirty="0" smtClean="0"/>
              <a:t>Insert Title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14360" y="6079335"/>
            <a:ext cx="624840" cy="484434"/>
          </a:xfrm>
          <a:prstGeom prst="rect">
            <a:avLst/>
          </a:prstGeom>
        </p:spPr>
      </p:pic>
    </p:spTree>
    <p:extLst>
      <p:ext uri="{BB962C8B-B14F-4D97-AF65-F5344CB8AC3E}">
        <p14:creationId xmlns:p14="http://schemas.microsoft.com/office/powerpoint/2010/main" val="1274730379"/>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7271243"/>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64" r:id="rId4"/>
    <p:sldLayoutId id="2147483655" r:id="rId5"/>
    <p:sldLayoutId id="2147483663" r:id="rId6"/>
    <p:sldLayoutId id="2147483662" r:id="rId7"/>
    <p:sldLayoutId id="2147483692" r:id="rId8"/>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hyperlink" Target="twitter.com/icann" TargetMode="External"/><Relationship Id="rId13" Type="http://schemas.openxmlformats.org/officeDocument/2006/relationships/image" Target="../media/image11.png"/><Relationship Id="rId14" Type="http://schemas.openxmlformats.org/officeDocument/2006/relationships/hyperlink" Target="gplus.to/icann" TargetMode="External"/><Relationship Id="rId15" Type="http://schemas.openxmlformats.org/officeDocument/2006/relationships/image" Target="../media/image12.png"/><Relationship Id="rId16" Type="http://schemas.openxmlformats.org/officeDocument/2006/relationships/hyperlink" Target="weibo.com/ICANNorg" TargetMode="External"/><Relationship Id="rId17" Type="http://schemas.openxmlformats.org/officeDocument/2006/relationships/image" Target="../media/image13.png"/><Relationship Id="rId18" Type="http://schemas.openxmlformats.org/officeDocument/2006/relationships/hyperlink" Target="slideshare.net/icannpresentations" TargetMode="External"/><Relationship Id="rId19" Type="http://schemas.openxmlformats.org/officeDocument/2006/relationships/image" Target="../media/image14.png"/><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2.emf"/><Relationship Id="rId4" Type="http://schemas.openxmlformats.org/officeDocument/2006/relationships/hyperlink" Target="flickr.com/photos/icann" TargetMode="External"/><Relationship Id="rId5" Type="http://schemas.openxmlformats.org/officeDocument/2006/relationships/image" Target="../media/image7.png"/><Relationship Id="rId6" Type="http://schemas.openxmlformats.org/officeDocument/2006/relationships/hyperlink" Target="facebook.com/icannorg" TargetMode="External"/><Relationship Id="rId7" Type="http://schemas.openxmlformats.org/officeDocument/2006/relationships/image" Target="../media/image8.png"/><Relationship Id="rId8" Type="http://schemas.openxmlformats.org/officeDocument/2006/relationships/hyperlink" Target="youtube.com/user/ICANNnews" TargetMode="External"/><Relationship Id="rId9" Type="http://schemas.openxmlformats.org/officeDocument/2006/relationships/image" Target="../media/image9.png"/><Relationship Id="rId10" Type="http://schemas.openxmlformats.org/officeDocument/2006/relationships/hyperlink" Target="linkedin.com/company/icann"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csonet.org/content/documents/E2011INF4.pdf"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hyperlink" Target="http://www.icann.org/en/news/correspondence/dryden-to-crocker-chalaby-annex2-22mar13-en.pdf" TargetMode="External"/><Relationship Id="rId4" Type="http://schemas.openxmlformats.org/officeDocument/2006/relationships/hyperlink" Target="https://www.icann.org/resources/pages/reserved-2013-07-08-en" TargetMode="External"/><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hyperlink" Target="https://community.icann.org/display/IIPIRT/Protected+Identifier+Lists+-+Draft+Page+for+IRT+Use+Only" TargetMode="External"/><Relationship Id="rId4" Type="http://schemas.openxmlformats.org/officeDocument/2006/relationships/hyperlink" Target="https://www.icann.org/sites/default/files/packages/reserved-names/ReservedNames.xml" TargetMode="External"/><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s://community.icann.org/pages/viewpage.action?pageId=54694212"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076115" y="4232067"/>
            <a:ext cx="6240782" cy="1289669"/>
          </a:xfrm>
          <a:prstGeom prst="rect">
            <a:avLst/>
          </a:prstGeom>
          <a:noFill/>
        </p:spPr>
        <p:txBody>
          <a:bodyPr wrap="none" rtlCol="0">
            <a:spAutoFit/>
          </a:bodyPr>
          <a:lstStyle/>
          <a:p>
            <a:pPr>
              <a:lnSpc>
                <a:spcPts val="4700"/>
              </a:lnSpc>
            </a:pPr>
            <a:r>
              <a:rPr lang="en-US" sz="3600" dirty="0" smtClean="0">
                <a:solidFill>
                  <a:srgbClr val="FFFFFF"/>
                </a:solidFill>
                <a:latin typeface="Source Sans Pro"/>
                <a:cs typeface="Source Sans Pro"/>
              </a:rPr>
              <a:t>IGO/INGO Identifiers Protection </a:t>
            </a:r>
          </a:p>
          <a:p>
            <a:pPr>
              <a:lnSpc>
                <a:spcPts val="4700"/>
              </a:lnSpc>
            </a:pPr>
            <a:r>
              <a:rPr lang="en-US" sz="3600" dirty="0" smtClean="0">
                <a:solidFill>
                  <a:srgbClr val="FFFFFF"/>
                </a:solidFill>
                <a:latin typeface="Source Sans Pro"/>
                <a:cs typeface="Source Sans Pro"/>
              </a:rPr>
              <a:t>Policy Implementation</a:t>
            </a:r>
            <a:endParaRPr lang="en-US" sz="3600" dirty="0">
              <a:solidFill>
                <a:srgbClr val="FFFFFF"/>
              </a:solidFill>
              <a:latin typeface="Source Sans Pro"/>
              <a:cs typeface="Source Sans Pro"/>
            </a:endParaRPr>
          </a:p>
        </p:txBody>
      </p:sp>
      <p:sp>
        <p:nvSpPr>
          <p:cNvPr id="4" name="TextBox 3"/>
          <p:cNvSpPr txBox="1"/>
          <p:nvPr/>
        </p:nvSpPr>
        <p:spPr>
          <a:xfrm>
            <a:off x="2076114" y="5519706"/>
            <a:ext cx="6151043" cy="400110"/>
          </a:xfrm>
          <a:prstGeom prst="rect">
            <a:avLst/>
          </a:prstGeom>
          <a:noFill/>
        </p:spPr>
        <p:txBody>
          <a:bodyPr wrap="none" rtlCol="0">
            <a:spAutoFit/>
          </a:bodyPr>
          <a:lstStyle/>
          <a:p>
            <a:r>
              <a:rPr lang="en-US" sz="2000" dirty="0" smtClean="0">
                <a:solidFill>
                  <a:srgbClr val="FFFFFF"/>
                </a:solidFill>
                <a:latin typeface="Source Sans Pro"/>
                <a:cs typeface="Source Sans Pro"/>
              </a:rPr>
              <a:t>Implementation </a:t>
            </a:r>
            <a:r>
              <a:rPr lang="en-US" sz="2000" dirty="0" smtClean="0">
                <a:solidFill>
                  <a:srgbClr val="FFFFFF"/>
                </a:solidFill>
                <a:latin typeface="Source Sans Pro"/>
                <a:cs typeface="Source Sans Pro"/>
              </a:rPr>
              <a:t>Review </a:t>
            </a:r>
            <a:r>
              <a:rPr lang="en-US" sz="2000" dirty="0" smtClean="0">
                <a:solidFill>
                  <a:srgbClr val="FFFFFF"/>
                </a:solidFill>
                <a:latin typeface="Source Sans Pro"/>
                <a:cs typeface="Source Sans Pro"/>
              </a:rPr>
              <a:t>Team Meeting </a:t>
            </a:r>
            <a:r>
              <a:rPr lang="en-US" sz="2000" dirty="0" smtClean="0">
                <a:solidFill>
                  <a:srgbClr val="FFFFFF"/>
                </a:solidFill>
                <a:latin typeface="Source Sans Pro"/>
                <a:ea typeface="Wingdings"/>
                <a:cs typeface="Source Sans Pro"/>
                <a:sym typeface="Wingdings"/>
              </a:rPr>
              <a:t>|  </a:t>
            </a:r>
            <a:r>
              <a:rPr lang="en-US" sz="2000" dirty="0" smtClean="0">
                <a:solidFill>
                  <a:srgbClr val="FFFFFF"/>
                </a:solidFill>
                <a:latin typeface="Source Sans Pro"/>
                <a:ea typeface="Wingdings"/>
                <a:cs typeface="Source Sans Pro"/>
                <a:sym typeface="Wingdings"/>
              </a:rPr>
              <a:t>25 August </a:t>
            </a:r>
            <a:r>
              <a:rPr lang="en-US" sz="2000" dirty="0">
                <a:solidFill>
                  <a:srgbClr val="FFFFFF"/>
                </a:solidFill>
                <a:latin typeface="Source Sans Pro"/>
                <a:ea typeface="Wingdings"/>
                <a:cs typeface="Source Sans Pro"/>
                <a:sym typeface="Wingdings"/>
              </a:rPr>
              <a:t>2016</a:t>
            </a:r>
            <a:endParaRPr lang="en-US" sz="2000" dirty="0">
              <a:solidFill>
                <a:srgbClr val="FFFFFF"/>
              </a:solidFill>
              <a:latin typeface="Source Sans Pro"/>
              <a:cs typeface="Source Sans Pro"/>
            </a:endParaRPr>
          </a:p>
        </p:txBody>
      </p:sp>
      <p:sp>
        <p:nvSpPr>
          <p:cNvPr id="5" name="TextBox 4"/>
          <p:cNvSpPr txBox="1"/>
          <p:nvPr/>
        </p:nvSpPr>
        <p:spPr>
          <a:xfrm>
            <a:off x="6145646" y="627196"/>
            <a:ext cx="184666" cy="369332"/>
          </a:xfrm>
          <a:prstGeom prst="rect">
            <a:avLst/>
          </a:prstGeom>
          <a:noFill/>
        </p:spPr>
        <p:txBody>
          <a:bodyPr wrap="none" rtlCol="0">
            <a:spAutoFit/>
          </a:bodyPr>
          <a:lstStyle/>
          <a:p>
            <a:endParaRPr lang="en-US" dirty="0">
              <a:latin typeface="Source Sans Pro Light" charset="0"/>
            </a:endParaRPr>
          </a:p>
        </p:txBody>
      </p:sp>
    </p:spTree>
    <p:extLst>
      <p:ext uri="{BB962C8B-B14F-4D97-AF65-F5344CB8AC3E}">
        <p14:creationId xmlns:p14="http://schemas.microsoft.com/office/powerpoint/2010/main" val="13674083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en-US" b="1" dirty="0" smtClean="0">
                <a:latin typeface="Source Sans Pro"/>
                <a:cs typeface="Source Sans Pro"/>
              </a:rPr>
              <a:t>Back up slides</a:t>
            </a:r>
          </a:p>
        </p:txBody>
      </p:sp>
      <p:sp>
        <p:nvSpPr>
          <p:cNvPr id="3" name="TextBox 2"/>
          <p:cNvSpPr txBox="1"/>
          <p:nvPr/>
        </p:nvSpPr>
        <p:spPr>
          <a:xfrm>
            <a:off x="843280" y="1219200"/>
            <a:ext cx="184666" cy="369332"/>
          </a:xfrm>
          <a:prstGeom prst="rect">
            <a:avLst/>
          </a:prstGeom>
          <a:noFill/>
        </p:spPr>
        <p:txBody>
          <a:bodyPr wrap="none" rtlCol="0">
            <a:spAutoFit/>
          </a:bodyPr>
          <a:lstStyle/>
          <a:p>
            <a:endParaRPr lang="en-US" dirty="0">
              <a:latin typeface="Source Sans Pro Light" charset="0"/>
            </a:endParaRPr>
          </a:p>
        </p:txBody>
      </p:sp>
    </p:spTree>
    <p:extLst>
      <p:ext uri="{BB962C8B-B14F-4D97-AF65-F5344CB8AC3E}">
        <p14:creationId xmlns:p14="http://schemas.microsoft.com/office/powerpoint/2010/main" val="145467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IGO/INGO Identifier Lists Update Process</a:t>
            </a:r>
            <a:endParaRPr lang="en-US" dirty="0"/>
          </a:p>
        </p:txBody>
      </p:sp>
      <p:sp>
        <p:nvSpPr>
          <p:cNvPr id="6" name="Rectangle 5"/>
          <p:cNvSpPr/>
          <p:nvPr/>
        </p:nvSpPr>
        <p:spPr>
          <a:xfrm>
            <a:off x="267300" y="813843"/>
            <a:ext cx="8609399" cy="5570756"/>
          </a:xfrm>
          <a:prstGeom prst="rect">
            <a:avLst/>
          </a:prstGeom>
        </p:spPr>
        <p:txBody>
          <a:bodyPr wrap="square">
            <a:spAutoFit/>
          </a:bodyPr>
          <a:lstStyle/>
          <a:p>
            <a:pPr marL="342900" lvl="0" indent="-34290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INGO</a:t>
            </a:r>
            <a:endParaRPr lang="en-US" sz="2200" dirty="0">
              <a:solidFill>
                <a:srgbClr val="0C1F24"/>
              </a:solidFill>
              <a:latin typeface="Source Sans Pro Light" charset="0"/>
              <a:ea typeface="Source Sans Pro Light" charset="0"/>
              <a:cs typeface="Source Sans Pro Light" charset="0"/>
            </a:endParaRP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List Authority: ECOSOC List – UNDESA</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Annual updated list provided by UNDESA to ICANN</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ICANN provides the updated list to Claims system</a:t>
            </a:r>
          </a:p>
          <a:p>
            <a:pPr>
              <a:buSzPct val="75000"/>
            </a:pPr>
            <a:endParaRPr lang="en-US" sz="2000" dirty="0">
              <a:solidFill>
                <a:srgbClr val="0C1F24"/>
              </a:solidFill>
              <a:latin typeface="Source Sans Pro Light" charset="0"/>
              <a:ea typeface="Source Sans Pro Light" charset="0"/>
              <a:cs typeface="Source Sans Pro Light" charset="0"/>
            </a:endParaRPr>
          </a:p>
          <a:p>
            <a:pPr marL="342900" indent="-342900">
              <a:buSzPct val="75000"/>
              <a:buFont typeface="Wingdings" charset="2"/>
              <a:buChar char=""/>
            </a:pPr>
            <a:r>
              <a:rPr lang="en-US" sz="2200" dirty="0">
                <a:solidFill>
                  <a:srgbClr val="0C1F24"/>
                </a:solidFill>
                <a:latin typeface="Source Sans Pro Light" charset="0"/>
                <a:ea typeface="Source Sans Pro Light" charset="0"/>
                <a:cs typeface="Source Sans Pro Light" charset="0"/>
              </a:rPr>
              <a:t>IGO</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a:t>
            </a:r>
            <a:r>
              <a:rPr lang="en-US" sz="2000" dirty="0" smtClean="0">
                <a:solidFill>
                  <a:srgbClr val="0C1F24"/>
                </a:solidFill>
                <a:latin typeface="Source Sans Pro Light" charset="0"/>
                <a:ea typeface="Source Sans Pro Light" charset="0"/>
                <a:cs typeface="Source Sans Pro Light" charset="0"/>
              </a:rPr>
              <a:t>List Authority: GAC</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a:t>
            </a:r>
            <a:r>
              <a:rPr lang="en-US" sz="2000" dirty="0" smtClean="0">
                <a:solidFill>
                  <a:srgbClr val="0C1F24"/>
                </a:solidFill>
                <a:latin typeface="Source Sans Pro Light" charset="0"/>
                <a:ea typeface="Source Sans Pro Light" charset="0"/>
                <a:cs typeface="Source Sans Pro Light" charset="0"/>
              </a:rPr>
              <a:t>GAC may provide updated list “time to time” per policy recommendation</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	</a:t>
            </a:r>
            <a:r>
              <a:rPr lang="en-US" sz="2000" dirty="0" smtClean="0">
                <a:solidFill>
                  <a:srgbClr val="0C1F24"/>
                </a:solidFill>
                <a:latin typeface="Source Sans Pro Light" charset="0"/>
                <a:ea typeface="Source Sans Pro Light" charset="0"/>
                <a:cs typeface="Source Sans Pro Light" charset="0"/>
              </a:rPr>
              <a:t>ICANN updates the reservation list upon receipt</a:t>
            </a:r>
            <a:endParaRPr lang="en-US" sz="2000" dirty="0">
              <a:solidFill>
                <a:srgbClr val="0C1F24"/>
              </a:solidFill>
              <a:latin typeface="Source Sans Pro Light" charset="0"/>
              <a:ea typeface="Source Sans Pro Light" charset="0"/>
              <a:cs typeface="Source Sans Pro Light" charset="0"/>
            </a:endParaRPr>
          </a:p>
          <a:p>
            <a:pPr>
              <a:buSzPct val="75000"/>
            </a:pPr>
            <a:endParaRPr lang="en-US" sz="2000" dirty="0" smtClean="0">
              <a:solidFill>
                <a:srgbClr val="0C1F24"/>
              </a:solidFill>
              <a:latin typeface="Source Sans Pro Light" charset="0"/>
              <a:ea typeface="Source Sans Pro Light" charset="0"/>
              <a:cs typeface="Source Sans Pro Light" charset="0"/>
            </a:endParaRPr>
          </a:p>
          <a:p>
            <a:pPr marL="342900" indent="-342900">
              <a:buSzPct val="75000"/>
              <a:buFont typeface="Wingdings" charset="2"/>
              <a:buChar char=""/>
            </a:pPr>
            <a:r>
              <a:rPr lang="en-US" sz="2200" dirty="0">
                <a:solidFill>
                  <a:srgbClr val="0C1F24"/>
                </a:solidFill>
                <a:latin typeface="Source Sans Pro Light" charset="0"/>
                <a:ea typeface="Source Sans Pro Light" charset="0"/>
                <a:cs typeface="Source Sans Pro Light" charset="0"/>
              </a:rPr>
              <a:t>RCRC</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No policy recommendation language received regarding updates</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Follow the same process as IGO</a:t>
            </a:r>
          </a:p>
          <a:p>
            <a:pPr marL="742950" lvl="1" indent="-285750">
              <a:buSzPct val="75000"/>
              <a:buFont typeface="Wingdings" charset="2"/>
              <a:buChar char="v"/>
            </a:pPr>
            <a:endParaRPr lang="en-US" sz="2000" dirty="0" smtClean="0">
              <a:solidFill>
                <a:srgbClr val="0C1F24"/>
              </a:solidFill>
              <a:latin typeface="Source Sans Pro Light" charset="0"/>
              <a:ea typeface="Source Sans Pro Light" charset="0"/>
              <a:cs typeface="Source Sans Pro Light" charset="0"/>
            </a:endParaRPr>
          </a:p>
          <a:p>
            <a:pPr marL="342900" indent="-342900">
              <a:buSzPct val="75000"/>
              <a:buFont typeface="Wingdings" charset="2"/>
              <a:buChar char=""/>
            </a:pPr>
            <a:r>
              <a:rPr lang="en-US" sz="2200" dirty="0">
                <a:solidFill>
                  <a:srgbClr val="0C1F24"/>
                </a:solidFill>
                <a:latin typeface="Source Sans Pro Light" charset="0"/>
                <a:ea typeface="Source Sans Pro Light" charset="0"/>
                <a:cs typeface="Source Sans Pro Light" charset="0"/>
              </a:rPr>
              <a:t>IOC</a:t>
            </a:r>
          </a:p>
          <a:p>
            <a:pPr marL="800100" lvl="1" indent="-342900">
              <a:buSzPct val="75000"/>
              <a:buFont typeface="Courier New" charset="0"/>
              <a:buChar char="o"/>
            </a:pPr>
            <a:r>
              <a:rPr lang="en-US" sz="2000" dirty="0">
                <a:solidFill>
                  <a:srgbClr val="0C1F24"/>
                </a:solidFill>
                <a:latin typeface="Source Sans Pro Light" charset="0"/>
                <a:ea typeface="Source Sans Pro Light" charset="0"/>
                <a:cs typeface="Source Sans Pro Light" charset="0"/>
              </a:rPr>
              <a:t>No policy recommendation language received regarding </a:t>
            </a:r>
            <a:r>
              <a:rPr lang="en-US" sz="2000" dirty="0" smtClean="0">
                <a:solidFill>
                  <a:srgbClr val="0C1F24"/>
                </a:solidFill>
                <a:latin typeface="Source Sans Pro Light" charset="0"/>
                <a:ea typeface="Source Sans Pro Light" charset="0"/>
                <a:cs typeface="Source Sans Pro Light" charset="0"/>
              </a:rPr>
              <a:t>updates</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Follow the same process as IGO</a:t>
            </a:r>
            <a:endParaRPr lang="en-US" sz="2000" dirty="0">
              <a:solidFill>
                <a:srgbClr val="0C1F24"/>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123186658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738598" y="736024"/>
            <a:ext cx="6405402" cy="224925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dirty="0">
              <a:solidFill>
                <a:prstClr val="white"/>
              </a:solidFill>
              <a:latin typeface="Source Sans Pro Light" charset="0"/>
            </a:endParaRPr>
          </a:p>
        </p:txBody>
      </p:sp>
      <p:sp>
        <p:nvSpPr>
          <p:cNvPr id="7" name="Text Placeholder 32"/>
          <p:cNvSpPr txBox="1">
            <a:spLocks/>
          </p:cNvSpPr>
          <p:nvPr/>
        </p:nvSpPr>
        <p:spPr bwMode="auto">
          <a:xfrm>
            <a:off x="2968430" y="1603503"/>
            <a:ext cx="4808999" cy="9112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defTabSz="685800">
              <a:defRPr>
                <a:solidFill>
                  <a:schemeClr val="tx1"/>
                </a:solidFill>
                <a:latin typeface="Calibri" charset="0"/>
                <a:ea typeface="ＭＳ Ｐゴシック" charset="0"/>
              </a:defRPr>
            </a:lvl1pPr>
            <a:lvl2pPr marL="514350" indent="-171450" defTabSz="685800">
              <a:defRPr>
                <a:solidFill>
                  <a:schemeClr val="tx1"/>
                </a:solidFill>
                <a:latin typeface="Calibri" charset="0"/>
                <a:ea typeface="ＭＳ Ｐゴシック" charset="0"/>
              </a:defRPr>
            </a:lvl2pPr>
            <a:lvl3pPr marL="857250" indent="-171450" defTabSz="685800">
              <a:defRPr>
                <a:solidFill>
                  <a:schemeClr val="tx1"/>
                </a:solidFill>
                <a:latin typeface="Calibri" charset="0"/>
                <a:ea typeface="ＭＳ Ｐゴシック" charset="0"/>
              </a:defRPr>
            </a:lvl3pPr>
            <a:lvl4pPr marL="1200150" indent="-171450" defTabSz="685800">
              <a:defRPr>
                <a:solidFill>
                  <a:schemeClr val="tx1"/>
                </a:solidFill>
                <a:latin typeface="Calibri" charset="0"/>
                <a:ea typeface="ＭＳ Ｐゴシック" charset="0"/>
              </a:defRPr>
            </a:lvl4pPr>
            <a:lvl5pPr marL="1543050" indent="-171450" defTabSz="685800">
              <a:defRPr>
                <a:solidFill>
                  <a:schemeClr val="tx1"/>
                </a:solidFill>
                <a:latin typeface="Calibri" charset="0"/>
                <a:ea typeface="ＭＳ Ｐゴシック" charset="0"/>
              </a:defRPr>
            </a:lvl5pPr>
            <a:lvl6pPr marL="2000250" indent="-171450" defTabSz="685800" fontAlgn="base">
              <a:spcBef>
                <a:spcPct val="0"/>
              </a:spcBef>
              <a:spcAft>
                <a:spcPct val="0"/>
              </a:spcAft>
              <a:defRPr>
                <a:solidFill>
                  <a:schemeClr val="tx1"/>
                </a:solidFill>
                <a:latin typeface="Calibri" charset="0"/>
                <a:ea typeface="ＭＳ Ｐゴシック" charset="0"/>
              </a:defRPr>
            </a:lvl6pPr>
            <a:lvl7pPr marL="2457450" indent="-171450" defTabSz="685800" fontAlgn="base">
              <a:spcBef>
                <a:spcPct val="0"/>
              </a:spcBef>
              <a:spcAft>
                <a:spcPct val="0"/>
              </a:spcAft>
              <a:defRPr>
                <a:solidFill>
                  <a:schemeClr val="tx1"/>
                </a:solidFill>
                <a:latin typeface="Calibri" charset="0"/>
                <a:ea typeface="ＭＳ Ｐゴシック" charset="0"/>
              </a:defRPr>
            </a:lvl7pPr>
            <a:lvl8pPr marL="2914650" indent="-171450" defTabSz="685800" fontAlgn="base">
              <a:spcBef>
                <a:spcPct val="0"/>
              </a:spcBef>
              <a:spcAft>
                <a:spcPct val="0"/>
              </a:spcAft>
              <a:defRPr>
                <a:solidFill>
                  <a:schemeClr val="tx1"/>
                </a:solidFill>
                <a:latin typeface="Calibri" charset="0"/>
                <a:ea typeface="ＭＳ Ｐゴシック" charset="0"/>
              </a:defRPr>
            </a:lvl8pPr>
            <a:lvl9pPr marL="3371850" indent="-171450" defTabSz="685800" fontAlgn="base">
              <a:spcBef>
                <a:spcPct val="0"/>
              </a:spcBef>
              <a:spcAft>
                <a:spcPct val="0"/>
              </a:spcAft>
              <a:defRPr>
                <a:solidFill>
                  <a:schemeClr val="tx1"/>
                </a:solidFill>
                <a:latin typeface="Calibri" charset="0"/>
                <a:ea typeface="ＭＳ Ｐゴシック" charset="0"/>
              </a:defRPr>
            </a:lvl9pPr>
          </a:lstStyle>
          <a:p>
            <a:r>
              <a:rPr lang="en-US" sz="2000" dirty="0">
                <a:solidFill>
                  <a:schemeClr val="bg1"/>
                </a:solidFill>
                <a:latin typeface="Source Sans Pro"/>
                <a:cs typeface="Source Sans Pro"/>
              </a:rPr>
              <a:t>Reach </a:t>
            </a:r>
            <a:r>
              <a:rPr lang="en-US" sz="2000" dirty="0" smtClean="0">
                <a:solidFill>
                  <a:schemeClr val="bg1"/>
                </a:solidFill>
                <a:latin typeface="Source Sans Pro"/>
                <a:cs typeface="Source Sans Pro"/>
              </a:rPr>
              <a:t>me at:</a:t>
            </a:r>
          </a:p>
          <a:p>
            <a:r>
              <a:rPr lang="en-US" sz="2000" dirty="0" smtClean="0">
                <a:solidFill>
                  <a:schemeClr val="bg1"/>
                </a:solidFill>
                <a:latin typeface="Source Sans Pro"/>
                <a:cs typeface="Source Sans Pro"/>
              </a:rPr>
              <a:t>Email: </a:t>
            </a:r>
            <a:r>
              <a:rPr lang="en-US" sz="2000" dirty="0" err="1" smtClean="0">
                <a:solidFill>
                  <a:schemeClr val="bg1"/>
                </a:solidFill>
                <a:latin typeface="Source Sans Pro"/>
                <a:cs typeface="Source Sans Pro"/>
              </a:rPr>
              <a:t>dennis.chang@icann.org</a:t>
            </a:r>
            <a:endParaRPr lang="en-US" sz="2000" dirty="0" smtClean="0">
              <a:solidFill>
                <a:schemeClr val="bg1"/>
              </a:solidFill>
              <a:latin typeface="Source Sans Pro"/>
              <a:cs typeface="Source Sans Pro"/>
            </a:endParaRPr>
          </a:p>
          <a:p>
            <a:r>
              <a:rPr lang="en-US" sz="2000" dirty="0" smtClean="0">
                <a:solidFill>
                  <a:schemeClr val="bg1"/>
                </a:solidFill>
                <a:latin typeface="Source Sans Pro"/>
                <a:cs typeface="Source Sans Pro"/>
              </a:rPr>
              <a:t>Website: </a:t>
            </a:r>
            <a:r>
              <a:rPr lang="en-US" sz="2000" dirty="0" err="1" smtClean="0">
                <a:solidFill>
                  <a:schemeClr val="bg1"/>
                </a:solidFill>
                <a:latin typeface="Source Sans Pro"/>
                <a:cs typeface="Source Sans Pro"/>
              </a:rPr>
              <a:t>icann.org</a:t>
            </a:r>
            <a:endParaRPr lang="en-US" sz="2000" dirty="0" smtClean="0">
              <a:solidFill>
                <a:schemeClr val="bg1"/>
              </a:solidFill>
              <a:latin typeface="Source Sans Pro"/>
              <a:cs typeface="Source Sans Pro"/>
            </a:endParaRPr>
          </a:p>
        </p:txBody>
      </p:sp>
      <p:sp>
        <p:nvSpPr>
          <p:cNvPr id="8" name="Text Placeholder 33"/>
          <p:cNvSpPr txBox="1">
            <a:spLocks/>
          </p:cNvSpPr>
          <p:nvPr/>
        </p:nvSpPr>
        <p:spPr bwMode="auto">
          <a:xfrm>
            <a:off x="2968430" y="1099944"/>
            <a:ext cx="4808999" cy="39311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1pPr defTabSz="455613">
              <a:defRPr>
                <a:solidFill>
                  <a:schemeClr val="tx1"/>
                </a:solidFill>
                <a:latin typeface="Calibri" charset="0"/>
                <a:ea typeface="ＭＳ Ｐゴシック" charset="0"/>
              </a:defRPr>
            </a:lvl1pPr>
            <a:lvl2pPr marL="514350" indent="-171450" defTabSz="455613">
              <a:defRPr>
                <a:solidFill>
                  <a:schemeClr val="tx1"/>
                </a:solidFill>
                <a:latin typeface="Calibri" charset="0"/>
                <a:ea typeface="ＭＳ Ｐゴシック" charset="0"/>
              </a:defRPr>
            </a:lvl2pPr>
            <a:lvl3pPr marL="857250" indent="-171450" defTabSz="455613">
              <a:defRPr>
                <a:solidFill>
                  <a:schemeClr val="tx1"/>
                </a:solidFill>
                <a:latin typeface="Calibri" charset="0"/>
                <a:ea typeface="ＭＳ Ｐゴシック" charset="0"/>
              </a:defRPr>
            </a:lvl3pPr>
            <a:lvl4pPr marL="1200150" indent="-171450" defTabSz="455613">
              <a:defRPr>
                <a:solidFill>
                  <a:schemeClr val="tx1"/>
                </a:solidFill>
                <a:latin typeface="Calibri" charset="0"/>
                <a:ea typeface="ＭＳ Ｐゴシック" charset="0"/>
              </a:defRPr>
            </a:lvl4pPr>
            <a:lvl5pPr marL="1543050" indent="-171450" defTabSz="455613">
              <a:defRPr>
                <a:solidFill>
                  <a:schemeClr val="tx1"/>
                </a:solidFill>
                <a:latin typeface="Calibri" charset="0"/>
                <a:ea typeface="ＭＳ Ｐゴシック" charset="0"/>
              </a:defRPr>
            </a:lvl5pPr>
            <a:lvl6pPr marL="2000250" indent="-171450" defTabSz="455613" fontAlgn="base">
              <a:spcBef>
                <a:spcPct val="0"/>
              </a:spcBef>
              <a:spcAft>
                <a:spcPct val="0"/>
              </a:spcAft>
              <a:defRPr>
                <a:solidFill>
                  <a:schemeClr val="tx1"/>
                </a:solidFill>
                <a:latin typeface="Calibri" charset="0"/>
                <a:ea typeface="ＭＳ Ｐゴシック" charset="0"/>
              </a:defRPr>
            </a:lvl6pPr>
            <a:lvl7pPr marL="2457450" indent="-171450" defTabSz="455613" fontAlgn="base">
              <a:spcBef>
                <a:spcPct val="0"/>
              </a:spcBef>
              <a:spcAft>
                <a:spcPct val="0"/>
              </a:spcAft>
              <a:defRPr>
                <a:solidFill>
                  <a:schemeClr val="tx1"/>
                </a:solidFill>
                <a:latin typeface="Calibri" charset="0"/>
                <a:ea typeface="ＭＳ Ｐゴシック" charset="0"/>
              </a:defRPr>
            </a:lvl7pPr>
            <a:lvl8pPr marL="2914650" indent="-171450" defTabSz="455613" fontAlgn="base">
              <a:spcBef>
                <a:spcPct val="0"/>
              </a:spcBef>
              <a:spcAft>
                <a:spcPct val="0"/>
              </a:spcAft>
              <a:defRPr>
                <a:solidFill>
                  <a:schemeClr val="tx1"/>
                </a:solidFill>
                <a:latin typeface="Calibri" charset="0"/>
                <a:ea typeface="ＭＳ Ｐゴシック" charset="0"/>
              </a:defRPr>
            </a:lvl8pPr>
            <a:lvl9pPr marL="3371850" indent="-171450" defTabSz="455613" fontAlgn="base">
              <a:spcBef>
                <a:spcPct val="0"/>
              </a:spcBef>
              <a:spcAft>
                <a:spcPct val="0"/>
              </a:spcAft>
              <a:defRPr>
                <a:solidFill>
                  <a:schemeClr val="tx1"/>
                </a:solidFill>
                <a:latin typeface="Calibri" charset="0"/>
                <a:ea typeface="ＭＳ Ｐゴシック" charset="0"/>
              </a:defRPr>
            </a:lvl9pPr>
          </a:lstStyle>
          <a:p>
            <a:pPr>
              <a:lnSpc>
                <a:spcPct val="90000"/>
              </a:lnSpc>
              <a:spcBef>
                <a:spcPct val="20000"/>
              </a:spcBef>
            </a:pPr>
            <a:r>
              <a:rPr lang="en-AU" sz="2800" b="1" dirty="0">
                <a:solidFill>
                  <a:schemeClr val="bg1"/>
                </a:solidFill>
                <a:latin typeface="Source Sans Pro" charset="0"/>
                <a:ea typeface="Segoe UI" charset="0"/>
                <a:cs typeface="Segoe UI Semilight" charset="0"/>
              </a:rPr>
              <a:t>Thank You and Questions</a:t>
            </a:r>
          </a:p>
        </p:txBody>
      </p:sp>
      <p:sp>
        <p:nvSpPr>
          <p:cNvPr id="18" name="Rectangle 17"/>
          <p:cNvSpPr/>
          <p:nvPr/>
        </p:nvSpPr>
        <p:spPr>
          <a:xfrm>
            <a:off x="1" y="736024"/>
            <a:ext cx="2693114" cy="22492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350" dirty="0">
              <a:solidFill>
                <a:prstClr val="white"/>
              </a:solidFill>
              <a:latin typeface="Source Sans Pro Light" charset="0"/>
            </a:endParaRPr>
          </a:p>
        </p:txBody>
      </p:sp>
      <p:sp>
        <p:nvSpPr>
          <p:cNvPr id="22" name="Text Placeholder 32"/>
          <p:cNvSpPr txBox="1">
            <a:spLocks/>
          </p:cNvSpPr>
          <p:nvPr/>
        </p:nvSpPr>
        <p:spPr>
          <a:xfrm>
            <a:off x="5396046" y="3343899"/>
            <a:ext cx="21188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gplus.to</a:t>
            </a:r>
            <a:r>
              <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dirty="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3" name="Text Placeholder 32"/>
          <p:cNvSpPr txBox="1">
            <a:spLocks/>
          </p:cNvSpPr>
          <p:nvPr/>
        </p:nvSpPr>
        <p:spPr>
          <a:xfrm>
            <a:off x="5364494" y="4119353"/>
            <a:ext cx="267323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weibo.com</a:t>
            </a:r>
            <a:r>
              <a:rPr lang="en-US" sz="1800" dirty="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dirty="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ICANNorg</a:t>
            </a:r>
            <a:endPar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4" name="Text Placeholder 32"/>
          <p:cNvSpPr txBox="1">
            <a:spLocks/>
          </p:cNvSpPr>
          <p:nvPr/>
        </p:nvSpPr>
        <p:spPr>
          <a:xfrm>
            <a:off x="5364494" y="4884341"/>
            <a:ext cx="2949307"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flickr.com</a:t>
            </a:r>
            <a:r>
              <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/photos/</a:t>
            </a: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25" name="Text Placeholder 32"/>
          <p:cNvSpPr txBox="1">
            <a:spLocks/>
          </p:cNvSpPr>
          <p:nvPr/>
        </p:nvSpPr>
        <p:spPr>
          <a:xfrm>
            <a:off x="5364494" y="5554438"/>
            <a:ext cx="3700626" cy="425654"/>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slideshare.net</a:t>
            </a:r>
            <a:r>
              <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icannpresentations</a:t>
            </a:r>
            <a:endPar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2" name="Text Placeholder 32"/>
          <p:cNvSpPr txBox="1">
            <a:spLocks/>
          </p:cNvSpPr>
          <p:nvPr/>
        </p:nvSpPr>
        <p:spPr>
          <a:xfrm>
            <a:off x="1105839" y="3351787"/>
            <a:ext cx="234222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a:ea typeface="Segoe UI" panose="020B0502040204020203" pitchFamily="34" charset="0"/>
                <a:cs typeface="Source Sans Pro"/>
              </a:rPr>
              <a:t>twitter.com</a:t>
            </a:r>
            <a:r>
              <a:rPr lang="en-US" sz="1800" dirty="0" smtClean="0">
                <a:solidFill>
                  <a:srgbClr val="0A304B"/>
                </a:solidFill>
                <a:latin typeface="Source Sans Pro"/>
                <a:ea typeface="Segoe UI" panose="020B0502040204020203" pitchFamily="34" charset="0"/>
                <a:cs typeface="Source Sans Pro"/>
              </a:rPr>
              <a:t>/</a:t>
            </a:r>
            <a:r>
              <a:rPr lang="en-US" sz="1800" dirty="0" err="1" smtClean="0">
                <a:solidFill>
                  <a:srgbClr val="0A304B"/>
                </a:solidFill>
                <a:latin typeface="Source Sans Pro"/>
                <a:ea typeface="Segoe UI" panose="020B0502040204020203" pitchFamily="34" charset="0"/>
                <a:cs typeface="Source Sans Pro"/>
              </a:rPr>
              <a:t>icann</a:t>
            </a:r>
            <a:endParaRPr lang="en-US" sz="1800" dirty="0">
              <a:solidFill>
                <a:srgbClr val="0A304B"/>
              </a:solidFill>
              <a:latin typeface="Source Sans Pro"/>
              <a:ea typeface="Segoe UI" panose="020B0502040204020203" pitchFamily="34" charset="0"/>
              <a:cs typeface="Source Sans Pro"/>
            </a:endParaRPr>
          </a:p>
        </p:txBody>
      </p:sp>
      <p:sp>
        <p:nvSpPr>
          <p:cNvPr id="33" name="Text Placeholder 32"/>
          <p:cNvSpPr txBox="1">
            <a:spLocks/>
          </p:cNvSpPr>
          <p:nvPr/>
        </p:nvSpPr>
        <p:spPr>
          <a:xfrm>
            <a:off x="1105838" y="4119353"/>
            <a:ext cx="3262961"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a:ea typeface="Segoe UI" panose="020B0502040204020203" pitchFamily="34" charset="0"/>
                <a:cs typeface="Source Sans Pro"/>
              </a:rPr>
              <a:t>facebook.com</a:t>
            </a:r>
            <a:r>
              <a:rPr lang="en-US" sz="1800" dirty="0">
                <a:solidFill>
                  <a:srgbClr val="0A304B"/>
                </a:solidFill>
                <a:latin typeface="Source Sans Pro"/>
                <a:ea typeface="Segoe UI" panose="020B0502040204020203" pitchFamily="34" charset="0"/>
                <a:cs typeface="Source Sans Pro"/>
              </a:rPr>
              <a:t>/</a:t>
            </a:r>
            <a:r>
              <a:rPr lang="en-US" sz="1800" dirty="0" err="1">
                <a:solidFill>
                  <a:srgbClr val="0A304B"/>
                </a:solidFill>
                <a:latin typeface="Source Sans Pro"/>
                <a:ea typeface="Segoe UI" panose="020B0502040204020203" pitchFamily="34" charset="0"/>
                <a:cs typeface="Source Sans Pro"/>
              </a:rPr>
              <a:t>icannorg</a:t>
            </a:r>
            <a:endParaRPr lang="en-US" sz="1800" dirty="0">
              <a:solidFill>
                <a:srgbClr val="0A304B"/>
              </a:solidFill>
              <a:latin typeface="Source Sans Pro"/>
              <a:ea typeface="Segoe UI" panose="020B0502040204020203" pitchFamily="34" charset="0"/>
              <a:cs typeface="Source Sans Pro"/>
            </a:endParaRPr>
          </a:p>
        </p:txBody>
      </p:sp>
      <p:sp>
        <p:nvSpPr>
          <p:cNvPr id="34" name="Text Placeholder 32"/>
          <p:cNvSpPr txBox="1">
            <a:spLocks/>
          </p:cNvSpPr>
          <p:nvPr/>
        </p:nvSpPr>
        <p:spPr>
          <a:xfrm>
            <a:off x="1105838" y="4884341"/>
            <a:ext cx="3169242"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linkedin.com</a:t>
            </a:r>
            <a:r>
              <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/company/</a:t>
            </a: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a:t>
            </a:r>
            <a:endPar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5" name="Text Placeholder 32"/>
          <p:cNvSpPr txBox="1">
            <a:spLocks/>
          </p:cNvSpPr>
          <p:nvPr/>
        </p:nvSpPr>
        <p:spPr>
          <a:xfrm>
            <a:off x="1105839" y="5597403"/>
            <a:ext cx="3145416" cy="339725"/>
          </a:xfrm>
          <a:prstGeom prst="rect">
            <a:avLst/>
          </a:prstGeom>
        </p:spPr>
        <p:txBody>
          <a:bodyPr lIns="0" tIns="0" rIns="0" bIns="0" anchor="ctr"/>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Neris Thin" panose="00000300000000000000" pitchFamily="50"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Neris Thin" panose="00000300000000000000" pitchFamily="50"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Neris Thin" panose="00000300000000000000" pitchFamily="50"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Neris Thin" panose="00000300000000000000" pitchFamily="50"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457082">
              <a:spcBef>
                <a:spcPct val="20000"/>
              </a:spcBef>
              <a:buNone/>
              <a:defRPr/>
            </a:pPr>
            <a:r>
              <a:rPr lang="en-US" sz="1800" dirty="0" err="1">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youtube.com</a:t>
            </a:r>
            <a:r>
              <a:rPr lang="en-US" sz="1800" dirty="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/user</a:t>
            </a:r>
            <a:r>
              <a:rPr lang="en-US" sz="1800" dirty="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a:t>
            </a:r>
            <a:r>
              <a:rPr lang="en-US" sz="1800" dirty="0" err="1"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rPr>
              <a:t>icannnews</a:t>
            </a:r>
            <a:endParaRPr lang="en-US" sz="1800" dirty="0" smtClean="0">
              <a:solidFill>
                <a:srgbClr val="0A304B"/>
              </a:solidFill>
              <a:latin typeface="Source Sans Pro" panose="020B0503030403020204" pitchFamily="34" charset="0"/>
              <a:ea typeface="Segoe UI" panose="020B0502040204020203" pitchFamily="34" charset="0"/>
              <a:cs typeface="Segoe UI Semilight" panose="020B0402040204020203" pitchFamily="34" charset="0"/>
            </a:endParaRPr>
          </a:p>
        </p:txBody>
      </p:sp>
      <p:sp>
        <p:nvSpPr>
          <p:cNvPr id="39" name="Title 38"/>
          <p:cNvSpPr>
            <a:spLocks noGrp="1"/>
          </p:cNvSpPr>
          <p:nvPr>
            <p:ph type="title"/>
          </p:nvPr>
        </p:nvSpPr>
        <p:spPr>
          <a:prstGeom prst="rect">
            <a:avLst/>
          </a:prstGeom>
        </p:spPr>
        <p:txBody>
          <a:bodyPr/>
          <a:lstStyle/>
          <a:p>
            <a:r>
              <a:rPr lang="en-US" dirty="0" smtClean="0"/>
              <a:t>Engage with ICANN</a:t>
            </a:r>
            <a:endParaRPr lang="en-US" dirty="0"/>
          </a:p>
        </p:txBody>
      </p:sp>
      <p:pic>
        <p:nvPicPr>
          <p:cNvPr id="40" name="Picture 39" descr="ICANN_Logo_W.eps"/>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61982" y="921876"/>
            <a:ext cx="2366915" cy="1837061"/>
          </a:xfrm>
          <a:prstGeom prst="rect">
            <a:avLst/>
          </a:prstGeom>
        </p:spPr>
      </p:pic>
      <p:pic>
        <p:nvPicPr>
          <p:cNvPr id="41" name="Picture 40" descr="1420947842_social_style_3_flikr-128.png">
            <a:hlinkClick r:id="rId4" action="ppaction://hlinkfile"/>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4696383" y="4775809"/>
            <a:ext cx="537406" cy="537406"/>
          </a:xfrm>
          <a:prstGeom prst="rect">
            <a:avLst/>
          </a:prstGeom>
        </p:spPr>
      </p:pic>
      <p:pic>
        <p:nvPicPr>
          <p:cNvPr id="42" name="Picture 41" descr="1420948141_social_style_3_facebook-128.png">
            <a:hlinkClick r:id="rId6" action="ppaction://hlinkfile"/>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21744" y="4008507"/>
            <a:ext cx="545448" cy="545448"/>
          </a:xfrm>
          <a:prstGeom prst="rect">
            <a:avLst/>
          </a:prstGeom>
        </p:spPr>
      </p:pic>
      <p:pic>
        <p:nvPicPr>
          <p:cNvPr id="43" name="Picture 42" descr="1420948149_social_style_3_youtube-128.png">
            <a:hlinkClick r:id="rId8" action="ppaction://hlinkfile"/>
          </p:cNvPr>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425095" y="5526794"/>
            <a:ext cx="528999" cy="528999"/>
          </a:xfrm>
          <a:prstGeom prst="rect">
            <a:avLst/>
          </a:prstGeom>
        </p:spPr>
      </p:pic>
      <p:pic>
        <p:nvPicPr>
          <p:cNvPr id="45" name="Picture 44" descr="1420948164_social_style_3_in-128.png">
            <a:hlinkClick r:id="rId10" action="ppaction://hlinkfile"/>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26349" y="4783089"/>
            <a:ext cx="522847" cy="522847"/>
          </a:xfrm>
          <a:prstGeom prst="rect">
            <a:avLst/>
          </a:prstGeom>
        </p:spPr>
      </p:pic>
      <p:pic>
        <p:nvPicPr>
          <p:cNvPr id="46" name="Picture 45" descr="1420948433_social_style_3_twiter-128.png">
            <a:hlinkClick r:id="rId12" action="ppaction://hlinkfile"/>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417114" y="3242143"/>
            <a:ext cx="568165" cy="568165"/>
          </a:xfrm>
          <a:prstGeom prst="rect">
            <a:avLst/>
          </a:prstGeom>
        </p:spPr>
      </p:pic>
      <p:pic>
        <p:nvPicPr>
          <p:cNvPr id="47" name="Picture 46" descr="1420948423_social_style_3_googleplus-128.png">
            <a:hlinkClick r:id="rId14" action="ppaction://hlinkfile"/>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4696383" y="3257522"/>
            <a:ext cx="537406" cy="537406"/>
          </a:xfrm>
          <a:prstGeom prst="rect">
            <a:avLst/>
          </a:prstGeom>
        </p:spPr>
      </p:pic>
      <p:pic>
        <p:nvPicPr>
          <p:cNvPr id="48" name="Picture 47" descr="1420948525_cssi_sina_weibo-128.png">
            <a:hlinkClick r:id="rId16" action="ppaction://hlinkfile"/>
          </p:cNvPr>
          <p:cNvPicPr>
            <a:picLocks noChangeAspect="1"/>
          </p:cNvPicPr>
          <p:nvPr/>
        </p:nvPicPr>
        <p:blipFill>
          <a:blip r:embed="rId17" cstate="email">
            <a:extLst>
              <a:ext uri="{28A0092B-C50C-407E-A947-70E740481C1C}">
                <a14:useLocalDpi xmlns:a14="http://schemas.microsoft.com/office/drawing/2010/main"/>
              </a:ext>
            </a:extLst>
          </a:blip>
          <a:stretch>
            <a:fillRect/>
          </a:stretch>
        </p:blipFill>
        <p:spPr>
          <a:xfrm>
            <a:off x="4669434" y="3992952"/>
            <a:ext cx="576561" cy="576558"/>
          </a:xfrm>
          <a:prstGeom prst="rect">
            <a:avLst/>
          </a:prstGeom>
        </p:spPr>
      </p:pic>
      <p:pic>
        <p:nvPicPr>
          <p:cNvPr id="2" name="Picture 1" descr="1421037698_slideshare-128.png">
            <a:hlinkClick r:id="rId18" action="ppaction://hlinkfile"/>
          </p:cNvPr>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4693259" y="5514925"/>
            <a:ext cx="552736" cy="552736"/>
          </a:xfrm>
          <a:prstGeom prst="rect">
            <a:avLst/>
          </a:prstGeom>
        </p:spPr>
      </p:pic>
    </p:spTree>
    <p:extLst>
      <p:ext uri="{BB962C8B-B14F-4D97-AF65-F5344CB8AC3E}">
        <p14:creationId xmlns:p14="http://schemas.microsoft.com/office/powerpoint/2010/main" val="20077045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Project Background</a:t>
            </a:r>
            <a:endParaRPr lang="en-US" dirty="0"/>
          </a:p>
        </p:txBody>
      </p:sp>
      <p:sp>
        <p:nvSpPr>
          <p:cNvPr id="6" name="Rectangle 5"/>
          <p:cNvSpPr/>
          <p:nvPr/>
        </p:nvSpPr>
        <p:spPr>
          <a:xfrm>
            <a:off x="221333" y="871421"/>
            <a:ext cx="8579641" cy="5262979"/>
          </a:xfrm>
          <a:prstGeom prst="rect">
            <a:avLst/>
          </a:prstGeom>
        </p:spPr>
        <p:txBody>
          <a:bodyPr wrap="square">
            <a:spAutoFit/>
          </a:bodyPr>
          <a:lstStyle/>
          <a:p>
            <a:r>
              <a:rPr lang="en-US" sz="2100" dirty="0">
                <a:latin typeface="Source Sans Pro Light" charset="0"/>
                <a:ea typeface="Source Sans Pro Light" charset="0"/>
                <a:cs typeface="Source Sans Pro Light" charset="0"/>
              </a:rPr>
              <a:t>This Policy Development Process </a:t>
            </a:r>
            <a:r>
              <a:rPr lang="en-US" sz="2100" dirty="0" smtClean="0">
                <a:latin typeface="Source Sans Pro Light" charset="0"/>
                <a:ea typeface="Source Sans Pro Light" charset="0"/>
                <a:cs typeface="Source Sans Pro Light" charset="0"/>
              </a:rPr>
              <a:t>(PDP) was </a:t>
            </a:r>
            <a:r>
              <a:rPr lang="en-US" sz="2100" dirty="0">
                <a:latin typeface="Source Sans Pro Light" charset="0"/>
                <a:ea typeface="Source Sans Pro Light" charset="0"/>
                <a:cs typeface="Source Sans Pro Light" charset="0"/>
              </a:rPr>
              <a:t>initiated to develop policy recommendations for the provision of protection for identifiers </a:t>
            </a:r>
            <a:r>
              <a:rPr lang="en-US" sz="2100" dirty="0" smtClean="0">
                <a:latin typeface="Source Sans Pro Light" charset="0"/>
                <a:ea typeface="Source Sans Pro Light" charset="0"/>
                <a:cs typeface="Source Sans Pro Light" charset="0"/>
              </a:rPr>
              <a:t>of </a:t>
            </a:r>
            <a:r>
              <a:rPr lang="en-US" sz="2100" dirty="0">
                <a:latin typeface="Source Sans Pro Light" charset="0"/>
                <a:ea typeface="Source Sans Pro Light" charset="0"/>
                <a:cs typeface="Source Sans Pro Light" charset="0"/>
              </a:rPr>
              <a:t>certain International Governmental Organizations (IGOs) and International Non-Governmental Organizations (INGOs), including the Red Cross/Red Crescent Movement (RCRC) and the International Olympic Committee (IOC).</a:t>
            </a:r>
          </a:p>
          <a:p>
            <a:r>
              <a:rPr lang="en-US" sz="2100" dirty="0">
                <a:latin typeface="Source Sans Pro Light" charset="0"/>
                <a:ea typeface="Source Sans Pro Light" charset="0"/>
                <a:cs typeface="Source Sans Pro Light" charset="0"/>
              </a:rPr>
              <a:t> </a:t>
            </a:r>
          </a:p>
          <a:p>
            <a:r>
              <a:rPr lang="en-US" sz="2100" dirty="0">
                <a:latin typeface="Source Sans Pro Light" charset="0"/>
                <a:ea typeface="Source Sans Pro Light" charset="0"/>
                <a:cs typeface="Source Sans Pro Light" charset="0"/>
              </a:rPr>
              <a:t>The PDP Working Group completed its work in November 2013 and </a:t>
            </a:r>
            <a:r>
              <a:rPr lang="en-US" sz="2100" dirty="0" smtClean="0">
                <a:latin typeface="Source Sans Pro Light" charset="0"/>
                <a:ea typeface="Source Sans Pro Light" charset="0"/>
                <a:cs typeface="Source Sans Pro Light" charset="0"/>
              </a:rPr>
              <a:t>its </a:t>
            </a:r>
            <a:r>
              <a:rPr lang="en-US" sz="2100" dirty="0">
                <a:latin typeface="Source Sans Pro Light" charset="0"/>
                <a:ea typeface="Source Sans Pro Light" charset="0"/>
                <a:cs typeface="Source Sans Pro Light" charset="0"/>
              </a:rPr>
              <a:t>consensus recommendations </a:t>
            </a:r>
            <a:r>
              <a:rPr lang="en-US" sz="2100" dirty="0" smtClean="0">
                <a:latin typeface="Source Sans Pro Light" charset="0"/>
                <a:ea typeface="Source Sans Pro Light" charset="0"/>
                <a:cs typeface="Source Sans Pro Light" charset="0"/>
              </a:rPr>
              <a:t>were approved </a:t>
            </a:r>
            <a:r>
              <a:rPr lang="en-US" sz="2100" dirty="0">
                <a:latin typeface="Source Sans Pro Light" charset="0"/>
                <a:ea typeface="Source Sans Pro Light" charset="0"/>
                <a:cs typeface="Source Sans Pro Light" charset="0"/>
              </a:rPr>
              <a:t>by the GNSO Council. In April 2014, the ICANN </a:t>
            </a:r>
            <a:r>
              <a:rPr lang="en-US" sz="2100" dirty="0" smtClean="0">
                <a:latin typeface="Source Sans Pro Light" charset="0"/>
                <a:ea typeface="Source Sans Pro Light" charset="0"/>
                <a:cs typeface="Source Sans Pro Light" charset="0"/>
              </a:rPr>
              <a:t>Board adopted </a:t>
            </a:r>
            <a:r>
              <a:rPr lang="en-US" sz="2100" b="1" u="sng" dirty="0" smtClean="0">
                <a:latin typeface="Source Sans Pro Light" charset="0"/>
                <a:ea typeface="Source Sans Pro Light" charset="0"/>
                <a:cs typeface="Source Sans Pro Light" charset="0"/>
              </a:rPr>
              <a:t>those </a:t>
            </a:r>
            <a:r>
              <a:rPr lang="en-US" sz="2100" b="1" u="sng" dirty="0">
                <a:latin typeface="Source Sans Pro Light" charset="0"/>
                <a:ea typeface="Source Sans Pro Light" charset="0"/>
                <a:cs typeface="Source Sans Pro Light" charset="0"/>
              </a:rPr>
              <a:t>of the PDP recommendations that </a:t>
            </a:r>
            <a:r>
              <a:rPr lang="en-US" sz="2100" b="1" u="sng">
                <a:latin typeface="Source Sans Pro Light" charset="0"/>
                <a:ea typeface="Source Sans Pro Light" charset="0"/>
                <a:cs typeface="Source Sans Pro Light" charset="0"/>
              </a:rPr>
              <a:t>were </a:t>
            </a:r>
            <a:r>
              <a:rPr lang="en-US" sz="2100" b="1" u="sng" smtClean="0">
                <a:latin typeface="Source Sans Pro Light" charset="0"/>
                <a:ea typeface="Source Sans Pro Light" charset="0"/>
                <a:cs typeface="Source Sans Pro Light" charset="0"/>
              </a:rPr>
              <a:t>“not inconsistent” </a:t>
            </a:r>
            <a:r>
              <a:rPr lang="en-US" sz="2100" b="1" u="sng" dirty="0">
                <a:latin typeface="Source Sans Pro Light" charset="0"/>
                <a:ea typeface="Source Sans Pro Light" charset="0"/>
                <a:cs typeface="Source Sans Pro Light" charset="0"/>
              </a:rPr>
              <a:t>with GAC advice</a:t>
            </a:r>
            <a:r>
              <a:rPr lang="en-US" sz="2100" b="1" dirty="0">
                <a:latin typeface="Source Sans Pro Light" charset="0"/>
                <a:ea typeface="Source Sans Pro Light" charset="0"/>
                <a:cs typeface="Source Sans Pro Light" charset="0"/>
              </a:rPr>
              <a:t> </a:t>
            </a:r>
            <a:r>
              <a:rPr lang="en-US" sz="2100" dirty="0">
                <a:latin typeface="Source Sans Pro Light" charset="0"/>
                <a:ea typeface="Source Sans Pro Light" charset="0"/>
                <a:cs typeface="Source Sans Pro Light" charset="0"/>
              </a:rPr>
              <a:t>received on the topic, and requested more time to consider the remaining, inconsistent recommendations. </a:t>
            </a:r>
            <a:endParaRPr lang="en-US" sz="2100" dirty="0" smtClean="0">
              <a:latin typeface="Source Sans Pro Light" charset="0"/>
              <a:ea typeface="Source Sans Pro Light" charset="0"/>
              <a:cs typeface="Source Sans Pro Light" charset="0"/>
            </a:endParaRPr>
          </a:p>
          <a:p>
            <a:endParaRPr lang="en-US" sz="2100" dirty="0">
              <a:latin typeface="Source Sans Pro Light" charset="0"/>
              <a:ea typeface="Source Sans Pro Light" charset="0"/>
              <a:cs typeface="Source Sans Pro Light" charset="0"/>
            </a:endParaRPr>
          </a:p>
          <a:p>
            <a:r>
              <a:rPr lang="en-US" sz="2100" dirty="0" smtClean="0">
                <a:latin typeface="Source Sans Pro Light" charset="0"/>
                <a:ea typeface="Source Sans Pro Light" charset="0"/>
                <a:cs typeface="Source Sans Pro Light" charset="0"/>
              </a:rPr>
              <a:t>The </a:t>
            </a:r>
            <a:r>
              <a:rPr lang="en-US" sz="2100" dirty="0">
                <a:latin typeface="Source Sans Pro Light" charset="0"/>
                <a:ea typeface="Source Sans Pro Light" charset="0"/>
                <a:cs typeface="Source Sans Pro Light" charset="0"/>
              </a:rPr>
              <a:t>adopted recommendations relate to protection at the top and second level for specific RCRC, IOC and IGO names (with an Exception Procedure to be designed for the affected organizations), and a 90-days Claims Notification process at the second level for certain INGO acronyms.</a:t>
            </a:r>
          </a:p>
        </p:txBody>
      </p:sp>
    </p:spTree>
    <p:extLst>
      <p:ext uri="{BB962C8B-B14F-4D97-AF65-F5344CB8AC3E}">
        <p14:creationId xmlns:p14="http://schemas.microsoft.com/office/powerpoint/2010/main" val="179971573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Implementation Review Team</a:t>
            </a:r>
            <a:endParaRPr lang="en-US" dirty="0"/>
          </a:p>
        </p:txBody>
      </p:sp>
      <p:sp>
        <p:nvSpPr>
          <p:cNvPr id="6" name="Rectangle 5"/>
          <p:cNvSpPr/>
          <p:nvPr/>
        </p:nvSpPr>
        <p:spPr>
          <a:xfrm>
            <a:off x="187290" y="848133"/>
            <a:ext cx="8609399" cy="3477875"/>
          </a:xfrm>
          <a:prstGeom prst="rect">
            <a:avLst/>
          </a:prstGeom>
        </p:spPr>
        <p:txBody>
          <a:bodyPr wrap="square">
            <a:spAutoFit/>
          </a:bodyPr>
          <a:lstStyle/>
          <a:p>
            <a:pPr marL="342900" indent="-34290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sym typeface="Wingdings"/>
              </a:rPr>
              <a:t>This Policy Implementation Review Team session at ICANN56 is open to public</a:t>
            </a:r>
          </a:p>
          <a:p>
            <a:pPr marL="342900" indent="-342900">
              <a:buSzPct val="75000"/>
              <a:buFont typeface="Wingdings" charset="2"/>
              <a:buChar char=""/>
            </a:pPr>
            <a:endParaRPr lang="en-US" sz="2200" dirty="0" smtClean="0">
              <a:solidFill>
                <a:srgbClr val="0C1F24"/>
              </a:solidFill>
              <a:latin typeface="Source Sans Pro Light" charset="0"/>
              <a:ea typeface="Source Sans Pro Light" charset="0"/>
              <a:cs typeface="Source Sans Pro Light" charset="0"/>
              <a:sym typeface="Wingdings"/>
            </a:endParaRPr>
          </a:p>
          <a:p>
            <a:pPr marL="342900" indent="-34290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sym typeface="Wingdings"/>
              </a:rPr>
              <a:t>Community is invited to learn about this policy implementation project, ask questions and provide inputs to the Implementation Team</a:t>
            </a:r>
          </a:p>
          <a:p>
            <a:pPr marL="342900" indent="-342900">
              <a:buSzPct val="75000"/>
              <a:buFont typeface="Wingdings" charset="2"/>
              <a:buChar char=""/>
            </a:pPr>
            <a:endParaRPr lang="en-US" sz="2200" dirty="0" smtClean="0">
              <a:solidFill>
                <a:srgbClr val="0C1F24"/>
              </a:solidFill>
              <a:latin typeface="Source Sans Pro Light" charset="0"/>
              <a:ea typeface="Source Sans Pro Light" charset="0"/>
              <a:cs typeface="Source Sans Pro Light" charset="0"/>
              <a:sym typeface="Wingdings"/>
            </a:endParaRPr>
          </a:p>
          <a:p>
            <a:pPr marL="342900" indent="-34290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sym typeface="Wingdings"/>
              </a:rPr>
              <a:t>Implementation Project Team consists of ICANN Staff and Implementation Review Team (IRT)</a:t>
            </a:r>
          </a:p>
          <a:p>
            <a:pPr marL="342900" indent="-342900">
              <a:buSzPct val="75000"/>
              <a:buFont typeface="Wingdings" charset="2"/>
              <a:buChar char=""/>
            </a:pPr>
            <a:endParaRPr lang="en-US" sz="2200" dirty="0" smtClean="0">
              <a:solidFill>
                <a:srgbClr val="0C1F24"/>
              </a:solidFill>
              <a:latin typeface="Source Sans Pro Light" charset="0"/>
              <a:ea typeface="Source Sans Pro Light" charset="0"/>
              <a:cs typeface="Source Sans Pro Light" charset="0"/>
              <a:sym typeface="Wingdings"/>
            </a:endParaRPr>
          </a:p>
          <a:p>
            <a:pPr marL="342900" indent="-34290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sym typeface="Wingdings"/>
              </a:rPr>
              <a:t>Implementation Review Team is made up of community volunteers:</a:t>
            </a:r>
          </a:p>
        </p:txBody>
      </p:sp>
      <p:sp>
        <p:nvSpPr>
          <p:cNvPr id="2" name="TextBox 1"/>
          <p:cNvSpPr txBox="1"/>
          <p:nvPr/>
        </p:nvSpPr>
        <p:spPr>
          <a:xfrm>
            <a:off x="0" y="4470964"/>
            <a:ext cx="5417820" cy="1754326"/>
          </a:xfrm>
          <a:prstGeom prst="rect">
            <a:avLst/>
          </a:prstGeom>
          <a:noFill/>
        </p:spPr>
        <p:txBody>
          <a:bodyPr wrap="square" rtlCol="0">
            <a:spAutoFit/>
          </a:bodyPr>
          <a:lstStyle/>
          <a:p>
            <a:pPr lvl="1">
              <a:buSzPct val="75000"/>
            </a:pPr>
            <a:r>
              <a:rPr lang="en-US" dirty="0" smtClean="0">
                <a:latin typeface="Source Sans Pro Light" charset="0"/>
                <a:ea typeface="Source Sans Pro Light" charset="0"/>
                <a:cs typeface="Source Sans Pro Light" charset="0"/>
              </a:rPr>
              <a:t>Jean-François </a:t>
            </a:r>
            <a:r>
              <a:rPr lang="en-US" dirty="0" err="1" smtClean="0">
                <a:latin typeface="Source Sans Pro Light" charset="0"/>
                <a:ea typeface="Source Sans Pro Light" charset="0"/>
                <a:cs typeface="Source Sans Pro Light" charset="0"/>
              </a:rPr>
              <a:t>Vanden</a:t>
            </a:r>
            <a:r>
              <a:rPr lang="en-US" dirty="0" smtClean="0">
                <a:latin typeface="Source Sans Pro Light" charset="0"/>
                <a:ea typeface="Source Sans Pro Light" charset="0"/>
                <a:cs typeface="Source Sans Pro Light" charset="0"/>
              </a:rPr>
              <a:t> </a:t>
            </a:r>
            <a:r>
              <a:rPr lang="en-US" dirty="0" err="1" smtClean="0">
                <a:latin typeface="Source Sans Pro Light" charset="0"/>
                <a:ea typeface="Source Sans Pro Light" charset="0"/>
                <a:cs typeface="Source Sans Pro Light" charset="0"/>
              </a:rPr>
              <a:t>Eynde</a:t>
            </a:r>
            <a:r>
              <a:rPr lang="en-US" dirty="0" smtClean="0">
                <a:latin typeface="Source Sans Pro Light" charset="0"/>
                <a:ea typeface="Source Sans Pro Light" charset="0"/>
                <a:cs typeface="Source Sans Pro Light" charset="0"/>
              </a:rPr>
              <a:t> – </a:t>
            </a:r>
            <a:r>
              <a:rPr lang="en-US" dirty="0" err="1" smtClean="0">
                <a:latin typeface="Source Sans Pro Light" charset="0"/>
                <a:ea typeface="Source Sans Pro Light" charset="0"/>
                <a:cs typeface="Source Sans Pro Light" charset="0"/>
              </a:rPr>
              <a:t>Nameshield</a:t>
            </a:r>
            <a:r>
              <a:rPr lang="en-US" dirty="0" smtClean="0">
                <a:latin typeface="Source Sans Pro Light" charset="0"/>
                <a:ea typeface="Source Sans Pro Light" charset="0"/>
                <a:cs typeface="Source Sans Pro Light" charset="0"/>
              </a:rPr>
              <a:t> Registry</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Brian </a:t>
            </a:r>
            <a:r>
              <a:rPr lang="en-US" dirty="0" err="1" smtClean="0">
                <a:latin typeface="Source Sans Pro Light" charset="0"/>
                <a:ea typeface="Source Sans Pro Light" charset="0"/>
                <a:cs typeface="Source Sans Pro Light" charset="0"/>
              </a:rPr>
              <a:t>Cimbolic</a:t>
            </a:r>
            <a:r>
              <a:rPr lang="en-US" dirty="0" smtClean="0">
                <a:latin typeface="Source Sans Pro Light" charset="0"/>
                <a:ea typeface="Source Sans Pro Light" charset="0"/>
                <a:cs typeface="Source Sans Pro Light" charset="0"/>
              </a:rPr>
              <a:t> – PIR</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Crystal Ondo - Donuts</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David Maher – PIR</a:t>
            </a:r>
          </a:p>
          <a:p>
            <a:pPr lvl="1">
              <a:buSzPct val="75000"/>
            </a:pPr>
            <a:r>
              <a:rPr lang="en-US" dirty="0" err="1" smtClean="0">
                <a:latin typeface="Source Sans Pro Light" charset="0"/>
                <a:ea typeface="Source Sans Pro Light" charset="0"/>
                <a:cs typeface="Source Sans Pro Light" charset="0"/>
              </a:rPr>
              <a:t>Petter</a:t>
            </a:r>
            <a:r>
              <a:rPr lang="en-US" dirty="0" smtClean="0">
                <a:latin typeface="Source Sans Pro Light" charset="0"/>
                <a:ea typeface="Source Sans Pro Light" charset="0"/>
                <a:cs typeface="Source Sans Pro Light" charset="0"/>
              </a:rPr>
              <a:t> </a:t>
            </a:r>
            <a:r>
              <a:rPr lang="en-US" dirty="0" err="1" smtClean="0">
                <a:latin typeface="Source Sans Pro Light" charset="0"/>
                <a:ea typeface="Source Sans Pro Light" charset="0"/>
                <a:cs typeface="Source Sans Pro Light" charset="0"/>
              </a:rPr>
              <a:t>Rindforth</a:t>
            </a:r>
            <a:r>
              <a:rPr lang="en-US" dirty="0" smtClean="0">
                <a:latin typeface="Source Sans Pro Light" charset="0"/>
                <a:ea typeface="Source Sans Pro Light" charset="0"/>
                <a:cs typeface="Source Sans Pro Light" charset="0"/>
              </a:rPr>
              <a:t> - Fenix Legal KB</a:t>
            </a:r>
            <a:br>
              <a:rPr lang="en-US" dirty="0" smtClean="0">
                <a:latin typeface="Source Sans Pro Light" charset="0"/>
                <a:ea typeface="Source Sans Pro Light" charset="0"/>
                <a:cs typeface="Source Sans Pro Light" charset="0"/>
              </a:rPr>
            </a:br>
            <a:endParaRPr lang="en-US" dirty="0" smtClean="0">
              <a:latin typeface="Source Sans Pro"/>
              <a:cs typeface="Source Sans Pro"/>
            </a:endParaRPr>
          </a:p>
        </p:txBody>
      </p:sp>
      <p:sp>
        <p:nvSpPr>
          <p:cNvPr id="5" name="TextBox 4"/>
          <p:cNvSpPr txBox="1"/>
          <p:nvPr/>
        </p:nvSpPr>
        <p:spPr>
          <a:xfrm>
            <a:off x="5047649" y="4470964"/>
            <a:ext cx="4096351" cy="1477328"/>
          </a:xfrm>
          <a:prstGeom prst="rect">
            <a:avLst/>
          </a:prstGeom>
          <a:noFill/>
        </p:spPr>
        <p:txBody>
          <a:bodyPr wrap="square" rtlCol="0">
            <a:spAutoFit/>
          </a:bodyPr>
          <a:lstStyle/>
          <a:p>
            <a:pPr lvl="1">
              <a:buSzPct val="75000"/>
            </a:pPr>
            <a:r>
              <a:rPr lang="en-US" dirty="0" smtClean="0">
                <a:latin typeface="Source Sans Pro Light" charset="0"/>
                <a:ea typeface="Source Sans Pro Light" charset="0"/>
                <a:cs typeface="Source Sans Pro Light" charset="0"/>
              </a:rPr>
              <a:t>Lori Schulman - INTA</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Mike </a:t>
            </a:r>
            <a:r>
              <a:rPr lang="en-US" dirty="0" err="1" smtClean="0">
                <a:latin typeface="Source Sans Pro Light" charset="0"/>
                <a:ea typeface="Source Sans Pro Light" charset="0"/>
                <a:cs typeface="Source Sans Pro Light" charset="0"/>
              </a:rPr>
              <a:t>Rodenbaugh</a:t>
            </a:r>
            <a:r>
              <a:rPr lang="en-US" dirty="0" smtClean="0">
                <a:latin typeface="Source Sans Pro Light" charset="0"/>
                <a:ea typeface="Source Sans Pro Light" charset="0"/>
                <a:cs typeface="Source Sans Pro Light" charset="0"/>
              </a:rPr>
              <a:t> - </a:t>
            </a:r>
            <a:r>
              <a:rPr lang="en-US" dirty="0" err="1" smtClean="0">
                <a:latin typeface="Source Sans Pro Light" charset="0"/>
                <a:ea typeface="Source Sans Pro Light" charset="0"/>
                <a:cs typeface="Source Sans Pro Light" charset="0"/>
              </a:rPr>
              <a:t>Rodenbaugh</a:t>
            </a:r>
            <a:r>
              <a:rPr lang="en-US" dirty="0" smtClean="0">
                <a:latin typeface="Source Sans Pro Light" charset="0"/>
                <a:ea typeface="Source Sans Pro Light" charset="0"/>
                <a:cs typeface="Source Sans Pro Light" charset="0"/>
              </a:rPr>
              <a:t> Law</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Jim </a:t>
            </a:r>
            <a:r>
              <a:rPr lang="en-US" dirty="0" err="1" smtClean="0">
                <a:latin typeface="Source Sans Pro Light" charset="0"/>
                <a:ea typeface="Source Sans Pro Light" charset="0"/>
                <a:cs typeface="Source Sans Pro Light" charset="0"/>
              </a:rPr>
              <a:t>Bikoff</a:t>
            </a:r>
            <a:r>
              <a:rPr lang="en-US" dirty="0" smtClean="0">
                <a:latin typeface="Source Sans Pro Light" charset="0"/>
                <a:ea typeface="Source Sans Pro Light" charset="0"/>
                <a:cs typeface="Source Sans Pro Light" charset="0"/>
              </a:rPr>
              <a:t> - SGR LLP</a:t>
            </a:r>
            <a:br>
              <a:rPr lang="en-US" dirty="0" smtClean="0">
                <a:latin typeface="Source Sans Pro Light" charset="0"/>
                <a:ea typeface="Source Sans Pro Light" charset="0"/>
                <a:cs typeface="Source Sans Pro Light" charset="0"/>
              </a:rPr>
            </a:br>
            <a:r>
              <a:rPr lang="en-US" dirty="0" smtClean="0">
                <a:latin typeface="Source Sans Pro Light" charset="0"/>
                <a:ea typeface="Source Sans Pro Light" charset="0"/>
                <a:cs typeface="Source Sans Pro Light" charset="0"/>
              </a:rPr>
              <a:t>Holly Lance - SGR LLP</a:t>
            </a:r>
            <a:endParaRPr lang="en-US" sz="2000" dirty="0" smtClean="0">
              <a:solidFill>
                <a:srgbClr val="0C1F24"/>
              </a:solidFill>
              <a:latin typeface="Source Sans Pro Light" charset="0"/>
              <a:ea typeface="Source Sans Pro Light" charset="0"/>
              <a:cs typeface="Source Sans Pro Light" charset="0"/>
              <a:sym typeface="Wingdings"/>
            </a:endParaRPr>
          </a:p>
          <a:p>
            <a:endParaRPr lang="en-US" dirty="0" smtClean="0">
              <a:latin typeface="Source Sans Pro"/>
              <a:cs typeface="Source Sans Pro"/>
            </a:endParaRPr>
          </a:p>
        </p:txBody>
      </p:sp>
    </p:spTree>
    <p:extLst>
      <p:ext uri="{BB962C8B-B14F-4D97-AF65-F5344CB8AC3E}">
        <p14:creationId xmlns:p14="http://schemas.microsoft.com/office/powerpoint/2010/main" val="9744116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INGOs Identifiers Labels and Contact Data</a:t>
            </a:r>
          </a:p>
        </p:txBody>
      </p:sp>
      <p:sp>
        <p:nvSpPr>
          <p:cNvPr id="6" name="Rectangle 5"/>
          <p:cNvSpPr/>
          <p:nvPr/>
        </p:nvSpPr>
        <p:spPr>
          <a:xfrm>
            <a:off x="267300" y="848133"/>
            <a:ext cx="8609399" cy="5078313"/>
          </a:xfrm>
          <a:prstGeom prst="rect">
            <a:avLst/>
          </a:prstGeom>
        </p:spPr>
        <p:txBody>
          <a:bodyPr wrap="square">
            <a:spAutoFit/>
          </a:bodyPr>
          <a:lstStyle/>
          <a:p>
            <a:pPr>
              <a:buSzPct val="75000"/>
            </a:pPr>
            <a:r>
              <a:rPr lang="en-US" dirty="0">
                <a:solidFill>
                  <a:srgbClr val="0C1F24"/>
                </a:solidFill>
                <a:latin typeface="Source Sans Pro"/>
                <a:cs typeface="Source Sans Pro"/>
              </a:rPr>
              <a:t>Reminder of Policy Recommendation Scope (PDP Final Report §3.4)</a:t>
            </a:r>
          </a:p>
          <a:p>
            <a:pPr>
              <a:buSzPct val="75000"/>
            </a:pPr>
            <a:endParaRPr lang="en-US" dirty="0">
              <a:solidFill>
                <a:srgbClr val="0C1F24"/>
              </a:solidFill>
              <a:latin typeface="Source Sans Pro"/>
              <a:cs typeface="Source Sans Pro"/>
            </a:endParaRPr>
          </a:p>
          <a:p>
            <a:pPr marL="285750" indent="-285750">
              <a:buSzPct val="75000"/>
              <a:buFont typeface="Wingdings" charset="2"/>
              <a:buChar char=""/>
            </a:pPr>
            <a:r>
              <a:rPr lang="en-US" dirty="0">
                <a:solidFill>
                  <a:srgbClr val="0C1F24"/>
                </a:solidFill>
                <a:latin typeface="Source Sans Pro Light"/>
                <a:cs typeface="Source Sans Pro Light"/>
              </a:rPr>
              <a:t>Scope 1 Identifiers: </a:t>
            </a:r>
            <a:r>
              <a:rPr lang="en-US" dirty="0">
                <a:solidFill>
                  <a:srgbClr val="0C1F24"/>
                </a:solidFill>
                <a:latin typeface="Source Sans Pro Light"/>
                <a:cs typeface="Source Sans Pro Light"/>
                <a:hlinkClick r:id="rId3"/>
              </a:rPr>
              <a:t>ECOSOC List </a:t>
            </a:r>
            <a:r>
              <a:rPr lang="en-US" dirty="0">
                <a:solidFill>
                  <a:srgbClr val="0C1F24"/>
                </a:solidFill>
                <a:latin typeface="Source Sans Pro Light"/>
                <a:cs typeface="Source Sans Pro Light"/>
              </a:rPr>
              <a:t>(General Consultative Status) (Language: English only)</a:t>
            </a:r>
          </a:p>
          <a:p>
            <a:pPr marL="285750" indent="-285750">
              <a:buSzPct val="75000"/>
              <a:buFont typeface="Wingdings" charset="2"/>
              <a:buChar char=""/>
            </a:pPr>
            <a:r>
              <a:rPr lang="en-US" dirty="0">
                <a:solidFill>
                  <a:srgbClr val="0C1F24"/>
                </a:solidFill>
                <a:latin typeface="Source Sans Pro Light"/>
                <a:cs typeface="Source Sans Pro Light"/>
              </a:rPr>
              <a:t>Scope 2 Identifiers: </a:t>
            </a:r>
            <a:r>
              <a:rPr lang="en-US" dirty="0">
                <a:solidFill>
                  <a:srgbClr val="0C1F24"/>
                </a:solidFill>
                <a:latin typeface="Source Sans Pro Light"/>
                <a:cs typeface="Source Sans Pro Light"/>
                <a:hlinkClick r:id="rId3"/>
              </a:rPr>
              <a:t>ECOSOC List </a:t>
            </a:r>
            <a:r>
              <a:rPr lang="en-US" dirty="0">
                <a:solidFill>
                  <a:srgbClr val="0C1F24"/>
                </a:solidFill>
                <a:latin typeface="Source Sans Pro Light"/>
                <a:cs typeface="Source Sans Pro Light"/>
              </a:rPr>
              <a:t>(Special Consultative Status) (Language: English only)</a:t>
            </a:r>
            <a:endParaRPr lang="en-US" dirty="0">
              <a:solidFill>
                <a:srgbClr val="0C1F24"/>
              </a:solidFill>
              <a:latin typeface="Source Sans Pro"/>
              <a:cs typeface="Source Sans Pro"/>
            </a:endParaRPr>
          </a:p>
          <a:p>
            <a:pPr>
              <a:buSzPct val="75000"/>
            </a:pPr>
            <a:endParaRPr lang="en-US" dirty="0">
              <a:solidFill>
                <a:srgbClr val="0C1F24"/>
              </a:solidFill>
              <a:latin typeface="Source Sans Pro"/>
              <a:cs typeface="Source Sans Pro"/>
            </a:endParaRPr>
          </a:p>
          <a:p>
            <a:pPr>
              <a:buSzPct val="75000"/>
            </a:pPr>
            <a:r>
              <a:rPr lang="en-US" dirty="0">
                <a:solidFill>
                  <a:srgbClr val="0C1F24"/>
                </a:solidFill>
                <a:latin typeface="Source Sans Pro"/>
                <a:cs typeface="Source Sans Pro"/>
              </a:rPr>
              <a:t>Implementation</a:t>
            </a:r>
          </a:p>
          <a:p>
            <a:pPr>
              <a:buSzPct val="75000"/>
            </a:pP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a:solidFill>
                  <a:srgbClr val="0C1F24"/>
                </a:solidFill>
                <a:latin typeface="Source Sans Pro Light"/>
                <a:cs typeface="Source Sans Pro Light"/>
              </a:rPr>
              <a:t>Labels will be listed in an authoritative document (TBD) to serve implementation of protection at the Top Level (ineligible for delegation) and at the 2</a:t>
            </a:r>
            <a:r>
              <a:rPr lang="en-US" baseline="30000" dirty="0">
                <a:solidFill>
                  <a:srgbClr val="0C1F24"/>
                </a:solidFill>
                <a:latin typeface="Source Sans Pro Light"/>
                <a:cs typeface="Source Sans Pro Light"/>
              </a:rPr>
              <a:t>nd</a:t>
            </a:r>
            <a:r>
              <a:rPr lang="en-US" dirty="0">
                <a:solidFill>
                  <a:srgbClr val="0C1F24"/>
                </a:solidFill>
                <a:latin typeface="Source Sans Pro Light"/>
                <a:cs typeface="Source Sans Pro Light"/>
              </a:rPr>
              <a:t> Level (90-day Claims)</a:t>
            </a:r>
          </a:p>
          <a:p>
            <a:pPr>
              <a:buSzPct val="75000"/>
            </a:pPr>
            <a:endParaRPr lang="en-US" dirty="0">
              <a:solidFill>
                <a:srgbClr val="0C1F24"/>
              </a:solidFill>
              <a:latin typeface="Source Sans Pro Light"/>
              <a:cs typeface="Source Sans Pro Light"/>
            </a:endParaRPr>
          </a:p>
          <a:p>
            <a:pPr>
              <a:buSzPct val="75000"/>
            </a:pPr>
            <a:r>
              <a:rPr lang="en-US" dirty="0">
                <a:solidFill>
                  <a:srgbClr val="0C1F24"/>
                </a:solidFill>
                <a:latin typeface="Source Sans Pro"/>
                <a:cs typeface="Source Sans Pro"/>
              </a:rPr>
              <a:t>Implementation </a:t>
            </a:r>
            <a:r>
              <a:rPr lang="en-US" dirty="0" smtClean="0">
                <a:solidFill>
                  <a:srgbClr val="0C1F24"/>
                </a:solidFill>
                <a:latin typeface="Source Sans Pro"/>
                <a:cs typeface="Source Sans Pro"/>
              </a:rPr>
              <a:t>Challenges/Progress</a:t>
            </a:r>
            <a:endParaRPr lang="en-US" dirty="0">
              <a:solidFill>
                <a:srgbClr val="0C1F24"/>
              </a:solidFill>
              <a:latin typeface="Source Sans Pro"/>
              <a:cs typeface="Source Sans Pro"/>
            </a:endParaRPr>
          </a:p>
          <a:p>
            <a:pPr>
              <a:buSzPct val="75000"/>
            </a:pP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smtClean="0">
                <a:solidFill>
                  <a:srgbClr val="0A1F24"/>
                </a:solidFill>
                <a:latin typeface="Source Sans Pro Light"/>
                <a:cs typeface="Source Sans Pro Light"/>
              </a:rPr>
              <a:t>ICANN </a:t>
            </a:r>
            <a:r>
              <a:rPr lang="en-US" dirty="0">
                <a:solidFill>
                  <a:srgbClr val="0A1F24"/>
                </a:solidFill>
                <a:latin typeface="Source Sans Pro Light"/>
                <a:cs typeface="Source Sans Pro Light"/>
              </a:rPr>
              <a:t>Staff </a:t>
            </a:r>
            <a:r>
              <a:rPr lang="en-US" dirty="0" smtClean="0">
                <a:solidFill>
                  <a:srgbClr val="0A1F24"/>
                </a:solidFill>
                <a:latin typeface="Source Sans Pro Light"/>
                <a:cs typeface="Source Sans Pro Light"/>
              </a:rPr>
              <a:t>established contact with UNDESA CSO Net (ECOSOC list manager)</a:t>
            </a:r>
          </a:p>
          <a:p>
            <a:pPr marL="285750" indent="-285750">
              <a:buSzPct val="75000"/>
              <a:buFont typeface="Wingdings" charset="2"/>
              <a:buChar char=""/>
            </a:pPr>
            <a:r>
              <a:rPr lang="en-US" dirty="0" smtClean="0">
                <a:solidFill>
                  <a:srgbClr val="0A1F24"/>
                </a:solidFill>
                <a:latin typeface="Source Sans Pro Light"/>
                <a:cs typeface="Source Sans Pro Light"/>
              </a:rPr>
              <a:t>We received the ECOSOC list with contract information in Excel format</a:t>
            </a:r>
          </a:p>
          <a:p>
            <a:pPr marL="285750" indent="-285750">
              <a:buSzPct val="75000"/>
              <a:buFont typeface="Wingdings" charset="2"/>
              <a:buChar char=""/>
            </a:pPr>
            <a:r>
              <a:rPr lang="en-US" dirty="0" smtClean="0">
                <a:solidFill>
                  <a:srgbClr val="0A1F24"/>
                </a:solidFill>
                <a:latin typeface="Source Sans Pro Light"/>
                <a:cs typeface="Source Sans Pro Light"/>
              </a:rPr>
              <a:t>Drafted a MoU detailing the use of the data and update; currently in IPT review</a:t>
            </a:r>
          </a:p>
          <a:p>
            <a:pPr marL="285750" indent="-285750">
              <a:buSzPct val="75000"/>
              <a:buFont typeface="Wingdings" charset="2"/>
              <a:buChar char=""/>
            </a:pPr>
            <a:r>
              <a:rPr lang="en-US" dirty="0" smtClean="0">
                <a:solidFill>
                  <a:srgbClr val="0A1F24"/>
                </a:solidFill>
                <a:latin typeface="Source Sans Pro Light"/>
                <a:cs typeface="Source Sans Pro Light"/>
              </a:rPr>
              <a:t>Next steps:  Conference with USDESA to discuss the agreement to be documented then follow up with the MoU </a:t>
            </a:r>
            <a:endParaRPr lang="en-US" dirty="0">
              <a:solidFill>
                <a:srgbClr val="0A1F24"/>
              </a:solidFill>
              <a:latin typeface="Source Sans Pro Light"/>
              <a:cs typeface="Source Sans Pro Light"/>
            </a:endParaRPr>
          </a:p>
        </p:txBody>
      </p:sp>
    </p:spTree>
    <p:extLst>
      <p:ext uri="{BB962C8B-B14F-4D97-AF65-F5344CB8AC3E}">
        <p14:creationId xmlns:p14="http://schemas.microsoft.com/office/powerpoint/2010/main" val="86513344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INGOs </a:t>
            </a:r>
            <a:r>
              <a:rPr lang="en-US" dirty="0" smtClean="0"/>
              <a:t>Identifiers: ECOSOC List</a:t>
            </a:r>
            <a:endParaRPr lang="en-US" dirty="0"/>
          </a:p>
        </p:txBody>
      </p:sp>
      <p:sp>
        <p:nvSpPr>
          <p:cNvPr id="6" name="Rectangle 5"/>
          <p:cNvSpPr/>
          <p:nvPr/>
        </p:nvSpPr>
        <p:spPr>
          <a:xfrm>
            <a:off x="267300" y="848133"/>
            <a:ext cx="8609399" cy="3785652"/>
          </a:xfrm>
          <a:prstGeom prst="rect">
            <a:avLst/>
          </a:prstGeom>
        </p:spPr>
        <p:txBody>
          <a:bodyPr wrap="square">
            <a:spAutoFit/>
          </a:bodyPr>
          <a:lstStyle/>
          <a:p>
            <a:pPr marL="342900" indent="-342900">
              <a:buSzPct val="75000"/>
              <a:buFont typeface="Wingdings" charset="2"/>
              <a:buChar char=""/>
            </a:pPr>
            <a:r>
              <a:rPr lang="en-US" sz="2000" dirty="0" smtClean="0">
                <a:solidFill>
                  <a:srgbClr val="0C1F24"/>
                </a:solidFill>
                <a:latin typeface="Source Sans Pro Light" charset="0"/>
                <a:ea typeface="Source Sans Pro Light" charset="0"/>
                <a:cs typeface="Source Sans Pro Light" charset="0"/>
              </a:rPr>
              <a:t>Total </a:t>
            </a:r>
            <a:r>
              <a:rPr lang="en-US" sz="2000" dirty="0">
                <a:solidFill>
                  <a:srgbClr val="0C1F24"/>
                </a:solidFill>
                <a:latin typeface="Source Sans Pro Light" charset="0"/>
                <a:ea typeface="Source Sans Pro Light" charset="0"/>
                <a:cs typeface="Source Sans Pro Light" charset="0"/>
              </a:rPr>
              <a:t>3582 identifiers on the </a:t>
            </a:r>
            <a:r>
              <a:rPr lang="en-US" sz="2000" dirty="0" smtClean="0">
                <a:solidFill>
                  <a:srgbClr val="0C1F24"/>
                </a:solidFill>
                <a:latin typeface="Source Sans Pro Light" charset="0"/>
                <a:ea typeface="Source Sans Pro Light" charset="0"/>
                <a:cs typeface="Source Sans Pro Light" charset="0"/>
              </a:rPr>
              <a:t>list</a:t>
            </a:r>
          </a:p>
          <a:p>
            <a:pPr marL="342900" indent="-342900">
              <a:buSzPct val="75000"/>
              <a:buFont typeface="Wingdings" charset="2"/>
              <a:buChar char=""/>
            </a:pPr>
            <a:r>
              <a:rPr lang="en-US" sz="2000" dirty="0" smtClean="0">
                <a:solidFill>
                  <a:srgbClr val="0C1F24"/>
                </a:solidFill>
                <a:latin typeface="Source Sans Pro Light" charset="0"/>
                <a:ea typeface="Source Sans Pro Light" charset="0"/>
                <a:cs typeface="Source Sans Pro Light" charset="0"/>
              </a:rPr>
              <a:t>144 are of General Consultative status</a:t>
            </a:r>
          </a:p>
          <a:p>
            <a:pPr marL="342900" indent="-342900">
              <a:buSzPct val="75000"/>
              <a:buFont typeface="Wingdings" charset="2"/>
              <a:buChar char=""/>
            </a:pPr>
            <a:endParaRPr lang="en-US" sz="2000" dirty="0">
              <a:solidFill>
                <a:srgbClr val="0C1F24"/>
              </a:solidFill>
              <a:latin typeface="Source Sans Pro Light" charset="0"/>
              <a:ea typeface="Source Sans Pro Light" charset="0"/>
              <a:cs typeface="Source Sans Pro Light" charset="0"/>
            </a:endParaRPr>
          </a:p>
          <a:p>
            <a:pPr marL="342900" indent="-342900">
              <a:buSzPct val="75000"/>
              <a:buFont typeface="Wingdings" charset="2"/>
              <a:buChar char=""/>
            </a:pPr>
            <a:r>
              <a:rPr lang="en-US" sz="2000" dirty="0" smtClean="0">
                <a:solidFill>
                  <a:srgbClr val="0C1F24"/>
                </a:solidFill>
                <a:latin typeface="Source Sans Pro Light" charset="0"/>
                <a:ea typeface="Source Sans Pro Light" charset="0"/>
                <a:cs typeface="Source Sans Pro Light" charset="0"/>
              </a:rPr>
              <a:t>Information received include:</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Official name</a:t>
            </a:r>
            <a:endParaRPr lang="en-US" sz="2000" dirty="0" smtClean="0">
              <a:solidFill>
                <a:srgbClr val="0C1F24"/>
              </a:solidFill>
              <a:latin typeface="Source Sans Pro Light" charset="0"/>
              <a:ea typeface="Source Sans Pro Light" charset="0"/>
              <a:cs typeface="Source Sans Pro Light" charset="0"/>
              <a:sym typeface="Wingdings"/>
            </a:endParaRP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English name if official name isn’t in English</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Address</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Phone</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Email</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Fax</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URL</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sym typeface="Wingdings"/>
              </a:rPr>
              <a:t>Consultative status</a:t>
            </a:r>
          </a:p>
        </p:txBody>
      </p:sp>
    </p:spTree>
    <p:extLst>
      <p:ext uri="{BB962C8B-B14F-4D97-AF65-F5344CB8AC3E}">
        <p14:creationId xmlns:p14="http://schemas.microsoft.com/office/powerpoint/2010/main" val="19479747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INGOs </a:t>
            </a:r>
            <a:r>
              <a:rPr lang="en-US" dirty="0" smtClean="0"/>
              <a:t>Identifiers implementation plan</a:t>
            </a:r>
            <a:endParaRPr lang="en-US" dirty="0"/>
          </a:p>
        </p:txBody>
      </p:sp>
      <p:sp>
        <p:nvSpPr>
          <p:cNvPr id="6" name="Rectangle 5"/>
          <p:cNvSpPr/>
          <p:nvPr/>
        </p:nvSpPr>
        <p:spPr>
          <a:xfrm>
            <a:off x="267300" y="848133"/>
            <a:ext cx="8609399" cy="4093428"/>
          </a:xfrm>
          <a:prstGeom prst="rect">
            <a:avLst/>
          </a:prstGeom>
        </p:spPr>
        <p:txBody>
          <a:bodyPr wrap="square">
            <a:spAutoFit/>
          </a:bodyPr>
          <a:lstStyle/>
          <a:p>
            <a:pPr marL="342900" lvl="0" indent="-342900">
              <a:buSzPct val="75000"/>
              <a:buFont typeface="Wingdings" charset="2"/>
              <a:buChar char=""/>
            </a:pPr>
            <a:r>
              <a:rPr lang="en-US" sz="2000" dirty="0" smtClean="0">
                <a:solidFill>
                  <a:srgbClr val="0C1F24"/>
                </a:solidFill>
                <a:latin typeface="Source Sans Pro Light" charset="0"/>
                <a:ea typeface="Source Sans Pro Light" charset="0"/>
                <a:cs typeface="Source Sans Pro Light" charset="0"/>
              </a:rPr>
              <a:t>Sample </a:t>
            </a:r>
            <a:r>
              <a:rPr lang="en-US" sz="2000" dirty="0">
                <a:solidFill>
                  <a:srgbClr val="0C1F24"/>
                </a:solidFill>
                <a:latin typeface="Source Sans Pro Light" charset="0"/>
                <a:ea typeface="Source Sans Pro Light" charset="0"/>
                <a:cs typeface="Source Sans Pro Light" charset="0"/>
              </a:rPr>
              <a:t>“Official Names” from the list</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AARP</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AVSI Foundation</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ANAJA </a:t>
            </a:r>
            <a:r>
              <a:rPr lang="en-US" sz="2000" dirty="0">
                <a:solidFill>
                  <a:srgbClr val="0C1F24"/>
                </a:solidFill>
                <a:latin typeface="Source Sans Pro Light" charset="0"/>
                <a:ea typeface="Source Sans Pro Light" charset="0"/>
                <a:cs typeface="Source Sans Pro Light" charset="0"/>
              </a:rPr>
              <a:t>(</a:t>
            </a:r>
            <a:r>
              <a:rPr lang="en-US" sz="2000" dirty="0" err="1">
                <a:solidFill>
                  <a:srgbClr val="0C1F24"/>
                </a:solidFill>
                <a:latin typeface="Source Sans Pro Light" charset="0"/>
                <a:ea typeface="Source Sans Pro Light" charset="0"/>
                <a:cs typeface="Source Sans Pro Light" charset="0"/>
              </a:rPr>
              <a:t>L'Eternel</a:t>
            </a:r>
            <a:r>
              <a:rPr lang="en-US" sz="2000" dirty="0">
                <a:solidFill>
                  <a:srgbClr val="0C1F24"/>
                </a:solidFill>
                <a:latin typeface="Source Sans Pro Light" charset="0"/>
                <a:ea typeface="Source Sans Pro Light" charset="0"/>
                <a:cs typeface="Source Sans Pro Light" charset="0"/>
              </a:rPr>
              <a:t> a </a:t>
            </a:r>
            <a:r>
              <a:rPr lang="en-US" sz="2000" dirty="0" err="1">
                <a:solidFill>
                  <a:srgbClr val="0C1F24"/>
                </a:solidFill>
                <a:latin typeface="Source Sans Pro Light" charset="0"/>
                <a:ea typeface="Source Sans Pro Light" charset="0"/>
                <a:cs typeface="Source Sans Pro Light" charset="0"/>
              </a:rPr>
              <a:t>répondu</a:t>
            </a:r>
            <a:r>
              <a:rPr lang="en-US" sz="2000" dirty="0" smtClean="0">
                <a:solidFill>
                  <a:srgbClr val="0C1F24"/>
                </a:solidFill>
                <a:latin typeface="Source Sans Pro Light" charset="0"/>
                <a:ea typeface="Source Sans Pro Light" charset="0"/>
                <a:cs typeface="Source Sans Pro Light" charset="0"/>
              </a:rPr>
              <a:t>)</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Association </a:t>
            </a:r>
            <a:r>
              <a:rPr lang="en-US" sz="2000" dirty="0">
                <a:solidFill>
                  <a:srgbClr val="0C1F24"/>
                </a:solidFill>
                <a:latin typeface="Source Sans Pro Light" charset="0"/>
                <a:ea typeface="Source Sans Pro Light" charset="0"/>
                <a:cs typeface="Source Sans Pro Light" charset="0"/>
              </a:rPr>
              <a:t>for Progressive Communications (APC</a:t>
            </a:r>
            <a:r>
              <a:rPr lang="en-US" sz="2000" dirty="0" smtClean="0">
                <a:solidFill>
                  <a:srgbClr val="0C1F24"/>
                </a:solidFill>
                <a:latin typeface="Source Sans Pro Light" charset="0"/>
                <a:ea typeface="Source Sans Pro Light" charset="0"/>
                <a:cs typeface="Source Sans Pro Light" charset="0"/>
              </a:rPr>
              <a:t>)</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CIVICUS – World Alliance for Citizen Participation</a:t>
            </a:r>
          </a:p>
          <a:p>
            <a:pPr marL="800100" lvl="1" indent="-342900">
              <a:buSzPct val="75000"/>
              <a:buFont typeface="Courier New" charset="0"/>
              <a:buChar char="o"/>
            </a:pPr>
            <a:r>
              <a:rPr lang="en-US" sz="2000" dirty="0" err="1">
                <a:solidFill>
                  <a:srgbClr val="0C1F24"/>
                </a:solidFill>
                <a:latin typeface="Source Sans Pro Light" charset="0"/>
                <a:ea typeface="Source Sans Pro Light" charset="0"/>
                <a:cs typeface="Source Sans Pro Light" charset="0"/>
              </a:rPr>
              <a:t>Institut</a:t>
            </a:r>
            <a:r>
              <a:rPr lang="en-US" sz="2000" dirty="0">
                <a:solidFill>
                  <a:srgbClr val="0C1F24"/>
                </a:solidFill>
                <a:latin typeface="Source Sans Pro Light" charset="0"/>
                <a:ea typeface="Source Sans Pro Light" charset="0"/>
                <a:cs typeface="Source Sans Pro Light" charset="0"/>
              </a:rPr>
              <a:t> international pour la </a:t>
            </a:r>
            <a:r>
              <a:rPr lang="en-US" sz="2000" dirty="0" err="1">
                <a:solidFill>
                  <a:srgbClr val="0C1F24"/>
                </a:solidFill>
                <a:latin typeface="Source Sans Pro Light" charset="0"/>
                <a:ea typeface="Source Sans Pro Light" charset="0"/>
                <a:cs typeface="Source Sans Pro Light" charset="0"/>
              </a:rPr>
              <a:t>paix</a:t>
            </a:r>
            <a:r>
              <a:rPr lang="en-US" sz="2000" dirty="0">
                <a:solidFill>
                  <a:srgbClr val="0C1F24"/>
                </a:solidFill>
                <a:latin typeface="Source Sans Pro Light" charset="0"/>
                <a:ea typeface="Source Sans Pro Light" charset="0"/>
                <a:cs typeface="Source Sans Pro Light" charset="0"/>
              </a:rPr>
              <a:t>, la justice et les droits de </a:t>
            </a:r>
            <a:r>
              <a:rPr lang="en-US" sz="2000" dirty="0" err="1">
                <a:solidFill>
                  <a:srgbClr val="0C1F24"/>
                </a:solidFill>
                <a:latin typeface="Source Sans Pro Light" charset="0"/>
                <a:ea typeface="Source Sans Pro Light" charset="0"/>
                <a:cs typeface="Source Sans Pro Light" charset="0"/>
              </a:rPr>
              <a:t>l'Homme</a:t>
            </a:r>
            <a:r>
              <a:rPr lang="en-US" sz="2000" dirty="0">
                <a:solidFill>
                  <a:srgbClr val="0C1F24"/>
                </a:solidFill>
                <a:latin typeface="Source Sans Pro Light" charset="0"/>
                <a:ea typeface="Source Sans Pro Light" charset="0"/>
                <a:cs typeface="Source Sans Pro Light" charset="0"/>
              </a:rPr>
              <a:t>- </a:t>
            </a:r>
            <a:r>
              <a:rPr lang="en-US" sz="2000" dirty="0" smtClean="0">
                <a:solidFill>
                  <a:srgbClr val="0C1F24"/>
                </a:solidFill>
                <a:latin typeface="Source Sans Pro Light" charset="0"/>
                <a:ea typeface="Source Sans Pro Light" charset="0"/>
                <a:cs typeface="Source Sans Pro Light" charset="0"/>
              </a:rPr>
              <a:t>IIPJDH</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International Association “</a:t>
            </a:r>
            <a:r>
              <a:rPr lang="en-US" sz="2000" dirty="0" err="1" smtClean="0">
                <a:solidFill>
                  <a:srgbClr val="0C1F24"/>
                </a:solidFill>
                <a:latin typeface="Source Sans Pro Light" charset="0"/>
                <a:ea typeface="Source Sans Pro Light" charset="0"/>
                <a:cs typeface="Source Sans Pro Light" charset="0"/>
              </a:rPr>
              <a:t>Znanie</a:t>
            </a:r>
            <a:r>
              <a:rPr lang="en-US" sz="2000" dirty="0" smtClean="0">
                <a:solidFill>
                  <a:srgbClr val="0C1F24"/>
                </a:solidFill>
                <a:latin typeface="Source Sans Pro Light" charset="0"/>
                <a:ea typeface="Source Sans Pro Light" charset="0"/>
                <a:cs typeface="Source Sans Pro Light" charset="0"/>
              </a:rPr>
              <a:t>”</a:t>
            </a:r>
          </a:p>
          <a:p>
            <a:pPr marL="342900" lvl="0" indent="-342900">
              <a:buSzPct val="75000"/>
              <a:buFont typeface="Wingdings" charset="2"/>
              <a:buChar char=""/>
            </a:pPr>
            <a:r>
              <a:rPr lang="en-US" sz="2000" dirty="0" smtClean="0">
                <a:solidFill>
                  <a:srgbClr val="0C1F24"/>
                </a:solidFill>
                <a:latin typeface="Source Sans Pro Light" charset="0"/>
                <a:ea typeface="Source Sans Pro Light" charset="0"/>
                <a:cs typeface="Source Sans Pro Light" charset="0"/>
              </a:rPr>
              <a:t>Implementation plan:</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Use the names </a:t>
            </a:r>
            <a:r>
              <a:rPr lang="en-US" sz="2000" dirty="0">
                <a:solidFill>
                  <a:srgbClr val="0C1F24"/>
                </a:solidFill>
                <a:latin typeface="Source Sans Pro Light" charset="0"/>
                <a:ea typeface="Source Sans Pro Light" charset="0"/>
                <a:cs typeface="Source Sans Pro Light" charset="0"/>
              </a:rPr>
              <a:t>exactly as provided by </a:t>
            </a:r>
            <a:r>
              <a:rPr lang="en-US" sz="2000" dirty="0" smtClean="0">
                <a:solidFill>
                  <a:srgbClr val="0C1F24"/>
                </a:solidFill>
                <a:latin typeface="Source Sans Pro Light" charset="0"/>
                <a:ea typeface="Source Sans Pro Light" charset="0"/>
                <a:cs typeface="Source Sans Pro Light" charset="0"/>
              </a:rPr>
              <a:t>UNDESA  </a:t>
            </a:r>
            <a:endParaRPr lang="en-US" sz="2000" dirty="0">
              <a:solidFill>
                <a:srgbClr val="0C1F24"/>
              </a:solidFill>
              <a:latin typeface="Source Sans Pro Light" charset="0"/>
              <a:ea typeface="Source Sans Pro Light" charset="0"/>
              <a:cs typeface="Source Sans Pro Light" charset="0"/>
            </a:endParaRP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No </a:t>
            </a:r>
            <a:r>
              <a:rPr lang="en-US" sz="2000" dirty="0">
                <a:solidFill>
                  <a:srgbClr val="0C1F24"/>
                </a:solidFill>
                <a:latin typeface="Source Sans Pro Light" charset="0"/>
                <a:ea typeface="Source Sans Pro Light" charset="0"/>
                <a:cs typeface="Source Sans Pro Light" charset="0"/>
              </a:rPr>
              <a:t>ICANN </a:t>
            </a:r>
            <a:r>
              <a:rPr lang="en-US" sz="2000" dirty="0" smtClean="0">
                <a:solidFill>
                  <a:srgbClr val="0C1F24"/>
                </a:solidFill>
                <a:latin typeface="Source Sans Pro Light" charset="0"/>
                <a:ea typeface="Source Sans Pro Light" charset="0"/>
                <a:cs typeface="Source Sans Pro Light" charset="0"/>
              </a:rPr>
              <a:t>evaluation, adjustment or normalization</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Treat ECOSOC list received as the authoritative list</a:t>
            </a:r>
            <a:endParaRPr lang="en-US" sz="2000" dirty="0">
              <a:solidFill>
                <a:srgbClr val="0C1F24"/>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20881448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IGO Scope 1 Identifiers Labels</a:t>
            </a:r>
          </a:p>
        </p:txBody>
      </p:sp>
      <p:sp>
        <p:nvSpPr>
          <p:cNvPr id="6" name="Rectangle 5"/>
          <p:cNvSpPr/>
          <p:nvPr/>
        </p:nvSpPr>
        <p:spPr>
          <a:xfrm>
            <a:off x="267300" y="848133"/>
            <a:ext cx="8609399" cy="5078313"/>
          </a:xfrm>
          <a:prstGeom prst="rect">
            <a:avLst/>
          </a:prstGeom>
        </p:spPr>
        <p:txBody>
          <a:bodyPr wrap="square">
            <a:spAutoFit/>
          </a:bodyPr>
          <a:lstStyle/>
          <a:p>
            <a:pPr>
              <a:buSzPct val="75000"/>
            </a:pPr>
            <a:r>
              <a:rPr lang="en-US" dirty="0">
                <a:solidFill>
                  <a:srgbClr val="0C1F24"/>
                </a:solidFill>
                <a:latin typeface="Source Sans Pro"/>
                <a:cs typeface="Source Sans Pro"/>
              </a:rPr>
              <a:t>Reminder of Policy Recommendation Scope (PDP Final Report §3.3)</a:t>
            </a:r>
          </a:p>
          <a:p>
            <a:pPr>
              <a:buSzPct val="75000"/>
            </a:pPr>
            <a:endParaRPr lang="en-US" dirty="0">
              <a:solidFill>
                <a:srgbClr val="0C1F24"/>
              </a:solidFill>
              <a:latin typeface="Source Sans Pro"/>
              <a:cs typeface="Source Sans Pro"/>
            </a:endParaRPr>
          </a:p>
          <a:p>
            <a:pPr marL="285750" indent="-285750">
              <a:buSzPct val="75000"/>
              <a:buFont typeface="Wingdings" charset="2"/>
              <a:buChar char=""/>
            </a:pPr>
            <a:r>
              <a:rPr lang="en-US" dirty="0">
                <a:solidFill>
                  <a:srgbClr val="0C1F24"/>
                </a:solidFill>
                <a:latin typeface="Source Sans Pro Light"/>
                <a:cs typeface="Source Sans Pro Light"/>
              </a:rPr>
              <a:t>Scope 1 Indentifiers: </a:t>
            </a:r>
            <a:r>
              <a:rPr lang="en-US" dirty="0">
                <a:solidFill>
                  <a:srgbClr val="0C1F24"/>
                </a:solidFill>
                <a:latin typeface="Source Sans Pro Light"/>
                <a:cs typeface="Source Sans Pro Light"/>
                <a:hlinkClick r:id="rId3"/>
              </a:rPr>
              <a:t>GAC List (22 March 2013)</a:t>
            </a:r>
            <a:r>
              <a:rPr lang="en-US" dirty="0">
                <a:solidFill>
                  <a:srgbClr val="0C1F24"/>
                </a:solidFill>
                <a:latin typeface="Source Sans Pro Light"/>
                <a:cs typeface="Source Sans Pro Light"/>
              </a:rPr>
              <a:t> - Full Name (Up to two languages)</a:t>
            </a:r>
          </a:p>
          <a:p>
            <a:pPr marL="285750" indent="-285750">
              <a:buSzPct val="75000"/>
              <a:buFont typeface="Wingdings" charset="2"/>
              <a:buChar char=""/>
            </a:pPr>
            <a:r>
              <a:rPr lang="en-US" dirty="0">
                <a:solidFill>
                  <a:srgbClr val="0C1F24"/>
                </a:solidFill>
                <a:latin typeface="Source Sans Pro Light"/>
                <a:cs typeface="Source Sans Pro Light"/>
              </a:rPr>
              <a:t>Protected at the top-level (ineligible for delegation) </a:t>
            </a:r>
          </a:p>
          <a:p>
            <a:pPr marL="285750" indent="-285750">
              <a:buSzPct val="75000"/>
              <a:buFont typeface="Wingdings" charset="2"/>
              <a:buChar char=""/>
            </a:pPr>
            <a:r>
              <a:rPr lang="en-US" dirty="0">
                <a:solidFill>
                  <a:srgbClr val="0C1F24"/>
                </a:solidFill>
                <a:latin typeface="Source Sans Pro Light"/>
                <a:cs typeface="Source Sans Pro Light"/>
              </a:rPr>
              <a:t>Protected at the 2</a:t>
            </a:r>
            <a:r>
              <a:rPr lang="en-US" baseline="30000" dirty="0">
                <a:solidFill>
                  <a:srgbClr val="0C1F24"/>
                </a:solidFill>
                <a:latin typeface="Source Sans Pro Light"/>
                <a:cs typeface="Source Sans Pro Light"/>
              </a:rPr>
              <a:t>nd</a:t>
            </a:r>
            <a:r>
              <a:rPr lang="en-US" dirty="0">
                <a:solidFill>
                  <a:srgbClr val="0C1F24"/>
                </a:solidFill>
                <a:latin typeface="Source Sans Pro Light"/>
                <a:cs typeface="Source Sans Pro Light"/>
              </a:rPr>
              <a:t> level (reservation with exception procedure)</a:t>
            </a:r>
          </a:p>
          <a:p>
            <a:pPr marL="285750" indent="-285750">
              <a:buSzPct val="75000"/>
              <a:buFont typeface="Wingdings" charset="2"/>
              <a:buChar char=""/>
            </a:pPr>
            <a:endParaRPr lang="en-US" dirty="0">
              <a:solidFill>
                <a:srgbClr val="0C1F24"/>
              </a:solidFill>
              <a:latin typeface="Source Sans Pro"/>
              <a:cs typeface="Source Sans Pro"/>
            </a:endParaRPr>
          </a:p>
          <a:p>
            <a:pPr>
              <a:buSzPct val="75000"/>
            </a:pPr>
            <a:r>
              <a:rPr lang="en-US" dirty="0">
                <a:solidFill>
                  <a:srgbClr val="0C1F24"/>
                </a:solidFill>
                <a:latin typeface="Source Sans Pro"/>
                <a:cs typeface="Source Sans Pro"/>
              </a:rPr>
              <a:t>Implementation</a:t>
            </a:r>
          </a:p>
          <a:p>
            <a:pPr>
              <a:buSzPct val="75000"/>
            </a:pP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a:solidFill>
                  <a:srgbClr val="0C1F24"/>
                </a:solidFill>
                <a:latin typeface="Source Sans Pro Light"/>
                <a:cs typeface="Source Sans Pro Light"/>
              </a:rPr>
              <a:t>Labels will be listed on the Reserved Names List (2</a:t>
            </a:r>
            <a:r>
              <a:rPr lang="en-US" baseline="30000" dirty="0">
                <a:solidFill>
                  <a:srgbClr val="0C1F24"/>
                </a:solidFill>
                <a:latin typeface="Source Sans Pro Light"/>
                <a:cs typeface="Source Sans Pro Light"/>
              </a:rPr>
              <a:t>nd</a:t>
            </a:r>
            <a:r>
              <a:rPr lang="en-US" dirty="0">
                <a:solidFill>
                  <a:srgbClr val="0C1F24"/>
                </a:solidFill>
                <a:latin typeface="Source Sans Pro Light"/>
                <a:cs typeface="Source Sans Pro Light"/>
              </a:rPr>
              <a:t> level) </a:t>
            </a:r>
            <a:r>
              <a:rPr lang="en-US" dirty="0">
                <a:solidFill>
                  <a:srgbClr val="0C1F24"/>
                </a:solidFill>
                <a:latin typeface="Source Sans Pro Light"/>
                <a:cs typeface="Source Sans Pro Light"/>
                <a:hlinkClick r:id="rId4"/>
              </a:rPr>
              <a:t>https://www.icann.org/resources/pages/reserved-2013-07-08-en</a:t>
            </a: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a:solidFill>
                  <a:srgbClr val="0C1F24"/>
                </a:solidFill>
                <a:latin typeface="Source Sans Pro Light"/>
                <a:cs typeface="Source Sans Pro Light"/>
              </a:rPr>
              <a:t>This list will also serve as reference for future application rounds (Top-level)</a:t>
            </a:r>
          </a:p>
          <a:p>
            <a:pPr>
              <a:buSzPct val="75000"/>
            </a:pPr>
            <a:endParaRPr lang="en-US" dirty="0">
              <a:solidFill>
                <a:srgbClr val="0C1F24"/>
              </a:solidFill>
              <a:latin typeface="Source Sans Pro Light"/>
              <a:cs typeface="Source Sans Pro Light"/>
            </a:endParaRPr>
          </a:p>
          <a:p>
            <a:pPr>
              <a:buSzPct val="75000"/>
            </a:pPr>
            <a:r>
              <a:rPr lang="en-US" dirty="0">
                <a:solidFill>
                  <a:srgbClr val="0C1F24"/>
                </a:solidFill>
                <a:latin typeface="Source Sans Pro"/>
                <a:cs typeface="Source Sans Pro"/>
              </a:rPr>
              <a:t>Implementation </a:t>
            </a:r>
            <a:r>
              <a:rPr lang="en-US" dirty="0" smtClean="0">
                <a:solidFill>
                  <a:srgbClr val="0C1F24"/>
                </a:solidFill>
                <a:latin typeface="Source Sans Pro"/>
                <a:cs typeface="Source Sans Pro"/>
              </a:rPr>
              <a:t>steps</a:t>
            </a:r>
            <a:endParaRPr lang="en-US" dirty="0">
              <a:solidFill>
                <a:srgbClr val="0C1F24"/>
              </a:solidFill>
              <a:latin typeface="Source Sans Pro"/>
              <a:cs typeface="Source Sans Pro"/>
            </a:endParaRPr>
          </a:p>
          <a:p>
            <a:pPr>
              <a:buSzPct val="75000"/>
            </a:pP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a:solidFill>
                  <a:srgbClr val="0C1F24"/>
                </a:solidFill>
                <a:latin typeface="Source Sans Pro Light"/>
                <a:cs typeface="Source Sans Pro Light"/>
              </a:rPr>
              <a:t>The 22 March 2013 GAC List </a:t>
            </a:r>
            <a:r>
              <a:rPr lang="en-US" dirty="0" smtClean="0">
                <a:solidFill>
                  <a:srgbClr val="0C1F24"/>
                </a:solidFill>
                <a:latin typeface="Source Sans Pro Light"/>
                <a:cs typeface="Source Sans Pro Light"/>
              </a:rPr>
              <a:t>contains </a:t>
            </a:r>
            <a:r>
              <a:rPr lang="en-US" dirty="0">
                <a:solidFill>
                  <a:srgbClr val="0C1F24"/>
                </a:solidFill>
                <a:latin typeface="Source Sans Pro Light"/>
                <a:cs typeface="Source Sans Pro Light"/>
              </a:rPr>
              <a:t>Full Names of the IGO in </a:t>
            </a:r>
            <a:r>
              <a:rPr lang="en-US" dirty="0" smtClean="0">
                <a:solidFill>
                  <a:srgbClr val="0C1F24"/>
                </a:solidFill>
                <a:latin typeface="Source Sans Pro Light"/>
                <a:cs typeface="Source Sans Pro Light"/>
              </a:rPr>
              <a:t>English only</a:t>
            </a:r>
            <a:endParaRPr lang="en-US" dirty="0">
              <a:solidFill>
                <a:srgbClr val="0C1F24"/>
              </a:solidFill>
              <a:latin typeface="Source Sans Pro Light"/>
              <a:cs typeface="Source Sans Pro Light"/>
            </a:endParaRPr>
          </a:p>
          <a:p>
            <a:pPr marL="285750" indent="-285750">
              <a:buSzPct val="75000"/>
              <a:buFont typeface="Wingdings" charset="2"/>
              <a:buChar char=""/>
            </a:pPr>
            <a:r>
              <a:rPr lang="en-US" dirty="0" smtClean="0">
                <a:solidFill>
                  <a:srgbClr val="0C1F24"/>
                </a:solidFill>
                <a:latin typeface="Source Sans Pro Light"/>
                <a:cs typeface="Source Sans Pro Light"/>
              </a:rPr>
              <a:t>IPT is </a:t>
            </a:r>
            <a:r>
              <a:rPr lang="en-US" dirty="0">
                <a:solidFill>
                  <a:srgbClr val="0C1F24"/>
                </a:solidFill>
                <a:latin typeface="Source Sans Pro Light"/>
                <a:cs typeface="Source Sans Pro Light"/>
              </a:rPr>
              <a:t>working </a:t>
            </a:r>
            <a:r>
              <a:rPr lang="en-US" dirty="0" smtClean="0">
                <a:solidFill>
                  <a:srgbClr val="0C1F24"/>
                </a:solidFill>
                <a:latin typeface="Source Sans Pro Light"/>
                <a:cs typeface="Source Sans Pro Light"/>
              </a:rPr>
              <a:t>to gather ”up to two languages;”</a:t>
            </a:r>
            <a:r>
              <a:rPr lang="en-US" dirty="0">
                <a:solidFill>
                  <a:srgbClr val="0C1F24"/>
                </a:solidFill>
                <a:latin typeface="Source Sans Pro Light"/>
                <a:cs typeface="Source Sans Pro Light"/>
              </a:rPr>
              <a:t> </a:t>
            </a:r>
            <a:r>
              <a:rPr lang="en-US" dirty="0" smtClean="0">
                <a:solidFill>
                  <a:srgbClr val="0C1F24"/>
                </a:solidFill>
                <a:latin typeface="Source Sans Pro Light"/>
                <a:cs typeface="Source Sans Pro Light"/>
              </a:rPr>
              <a:t>The 2</a:t>
            </a:r>
            <a:r>
              <a:rPr lang="en-US" baseline="30000" dirty="0" smtClean="0">
                <a:solidFill>
                  <a:srgbClr val="0C1F24"/>
                </a:solidFill>
                <a:latin typeface="Source Sans Pro Light"/>
                <a:cs typeface="Source Sans Pro Light"/>
              </a:rPr>
              <a:t>nd</a:t>
            </a:r>
            <a:r>
              <a:rPr lang="en-US" dirty="0" smtClean="0">
                <a:solidFill>
                  <a:srgbClr val="0C1F24"/>
                </a:solidFill>
                <a:latin typeface="Source Sans Pro Light"/>
                <a:cs typeface="Source Sans Pro Light"/>
              </a:rPr>
              <a:t> language is optional</a:t>
            </a:r>
          </a:p>
          <a:p>
            <a:pPr marL="285750" indent="-285750">
              <a:buSzPct val="75000"/>
              <a:buFont typeface="Wingdings" charset="2"/>
              <a:buChar char=""/>
            </a:pPr>
            <a:r>
              <a:rPr lang="en-US" dirty="0" smtClean="0">
                <a:solidFill>
                  <a:srgbClr val="0C1F24"/>
                </a:solidFill>
                <a:latin typeface="Source Sans Pro Light"/>
                <a:cs typeface="Source Sans Pro Light"/>
              </a:rPr>
              <a:t>Letter sent to GAC on 17 June 2016 with the request</a:t>
            </a:r>
          </a:p>
          <a:p>
            <a:pPr marL="285750" indent="-285750">
              <a:buSzPct val="75000"/>
              <a:buFont typeface="Wingdings" charset="2"/>
              <a:buChar char=""/>
            </a:pPr>
            <a:r>
              <a:rPr lang="en-US" dirty="0" smtClean="0">
                <a:solidFill>
                  <a:srgbClr val="0C1F24"/>
                </a:solidFill>
                <a:latin typeface="Source Sans Pro Light"/>
                <a:cs typeface="Source Sans Pro Light"/>
              </a:rPr>
              <a:t>Next steps: IPT is following up with ICANN GAC support team</a:t>
            </a:r>
            <a:endParaRPr lang="en-US" dirty="0">
              <a:solidFill>
                <a:srgbClr val="0C1F24"/>
              </a:solidFill>
              <a:latin typeface="Source Sans Pro"/>
              <a:cs typeface="Source Sans Pro"/>
            </a:endParaRPr>
          </a:p>
        </p:txBody>
      </p:sp>
    </p:spTree>
    <p:extLst>
      <p:ext uri="{BB962C8B-B14F-4D97-AF65-F5344CB8AC3E}">
        <p14:creationId xmlns:p14="http://schemas.microsoft.com/office/powerpoint/2010/main" val="610602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Why is this important?</a:t>
            </a:r>
            <a:endParaRPr lang="en-US" dirty="0"/>
          </a:p>
        </p:txBody>
      </p:sp>
      <p:sp>
        <p:nvSpPr>
          <p:cNvPr id="6" name="Rectangle 5"/>
          <p:cNvSpPr/>
          <p:nvPr/>
        </p:nvSpPr>
        <p:spPr>
          <a:xfrm>
            <a:off x="221333" y="871421"/>
            <a:ext cx="8579641" cy="4093428"/>
          </a:xfrm>
          <a:prstGeom prst="rect">
            <a:avLst/>
          </a:prstGeom>
        </p:spPr>
        <p:txBody>
          <a:bodyPr wrap="square">
            <a:spAutoFit/>
          </a:bodyPr>
          <a:lstStyle/>
          <a:p>
            <a:r>
              <a:rPr lang="en-US" sz="2000" dirty="0">
                <a:latin typeface="Source Sans Pro Light" charset="0"/>
                <a:ea typeface="Source Sans Pro Light" charset="0"/>
                <a:cs typeface="Source Sans Pro Light" charset="0"/>
              </a:rPr>
              <a:t>Issues related to whether certain international organizations such as IGOs, the RCRC and the IOC should receive special protection for their names at the top level and second level in the domain name system have been raised throughout the development of the 2012 New </a:t>
            </a:r>
            <a:r>
              <a:rPr lang="en-US" sz="2000" dirty="0" err="1">
                <a:latin typeface="Source Sans Pro Light" charset="0"/>
                <a:ea typeface="Source Sans Pro Light" charset="0"/>
                <a:cs typeface="Source Sans Pro Light" charset="0"/>
              </a:rPr>
              <a:t>gTLD</a:t>
            </a:r>
            <a:r>
              <a:rPr lang="en-US" sz="2000" dirty="0">
                <a:latin typeface="Source Sans Pro Light" charset="0"/>
                <a:ea typeface="Source Sans Pro Light" charset="0"/>
                <a:cs typeface="Source Sans Pro Light" charset="0"/>
              </a:rPr>
              <a:t> program. </a:t>
            </a:r>
            <a:endParaRPr lang="en-US" sz="2000" dirty="0" smtClean="0">
              <a:latin typeface="Source Sans Pro Light" charset="0"/>
              <a:ea typeface="Source Sans Pro Light" charset="0"/>
              <a:cs typeface="Source Sans Pro Light" charset="0"/>
            </a:endParaRPr>
          </a:p>
          <a:p>
            <a:endParaRPr lang="en-US" sz="2000" dirty="0">
              <a:latin typeface="Source Sans Pro Light" charset="0"/>
              <a:ea typeface="Source Sans Pro Light" charset="0"/>
              <a:cs typeface="Source Sans Pro Light" charset="0"/>
            </a:endParaRPr>
          </a:p>
          <a:p>
            <a:r>
              <a:rPr lang="en-US" sz="2000" dirty="0" smtClean="0">
                <a:latin typeface="Source Sans Pro Light" charset="0"/>
                <a:ea typeface="Source Sans Pro Light" charset="0"/>
                <a:cs typeface="Source Sans Pro Light" charset="0"/>
              </a:rPr>
              <a:t>In </a:t>
            </a:r>
            <a:r>
              <a:rPr lang="en-US" sz="2000" dirty="0">
                <a:latin typeface="Source Sans Pro Light" charset="0"/>
                <a:ea typeface="Source Sans Pro Light" charset="0"/>
                <a:cs typeface="Source Sans Pro Light" charset="0"/>
              </a:rPr>
              <a:t>the PDP launched by the GNSO Council, the scope of organizations was expanded to also consider International Non-Governmental Organizations (INGOs) other than the RCRC and IOC. </a:t>
            </a:r>
            <a:endParaRPr lang="en-US" sz="2000" dirty="0" smtClean="0">
              <a:latin typeface="Source Sans Pro Light" charset="0"/>
              <a:ea typeface="Source Sans Pro Light" charset="0"/>
              <a:cs typeface="Source Sans Pro Light" charset="0"/>
            </a:endParaRPr>
          </a:p>
          <a:p>
            <a:endParaRPr lang="en-US" sz="2000" dirty="0">
              <a:latin typeface="Source Sans Pro Light" charset="0"/>
              <a:ea typeface="Source Sans Pro Light" charset="0"/>
              <a:cs typeface="Source Sans Pro Light" charset="0"/>
            </a:endParaRPr>
          </a:p>
          <a:p>
            <a:r>
              <a:rPr lang="en-US" sz="2000" dirty="0" smtClean="0">
                <a:latin typeface="Source Sans Pro Light" charset="0"/>
                <a:ea typeface="Source Sans Pro Light" charset="0"/>
                <a:cs typeface="Source Sans Pro Light" charset="0"/>
              </a:rPr>
              <a:t>All </a:t>
            </a:r>
            <a:r>
              <a:rPr lang="en-US" sz="2000" dirty="0">
                <a:latin typeface="Source Sans Pro Light" charset="0"/>
                <a:ea typeface="Source Sans Pro Light" charset="0"/>
                <a:cs typeface="Source Sans Pro Light" charset="0"/>
              </a:rPr>
              <a:t>these organizations perform important public interest or humanitarian work and have reported that cyber-squatting and related abuse of domain names identical or confusingly similar to their names and acronyms could significantly impact their missions and resources </a:t>
            </a:r>
          </a:p>
        </p:txBody>
      </p:sp>
    </p:spTree>
    <p:extLst>
      <p:ext uri="{BB962C8B-B14F-4D97-AF65-F5344CB8AC3E}">
        <p14:creationId xmlns:p14="http://schemas.microsoft.com/office/powerpoint/2010/main" val="7516113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3350124" y="1299014"/>
            <a:ext cx="2539800" cy="2175252"/>
          </a:xfrm>
          <a:prstGeom prst="rect">
            <a:avLst/>
          </a:prstGeom>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latin typeface="Source Sans Pro Light" charset="0"/>
            </a:endParaRPr>
          </a:p>
        </p:txBody>
      </p:sp>
      <p:sp>
        <p:nvSpPr>
          <p:cNvPr id="16" name="Rectangle 15"/>
          <p:cNvSpPr/>
          <p:nvPr/>
        </p:nvSpPr>
        <p:spPr>
          <a:xfrm>
            <a:off x="6048738" y="1299014"/>
            <a:ext cx="2539800" cy="2175252"/>
          </a:xfrm>
          <a:prstGeom prst="rect">
            <a:avLst/>
          </a:prstGeom>
          <a:solidFill>
            <a:schemeClr val="accent4">
              <a:alpha val="63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en-US" dirty="0">
              <a:latin typeface="Source Sans Pro Light" charset="0"/>
            </a:endParaRPr>
          </a:p>
        </p:txBody>
      </p:sp>
      <p:sp>
        <p:nvSpPr>
          <p:cNvPr id="21" name="Rectangle 20"/>
          <p:cNvSpPr/>
          <p:nvPr/>
        </p:nvSpPr>
        <p:spPr>
          <a:xfrm>
            <a:off x="3350124" y="1299014"/>
            <a:ext cx="2539800" cy="87588"/>
          </a:xfrm>
          <a:prstGeom prst="rect">
            <a:avLst/>
          </a:prstGeom>
          <a:solidFill>
            <a:srgbClr val="145357">
              <a:alpha val="80000"/>
            </a:srgb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22" name="Rectangle 21"/>
          <p:cNvSpPr/>
          <p:nvPr/>
        </p:nvSpPr>
        <p:spPr>
          <a:xfrm>
            <a:off x="6048738" y="1299014"/>
            <a:ext cx="2539800" cy="87588"/>
          </a:xfrm>
          <a:prstGeom prst="rect">
            <a:avLst/>
          </a:prstGeom>
          <a:solidFill>
            <a:srgbClr val="EA903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37" name="Rectangle 36"/>
          <p:cNvSpPr/>
          <p:nvPr/>
        </p:nvSpPr>
        <p:spPr>
          <a:xfrm>
            <a:off x="651511" y="3681668"/>
            <a:ext cx="2539800" cy="2175252"/>
          </a:xfrm>
          <a:prstGeom prst="rect">
            <a:avLst/>
          </a:prstGeom>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en-US" dirty="0">
              <a:latin typeface="Source Sans Pro Light" charset="0"/>
            </a:endParaRPr>
          </a:p>
        </p:txBody>
      </p:sp>
      <p:sp>
        <p:nvSpPr>
          <p:cNvPr id="38" name="Rectangle 37"/>
          <p:cNvSpPr/>
          <p:nvPr/>
        </p:nvSpPr>
        <p:spPr>
          <a:xfrm>
            <a:off x="3350124" y="3681668"/>
            <a:ext cx="2539800" cy="2175252"/>
          </a:xfrm>
          <a:prstGeom prst="rect">
            <a:avLst/>
          </a:prstGeom>
          <a:solidFill>
            <a:schemeClr val="accent2">
              <a:alpha val="86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latin typeface="Source Sans Pro Light" charset="0"/>
            </a:endParaRPr>
          </a:p>
        </p:txBody>
      </p:sp>
      <p:sp>
        <p:nvSpPr>
          <p:cNvPr id="39" name="Rectangle 38"/>
          <p:cNvSpPr/>
          <p:nvPr/>
        </p:nvSpPr>
        <p:spPr>
          <a:xfrm>
            <a:off x="6048738" y="3681668"/>
            <a:ext cx="2539800" cy="2175252"/>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latin typeface="Source Sans Pro Light" charset="0"/>
            </a:endParaRPr>
          </a:p>
        </p:txBody>
      </p:sp>
      <p:sp>
        <p:nvSpPr>
          <p:cNvPr id="40" name="Rectangle 39"/>
          <p:cNvSpPr/>
          <p:nvPr/>
        </p:nvSpPr>
        <p:spPr>
          <a:xfrm>
            <a:off x="651511" y="3681668"/>
            <a:ext cx="2539800" cy="87588"/>
          </a:xfrm>
          <a:prstGeom prst="rect">
            <a:avLst/>
          </a:prstGeom>
          <a:solidFill>
            <a:srgbClr val="AC441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41" name="Rectangle 40"/>
          <p:cNvSpPr/>
          <p:nvPr/>
        </p:nvSpPr>
        <p:spPr>
          <a:xfrm>
            <a:off x="3350124" y="3681668"/>
            <a:ext cx="2539800" cy="87588"/>
          </a:xfrm>
          <a:prstGeom prst="rect">
            <a:avLst/>
          </a:prstGeom>
          <a:solidFill>
            <a:schemeClr val="accent2">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42" name="Rectangle 41"/>
          <p:cNvSpPr/>
          <p:nvPr/>
        </p:nvSpPr>
        <p:spPr>
          <a:xfrm>
            <a:off x="6048738" y="3681668"/>
            <a:ext cx="2539800" cy="87588"/>
          </a:xfrm>
          <a:prstGeom prst="rect">
            <a:avLst/>
          </a:prstGeom>
          <a:solidFill>
            <a:srgbClr val="114E8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46" name="Oval 45"/>
          <p:cNvSpPr/>
          <p:nvPr/>
        </p:nvSpPr>
        <p:spPr>
          <a:xfrm>
            <a:off x="4367741" y="1501265"/>
            <a:ext cx="498944" cy="498944"/>
          </a:xfrm>
          <a:prstGeom prst="ellipse">
            <a:avLst/>
          </a:prstGeom>
          <a:solidFill>
            <a:schemeClr val="accent3">
              <a:lumMod val="75000"/>
            </a:schemeClr>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US" dirty="0">
              <a:latin typeface="Source Sans Pro Light" charset="0"/>
            </a:endParaRPr>
          </a:p>
        </p:txBody>
      </p:sp>
      <p:sp>
        <p:nvSpPr>
          <p:cNvPr id="47" name="Oval 46"/>
          <p:cNvSpPr/>
          <p:nvPr/>
        </p:nvSpPr>
        <p:spPr>
          <a:xfrm>
            <a:off x="7074908" y="1501265"/>
            <a:ext cx="498944" cy="498944"/>
          </a:xfrm>
          <a:prstGeom prst="ellipse">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48" name="Oval 47"/>
          <p:cNvSpPr/>
          <p:nvPr/>
        </p:nvSpPr>
        <p:spPr>
          <a:xfrm>
            <a:off x="4367741" y="3895123"/>
            <a:ext cx="498944" cy="498944"/>
          </a:xfrm>
          <a:prstGeom prst="ellipse">
            <a:avLst/>
          </a:prstGeom>
          <a:solidFill>
            <a:srgbClr val="0A325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49" name="Oval 48"/>
          <p:cNvSpPr/>
          <p:nvPr/>
        </p:nvSpPr>
        <p:spPr>
          <a:xfrm>
            <a:off x="7074908" y="3895123"/>
            <a:ext cx="498944" cy="498944"/>
          </a:xfrm>
          <a:prstGeom prst="ellipse">
            <a:avLst/>
          </a:prstGeom>
          <a:solidFill>
            <a:schemeClr val="accent6">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50" name="Oval 49"/>
          <p:cNvSpPr/>
          <p:nvPr/>
        </p:nvSpPr>
        <p:spPr>
          <a:xfrm>
            <a:off x="1675282" y="3895123"/>
            <a:ext cx="498944" cy="498944"/>
          </a:xfrm>
          <a:prstGeom prst="ellipse">
            <a:avLst/>
          </a:prstGeom>
          <a:solidFill>
            <a:schemeClr val="accent5">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14" name="Rectangle 13"/>
          <p:cNvSpPr/>
          <p:nvPr/>
        </p:nvSpPr>
        <p:spPr>
          <a:xfrm>
            <a:off x="651511" y="1299014"/>
            <a:ext cx="2539800" cy="2175252"/>
          </a:xfrm>
          <a:prstGeom prst="rect">
            <a:avLst/>
          </a:prstGeom>
          <a:solidFill>
            <a:schemeClr val="accent1">
              <a:alpha val="7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ource Sans Pro Light" charset="0"/>
            </a:endParaRPr>
          </a:p>
        </p:txBody>
      </p:sp>
      <p:sp>
        <p:nvSpPr>
          <p:cNvPr id="20" name="Rectangle 19"/>
          <p:cNvSpPr/>
          <p:nvPr/>
        </p:nvSpPr>
        <p:spPr>
          <a:xfrm>
            <a:off x="651511" y="1299014"/>
            <a:ext cx="2539800" cy="8758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3" name="Oval 2"/>
          <p:cNvSpPr/>
          <p:nvPr/>
        </p:nvSpPr>
        <p:spPr>
          <a:xfrm>
            <a:off x="1666927" y="1510650"/>
            <a:ext cx="498944" cy="498944"/>
          </a:xfrm>
          <a:prstGeom prst="ellipse">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Source Sans Pro Light" charset="0"/>
            </a:endParaRPr>
          </a:p>
        </p:txBody>
      </p:sp>
      <p:sp>
        <p:nvSpPr>
          <p:cNvPr id="26" name="TextBox 25"/>
          <p:cNvSpPr txBox="1"/>
          <p:nvPr/>
        </p:nvSpPr>
        <p:spPr>
          <a:xfrm>
            <a:off x="886759" y="1982152"/>
            <a:ext cx="2080048" cy="769441"/>
          </a:xfrm>
          <a:prstGeom prst="rect">
            <a:avLst/>
          </a:prstGeom>
          <a:noFill/>
        </p:spPr>
        <p:txBody>
          <a:bodyPr wrap="square" rtlCol="0">
            <a:spAutoFit/>
          </a:bodyPr>
          <a:lstStyle/>
          <a:p>
            <a:pPr algn="ctr"/>
            <a:r>
              <a:rPr lang="en-US" sz="2200" dirty="0" smtClean="0">
                <a:solidFill>
                  <a:srgbClr val="FFFFFF"/>
                </a:solidFill>
                <a:latin typeface="Source Sans Pro"/>
                <a:cs typeface="Source Sans Pro"/>
              </a:rPr>
              <a:t>Project </a:t>
            </a:r>
          </a:p>
          <a:p>
            <a:pPr algn="ctr"/>
            <a:r>
              <a:rPr lang="en-US" sz="2200" dirty="0" smtClean="0">
                <a:solidFill>
                  <a:srgbClr val="FFFFFF"/>
                </a:solidFill>
                <a:latin typeface="Source Sans Pro"/>
                <a:cs typeface="Source Sans Pro"/>
              </a:rPr>
              <a:t>Status</a:t>
            </a:r>
            <a:endParaRPr lang="en-US" sz="2200" dirty="0">
              <a:solidFill>
                <a:srgbClr val="FFFFFF"/>
              </a:solidFill>
              <a:latin typeface="Source Sans Pro"/>
              <a:cs typeface="Source Sans Pro"/>
            </a:endParaRPr>
          </a:p>
        </p:txBody>
      </p:sp>
      <p:sp>
        <p:nvSpPr>
          <p:cNvPr id="28" name="TextBox 27"/>
          <p:cNvSpPr txBox="1"/>
          <p:nvPr/>
        </p:nvSpPr>
        <p:spPr>
          <a:xfrm>
            <a:off x="3579874" y="1982152"/>
            <a:ext cx="2080048" cy="1107996"/>
          </a:xfrm>
          <a:prstGeom prst="rect">
            <a:avLst/>
          </a:prstGeom>
          <a:noFill/>
        </p:spPr>
        <p:txBody>
          <a:bodyPr wrap="square" rtlCol="0">
            <a:spAutoFit/>
          </a:bodyPr>
          <a:lstStyle/>
          <a:p>
            <a:pPr algn="ctr"/>
            <a:r>
              <a:rPr lang="en-US" sz="2200" dirty="0">
                <a:solidFill>
                  <a:srgbClr val="FFFFFF"/>
                </a:solidFill>
                <a:latin typeface="Source Sans Pro"/>
                <a:cs typeface="Source Sans Pro"/>
              </a:rPr>
              <a:t>Gating Items for Public Comment</a:t>
            </a:r>
          </a:p>
        </p:txBody>
      </p:sp>
      <p:sp>
        <p:nvSpPr>
          <p:cNvPr id="29" name="TextBox 28"/>
          <p:cNvSpPr txBox="1"/>
          <p:nvPr/>
        </p:nvSpPr>
        <p:spPr>
          <a:xfrm>
            <a:off x="6283988" y="1982152"/>
            <a:ext cx="2080048" cy="1107996"/>
          </a:xfrm>
          <a:prstGeom prst="rect">
            <a:avLst/>
          </a:prstGeom>
          <a:noFill/>
        </p:spPr>
        <p:txBody>
          <a:bodyPr wrap="square" rtlCol="0">
            <a:spAutoFit/>
          </a:bodyPr>
          <a:lstStyle/>
          <a:p>
            <a:pPr algn="ctr"/>
            <a:r>
              <a:rPr lang="en-US" sz="2200" dirty="0" smtClean="0">
                <a:solidFill>
                  <a:srgbClr val="FFFFFF"/>
                </a:solidFill>
                <a:latin typeface="Source Sans Pro"/>
                <a:cs typeface="Source Sans Pro"/>
              </a:rPr>
              <a:t>Project Scope Tracking Chart Review</a:t>
            </a:r>
          </a:p>
        </p:txBody>
      </p:sp>
      <p:sp>
        <p:nvSpPr>
          <p:cNvPr id="43" name="TextBox 42"/>
          <p:cNvSpPr txBox="1"/>
          <p:nvPr/>
        </p:nvSpPr>
        <p:spPr>
          <a:xfrm>
            <a:off x="754380" y="4364806"/>
            <a:ext cx="2365741" cy="1107996"/>
          </a:xfrm>
          <a:prstGeom prst="rect">
            <a:avLst/>
          </a:prstGeom>
          <a:noFill/>
        </p:spPr>
        <p:txBody>
          <a:bodyPr wrap="square" rtlCol="0">
            <a:spAutoFit/>
          </a:bodyPr>
          <a:lstStyle/>
          <a:p>
            <a:pPr algn="ctr"/>
            <a:r>
              <a:rPr lang="en-US" sz="2200" dirty="0" smtClean="0">
                <a:solidFill>
                  <a:srgbClr val="FFFFFF"/>
                </a:solidFill>
                <a:latin typeface="Source Sans Pro"/>
                <a:cs typeface="Source Sans Pro"/>
              </a:rPr>
              <a:t>Protected Identifier List</a:t>
            </a:r>
          </a:p>
          <a:p>
            <a:pPr algn="ctr"/>
            <a:endParaRPr lang="en-US" sz="2200" dirty="0" smtClean="0">
              <a:solidFill>
                <a:srgbClr val="FFFFFF"/>
              </a:solidFill>
              <a:latin typeface="Source Sans Pro"/>
              <a:cs typeface="Source Sans Pro"/>
            </a:endParaRPr>
          </a:p>
        </p:txBody>
      </p:sp>
      <p:sp>
        <p:nvSpPr>
          <p:cNvPr id="44" name="TextBox 43"/>
          <p:cNvSpPr txBox="1"/>
          <p:nvPr/>
        </p:nvSpPr>
        <p:spPr>
          <a:xfrm>
            <a:off x="3579874" y="4364806"/>
            <a:ext cx="2080048" cy="1107996"/>
          </a:xfrm>
          <a:prstGeom prst="rect">
            <a:avLst/>
          </a:prstGeom>
          <a:noFill/>
        </p:spPr>
        <p:txBody>
          <a:bodyPr wrap="square" rtlCol="0">
            <a:spAutoFit/>
          </a:bodyPr>
          <a:lstStyle/>
          <a:p>
            <a:pPr algn="ctr"/>
            <a:r>
              <a:rPr lang="en-US" sz="2200" dirty="0" smtClean="0">
                <a:solidFill>
                  <a:srgbClr val="FFFFFF"/>
                </a:solidFill>
                <a:latin typeface="Source Sans Pro"/>
                <a:cs typeface="Source Sans Pro"/>
              </a:rPr>
              <a:t>Policy Language Document</a:t>
            </a:r>
            <a:endParaRPr lang="en-US" sz="2200" dirty="0">
              <a:solidFill>
                <a:srgbClr val="FFFFFF"/>
              </a:solidFill>
              <a:latin typeface="Source Sans Pro"/>
              <a:cs typeface="Source Sans Pro"/>
            </a:endParaRPr>
          </a:p>
        </p:txBody>
      </p:sp>
      <p:sp>
        <p:nvSpPr>
          <p:cNvPr id="45" name="TextBox 44"/>
          <p:cNvSpPr txBox="1"/>
          <p:nvPr/>
        </p:nvSpPr>
        <p:spPr>
          <a:xfrm>
            <a:off x="6283988" y="4364806"/>
            <a:ext cx="2080048" cy="430887"/>
          </a:xfrm>
          <a:prstGeom prst="rect">
            <a:avLst/>
          </a:prstGeom>
          <a:noFill/>
        </p:spPr>
        <p:txBody>
          <a:bodyPr wrap="square" rtlCol="0">
            <a:spAutoFit/>
          </a:bodyPr>
          <a:lstStyle/>
          <a:p>
            <a:pPr algn="ctr"/>
            <a:r>
              <a:rPr lang="en-US" sz="2200" dirty="0" smtClean="0">
                <a:solidFill>
                  <a:srgbClr val="FFFFFF"/>
                </a:solidFill>
                <a:latin typeface="Source Sans Pro"/>
                <a:cs typeface="Source Sans Pro"/>
              </a:rPr>
              <a:t>Next Steps</a:t>
            </a:r>
          </a:p>
        </p:txBody>
      </p:sp>
      <p:sp>
        <p:nvSpPr>
          <p:cNvPr id="24" name="TextBox 23"/>
          <p:cNvSpPr txBox="1"/>
          <p:nvPr/>
        </p:nvSpPr>
        <p:spPr>
          <a:xfrm>
            <a:off x="651511" y="1503505"/>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1</a:t>
            </a:r>
            <a:endParaRPr lang="en-US" sz="2400" b="1" dirty="0">
              <a:solidFill>
                <a:srgbClr val="FFFFFF"/>
              </a:solidFill>
              <a:latin typeface="Source Sans Pro"/>
              <a:cs typeface="Source Sans Pro"/>
            </a:endParaRPr>
          </a:p>
        </p:txBody>
      </p:sp>
      <p:sp>
        <p:nvSpPr>
          <p:cNvPr id="25" name="TextBox 24"/>
          <p:cNvSpPr txBox="1"/>
          <p:nvPr/>
        </p:nvSpPr>
        <p:spPr>
          <a:xfrm>
            <a:off x="3350124"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2</a:t>
            </a:r>
            <a:endParaRPr lang="en-US" sz="2400" b="1" dirty="0">
              <a:solidFill>
                <a:srgbClr val="FFFFFF"/>
              </a:solidFill>
              <a:latin typeface="Source Sans Pro"/>
              <a:cs typeface="Source Sans Pro"/>
            </a:endParaRPr>
          </a:p>
        </p:txBody>
      </p:sp>
      <p:sp>
        <p:nvSpPr>
          <p:cNvPr id="27" name="TextBox 26"/>
          <p:cNvSpPr txBox="1"/>
          <p:nvPr/>
        </p:nvSpPr>
        <p:spPr>
          <a:xfrm>
            <a:off x="6048738" y="1492556"/>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3</a:t>
            </a:r>
            <a:endParaRPr lang="en-US" sz="2400" b="1" dirty="0">
              <a:solidFill>
                <a:srgbClr val="FFFFFF"/>
              </a:solidFill>
              <a:latin typeface="Source Sans Pro"/>
              <a:cs typeface="Source Sans Pro"/>
            </a:endParaRPr>
          </a:p>
        </p:txBody>
      </p:sp>
      <p:sp>
        <p:nvSpPr>
          <p:cNvPr id="30" name="TextBox 29"/>
          <p:cNvSpPr txBox="1"/>
          <p:nvPr/>
        </p:nvSpPr>
        <p:spPr>
          <a:xfrm>
            <a:off x="651511" y="3895123"/>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4</a:t>
            </a:r>
            <a:endParaRPr lang="en-US" sz="2400" b="1" dirty="0">
              <a:solidFill>
                <a:srgbClr val="FFFFFF"/>
              </a:solidFill>
              <a:latin typeface="Source Sans Pro"/>
              <a:cs typeface="Source Sans Pro"/>
            </a:endParaRPr>
          </a:p>
        </p:txBody>
      </p:sp>
      <p:sp>
        <p:nvSpPr>
          <p:cNvPr id="31" name="TextBox 30"/>
          <p:cNvSpPr txBox="1"/>
          <p:nvPr/>
        </p:nvSpPr>
        <p:spPr>
          <a:xfrm>
            <a:off x="3350124" y="3895123"/>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5</a:t>
            </a:r>
            <a:endParaRPr lang="en-US" sz="2400" b="1" dirty="0">
              <a:solidFill>
                <a:srgbClr val="FFFFFF"/>
              </a:solidFill>
              <a:latin typeface="Source Sans Pro"/>
              <a:cs typeface="Source Sans Pro"/>
            </a:endParaRPr>
          </a:p>
        </p:txBody>
      </p:sp>
      <p:sp>
        <p:nvSpPr>
          <p:cNvPr id="32" name="TextBox 31"/>
          <p:cNvSpPr txBox="1"/>
          <p:nvPr/>
        </p:nvSpPr>
        <p:spPr>
          <a:xfrm>
            <a:off x="6048738" y="3895123"/>
            <a:ext cx="2539800" cy="461665"/>
          </a:xfrm>
          <a:prstGeom prst="rect">
            <a:avLst/>
          </a:prstGeom>
          <a:noFill/>
        </p:spPr>
        <p:txBody>
          <a:bodyPr wrap="square" rtlCol="0">
            <a:spAutoFit/>
          </a:bodyPr>
          <a:lstStyle/>
          <a:p>
            <a:pPr algn="ctr"/>
            <a:r>
              <a:rPr lang="en-US" sz="2400" b="1" dirty="0" smtClean="0">
                <a:solidFill>
                  <a:srgbClr val="FFFFFF"/>
                </a:solidFill>
                <a:latin typeface="Source Sans Pro"/>
                <a:cs typeface="Source Sans Pro"/>
              </a:rPr>
              <a:t>6</a:t>
            </a:r>
            <a:endParaRPr lang="en-US" sz="2400" b="1" dirty="0">
              <a:solidFill>
                <a:srgbClr val="FFFFFF"/>
              </a:solidFill>
              <a:latin typeface="Source Sans Pro"/>
              <a:cs typeface="Source Sans Pro"/>
            </a:endParaRPr>
          </a:p>
        </p:txBody>
      </p:sp>
      <p:sp>
        <p:nvSpPr>
          <p:cNvPr id="2" name="Title 1"/>
          <p:cNvSpPr>
            <a:spLocks noGrp="1"/>
          </p:cNvSpPr>
          <p:nvPr>
            <p:ph type="title"/>
          </p:nvPr>
        </p:nvSpPr>
        <p:spPr>
          <a:prstGeom prst="rect">
            <a:avLst/>
          </a:prstGeom>
        </p:spPr>
        <p:txBody>
          <a:bodyPr/>
          <a:lstStyle/>
          <a:p>
            <a:r>
              <a:rPr lang="en-US" dirty="0" smtClean="0"/>
              <a:t>Agenda</a:t>
            </a:r>
            <a:endParaRPr lang="en-US" dirty="0"/>
          </a:p>
        </p:txBody>
      </p:sp>
    </p:spTree>
    <p:extLst>
      <p:ext uri="{BB962C8B-B14F-4D97-AF65-F5344CB8AC3E}">
        <p14:creationId xmlns:p14="http://schemas.microsoft.com/office/powerpoint/2010/main" val="91440762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9958" y="5129561"/>
            <a:ext cx="8431430" cy="1092819"/>
          </a:xfrm>
          <a:prstGeom prst="rect">
            <a:avLst/>
          </a:prstGeom>
          <a:noFill/>
          <a:ln w="38100">
            <a:solidFill>
              <a:schemeClr val="accent1">
                <a:lumMod val="60000"/>
                <a:lumOff val="40000"/>
              </a:schemeClr>
            </a:solidFill>
          </a:ln>
        </p:spPr>
        <p:txBody>
          <a:bodyPr wrap="square" rtlCol="0">
            <a:spAutoFit/>
          </a:bodyPr>
          <a:lstStyle/>
          <a:p>
            <a:endParaRPr lang="en-US" dirty="0" smtClean="0">
              <a:latin typeface="Source Sans Pro"/>
              <a:cs typeface="Source Sans Pro"/>
            </a:endParaRPr>
          </a:p>
        </p:txBody>
      </p:sp>
      <p:cxnSp>
        <p:nvCxnSpPr>
          <p:cNvPr id="36" name="Straight Connector 35"/>
          <p:cNvCxnSpPr/>
          <p:nvPr/>
        </p:nvCxnSpPr>
        <p:spPr bwMode="auto">
          <a:xfrm>
            <a:off x="3912525" y="1770500"/>
            <a:ext cx="0" cy="2189047"/>
          </a:xfrm>
          <a:prstGeom prst="line">
            <a:avLst/>
          </a:prstGeom>
          <a:ln w="15875">
            <a:solidFill>
              <a:srgbClr val="008000"/>
            </a:solidFill>
            <a:headEnd type="none"/>
            <a:tailEnd type="none" w="lg" len="lg"/>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bwMode="auto">
          <a:xfrm>
            <a:off x="2708388" y="3645081"/>
            <a:ext cx="6123000" cy="0"/>
          </a:xfrm>
          <a:prstGeom prst="line">
            <a:avLst/>
          </a:prstGeom>
          <a:ln w="15875">
            <a:solidFill>
              <a:srgbClr val="0A304B"/>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bwMode="auto">
          <a:xfrm>
            <a:off x="2691477" y="2826185"/>
            <a:ext cx="2257535" cy="0"/>
          </a:xfrm>
          <a:prstGeom prst="line">
            <a:avLst/>
          </a:prstGeom>
          <a:ln w="15875">
            <a:solidFill>
              <a:srgbClr val="0A304B"/>
            </a:solidFill>
            <a:headEnd type="none"/>
            <a:tailEnd type="triangle" w="lg" len="lg"/>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bwMode="auto">
          <a:xfrm>
            <a:off x="231323" y="1992357"/>
            <a:ext cx="8600065" cy="0"/>
          </a:xfrm>
          <a:prstGeom prst="line">
            <a:avLst/>
          </a:prstGeom>
          <a:ln w="15875">
            <a:solidFill>
              <a:srgbClr val="0A304B"/>
            </a:solidFill>
            <a:headEnd type="none"/>
            <a:tailEnd type="triangle" w="lg" len="lg"/>
          </a:ln>
        </p:spPr>
        <p:style>
          <a:lnRef idx="1">
            <a:schemeClr val="accent1"/>
          </a:lnRef>
          <a:fillRef idx="0">
            <a:schemeClr val="accent1"/>
          </a:fillRef>
          <a:effectRef idx="0">
            <a:schemeClr val="accent1"/>
          </a:effectRef>
          <a:fontRef idx="minor">
            <a:schemeClr val="tx1"/>
          </a:fontRef>
        </p:style>
      </p:cxnSp>
      <p:sp>
        <p:nvSpPr>
          <p:cNvPr id="72" name="Rounded Rectangle 71"/>
          <p:cNvSpPr/>
          <p:nvPr/>
        </p:nvSpPr>
        <p:spPr>
          <a:xfrm>
            <a:off x="2946786" y="2757892"/>
            <a:ext cx="1770871" cy="149225"/>
          </a:xfrm>
          <a:prstGeom prst="roundRect">
            <a:avLst>
              <a:gd name="adj" fmla="val 50000"/>
            </a:avLst>
          </a:prstGeom>
          <a:solidFill>
            <a:srgbClr val="DE602D"/>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solidFill>
                <a:prstClr val="white"/>
              </a:solidFill>
              <a:latin typeface="Source Sans Pro Light" charset="0"/>
            </a:endParaRPr>
          </a:p>
        </p:txBody>
      </p:sp>
      <p:sp>
        <p:nvSpPr>
          <p:cNvPr id="73" name="Rounded Rectangle 72"/>
          <p:cNvSpPr/>
          <p:nvPr/>
        </p:nvSpPr>
        <p:spPr>
          <a:xfrm>
            <a:off x="2946786" y="3569675"/>
            <a:ext cx="3297299" cy="150812"/>
          </a:xfrm>
          <a:prstGeom prst="roundRect">
            <a:avLst>
              <a:gd name="adj" fmla="val 50000"/>
            </a:avLst>
          </a:prstGeom>
          <a:solidFill>
            <a:srgbClr val="EB913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solidFill>
                <a:prstClr val="white"/>
              </a:solidFill>
              <a:latin typeface="Source Sans Pro Light" charset="0"/>
            </a:endParaRPr>
          </a:p>
        </p:txBody>
      </p:sp>
      <p:sp>
        <p:nvSpPr>
          <p:cNvPr id="74" name="Rounded Rectangle 73"/>
          <p:cNvSpPr/>
          <p:nvPr/>
        </p:nvSpPr>
        <p:spPr>
          <a:xfrm>
            <a:off x="2946786" y="1924529"/>
            <a:ext cx="5617006" cy="149225"/>
          </a:xfrm>
          <a:prstGeom prst="roundRect">
            <a:avLst>
              <a:gd name="adj" fmla="val 50000"/>
            </a:avLst>
          </a:prstGeom>
          <a:solidFill>
            <a:srgbClr val="2599D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350" dirty="0">
              <a:solidFill>
                <a:prstClr val="white"/>
              </a:solidFill>
              <a:latin typeface="Source Sans Pro Light" charset="0"/>
            </a:endParaRPr>
          </a:p>
        </p:txBody>
      </p:sp>
      <p:sp>
        <p:nvSpPr>
          <p:cNvPr id="3" name="Title 2"/>
          <p:cNvSpPr>
            <a:spLocks noGrp="1"/>
          </p:cNvSpPr>
          <p:nvPr>
            <p:ph type="title"/>
          </p:nvPr>
        </p:nvSpPr>
        <p:spPr/>
        <p:txBody>
          <a:bodyPr/>
          <a:lstStyle/>
          <a:p>
            <a:r>
              <a:rPr lang="en-US" dirty="0" smtClean="0"/>
              <a:t>Current Activities on IGO/INGOs Protections</a:t>
            </a:r>
            <a:endParaRPr lang="en-US" dirty="0"/>
          </a:p>
        </p:txBody>
      </p:sp>
      <p:sp>
        <p:nvSpPr>
          <p:cNvPr id="107" name="TextBox 106"/>
          <p:cNvSpPr txBox="1"/>
          <p:nvPr/>
        </p:nvSpPr>
        <p:spPr>
          <a:xfrm>
            <a:off x="4556392" y="1213664"/>
            <a:ext cx="4239281" cy="707886"/>
          </a:xfrm>
          <a:prstGeom prst="rect">
            <a:avLst/>
          </a:prstGeom>
          <a:noFill/>
        </p:spPr>
        <p:txBody>
          <a:bodyPr wrap="square" rtlCol="0">
            <a:spAutoFit/>
          </a:bodyPr>
          <a:lstStyle/>
          <a:p>
            <a:r>
              <a:rPr lang="en-US" sz="2000" dirty="0">
                <a:solidFill>
                  <a:srgbClr val="329ED0"/>
                </a:solidFill>
                <a:latin typeface="Source Sans Pro"/>
                <a:cs typeface="Source Sans Pro"/>
              </a:rPr>
              <a:t>IGO/INGO Identifiers Protection </a:t>
            </a:r>
            <a:r>
              <a:rPr lang="en-US" sz="2000" dirty="0" smtClean="0">
                <a:solidFill>
                  <a:srgbClr val="329ED0"/>
                </a:solidFill>
                <a:latin typeface="Source Sans Pro"/>
                <a:cs typeface="Source Sans Pro"/>
              </a:rPr>
              <a:t>Policy Implementation (GDD, IRT)</a:t>
            </a:r>
          </a:p>
        </p:txBody>
      </p:sp>
      <p:sp>
        <p:nvSpPr>
          <p:cNvPr id="108" name="TextBox 107"/>
          <p:cNvSpPr txBox="1"/>
          <p:nvPr/>
        </p:nvSpPr>
        <p:spPr>
          <a:xfrm>
            <a:off x="5216927" y="3830307"/>
            <a:ext cx="3359360" cy="1015663"/>
          </a:xfrm>
          <a:prstGeom prst="rect">
            <a:avLst/>
          </a:prstGeom>
          <a:noFill/>
        </p:spPr>
        <p:txBody>
          <a:bodyPr wrap="square" rtlCol="0">
            <a:spAutoFit/>
          </a:bodyPr>
          <a:lstStyle/>
          <a:p>
            <a:r>
              <a:rPr lang="en-US" sz="2000" dirty="0" smtClean="0">
                <a:solidFill>
                  <a:schemeClr val="accent4"/>
                </a:solidFill>
                <a:latin typeface="Source Sans Pro"/>
                <a:cs typeface="Source Sans Pro"/>
              </a:rPr>
              <a:t>IGO/INGO Currative Rights Protection Mechanism</a:t>
            </a:r>
            <a:r>
              <a:rPr lang="en-US" sz="2000" dirty="0">
                <a:solidFill>
                  <a:schemeClr val="accent4"/>
                </a:solidFill>
                <a:latin typeface="Source Sans Pro"/>
                <a:cs typeface="Source Sans Pro"/>
              </a:rPr>
              <a:t> PDP WG (GNSO)</a:t>
            </a:r>
            <a:endParaRPr lang="en-US" sz="2000" dirty="0" smtClean="0">
              <a:solidFill>
                <a:schemeClr val="accent4"/>
              </a:solidFill>
              <a:latin typeface="Source Sans Pro"/>
              <a:cs typeface="Source Sans Pro"/>
            </a:endParaRPr>
          </a:p>
        </p:txBody>
      </p:sp>
      <p:cxnSp>
        <p:nvCxnSpPr>
          <p:cNvPr id="112" name="Straight Connector 111"/>
          <p:cNvCxnSpPr/>
          <p:nvPr/>
        </p:nvCxnSpPr>
        <p:spPr bwMode="auto">
          <a:xfrm>
            <a:off x="2179387" y="1992357"/>
            <a:ext cx="512090" cy="840148"/>
          </a:xfrm>
          <a:prstGeom prst="line">
            <a:avLst/>
          </a:prstGeom>
          <a:ln w="15875">
            <a:solidFill>
              <a:srgbClr val="0A304B"/>
            </a:solidFill>
          </a:ln>
        </p:spPr>
        <p:style>
          <a:lnRef idx="1">
            <a:schemeClr val="accent1"/>
          </a:lnRef>
          <a:fillRef idx="0">
            <a:schemeClr val="accent1"/>
          </a:fillRef>
          <a:effectRef idx="0">
            <a:schemeClr val="accent1"/>
          </a:effectRef>
          <a:fontRef idx="minor">
            <a:schemeClr val="tx1"/>
          </a:fontRef>
        </p:style>
      </p:cxnSp>
      <p:sp>
        <p:nvSpPr>
          <p:cNvPr id="114" name="TextBox 113"/>
          <p:cNvSpPr txBox="1"/>
          <p:nvPr/>
        </p:nvSpPr>
        <p:spPr>
          <a:xfrm>
            <a:off x="124071" y="2073754"/>
            <a:ext cx="1548375" cy="1631216"/>
          </a:xfrm>
          <a:prstGeom prst="rect">
            <a:avLst/>
          </a:prstGeom>
          <a:noFill/>
        </p:spPr>
        <p:txBody>
          <a:bodyPr wrap="square" rtlCol="0">
            <a:spAutoFit/>
          </a:bodyPr>
          <a:lstStyle/>
          <a:p>
            <a:r>
              <a:rPr lang="en-US" sz="2000" dirty="0" smtClean="0">
                <a:latin typeface="Source Sans Pro"/>
                <a:cs typeface="Source Sans Pro"/>
              </a:rPr>
              <a:t>Protection of IGO/INGO Indentifiers </a:t>
            </a:r>
            <a:br>
              <a:rPr lang="en-US" sz="2000" dirty="0" smtClean="0">
                <a:latin typeface="Source Sans Pro"/>
                <a:cs typeface="Source Sans Pro"/>
              </a:rPr>
            </a:br>
            <a:r>
              <a:rPr lang="en-US" sz="2000" dirty="0" smtClean="0">
                <a:latin typeface="Source Sans Pro"/>
                <a:cs typeface="Source Sans Pro"/>
              </a:rPr>
              <a:t>in All gTLDs </a:t>
            </a:r>
            <a:br>
              <a:rPr lang="en-US" sz="2000" dirty="0" smtClean="0">
                <a:latin typeface="Source Sans Pro"/>
                <a:cs typeface="Source Sans Pro"/>
              </a:rPr>
            </a:br>
            <a:r>
              <a:rPr lang="en-US" sz="2000" dirty="0">
                <a:latin typeface="Source Sans Pro"/>
                <a:cs typeface="Source Sans Pro"/>
              </a:rPr>
              <a:t>PDP WG</a:t>
            </a:r>
            <a:endParaRPr lang="en-US" sz="2000" dirty="0" smtClean="0">
              <a:latin typeface="Source Sans Pro"/>
              <a:cs typeface="Source Sans Pro"/>
            </a:endParaRPr>
          </a:p>
        </p:txBody>
      </p:sp>
      <p:cxnSp>
        <p:nvCxnSpPr>
          <p:cNvPr id="118" name="Straight Connector 117"/>
          <p:cNvCxnSpPr/>
          <p:nvPr/>
        </p:nvCxnSpPr>
        <p:spPr bwMode="auto">
          <a:xfrm>
            <a:off x="1672446" y="1956816"/>
            <a:ext cx="1035942" cy="1688265"/>
          </a:xfrm>
          <a:prstGeom prst="line">
            <a:avLst/>
          </a:prstGeom>
          <a:ln w="15875">
            <a:solidFill>
              <a:srgbClr val="0A304B"/>
            </a:solidFill>
            <a:prstDash val="dash"/>
          </a:ln>
        </p:spPr>
        <p:style>
          <a:lnRef idx="1">
            <a:schemeClr val="accent1"/>
          </a:lnRef>
          <a:fillRef idx="0">
            <a:schemeClr val="accent1"/>
          </a:fillRef>
          <a:effectRef idx="0">
            <a:schemeClr val="accent1"/>
          </a:effectRef>
          <a:fontRef idx="minor">
            <a:schemeClr val="tx1"/>
          </a:fontRef>
        </p:style>
      </p:cxnSp>
      <p:sp>
        <p:nvSpPr>
          <p:cNvPr id="120" name="TextBox 119"/>
          <p:cNvSpPr txBox="1"/>
          <p:nvPr/>
        </p:nvSpPr>
        <p:spPr>
          <a:xfrm>
            <a:off x="153768" y="883748"/>
            <a:ext cx="1719945" cy="1015663"/>
          </a:xfrm>
          <a:prstGeom prst="rect">
            <a:avLst/>
          </a:prstGeom>
          <a:noFill/>
        </p:spPr>
        <p:txBody>
          <a:bodyPr wrap="square" rtlCol="0">
            <a:spAutoFit/>
          </a:bodyPr>
          <a:lstStyle/>
          <a:p>
            <a:pPr algn="r"/>
            <a:r>
              <a:rPr lang="en-US" sz="2000" dirty="0" smtClean="0">
                <a:solidFill>
                  <a:schemeClr val="bg1">
                    <a:lumMod val="65000"/>
                  </a:schemeClr>
                </a:solidFill>
                <a:latin typeface="Source Sans Pro"/>
                <a:cs typeface="Source Sans Pro"/>
              </a:rPr>
              <a:t>20 Nov. 2013</a:t>
            </a:r>
          </a:p>
          <a:p>
            <a:pPr algn="r"/>
            <a:r>
              <a:rPr lang="en-US" sz="2000" dirty="0" smtClean="0">
                <a:solidFill>
                  <a:schemeClr val="bg1">
                    <a:lumMod val="65000"/>
                  </a:schemeClr>
                </a:solidFill>
                <a:latin typeface="Source Sans Pro"/>
                <a:cs typeface="Source Sans Pro"/>
              </a:rPr>
              <a:t>GNSO Council Resolution</a:t>
            </a:r>
          </a:p>
        </p:txBody>
      </p:sp>
      <p:sp>
        <p:nvSpPr>
          <p:cNvPr id="121" name="TextBox 120"/>
          <p:cNvSpPr txBox="1"/>
          <p:nvPr/>
        </p:nvSpPr>
        <p:spPr>
          <a:xfrm>
            <a:off x="1973322" y="883748"/>
            <a:ext cx="1522159" cy="1015663"/>
          </a:xfrm>
          <a:prstGeom prst="rect">
            <a:avLst/>
          </a:prstGeom>
          <a:noFill/>
        </p:spPr>
        <p:txBody>
          <a:bodyPr wrap="square" rtlCol="0">
            <a:spAutoFit/>
          </a:bodyPr>
          <a:lstStyle/>
          <a:p>
            <a:r>
              <a:rPr lang="en-US" sz="2000" dirty="0">
                <a:solidFill>
                  <a:schemeClr val="bg1">
                    <a:lumMod val="65000"/>
                  </a:schemeClr>
                </a:solidFill>
                <a:latin typeface="Source Sans Pro"/>
                <a:cs typeface="Source Sans Pro"/>
              </a:rPr>
              <a:t>30 Apr. 2014</a:t>
            </a:r>
            <a:br>
              <a:rPr lang="en-US" sz="2000" dirty="0">
                <a:solidFill>
                  <a:schemeClr val="bg1">
                    <a:lumMod val="65000"/>
                  </a:schemeClr>
                </a:solidFill>
                <a:latin typeface="Source Sans Pro"/>
                <a:cs typeface="Source Sans Pro"/>
              </a:rPr>
            </a:br>
            <a:r>
              <a:rPr lang="en-US" sz="2000" dirty="0" smtClean="0">
                <a:solidFill>
                  <a:schemeClr val="bg1">
                    <a:lumMod val="65000"/>
                  </a:schemeClr>
                </a:solidFill>
                <a:latin typeface="Source Sans Pro"/>
                <a:cs typeface="Source Sans Pro"/>
              </a:rPr>
              <a:t>Board </a:t>
            </a:r>
            <a:br>
              <a:rPr lang="en-US" sz="2000" dirty="0" smtClean="0">
                <a:solidFill>
                  <a:schemeClr val="bg1">
                    <a:lumMod val="65000"/>
                  </a:schemeClr>
                </a:solidFill>
                <a:latin typeface="Source Sans Pro"/>
                <a:cs typeface="Source Sans Pro"/>
              </a:rPr>
            </a:br>
            <a:r>
              <a:rPr lang="en-US" sz="2000" dirty="0" smtClean="0">
                <a:solidFill>
                  <a:schemeClr val="bg1">
                    <a:lumMod val="65000"/>
                  </a:schemeClr>
                </a:solidFill>
                <a:latin typeface="Source Sans Pro"/>
                <a:cs typeface="Source Sans Pro"/>
              </a:rPr>
              <a:t>Resolution</a:t>
            </a:r>
          </a:p>
        </p:txBody>
      </p:sp>
      <p:sp>
        <p:nvSpPr>
          <p:cNvPr id="122" name="TextBox 121"/>
          <p:cNvSpPr txBox="1"/>
          <p:nvPr/>
        </p:nvSpPr>
        <p:spPr>
          <a:xfrm>
            <a:off x="796161" y="3795655"/>
            <a:ext cx="2011835" cy="1015663"/>
          </a:xfrm>
          <a:prstGeom prst="rect">
            <a:avLst/>
          </a:prstGeom>
          <a:noFill/>
        </p:spPr>
        <p:txBody>
          <a:bodyPr wrap="square" rtlCol="0">
            <a:spAutoFit/>
          </a:bodyPr>
          <a:lstStyle/>
          <a:p>
            <a:pPr algn="r"/>
            <a:r>
              <a:rPr lang="en-US" sz="2000" dirty="0">
                <a:solidFill>
                  <a:schemeClr val="bg1">
                    <a:lumMod val="65000"/>
                  </a:schemeClr>
                </a:solidFill>
                <a:latin typeface="Source Sans Pro"/>
                <a:cs typeface="Source Sans Pro"/>
              </a:rPr>
              <a:t>5 June 2014</a:t>
            </a:r>
            <a:br>
              <a:rPr lang="en-US" sz="2000" dirty="0">
                <a:solidFill>
                  <a:schemeClr val="bg1">
                    <a:lumMod val="65000"/>
                  </a:schemeClr>
                </a:solidFill>
                <a:latin typeface="Source Sans Pro"/>
                <a:cs typeface="Source Sans Pro"/>
              </a:rPr>
            </a:br>
            <a:r>
              <a:rPr lang="en-US" sz="2000" dirty="0" smtClean="0">
                <a:solidFill>
                  <a:schemeClr val="bg1">
                    <a:lumMod val="65000"/>
                  </a:schemeClr>
                </a:solidFill>
                <a:latin typeface="Source Sans Pro"/>
                <a:cs typeface="Source Sans Pro"/>
              </a:rPr>
              <a:t>GNSO Resolution </a:t>
            </a:r>
            <a:br>
              <a:rPr lang="en-US" sz="2000" dirty="0" smtClean="0">
                <a:solidFill>
                  <a:schemeClr val="bg1">
                    <a:lumMod val="65000"/>
                  </a:schemeClr>
                </a:solidFill>
                <a:latin typeface="Source Sans Pro"/>
                <a:cs typeface="Source Sans Pro"/>
              </a:rPr>
            </a:br>
            <a:r>
              <a:rPr lang="en-US" sz="2000" dirty="0" smtClean="0">
                <a:solidFill>
                  <a:schemeClr val="bg1">
                    <a:lumMod val="65000"/>
                  </a:schemeClr>
                </a:solidFill>
                <a:latin typeface="Source Sans Pro"/>
                <a:cs typeface="Source Sans Pro"/>
              </a:rPr>
              <a:t>Initiation of PDP</a:t>
            </a:r>
          </a:p>
        </p:txBody>
      </p:sp>
      <p:sp>
        <p:nvSpPr>
          <p:cNvPr id="123" name="TextBox 122"/>
          <p:cNvSpPr txBox="1"/>
          <p:nvPr/>
        </p:nvSpPr>
        <p:spPr>
          <a:xfrm>
            <a:off x="5371624" y="2391140"/>
            <a:ext cx="3297550" cy="1015663"/>
          </a:xfrm>
          <a:prstGeom prst="rect">
            <a:avLst/>
          </a:prstGeom>
          <a:noFill/>
        </p:spPr>
        <p:txBody>
          <a:bodyPr wrap="square" rtlCol="0">
            <a:spAutoFit/>
          </a:bodyPr>
          <a:lstStyle/>
          <a:p>
            <a:r>
              <a:rPr lang="en-US" sz="2000" dirty="0" smtClean="0">
                <a:solidFill>
                  <a:srgbClr val="DB6033"/>
                </a:solidFill>
                <a:latin typeface="Source Sans Pro"/>
                <a:cs typeface="Source Sans Pro"/>
              </a:rPr>
              <a:t>Reconciliation of GNSO Recommendation Differing from GAC Advice (Board)</a:t>
            </a:r>
          </a:p>
        </p:txBody>
      </p:sp>
      <p:sp>
        <p:nvSpPr>
          <p:cNvPr id="115" name="Oval 114"/>
          <p:cNvSpPr/>
          <p:nvPr/>
        </p:nvSpPr>
        <p:spPr>
          <a:xfrm>
            <a:off x="1549701" y="1880987"/>
            <a:ext cx="222741" cy="22274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ts val="1300"/>
              </a:lnSpc>
              <a:spcBef>
                <a:spcPts val="0"/>
              </a:spcBef>
              <a:spcAft>
                <a:spcPts val="0"/>
              </a:spcAft>
              <a:defRPr/>
            </a:pPr>
            <a:endParaRPr lang="en-AU" sz="1200" dirty="0">
              <a:solidFill>
                <a:schemeClr val="bg1">
                  <a:lumMod val="65000"/>
                </a:schemeClr>
              </a:solidFill>
              <a:latin typeface="FontAwesome" pitchFamily="2" charset="0"/>
            </a:endParaRPr>
          </a:p>
        </p:txBody>
      </p:sp>
      <p:sp>
        <p:nvSpPr>
          <p:cNvPr id="116" name="Oval 115"/>
          <p:cNvSpPr/>
          <p:nvPr/>
        </p:nvSpPr>
        <p:spPr>
          <a:xfrm>
            <a:off x="2068016" y="1889145"/>
            <a:ext cx="222741" cy="22274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ts val="1300"/>
              </a:lnSpc>
              <a:spcBef>
                <a:spcPts val="0"/>
              </a:spcBef>
              <a:spcAft>
                <a:spcPts val="0"/>
              </a:spcAft>
              <a:defRPr/>
            </a:pPr>
            <a:endParaRPr lang="en-AU" sz="1200" dirty="0">
              <a:solidFill>
                <a:schemeClr val="bg1">
                  <a:lumMod val="65000"/>
                </a:schemeClr>
              </a:solidFill>
              <a:latin typeface="FontAwesome" pitchFamily="2" charset="0"/>
            </a:endParaRPr>
          </a:p>
        </p:txBody>
      </p:sp>
      <p:sp>
        <p:nvSpPr>
          <p:cNvPr id="119" name="Oval 118"/>
          <p:cNvSpPr/>
          <p:nvPr/>
        </p:nvSpPr>
        <p:spPr>
          <a:xfrm>
            <a:off x="2585256" y="3487545"/>
            <a:ext cx="222741" cy="222740"/>
          </a:xfrm>
          <a:prstGeom prst="ellipse">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ts val="1300"/>
              </a:lnSpc>
              <a:spcBef>
                <a:spcPts val="0"/>
              </a:spcBef>
              <a:spcAft>
                <a:spcPts val="0"/>
              </a:spcAft>
              <a:defRPr/>
            </a:pPr>
            <a:endParaRPr lang="en-AU" sz="1200" dirty="0">
              <a:solidFill>
                <a:schemeClr val="bg1">
                  <a:lumMod val="65000"/>
                </a:schemeClr>
              </a:solidFill>
              <a:latin typeface="FontAwesome" pitchFamily="2" charset="0"/>
            </a:endParaRPr>
          </a:p>
        </p:txBody>
      </p:sp>
      <p:sp>
        <p:nvSpPr>
          <p:cNvPr id="40" name="TextBox 39"/>
          <p:cNvSpPr txBox="1"/>
          <p:nvPr/>
        </p:nvSpPr>
        <p:spPr>
          <a:xfrm>
            <a:off x="3467708" y="1365735"/>
            <a:ext cx="927201" cy="400110"/>
          </a:xfrm>
          <a:prstGeom prst="rect">
            <a:avLst/>
          </a:prstGeom>
          <a:noFill/>
        </p:spPr>
        <p:txBody>
          <a:bodyPr wrap="square" rtlCol="0">
            <a:spAutoFit/>
          </a:bodyPr>
          <a:lstStyle/>
          <a:p>
            <a:pPr algn="ctr"/>
            <a:r>
              <a:rPr lang="en-US" sz="2000" dirty="0" smtClean="0">
                <a:solidFill>
                  <a:srgbClr val="008000"/>
                </a:solidFill>
                <a:latin typeface="Source Sans Pro"/>
                <a:cs typeface="Source Sans Pro"/>
              </a:rPr>
              <a:t>Today</a:t>
            </a:r>
          </a:p>
        </p:txBody>
      </p:sp>
      <p:sp>
        <p:nvSpPr>
          <p:cNvPr id="26" name="TextBox 25"/>
          <p:cNvSpPr txBox="1"/>
          <p:nvPr/>
        </p:nvSpPr>
        <p:spPr>
          <a:xfrm>
            <a:off x="399958" y="5297804"/>
            <a:ext cx="8431430" cy="769441"/>
          </a:xfrm>
          <a:prstGeom prst="rect">
            <a:avLst/>
          </a:prstGeom>
          <a:noFill/>
        </p:spPr>
        <p:txBody>
          <a:bodyPr wrap="square" rtlCol="0">
            <a:spAutoFit/>
          </a:bodyPr>
          <a:lstStyle/>
          <a:p>
            <a:pPr algn="ctr"/>
            <a:r>
              <a:rPr lang="en-US" sz="2200" dirty="0" smtClean="0">
                <a:solidFill>
                  <a:srgbClr val="329ED0"/>
                </a:solidFill>
                <a:latin typeface="Source Sans Pro"/>
                <a:cs typeface="Source Sans Pro"/>
              </a:rPr>
              <a:t>This Policy Implementation Project is focused on the </a:t>
            </a:r>
          </a:p>
          <a:p>
            <a:pPr algn="ctr"/>
            <a:r>
              <a:rPr lang="en-US" sz="2200" dirty="0" smtClean="0">
                <a:solidFill>
                  <a:srgbClr val="329ED0"/>
                </a:solidFill>
                <a:latin typeface="Source Sans Pro"/>
                <a:cs typeface="Source Sans Pro"/>
              </a:rPr>
              <a:t>“GNSO Recommendations Not Inconsistent with GAC Advice”</a:t>
            </a:r>
          </a:p>
        </p:txBody>
      </p:sp>
    </p:spTree>
    <p:extLst>
      <p:ext uri="{BB962C8B-B14F-4D97-AF65-F5344CB8AC3E}">
        <p14:creationId xmlns:p14="http://schemas.microsoft.com/office/powerpoint/2010/main" val="9617655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TextBox 155"/>
          <p:cNvSpPr txBox="1"/>
          <p:nvPr/>
        </p:nvSpPr>
        <p:spPr>
          <a:xfrm>
            <a:off x="7903775" y="5950922"/>
            <a:ext cx="1217556" cy="523220"/>
          </a:xfrm>
          <a:prstGeom prst="rect">
            <a:avLst/>
          </a:prstGeom>
          <a:solidFill>
            <a:schemeClr val="bg1"/>
          </a:solidFill>
        </p:spPr>
        <p:txBody>
          <a:bodyPr wrap="square" lIns="0" tIns="45720" rIns="38405" bIns="45720" rtlCol="0">
            <a:spAutoFit/>
          </a:bodyPr>
          <a:lstStyle/>
          <a:p>
            <a:pPr algn="ctr" defTabSz="914400" fontAlgn="base">
              <a:spcBef>
                <a:spcPct val="0"/>
              </a:spcBef>
              <a:spcAft>
                <a:spcPct val="0"/>
              </a:spcAft>
            </a:pPr>
            <a:endParaRPr lang="en-US" sz="2800" dirty="0">
              <a:solidFill>
                <a:srgbClr val="6D99B3">
                  <a:lumMod val="75000"/>
                </a:srgbClr>
              </a:solidFill>
              <a:latin typeface="Georgia"/>
              <a:ea typeface="ヒラギノ角ゴ ProN W3" charset="0"/>
              <a:cs typeface="Georgia"/>
              <a:sym typeface="Gill Sans" charset="0"/>
            </a:endParaRPr>
          </a:p>
        </p:txBody>
      </p:sp>
      <p:sp>
        <p:nvSpPr>
          <p:cNvPr id="8" name="Rectangle 7"/>
          <p:cNvSpPr/>
          <p:nvPr/>
        </p:nvSpPr>
        <p:spPr bwMode="auto">
          <a:xfrm>
            <a:off x="158581" y="6212532"/>
            <a:ext cx="4935598" cy="533400"/>
          </a:xfrm>
          <a:prstGeom prst="rect">
            <a:avLst/>
          </a:prstGeom>
          <a:solidFill>
            <a:schemeClr val="bg1"/>
          </a:solidFill>
          <a:ln>
            <a:noFill/>
          </a:ln>
          <a:extLst/>
        </p:spPr>
        <p:txBody>
          <a:bodyPr wrap="square"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graphicFrame>
        <p:nvGraphicFramePr>
          <p:cNvPr id="3" name="Table 2"/>
          <p:cNvGraphicFramePr>
            <a:graphicFrameLocks noGrp="1"/>
          </p:cNvGraphicFramePr>
          <p:nvPr>
            <p:extLst/>
          </p:nvPr>
        </p:nvGraphicFramePr>
        <p:xfrm>
          <a:off x="386087" y="1596886"/>
          <a:ext cx="8428390" cy="4814459"/>
        </p:xfrm>
        <a:graphic>
          <a:graphicData uri="http://schemas.openxmlformats.org/drawingml/2006/table">
            <a:tbl>
              <a:tblPr firstRow="1" bandRow="1">
                <a:tableStyleId>{5C22544A-7EE6-4342-B048-85BDC9FD1C3A}</a:tableStyleId>
              </a:tblPr>
              <a:tblGrid>
                <a:gridCol w="300884"/>
                <a:gridCol w="300884"/>
                <a:gridCol w="300884"/>
                <a:gridCol w="395587"/>
                <a:gridCol w="209815"/>
                <a:gridCol w="308600"/>
                <a:gridCol w="293171"/>
                <a:gridCol w="300884"/>
                <a:gridCol w="300884"/>
                <a:gridCol w="300884"/>
                <a:gridCol w="302885"/>
                <a:gridCol w="298885"/>
                <a:gridCol w="300884"/>
                <a:gridCol w="300884"/>
                <a:gridCol w="300884"/>
                <a:gridCol w="280350"/>
                <a:gridCol w="321417"/>
                <a:gridCol w="300884"/>
                <a:gridCol w="300884"/>
                <a:gridCol w="300884"/>
                <a:gridCol w="300884"/>
                <a:gridCol w="300884"/>
                <a:gridCol w="300884"/>
                <a:gridCol w="300884"/>
                <a:gridCol w="300884"/>
                <a:gridCol w="300884"/>
                <a:gridCol w="300884"/>
                <a:gridCol w="300884"/>
              </a:tblGrid>
              <a:tr h="4814459">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50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50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50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50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b="0" i="0" dirty="0">
                        <a:latin typeface="Source Sans Pro Light" charset="0"/>
                      </a:endParaRPr>
                    </a:p>
                  </a:txBody>
                  <a:tcPr>
                    <a:lnL w="12700" cap="flat" cmpd="sng" algn="ctr">
                      <a:solidFill>
                        <a:prstClr val="white">
                          <a:lumMod val="85000"/>
                        </a:prstClr>
                      </a:solidFill>
                      <a:prstDash val="solid"/>
                      <a:round/>
                      <a:headEnd type="none" w="med" len="med"/>
                      <a:tailEnd type="none" w="med" len="med"/>
                    </a:lnL>
                    <a:lnR w="12700" cap="flat" cmpd="sng" algn="ctr">
                      <a:solidFill>
                        <a:prstClr val="white">
                          <a:lumMod val="85000"/>
                        </a:prstClr>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7" name="TextBox 6"/>
          <p:cNvSpPr txBox="1"/>
          <p:nvPr/>
        </p:nvSpPr>
        <p:spPr>
          <a:xfrm>
            <a:off x="467057" y="6356588"/>
            <a:ext cx="1168951" cy="369332"/>
          </a:xfrm>
          <a:prstGeom prst="rect">
            <a:avLst/>
          </a:prstGeom>
          <a:noFill/>
        </p:spPr>
        <p:txBody>
          <a:bodyPr wrap="square" lIns="0" tIns="45720" rIns="38405" bIns="45720" rtlCol="0">
            <a:spAutoFit/>
          </a:bodyPr>
          <a:lstStyle/>
          <a:p>
            <a:pPr algn="ctr" defTabSz="914400" fontAlgn="base">
              <a:spcBef>
                <a:spcPct val="0"/>
              </a:spcBef>
              <a:spcAft>
                <a:spcPct val="0"/>
              </a:spcAft>
            </a:pPr>
            <a:r>
              <a:rPr lang="en-US" dirty="0">
                <a:solidFill>
                  <a:srgbClr val="6D99B3">
                    <a:lumMod val="50000"/>
                  </a:srgbClr>
                </a:solidFill>
                <a:latin typeface="Source Sans Pro" charset="0"/>
                <a:ea typeface="Source Sans Pro" charset="0"/>
                <a:cs typeface="Source Sans Pro" charset="0"/>
                <a:sym typeface="Gill Sans" charset="0"/>
              </a:rPr>
              <a:t>2015</a:t>
            </a:r>
          </a:p>
        </p:txBody>
      </p:sp>
      <p:sp>
        <p:nvSpPr>
          <p:cNvPr id="84" name="TextBox 83"/>
          <p:cNvSpPr txBox="1"/>
          <p:nvPr/>
        </p:nvSpPr>
        <p:spPr>
          <a:xfrm>
            <a:off x="1278338"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Dec</a:t>
            </a:r>
          </a:p>
        </p:txBody>
      </p:sp>
      <p:sp>
        <p:nvSpPr>
          <p:cNvPr id="85" name="TextBox 84"/>
          <p:cNvSpPr txBox="1"/>
          <p:nvPr/>
        </p:nvSpPr>
        <p:spPr>
          <a:xfrm>
            <a:off x="68591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Oct</a:t>
            </a:r>
          </a:p>
        </p:txBody>
      </p:sp>
      <p:sp>
        <p:nvSpPr>
          <p:cNvPr id="92" name="TextBox 91"/>
          <p:cNvSpPr txBox="1"/>
          <p:nvPr/>
        </p:nvSpPr>
        <p:spPr>
          <a:xfrm>
            <a:off x="38970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Sep</a:t>
            </a:r>
          </a:p>
        </p:txBody>
      </p:sp>
      <p:sp>
        <p:nvSpPr>
          <p:cNvPr id="93" name="TextBox 92"/>
          <p:cNvSpPr txBox="1"/>
          <p:nvPr/>
        </p:nvSpPr>
        <p:spPr>
          <a:xfrm>
            <a:off x="982126"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Nov</a:t>
            </a:r>
          </a:p>
        </p:txBody>
      </p:sp>
      <p:sp>
        <p:nvSpPr>
          <p:cNvPr id="68" name="TextBox 67"/>
          <p:cNvSpPr txBox="1"/>
          <p:nvPr/>
        </p:nvSpPr>
        <p:spPr>
          <a:xfrm>
            <a:off x="1679728" y="6356588"/>
            <a:ext cx="3540207" cy="369332"/>
          </a:xfrm>
          <a:prstGeom prst="rect">
            <a:avLst/>
          </a:prstGeom>
          <a:solidFill>
            <a:schemeClr val="bg1"/>
          </a:solidFill>
        </p:spPr>
        <p:txBody>
          <a:bodyPr wrap="square" lIns="0" tIns="45720" rIns="38405" bIns="45720" rtlCol="0">
            <a:spAutoFit/>
          </a:bodyPr>
          <a:lstStyle/>
          <a:p>
            <a:pPr algn="ctr" defTabSz="914400" fontAlgn="base">
              <a:spcBef>
                <a:spcPct val="0"/>
              </a:spcBef>
              <a:spcAft>
                <a:spcPct val="0"/>
              </a:spcAft>
            </a:pPr>
            <a:r>
              <a:rPr lang="en-US" dirty="0">
                <a:solidFill>
                  <a:srgbClr val="6D99B3">
                    <a:lumMod val="75000"/>
                  </a:srgbClr>
                </a:solidFill>
                <a:latin typeface="Source Sans Pro" charset="0"/>
                <a:ea typeface="Source Sans Pro" charset="0"/>
                <a:cs typeface="Source Sans Pro" charset="0"/>
                <a:sym typeface="Gill Sans" charset="0"/>
              </a:rPr>
              <a:t>2016</a:t>
            </a:r>
          </a:p>
        </p:txBody>
      </p:sp>
      <p:sp>
        <p:nvSpPr>
          <p:cNvPr id="112" name="TextBox 111"/>
          <p:cNvSpPr txBox="1"/>
          <p:nvPr/>
        </p:nvSpPr>
        <p:spPr>
          <a:xfrm>
            <a:off x="187076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Feb</a:t>
            </a:r>
          </a:p>
        </p:txBody>
      </p:sp>
      <p:sp>
        <p:nvSpPr>
          <p:cNvPr id="113" name="TextBox 112"/>
          <p:cNvSpPr txBox="1"/>
          <p:nvPr/>
        </p:nvSpPr>
        <p:spPr>
          <a:xfrm>
            <a:off x="2463186"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Apr</a:t>
            </a:r>
          </a:p>
        </p:txBody>
      </p:sp>
      <p:sp>
        <p:nvSpPr>
          <p:cNvPr id="114" name="TextBox 113"/>
          <p:cNvSpPr txBox="1"/>
          <p:nvPr/>
        </p:nvSpPr>
        <p:spPr>
          <a:xfrm>
            <a:off x="157455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Jan</a:t>
            </a:r>
          </a:p>
        </p:txBody>
      </p:sp>
      <p:sp>
        <p:nvSpPr>
          <p:cNvPr id="115" name="TextBox 114"/>
          <p:cNvSpPr txBox="1"/>
          <p:nvPr/>
        </p:nvSpPr>
        <p:spPr>
          <a:xfrm>
            <a:off x="364803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Aug</a:t>
            </a:r>
          </a:p>
        </p:txBody>
      </p:sp>
      <p:sp>
        <p:nvSpPr>
          <p:cNvPr id="116" name="TextBox 115"/>
          <p:cNvSpPr txBox="1"/>
          <p:nvPr/>
        </p:nvSpPr>
        <p:spPr>
          <a:xfrm>
            <a:off x="483288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Dec</a:t>
            </a:r>
          </a:p>
        </p:txBody>
      </p:sp>
      <p:sp>
        <p:nvSpPr>
          <p:cNvPr id="117" name="TextBox 116"/>
          <p:cNvSpPr txBox="1"/>
          <p:nvPr/>
        </p:nvSpPr>
        <p:spPr>
          <a:xfrm>
            <a:off x="4240458"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Oct</a:t>
            </a:r>
          </a:p>
        </p:txBody>
      </p:sp>
      <p:sp>
        <p:nvSpPr>
          <p:cNvPr id="118" name="TextBox 117"/>
          <p:cNvSpPr txBox="1"/>
          <p:nvPr/>
        </p:nvSpPr>
        <p:spPr>
          <a:xfrm>
            <a:off x="305561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Jun</a:t>
            </a:r>
          </a:p>
        </p:txBody>
      </p:sp>
      <p:sp>
        <p:nvSpPr>
          <p:cNvPr id="119" name="TextBox 118"/>
          <p:cNvSpPr txBox="1"/>
          <p:nvPr/>
        </p:nvSpPr>
        <p:spPr>
          <a:xfrm>
            <a:off x="335182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Jul</a:t>
            </a:r>
          </a:p>
        </p:txBody>
      </p:sp>
      <p:sp>
        <p:nvSpPr>
          <p:cNvPr id="120" name="TextBox 119"/>
          <p:cNvSpPr txBox="1"/>
          <p:nvPr/>
        </p:nvSpPr>
        <p:spPr>
          <a:xfrm>
            <a:off x="3944246"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Sep</a:t>
            </a:r>
          </a:p>
        </p:txBody>
      </p:sp>
      <p:sp>
        <p:nvSpPr>
          <p:cNvPr id="121" name="TextBox 120"/>
          <p:cNvSpPr txBox="1"/>
          <p:nvPr/>
        </p:nvSpPr>
        <p:spPr>
          <a:xfrm>
            <a:off x="453667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Nov</a:t>
            </a:r>
          </a:p>
        </p:txBody>
      </p:sp>
      <p:sp>
        <p:nvSpPr>
          <p:cNvPr id="122" name="TextBox 121"/>
          <p:cNvSpPr txBox="1"/>
          <p:nvPr/>
        </p:nvSpPr>
        <p:spPr>
          <a:xfrm>
            <a:off x="216697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Mar</a:t>
            </a:r>
          </a:p>
        </p:txBody>
      </p:sp>
      <p:sp>
        <p:nvSpPr>
          <p:cNvPr id="123" name="TextBox 122"/>
          <p:cNvSpPr txBox="1"/>
          <p:nvPr/>
        </p:nvSpPr>
        <p:spPr>
          <a:xfrm>
            <a:off x="2759398"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May</a:t>
            </a:r>
          </a:p>
        </p:txBody>
      </p:sp>
      <p:sp>
        <p:nvSpPr>
          <p:cNvPr id="70" name="Diamond 69"/>
          <p:cNvSpPr/>
          <p:nvPr/>
        </p:nvSpPr>
        <p:spPr bwMode="auto">
          <a:xfrm>
            <a:off x="3104846" y="1273146"/>
            <a:ext cx="308900" cy="310896"/>
          </a:xfrm>
          <a:prstGeom prst="diamond">
            <a:avLst/>
          </a:prstGeom>
          <a:solidFill>
            <a:schemeClr val="bg1">
              <a:lumMod val="75000"/>
            </a:schemeClr>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1" name="TextBox 70"/>
          <p:cNvSpPr txBox="1"/>
          <p:nvPr/>
        </p:nvSpPr>
        <p:spPr>
          <a:xfrm>
            <a:off x="2771128" y="984302"/>
            <a:ext cx="1093613"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ysClr val="windowText" lastClr="000000"/>
                </a:solidFill>
                <a:latin typeface="Source Sans Pro"/>
                <a:ea typeface="ヒラギノ角ゴ ProN W3" charset="0"/>
                <a:cs typeface="Source Sans Pro"/>
                <a:sym typeface="Gill Sans" charset="0"/>
              </a:rPr>
              <a:t>ICANN 56 (B)</a:t>
            </a:r>
          </a:p>
        </p:txBody>
      </p:sp>
      <p:sp>
        <p:nvSpPr>
          <p:cNvPr id="72" name="Diamond 71"/>
          <p:cNvSpPr/>
          <p:nvPr/>
        </p:nvSpPr>
        <p:spPr bwMode="auto">
          <a:xfrm>
            <a:off x="2233498" y="1282311"/>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3" name="TextBox 72"/>
          <p:cNvSpPr txBox="1"/>
          <p:nvPr/>
        </p:nvSpPr>
        <p:spPr>
          <a:xfrm>
            <a:off x="4196583" y="995679"/>
            <a:ext cx="1139668"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rgbClr val="A6A6A6"/>
                </a:solidFill>
                <a:latin typeface="Source Sans Pro"/>
                <a:ea typeface="ヒラギノ角ゴ ProN W3" charset="0"/>
                <a:cs typeface="Source Sans Pro"/>
                <a:sym typeface="Gill Sans" charset="0"/>
              </a:rPr>
              <a:t>ICANN 57 (C)</a:t>
            </a:r>
          </a:p>
        </p:txBody>
      </p:sp>
      <p:sp>
        <p:nvSpPr>
          <p:cNvPr id="74" name="Diamond 73"/>
          <p:cNvSpPr/>
          <p:nvPr/>
        </p:nvSpPr>
        <p:spPr bwMode="auto">
          <a:xfrm>
            <a:off x="4596760" y="1234728"/>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45" name="TextBox 144"/>
          <p:cNvSpPr txBox="1"/>
          <p:nvPr/>
        </p:nvSpPr>
        <p:spPr>
          <a:xfrm>
            <a:off x="5425306"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Feb</a:t>
            </a:r>
          </a:p>
        </p:txBody>
      </p:sp>
      <p:sp>
        <p:nvSpPr>
          <p:cNvPr id="146" name="TextBox 145"/>
          <p:cNvSpPr txBox="1"/>
          <p:nvPr/>
        </p:nvSpPr>
        <p:spPr>
          <a:xfrm>
            <a:off x="512909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Jan</a:t>
            </a:r>
          </a:p>
        </p:txBody>
      </p:sp>
      <p:sp>
        <p:nvSpPr>
          <p:cNvPr id="148" name="TextBox 147"/>
          <p:cNvSpPr txBox="1"/>
          <p:nvPr/>
        </p:nvSpPr>
        <p:spPr>
          <a:xfrm>
            <a:off x="5721518"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Mar</a:t>
            </a:r>
          </a:p>
        </p:txBody>
      </p:sp>
      <p:sp>
        <p:nvSpPr>
          <p:cNvPr id="155" name="TextBox 154"/>
          <p:cNvSpPr txBox="1"/>
          <p:nvPr/>
        </p:nvSpPr>
        <p:spPr>
          <a:xfrm>
            <a:off x="5219935" y="6356588"/>
            <a:ext cx="3532912" cy="369332"/>
          </a:xfrm>
          <a:prstGeom prst="rect">
            <a:avLst/>
          </a:prstGeom>
          <a:solidFill>
            <a:schemeClr val="bg1"/>
          </a:solidFill>
        </p:spPr>
        <p:txBody>
          <a:bodyPr wrap="square" lIns="0" tIns="45720" rIns="38405" bIns="45720" rtlCol="0">
            <a:spAutoFit/>
          </a:bodyPr>
          <a:lstStyle/>
          <a:p>
            <a:pPr algn="ctr" defTabSz="914400" fontAlgn="base">
              <a:spcBef>
                <a:spcPct val="0"/>
              </a:spcBef>
              <a:spcAft>
                <a:spcPct val="0"/>
              </a:spcAft>
            </a:pPr>
            <a:r>
              <a:rPr lang="en-US" dirty="0">
                <a:solidFill>
                  <a:srgbClr val="6D99B3">
                    <a:lumMod val="75000"/>
                  </a:srgbClr>
                </a:solidFill>
                <a:latin typeface="Source Sans Pro" charset="0"/>
                <a:ea typeface="Source Sans Pro" charset="0"/>
                <a:cs typeface="Source Sans Pro" charset="0"/>
                <a:sym typeface="Gill Sans" charset="0"/>
              </a:rPr>
              <a:t>2017</a:t>
            </a:r>
          </a:p>
        </p:txBody>
      </p:sp>
      <p:sp>
        <p:nvSpPr>
          <p:cNvPr id="66" name="TextBox 65"/>
          <p:cNvSpPr txBox="1"/>
          <p:nvPr/>
        </p:nvSpPr>
        <p:spPr>
          <a:xfrm>
            <a:off x="521595" y="953524"/>
            <a:ext cx="874276"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rgbClr val="A6A6A6"/>
                </a:solidFill>
                <a:latin typeface="Source Sans Pro"/>
                <a:ea typeface="ヒラギノ角ゴ ProN W3" charset="0"/>
                <a:cs typeface="Source Sans Pro"/>
                <a:sym typeface="Gill Sans" charset="0"/>
              </a:rPr>
              <a:t>ICANN 54</a:t>
            </a:r>
          </a:p>
        </p:txBody>
      </p:sp>
      <p:sp>
        <p:nvSpPr>
          <p:cNvPr id="67" name="Diamond 66"/>
          <p:cNvSpPr/>
          <p:nvPr/>
        </p:nvSpPr>
        <p:spPr bwMode="auto">
          <a:xfrm>
            <a:off x="748463" y="1200831"/>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62" name="Title 3"/>
          <p:cNvSpPr txBox="1">
            <a:spLocks/>
          </p:cNvSpPr>
          <p:nvPr/>
        </p:nvSpPr>
        <p:spPr>
          <a:xfrm>
            <a:off x="0" y="-7478"/>
            <a:ext cx="9144000" cy="710655"/>
          </a:xfrm>
          <a:prstGeom prst="rect">
            <a:avLst/>
          </a:prstGeom>
          <a:solidFill>
            <a:srgbClr val="1768B1"/>
          </a:solidFill>
        </p:spPr>
        <p:txBody>
          <a:bodyPr vert="horz"/>
          <a:lstStyle>
            <a:lvl1pPr marL="292100" algn="l" defTabSz="457200" rtl="0" eaLnBrk="1" latinLnBrk="0" hangingPunct="1">
              <a:lnSpc>
                <a:spcPts val="3980"/>
              </a:lnSpc>
              <a:spcBef>
                <a:spcPct val="0"/>
              </a:spcBef>
              <a:buNone/>
              <a:defRPr sz="3200" b="0" i="0" kern="1200" baseline="0">
                <a:solidFill>
                  <a:schemeClr val="bg1"/>
                </a:solidFill>
                <a:latin typeface="Source Sans Pro"/>
                <a:ea typeface="+mj-ea"/>
                <a:cs typeface="Source Sans Pro"/>
              </a:defRPr>
            </a:lvl1pPr>
          </a:lstStyle>
          <a:p>
            <a:pPr>
              <a:defRPr/>
            </a:pPr>
            <a:r>
              <a:rPr lang="en-US" dirty="0">
                <a:solidFill>
                  <a:sysClr val="window" lastClr="FFFFFF"/>
                </a:solidFill>
              </a:rPr>
              <a:t>Current Timeline </a:t>
            </a:r>
            <a:r>
              <a:rPr lang="en-US" dirty="0" smtClean="0">
                <a:solidFill>
                  <a:sysClr val="window" lastClr="FFFFFF"/>
                </a:solidFill>
              </a:rPr>
              <a:t>Assumptions for Implementation</a:t>
            </a:r>
            <a:endParaRPr lang="en-US" sz="1600" dirty="0">
              <a:solidFill>
                <a:sysClr val="window" lastClr="FFFFFF"/>
              </a:solidFill>
            </a:endParaRPr>
          </a:p>
        </p:txBody>
      </p:sp>
      <p:sp>
        <p:nvSpPr>
          <p:cNvPr id="87" name="TextBox 86"/>
          <p:cNvSpPr txBox="1"/>
          <p:nvPr/>
        </p:nvSpPr>
        <p:spPr>
          <a:xfrm>
            <a:off x="601773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Apr</a:t>
            </a:r>
          </a:p>
        </p:txBody>
      </p:sp>
      <p:sp>
        <p:nvSpPr>
          <p:cNvPr id="88" name="TextBox 87"/>
          <p:cNvSpPr txBox="1"/>
          <p:nvPr/>
        </p:nvSpPr>
        <p:spPr>
          <a:xfrm>
            <a:off x="7202578"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Aug</a:t>
            </a:r>
          </a:p>
        </p:txBody>
      </p:sp>
      <p:sp>
        <p:nvSpPr>
          <p:cNvPr id="89" name="TextBox 88"/>
          <p:cNvSpPr txBox="1"/>
          <p:nvPr/>
        </p:nvSpPr>
        <p:spPr>
          <a:xfrm>
            <a:off x="779500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Oct</a:t>
            </a:r>
          </a:p>
        </p:txBody>
      </p:sp>
      <p:sp>
        <p:nvSpPr>
          <p:cNvPr id="97" name="TextBox 96"/>
          <p:cNvSpPr txBox="1"/>
          <p:nvPr/>
        </p:nvSpPr>
        <p:spPr>
          <a:xfrm>
            <a:off x="661015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Jun</a:t>
            </a:r>
          </a:p>
        </p:txBody>
      </p:sp>
      <p:sp>
        <p:nvSpPr>
          <p:cNvPr id="98" name="TextBox 97"/>
          <p:cNvSpPr txBox="1"/>
          <p:nvPr/>
        </p:nvSpPr>
        <p:spPr>
          <a:xfrm>
            <a:off x="6906366"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Jul</a:t>
            </a:r>
          </a:p>
        </p:txBody>
      </p:sp>
      <p:sp>
        <p:nvSpPr>
          <p:cNvPr id="131" name="TextBox 130"/>
          <p:cNvSpPr txBox="1"/>
          <p:nvPr/>
        </p:nvSpPr>
        <p:spPr>
          <a:xfrm>
            <a:off x="749879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Sep</a:t>
            </a:r>
          </a:p>
        </p:txBody>
      </p:sp>
      <p:sp>
        <p:nvSpPr>
          <p:cNvPr id="132" name="TextBox 131"/>
          <p:cNvSpPr txBox="1"/>
          <p:nvPr/>
        </p:nvSpPr>
        <p:spPr>
          <a:xfrm>
            <a:off x="8091214"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Nov</a:t>
            </a:r>
          </a:p>
        </p:txBody>
      </p:sp>
      <p:sp>
        <p:nvSpPr>
          <p:cNvPr id="133" name="TextBox 132"/>
          <p:cNvSpPr txBox="1"/>
          <p:nvPr/>
        </p:nvSpPr>
        <p:spPr>
          <a:xfrm>
            <a:off x="6313942"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May</a:t>
            </a:r>
          </a:p>
        </p:txBody>
      </p:sp>
      <p:sp>
        <p:nvSpPr>
          <p:cNvPr id="135" name="TextBox 134"/>
          <p:cNvSpPr txBox="1"/>
          <p:nvPr/>
        </p:nvSpPr>
        <p:spPr>
          <a:xfrm>
            <a:off x="8387430" y="6107288"/>
            <a:ext cx="427052" cy="161583"/>
          </a:xfrm>
          <a:prstGeom prst="rect">
            <a:avLst/>
          </a:prstGeom>
          <a:noFill/>
        </p:spPr>
        <p:txBody>
          <a:bodyPr wrap="square" lIns="0" tIns="0" rIns="0" bIns="0" rtlCol="0">
            <a:spAutoFit/>
          </a:bodyPr>
          <a:lstStyle/>
          <a:p>
            <a:pPr algn="ctr" defTabSz="914400" fontAlgn="base">
              <a:spcBef>
                <a:spcPct val="0"/>
              </a:spcBef>
              <a:spcAft>
                <a:spcPct val="0"/>
              </a:spcAft>
            </a:pPr>
            <a:r>
              <a:rPr lang="en-US" sz="1050" dirty="0">
                <a:solidFill>
                  <a:srgbClr val="DDDDDD">
                    <a:lumMod val="75000"/>
                  </a:srgbClr>
                </a:solidFill>
                <a:latin typeface="Arial"/>
                <a:ea typeface="ヒラギノ角ゴ ProN W3" charset="0"/>
                <a:cs typeface="Arial"/>
                <a:sym typeface="Gill Sans" charset="0"/>
              </a:rPr>
              <a:t>Dec</a:t>
            </a:r>
          </a:p>
        </p:txBody>
      </p:sp>
      <p:sp>
        <p:nvSpPr>
          <p:cNvPr id="139" name="TextBox 138"/>
          <p:cNvSpPr txBox="1"/>
          <p:nvPr/>
        </p:nvSpPr>
        <p:spPr>
          <a:xfrm>
            <a:off x="6374788" y="984302"/>
            <a:ext cx="1063514"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rgbClr val="A6A6A6"/>
                </a:solidFill>
                <a:latin typeface="Source Sans Pro"/>
                <a:ea typeface="ヒラギノ角ゴ ProN W3" charset="0"/>
                <a:cs typeface="Source Sans Pro"/>
                <a:sym typeface="Gill Sans" charset="0"/>
              </a:rPr>
              <a:t>ICANN 59 (B)</a:t>
            </a:r>
          </a:p>
        </p:txBody>
      </p:sp>
      <p:sp>
        <p:nvSpPr>
          <p:cNvPr id="141" name="Diamond 140"/>
          <p:cNvSpPr/>
          <p:nvPr/>
        </p:nvSpPr>
        <p:spPr bwMode="auto">
          <a:xfrm>
            <a:off x="6673325" y="1234728"/>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42" name="TextBox 141"/>
          <p:cNvSpPr txBox="1"/>
          <p:nvPr/>
        </p:nvSpPr>
        <p:spPr>
          <a:xfrm>
            <a:off x="7587255" y="995191"/>
            <a:ext cx="1193841"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rgbClr val="A6A6A6"/>
                </a:solidFill>
                <a:latin typeface="Source Sans Pro"/>
                <a:ea typeface="ヒラギノ角ゴ ProN W3" charset="0"/>
                <a:cs typeface="Source Sans Pro"/>
                <a:sym typeface="Gill Sans" charset="0"/>
              </a:rPr>
              <a:t>ICANN 60 (C)</a:t>
            </a:r>
          </a:p>
        </p:txBody>
      </p:sp>
      <p:sp>
        <p:nvSpPr>
          <p:cNvPr id="143" name="Diamond 142"/>
          <p:cNvSpPr/>
          <p:nvPr/>
        </p:nvSpPr>
        <p:spPr bwMode="auto">
          <a:xfrm>
            <a:off x="8167545" y="1234728"/>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36" name="TextBox 135"/>
          <p:cNvSpPr txBox="1"/>
          <p:nvPr/>
        </p:nvSpPr>
        <p:spPr>
          <a:xfrm>
            <a:off x="5323647" y="995191"/>
            <a:ext cx="1120129"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solidFill>
                  <a:srgbClr val="A6A6A6"/>
                </a:solidFill>
                <a:latin typeface="Source Sans Pro"/>
                <a:ea typeface="ヒラギノ角ゴ ProN W3" charset="0"/>
                <a:cs typeface="Source Sans Pro"/>
                <a:sym typeface="Gill Sans" charset="0"/>
              </a:rPr>
              <a:t>ICANN 58 (A)</a:t>
            </a:r>
          </a:p>
        </p:txBody>
      </p:sp>
      <p:sp>
        <p:nvSpPr>
          <p:cNvPr id="69" name="TextBox 68"/>
          <p:cNvSpPr txBox="1"/>
          <p:nvPr/>
        </p:nvSpPr>
        <p:spPr>
          <a:xfrm>
            <a:off x="1751975" y="984302"/>
            <a:ext cx="1136370" cy="307777"/>
          </a:xfrm>
          <a:prstGeom prst="rect">
            <a:avLst/>
          </a:prstGeom>
          <a:solidFill>
            <a:srgbClr val="FFFFFF">
              <a:alpha val="60000"/>
            </a:srgbClr>
          </a:solidFill>
          <a:ln>
            <a:noFill/>
          </a:ln>
        </p:spPr>
        <p:txBody>
          <a:bodyPr wrap="square" lIns="91440" tIns="45720" rIns="38405" bIns="45720" rtlCol="0">
            <a:spAutoFit/>
          </a:bodyPr>
          <a:lstStyle/>
          <a:p>
            <a:pPr algn="r" defTabSz="914400" fontAlgn="base">
              <a:spcBef>
                <a:spcPct val="0"/>
              </a:spcBef>
              <a:spcAft>
                <a:spcPct val="0"/>
              </a:spcAft>
            </a:pPr>
            <a:r>
              <a:rPr lang="fr-FR" sz="1400" dirty="0">
                <a:latin typeface="Source Sans Pro"/>
                <a:ea typeface="ヒラギノ角ゴ ProN W3" charset="0"/>
                <a:cs typeface="Source Sans Pro"/>
                <a:sym typeface="Gill Sans" charset="0"/>
              </a:rPr>
              <a:t>ICANN 55 (A)</a:t>
            </a:r>
          </a:p>
        </p:txBody>
      </p:sp>
      <p:sp>
        <p:nvSpPr>
          <p:cNvPr id="99" name="Rectangle 98"/>
          <p:cNvSpPr/>
          <p:nvPr/>
        </p:nvSpPr>
        <p:spPr>
          <a:xfrm>
            <a:off x="466465" y="1886637"/>
            <a:ext cx="3495854" cy="226106"/>
          </a:xfrm>
          <a:prstGeom prst="rect">
            <a:avLst/>
          </a:prstGeom>
          <a:solidFill>
            <a:srgbClr val="6E9AB2"/>
          </a:solidFill>
          <a:ln w="76200" cmpd="sng">
            <a:noFill/>
          </a:ln>
          <a:effectLst/>
        </p:spPr>
        <p:style>
          <a:lnRef idx="1">
            <a:schemeClr val="accent1"/>
          </a:lnRef>
          <a:fillRef idx="3">
            <a:schemeClr val="accent1"/>
          </a:fillRef>
          <a:effectRef idx="2">
            <a:schemeClr val="accent1"/>
          </a:effectRef>
          <a:fontRef idx="minor">
            <a:schemeClr val="lt1"/>
          </a:fontRef>
        </p:style>
        <p:txBody>
          <a:bodyPr wrap="none" lIns="0" tIns="0" rIns="0" bIns="91440" rtlCol="0" anchor="ctr">
            <a:noAutofit/>
          </a:bodyPr>
          <a:lstStyle/>
          <a:p>
            <a:pPr marL="192024" lvl="1" algn="ctr" defTabSz="914400" fontAlgn="base">
              <a:spcBef>
                <a:spcPct val="0"/>
              </a:spcBef>
              <a:spcAft>
                <a:spcPct val="0"/>
              </a:spcAft>
            </a:pPr>
            <a:endParaRPr lang="en-US" sz="2400" dirty="0">
              <a:solidFill>
                <a:srgbClr val="6E9AB2"/>
              </a:solidFill>
              <a:latin typeface="Georgia"/>
              <a:cs typeface="Georgia"/>
              <a:sym typeface="Gill Sans" charset="0"/>
            </a:endParaRPr>
          </a:p>
        </p:txBody>
      </p:sp>
      <p:sp>
        <p:nvSpPr>
          <p:cNvPr id="100" name="TextBox 99"/>
          <p:cNvSpPr txBox="1"/>
          <p:nvPr/>
        </p:nvSpPr>
        <p:spPr>
          <a:xfrm>
            <a:off x="4078979" y="1875970"/>
            <a:ext cx="2905350" cy="307777"/>
          </a:xfrm>
          <a:prstGeom prst="rect">
            <a:avLst/>
          </a:prstGeom>
          <a:solidFill>
            <a:srgbClr val="FFFFFF">
              <a:alpha val="67000"/>
            </a:srgbClr>
          </a:solidFill>
        </p:spPr>
        <p:txBody>
          <a:bodyPr wrap="square" lIns="91440" tIns="45720" rIns="38405" bIns="45720" rtlCol="0">
            <a:spAutoFit/>
          </a:bodyPr>
          <a:lstStyle/>
          <a:p>
            <a:pPr defTabSz="914400" fontAlgn="base">
              <a:spcBef>
                <a:spcPct val="0"/>
              </a:spcBef>
              <a:spcAft>
                <a:spcPct val="0"/>
              </a:spcAft>
            </a:pPr>
            <a:r>
              <a:rPr lang="fr-FR" sz="1400" dirty="0">
                <a:solidFill>
                  <a:srgbClr val="6E9AB2"/>
                </a:solidFill>
                <a:latin typeface="Source Sans Pro"/>
                <a:ea typeface="ヒラギノ角ゴ ProN W3" charset="0"/>
                <a:cs typeface="Source Sans Pro"/>
                <a:sym typeface="Gill Sans" charset="0"/>
              </a:rPr>
              <a:t>Drafting of Implementation Plan</a:t>
            </a:r>
          </a:p>
        </p:txBody>
      </p:sp>
      <p:sp>
        <p:nvSpPr>
          <p:cNvPr id="125" name="Rectangle 124"/>
          <p:cNvSpPr/>
          <p:nvPr/>
        </p:nvSpPr>
        <p:spPr>
          <a:xfrm>
            <a:off x="4016822" y="2911872"/>
            <a:ext cx="482220" cy="162104"/>
          </a:xfrm>
          <a:prstGeom prst="rect">
            <a:avLst/>
          </a:prstGeom>
          <a:solidFill>
            <a:srgbClr val="F0A12C"/>
          </a:solidFill>
          <a:ln w="76200" cmpd="sng">
            <a:noFill/>
          </a:ln>
          <a:effectLst/>
        </p:spPr>
        <p:style>
          <a:lnRef idx="1">
            <a:schemeClr val="accent1"/>
          </a:lnRef>
          <a:fillRef idx="3">
            <a:schemeClr val="accent1"/>
          </a:fillRef>
          <a:effectRef idx="2">
            <a:schemeClr val="accent1"/>
          </a:effectRef>
          <a:fontRef idx="minor">
            <a:schemeClr val="lt1"/>
          </a:fontRef>
        </p:style>
        <p:txBody>
          <a:bodyPr wrap="none" lIns="0" tIns="0" rIns="0" bIns="91440" rtlCol="0" anchor="ctr">
            <a:noAutofit/>
          </a:bodyPr>
          <a:lstStyle/>
          <a:p>
            <a:pPr marL="192024" lvl="1" algn="ctr" defTabSz="914400" fontAlgn="base">
              <a:spcBef>
                <a:spcPct val="0"/>
              </a:spcBef>
              <a:spcAft>
                <a:spcPct val="0"/>
              </a:spcAft>
            </a:pPr>
            <a:endParaRPr lang="en-US" sz="2400" dirty="0">
              <a:solidFill>
                <a:srgbClr val="F0A531"/>
              </a:solidFill>
              <a:latin typeface="Georgia"/>
              <a:cs typeface="Georgia"/>
              <a:sym typeface="Gill Sans" charset="0"/>
            </a:endParaRPr>
          </a:p>
        </p:txBody>
      </p:sp>
      <p:sp>
        <p:nvSpPr>
          <p:cNvPr id="127" name="Rectangle 126"/>
          <p:cNvSpPr/>
          <p:nvPr/>
        </p:nvSpPr>
        <p:spPr>
          <a:xfrm>
            <a:off x="4574769" y="3731090"/>
            <a:ext cx="868544" cy="229085"/>
          </a:xfrm>
          <a:prstGeom prst="rect">
            <a:avLst/>
          </a:prstGeom>
          <a:solidFill>
            <a:srgbClr val="6F9BB0"/>
          </a:solidFill>
          <a:ln w="76200" cmpd="sng">
            <a:noFill/>
          </a:ln>
          <a:effectLst/>
        </p:spPr>
        <p:style>
          <a:lnRef idx="1">
            <a:schemeClr val="accent1"/>
          </a:lnRef>
          <a:fillRef idx="3">
            <a:schemeClr val="accent1"/>
          </a:fillRef>
          <a:effectRef idx="2">
            <a:schemeClr val="accent1"/>
          </a:effectRef>
          <a:fontRef idx="minor">
            <a:schemeClr val="lt1"/>
          </a:fontRef>
        </p:style>
        <p:txBody>
          <a:bodyPr wrap="none" lIns="0" tIns="0" rIns="0" bIns="91440" rtlCol="0" anchor="ctr">
            <a:noAutofit/>
          </a:bodyPr>
          <a:lstStyle/>
          <a:p>
            <a:pPr marL="192024" lvl="1" algn="ctr" defTabSz="914400" fontAlgn="base">
              <a:spcBef>
                <a:spcPct val="0"/>
              </a:spcBef>
              <a:spcAft>
                <a:spcPct val="0"/>
              </a:spcAft>
            </a:pPr>
            <a:endParaRPr lang="en-US" sz="2400" dirty="0">
              <a:solidFill>
                <a:srgbClr val="F0A531"/>
              </a:solidFill>
              <a:latin typeface="Georgia"/>
              <a:cs typeface="Georgia"/>
              <a:sym typeface="Gill Sans" charset="0"/>
            </a:endParaRPr>
          </a:p>
        </p:txBody>
      </p:sp>
      <p:sp>
        <p:nvSpPr>
          <p:cNvPr id="128" name="TextBox 127"/>
          <p:cNvSpPr txBox="1"/>
          <p:nvPr/>
        </p:nvSpPr>
        <p:spPr>
          <a:xfrm>
            <a:off x="5443312" y="3702458"/>
            <a:ext cx="3484119" cy="307777"/>
          </a:xfrm>
          <a:prstGeom prst="rect">
            <a:avLst/>
          </a:prstGeom>
          <a:solidFill>
            <a:srgbClr val="FFFFFF">
              <a:alpha val="67000"/>
            </a:srgbClr>
          </a:solidFill>
        </p:spPr>
        <p:txBody>
          <a:bodyPr wrap="square" lIns="91440" tIns="45720" rIns="38405" bIns="45720" rtlCol="0">
            <a:spAutoFit/>
          </a:bodyPr>
          <a:lstStyle/>
          <a:p>
            <a:pPr defTabSz="914400" fontAlgn="base">
              <a:spcBef>
                <a:spcPct val="0"/>
              </a:spcBef>
              <a:spcAft>
                <a:spcPct val="0"/>
              </a:spcAft>
            </a:pPr>
            <a:r>
              <a:rPr lang="fr-FR" sz="1400" dirty="0">
                <a:solidFill>
                  <a:srgbClr val="709BAF"/>
                </a:solidFill>
                <a:latin typeface="Source Sans Pro"/>
                <a:ea typeface="ヒラギノ角ゴ ProN W3" charset="0"/>
                <a:cs typeface="Source Sans Pro"/>
                <a:sym typeface="Gill Sans" charset="0"/>
              </a:rPr>
              <a:t>Finalization of </a:t>
            </a:r>
            <a:r>
              <a:rPr lang="en-US" sz="1400" dirty="0">
                <a:solidFill>
                  <a:srgbClr val="709BAF"/>
                </a:solidFill>
                <a:latin typeface="Source Sans Pro"/>
                <a:ea typeface="ヒラギノ角ゴ ProN W3" charset="0"/>
                <a:cs typeface="Source Sans Pro"/>
                <a:sym typeface="Gill Sans" charset="0"/>
              </a:rPr>
              <a:t>Implementation</a:t>
            </a:r>
            <a:r>
              <a:rPr lang="fr-FR" sz="1400" dirty="0">
                <a:solidFill>
                  <a:srgbClr val="709BAF"/>
                </a:solidFill>
                <a:latin typeface="Source Sans Pro"/>
                <a:ea typeface="ヒラギノ角ゴ ProN W3" charset="0"/>
                <a:cs typeface="Source Sans Pro"/>
                <a:sym typeface="Gill Sans" charset="0"/>
              </a:rPr>
              <a:t> Plan with IRT</a:t>
            </a:r>
          </a:p>
        </p:txBody>
      </p:sp>
      <p:sp>
        <p:nvSpPr>
          <p:cNvPr id="184" name="TextBox 183"/>
          <p:cNvSpPr txBox="1"/>
          <p:nvPr/>
        </p:nvSpPr>
        <p:spPr>
          <a:xfrm>
            <a:off x="4766104" y="2830544"/>
            <a:ext cx="3712264" cy="307777"/>
          </a:xfrm>
          <a:prstGeom prst="rect">
            <a:avLst/>
          </a:prstGeom>
          <a:solidFill>
            <a:srgbClr val="FFFFFF">
              <a:alpha val="67000"/>
            </a:srgbClr>
          </a:solidFill>
        </p:spPr>
        <p:txBody>
          <a:bodyPr wrap="square" lIns="91440" tIns="45720" rIns="38405" bIns="45720" rtlCol="0">
            <a:spAutoFit/>
          </a:bodyPr>
          <a:lstStyle/>
          <a:p>
            <a:pPr defTabSz="914400" fontAlgn="base">
              <a:spcBef>
                <a:spcPct val="0"/>
              </a:spcBef>
              <a:spcAft>
                <a:spcPct val="0"/>
              </a:spcAft>
            </a:pPr>
            <a:r>
              <a:rPr lang="fr-FR" sz="1400" dirty="0">
                <a:solidFill>
                  <a:srgbClr val="F0A12C"/>
                </a:solidFill>
                <a:latin typeface="Source Sans Pro"/>
                <a:ea typeface="ヒラギノ角ゴ ProN W3" charset="0"/>
                <a:cs typeface="Source Sans Pro"/>
                <a:sym typeface="Gill Sans" charset="0"/>
              </a:rPr>
              <a:t>Public Comments on </a:t>
            </a:r>
            <a:r>
              <a:rPr lang="fr-FR" sz="1400" dirty="0" err="1">
                <a:solidFill>
                  <a:srgbClr val="F0A12C"/>
                </a:solidFill>
                <a:latin typeface="Source Sans Pro"/>
                <a:ea typeface="ヒラギノ角ゴ ProN W3" charset="0"/>
                <a:cs typeface="Source Sans Pro"/>
                <a:sym typeface="Gill Sans" charset="0"/>
              </a:rPr>
              <a:t>Draft</a:t>
            </a:r>
            <a:r>
              <a:rPr lang="fr-FR" sz="1400" dirty="0">
                <a:solidFill>
                  <a:srgbClr val="F0A12C"/>
                </a:solidFill>
                <a:latin typeface="Source Sans Pro"/>
                <a:ea typeface="ヒラギノ角ゴ ProN W3" charset="0"/>
                <a:cs typeface="Source Sans Pro"/>
                <a:sym typeface="Gill Sans" charset="0"/>
              </a:rPr>
              <a:t> </a:t>
            </a:r>
            <a:r>
              <a:rPr lang="fr-FR" sz="1400" dirty="0" err="1" smtClean="0">
                <a:solidFill>
                  <a:srgbClr val="F0A12C"/>
                </a:solidFill>
                <a:latin typeface="Source Sans Pro"/>
                <a:ea typeface="ヒラギノ角ゴ ProN W3" charset="0"/>
                <a:cs typeface="Source Sans Pro"/>
                <a:sym typeface="Gill Sans" charset="0"/>
              </a:rPr>
              <a:t>Implementation</a:t>
            </a:r>
            <a:r>
              <a:rPr lang="fr-FR" sz="1400" dirty="0" smtClean="0">
                <a:solidFill>
                  <a:srgbClr val="F0A12C"/>
                </a:solidFill>
                <a:latin typeface="Source Sans Pro"/>
                <a:ea typeface="ヒラギノ角ゴ ProN W3" charset="0"/>
                <a:cs typeface="Source Sans Pro"/>
                <a:sym typeface="Gill Sans" charset="0"/>
              </a:rPr>
              <a:t> Plan</a:t>
            </a:r>
            <a:endParaRPr lang="fr-FR" sz="1400" dirty="0">
              <a:solidFill>
                <a:srgbClr val="F0A12C"/>
              </a:solidFill>
              <a:latin typeface="Source Sans Pro"/>
              <a:ea typeface="ヒラギノ角ゴ ProN W3" charset="0"/>
              <a:cs typeface="Source Sans Pro"/>
              <a:sym typeface="Gill Sans" charset="0"/>
            </a:endParaRPr>
          </a:p>
        </p:txBody>
      </p:sp>
      <p:sp>
        <p:nvSpPr>
          <p:cNvPr id="83" name="Diamond 82"/>
          <p:cNvSpPr/>
          <p:nvPr/>
        </p:nvSpPr>
        <p:spPr bwMode="auto">
          <a:xfrm>
            <a:off x="3864742" y="2763080"/>
            <a:ext cx="308900" cy="310896"/>
          </a:xfrm>
          <a:prstGeom prst="diamond">
            <a:avLst/>
          </a:prstGeom>
          <a:solidFill>
            <a:srgbClr val="F0A12C"/>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96" name="Diamond 95"/>
          <p:cNvSpPr/>
          <p:nvPr/>
        </p:nvSpPr>
        <p:spPr bwMode="auto">
          <a:xfrm>
            <a:off x="5329932" y="4289033"/>
            <a:ext cx="308900" cy="310896"/>
          </a:xfrm>
          <a:prstGeom prst="diamond">
            <a:avLst/>
          </a:prstGeom>
          <a:solidFill>
            <a:schemeClr val="accent5"/>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04" name="TextBox 103"/>
          <p:cNvSpPr txBox="1"/>
          <p:nvPr/>
        </p:nvSpPr>
        <p:spPr>
          <a:xfrm>
            <a:off x="5746081" y="4289033"/>
            <a:ext cx="2641349" cy="307777"/>
          </a:xfrm>
          <a:prstGeom prst="rect">
            <a:avLst/>
          </a:prstGeom>
          <a:solidFill>
            <a:schemeClr val="bg1">
              <a:alpha val="81000"/>
            </a:schemeClr>
          </a:solidFill>
        </p:spPr>
        <p:txBody>
          <a:bodyPr wrap="square" lIns="91440" tIns="45720" rIns="38405" bIns="45720" rtlCol="0">
            <a:spAutoFit/>
          </a:bodyPr>
          <a:lstStyle/>
          <a:p>
            <a:pPr defTabSz="914400" fontAlgn="base">
              <a:spcBef>
                <a:spcPct val="0"/>
              </a:spcBef>
              <a:spcAft>
                <a:spcPct val="0"/>
              </a:spcAft>
            </a:pPr>
            <a:r>
              <a:rPr lang="fr-FR" sz="1400" b="1" dirty="0" err="1" smtClean="0">
                <a:solidFill>
                  <a:schemeClr val="accent5"/>
                </a:solidFill>
                <a:latin typeface="Source Sans Pro"/>
                <a:ea typeface="ヒラギノ角ゴ ProN W3" charset="0"/>
                <a:cs typeface="Source Sans Pro"/>
                <a:sym typeface="Gill Sans" charset="0"/>
              </a:rPr>
              <a:t>Announcement</a:t>
            </a:r>
            <a:r>
              <a:rPr lang="fr-FR" sz="1400" b="1" dirty="0" smtClean="0">
                <a:solidFill>
                  <a:schemeClr val="accent5"/>
                </a:solidFill>
                <a:latin typeface="Source Sans Pro"/>
                <a:ea typeface="ヒラギノ角ゴ ProN W3" charset="0"/>
                <a:cs typeface="Source Sans Pro"/>
                <a:sym typeface="Gill Sans" charset="0"/>
              </a:rPr>
              <a:t> </a:t>
            </a:r>
            <a:endParaRPr lang="fr-FR" sz="1400" dirty="0">
              <a:solidFill>
                <a:schemeClr val="accent5"/>
              </a:solidFill>
              <a:latin typeface="Source Sans Pro"/>
              <a:ea typeface="ヒラギノ角ゴ ProN W3" charset="0"/>
              <a:cs typeface="Source Sans Pro"/>
              <a:sym typeface="Gill Sans" charset="0"/>
            </a:endParaRPr>
          </a:p>
        </p:txBody>
      </p:sp>
      <p:sp>
        <p:nvSpPr>
          <p:cNvPr id="105" name="Rectangle 104"/>
          <p:cNvSpPr/>
          <p:nvPr/>
        </p:nvSpPr>
        <p:spPr>
          <a:xfrm>
            <a:off x="5520229" y="4816358"/>
            <a:ext cx="1769526" cy="238966"/>
          </a:xfrm>
          <a:prstGeom prst="rect">
            <a:avLst/>
          </a:prstGeom>
          <a:solidFill>
            <a:srgbClr val="C00000"/>
          </a:solidFill>
          <a:ln w="76200" cmpd="sng">
            <a:noFill/>
          </a:ln>
          <a:effectLst/>
        </p:spPr>
        <p:style>
          <a:lnRef idx="1">
            <a:schemeClr val="accent1"/>
          </a:lnRef>
          <a:fillRef idx="3">
            <a:schemeClr val="accent1"/>
          </a:fillRef>
          <a:effectRef idx="2">
            <a:schemeClr val="accent1"/>
          </a:effectRef>
          <a:fontRef idx="minor">
            <a:schemeClr val="lt1"/>
          </a:fontRef>
        </p:style>
        <p:txBody>
          <a:bodyPr wrap="none" lIns="0" tIns="0" rIns="0" bIns="91440" rtlCol="0" anchor="ctr">
            <a:noAutofit/>
          </a:bodyPr>
          <a:lstStyle/>
          <a:p>
            <a:pPr marL="192024" lvl="1" algn="ctr" defTabSz="914400" fontAlgn="base">
              <a:spcBef>
                <a:spcPct val="0"/>
              </a:spcBef>
              <a:spcAft>
                <a:spcPct val="0"/>
              </a:spcAft>
            </a:pPr>
            <a:endParaRPr lang="en-US" sz="2400" dirty="0">
              <a:solidFill>
                <a:srgbClr val="F0A531"/>
              </a:solidFill>
              <a:latin typeface="Georgia"/>
              <a:cs typeface="Georgia"/>
              <a:sym typeface="Gill Sans" charset="0"/>
            </a:endParaRPr>
          </a:p>
        </p:txBody>
      </p:sp>
      <p:sp>
        <p:nvSpPr>
          <p:cNvPr id="106" name="Diamond 105"/>
          <p:cNvSpPr/>
          <p:nvPr/>
        </p:nvSpPr>
        <p:spPr bwMode="auto">
          <a:xfrm>
            <a:off x="7154512" y="5281750"/>
            <a:ext cx="308900" cy="310896"/>
          </a:xfrm>
          <a:prstGeom prst="diamond">
            <a:avLst/>
          </a:prstGeom>
          <a:solidFill>
            <a:srgbClr val="C0000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10" name="TextBox 109"/>
          <p:cNvSpPr txBox="1"/>
          <p:nvPr/>
        </p:nvSpPr>
        <p:spPr>
          <a:xfrm>
            <a:off x="7236868" y="5647107"/>
            <a:ext cx="1851754" cy="307777"/>
          </a:xfrm>
          <a:prstGeom prst="rect">
            <a:avLst/>
          </a:prstGeom>
          <a:solidFill>
            <a:schemeClr val="bg1">
              <a:alpha val="81000"/>
            </a:schemeClr>
          </a:solidFill>
        </p:spPr>
        <p:txBody>
          <a:bodyPr wrap="square" lIns="91440" tIns="45720" rIns="38405" bIns="45720" rtlCol="0">
            <a:spAutoFit/>
          </a:bodyPr>
          <a:lstStyle/>
          <a:p>
            <a:pPr defTabSz="914400" fontAlgn="base">
              <a:spcBef>
                <a:spcPct val="0"/>
              </a:spcBef>
              <a:spcAft>
                <a:spcPct val="0"/>
              </a:spcAft>
            </a:pPr>
            <a:r>
              <a:rPr lang="fr-FR" sz="1400" dirty="0">
                <a:solidFill>
                  <a:schemeClr val="accent5"/>
                </a:solidFill>
                <a:latin typeface="Source Sans Pro"/>
                <a:ea typeface="ヒラギノ角ゴ ProN W3" charset="0"/>
                <a:cs typeface="Source Sans Pro"/>
                <a:sym typeface="Gill Sans" charset="0"/>
              </a:rPr>
              <a:t>Policy Effective Date</a:t>
            </a:r>
          </a:p>
        </p:txBody>
      </p:sp>
      <p:sp>
        <p:nvSpPr>
          <p:cNvPr id="111" name="TextBox 110"/>
          <p:cNvSpPr txBox="1"/>
          <p:nvPr/>
        </p:nvSpPr>
        <p:spPr>
          <a:xfrm>
            <a:off x="3319367" y="4693839"/>
            <a:ext cx="1987739" cy="523220"/>
          </a:xfrm>
          <a:prstGeom prst="rect">
            <a:avLst/>
          </a:prstGeom>
          <a:solidFill>
            <a:schemeClr val="bg1">
              <a:alpha val="81000"/>
            </a:schemeClr>
          </a:solidFill>
        </p:spPr>
        <p:txBody>
          <a:bodyPr wrap="square" lIns="91440" tIns="45720" rIns="38405" bIns="45720" rtlCol="0">
            <a:spAutoFit/>
          </a:bodyPr>
          <a:lstStyle/>
          <a:p>
            <a:pPr defTabSz="914400" fontAlgn="base">
              <a:spcBef>
                <a:spcPct val="0"/>
              </a:spcBef>
              <a:spcAft>
                <a:spcPct val="0"/>
              </a:spcAft>
            </a:pPr>
            <a:r>
              <a:rPr lang="fr-FR" sz="1400" dirty="0" err="1">
                <a:solidFill>
                  <a:schemeClr val="accent5"/>
                </a:solidFill>
                <a:latin typeface="Source Sans Pro"/>
                <a:ea typeface="ヒラギノ角ゴ ProN W3" charset="0"/>
                <a:cs typeface="Source Sans Pro"/>
                <a:sym typeface="Gill Sans" charset="0"/>
              </a:rPr>
              <a:t>Implementation</a:t>
            </a:r>
            <a:r>
              <a:rPr lang="fr-FR" sz="1400" dirty="0">
                <a:solidFill>
                  <a:schemeClr val="accent5"/>
                </a:solidFill>
                <a:latin typeface="Source Sans Pro"/>
                <a:ea typeface="ヒラギノ角ゴ ProN W3" charset="0"/>
                <a:cs typeface="Source Sans Pro"/>
                <a:sym typeface="Gill Sans" charset="0"/>
              </a:rPr>
              <a:t> by </a:t>
            </a:r>
            <a:br>
              <a:rPr lang="fr-FR" sz="1400" dirty="0">
                <a:solidFill>
                  <a:schemeClr val="accent5"/>
                </a:solidFill>
                <a:latin typeface="Source Sans Pro"/>
                <a:ea typeface="ヒラギノ角ゴ ProN W3" charset="0"/>
                <a:cs typeface="Source Sans Pro"/>
                <a:sym typeface="Gill Sans" charset="0"/>
              </a:rPr>
            </a:br>
            <a:r>
              <a:rPr lang="fr-FR" sz="1400" dirty="0" err="1">
                <a:solidFill>
                  <a:schemeClr val="accent5"/>
                </a:solidFill>
                <a:latin typeface="Source Sans Pro"/>
                <a:ea typeface="ヒラギノ角ゴ ProN W3" charset="0"/>
                <a:cs typeface="Source Sans Pro"/>
                <a:sym typeface="Gill Sans" charset="0"/>
              </a:rPr>
              <a:t>Affected</a:t>
            </a:r>
            <a:r>
              <a:rPr lang="fr-FR" sz="1400" dirty="0">
                <a:solidFill>
                  <a:schemeClr val="accent5"/>
                </a:solidFill>
                <a:latin typeface="Source Sans Pro"/>
                <a:ea typeface="ヒラギノ角ゴ ProN W3" charset="0"/>
                <a:cs typeface="Source Sans Pro"/>
                <a:sym typeface="Gill Sans" charset="0"/>
              </a:rPr>
              <a:t> Parties &amp; ICANN</a:t>
            </a:r>
          </a:p>
        </p:txBody>
      </p:sp>
      <p:sp>
        <p:nvSpPr>
          <p:cNvPr id="124" name="Diamond 123"/>
          <p:cNvSpPr/>
          <p:nvPr/>
        </p:nvSpPr>
        <p:spPr bwMode="auto">
          <a:xfrm>
            <a:off x="466465" y="2178189"/>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26" name="Diamond 125"/>
          <p:cNvSpPr/>
          <p:nvPr/>
        </p:nvSpPr>
        <p:spPr bwMode="auto">
          <a:xfrm>
            <a:off x="748463" y="2178189"/>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30" name="Diamond 129"/>
          <p:cNvSpPr/>
          <p:nvPr/>
        </p:nvSpPr>
        <p:spPr bwMode="auto">
          <a:xfrm>
            <a:off x="3124363" y="2194853"/>
            <a:ext cx="308900" cy="310896"/>
          </a:xfrm>
          <a:prstGeom prst="diamond">
            <a:avLst/>
          </a:prstGeom>
          <a:solidFill>
            <a:srgbClr val="709BAF"/>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47" name="Diamond 146"/>
          <p:cNvSpPr/>
          <p:nvPr/>
        </p:nvSpPr>
        <p:spPr bwMode="auto">
          <a:xfrm>
            <a:off x="1656713" y="2178189"/>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159" name="TextBox 158"/>
          <p:cNvSpPr txBox="1"/>
          <p:nvPr/>
        </p:nvSpPr>
        <p:spPr>
          <a:xfrm>
            <a:off x="5482111" y="2196412"/>
            <a:ext cx="1483665" cy="307777"/>
          </a:xfrm>
          <a:prstGeom prst="rect">
            <a:avLst/>
          </a:prstGeom>
          <a:solidFill>
            <a:srgbClr val="FFFFFF">
              <a:alpha val="67000"/>
            </a:srgbClr>
          </a:solidFill>
        </p:spPr>
        <p:txBody>
          <a:bodyPr wrap="square" lIns="91440" tIns="45720" rIns="38405" bIns="45720" rtlCol="0">
            <a:spAutoFit/>
          </a:bodyPr>
          <a:lstStyle/>
          <a:p>
            <a:pPr defTabSz="914400" fontAlgn="base">
              <a:spcBef>
                <a:spcPct val="0"/>
              </a:spcBef>
              <a:spcAft>
                <a:spcPct val="0"/>
              </a:spcAft>
            </a:pPr>
            <a:r>
              <a:rPr lang="fr-FR" sz="1400" dirty="0">
                <a:solidFill>
                  <a:srgbClr val="6E9AB2"/>
                </a:solidFill>
                <a:latin typeface="Source Sans Pro"/>
                <a:ea typeface="ヒラギノ角ゴ ProN W3" charset="0"/>
                <a:cs typeface="Source Sans Pro"/>
                <a:sym typeface="Gill Sans" charset="0"/>
              </a:rPr>
              <a:t>IRT Meetings</a:t>
            </a:r>
          </a:p>
        </p:txBody>
      </p:sp>
      <p:sp>
        <p:nvSpPr>
          <p:cNvPr id="75" name="Diamond 74"/>
          <p:cNvSpPr/>
          <p:nvPr/>
        </p:nvSpPr>
        <p:spPr bwMode="auto">
          <a:xfrm>
            <a:off x="2260035" y="2186522"/>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6" name="Diamond 75"/>
          <p:cNvSpPr/>
          <p:nvPr/>
        </p:nvSpPr>
        <p:spPr bwMode="auto">
          <a:xfrm>
            <a:off x="3411440" y="2197902"/>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7" name="Diamond 76"/>
          <p:cNvSpPr/>
          <p:nvPr/>
        </p:nvSpPr>
        <p:spPr bwMode="auto">
          <a:xfrm>
            <a:off x="2824459" y="2194854"/>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81" name="Rectangle 80"/>
          <p:cNvSpPr/>
          <p:nvPr/>
        </p:nvSpPr>
        <p:spPr>
          <a:xfrm>
            <a:off x="497055" y="6317152"/>
            <a:ext cx="1138953" cy="94194"/>
          </a:xfrm>
          <a:prstGeom prst="rect">
            <a:avLst/>
          </a:prstGeom>
          <a:solidFill>
            <a:srgbClr val="6D99B3">
              <a:lumMod val="60000"/>
              <a:lumOff val="40000"/>
            </a:srgbClr>
          </a:solidFill>
          <a:ln w="9525" cap="flat" cmpd="sng" algn="ctr">
            <a:noFill/>
            <a:prstDash val="solid"/>
          </a:ln>
          <a:effectLst/>
        </p:spPr>
        <p:txBody>
          <a:bodyPr bIns="9144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200" b="0" i="0" u="none" strike="noStrike" kern="0" cap="none" spc="0" normalizeH="0" baseline="0" noProof="0" dirty="0">
              <a:ln>
                <a:noFill/>
              </a:ln>
              <a:solidFill>
                <a:prstClr val="white"/>
              </a:solidFill>
              <a:effectLst/>
              <a:uLnTx/>
              <a:uFillTx/>
              <a:latin typeface="Georgia"/>
              <a:ea typeface="+mn-ea"/>
              <a:cs typeface="Georgia"/>
              <a:sym typeface="Gill Sans" charset="0"/>
            </a:endParaRPr>
          </a:p>
        </p:txBody>
      </p:sp>
      <p:sp>
        <p:nvSpPr>
          <p:cNvPr id="82" name="Rectangle 81"/>
          <p:cNvSpPr/>
          <p:nvPr/>
        </p:nvSpPr>
        <p:spPr>
          <a:xfrm>
            <a:off x="1636009" y="6316078"/>
            <a:ext cx="3623925" cy="95268"/>
          </a:xfrm>
          <a:prstGeom prst="rect">
            <a:avLst/>
          </a:prstGeom>
          <a:solidFill>
            <a:srgbClr val="037BC0">
              <a:lumMod val="75000"/>
            </a:srgbClr>
          </a:solidFill>
          <a:ln w="9525" cap="flat" cmpd="sng" algn="ctr">
            <a:solidFill>
              <a:srgbClr val="00334D">
                <a:lumMod val="75000"/>
                <a:lumOff val="25000"/>
              </a:srgbClr>
            </a:solidFill>
            <a:prstDash val="solid"/>
          </a:ln>
          <a:effectLst/>
        </p:spPr>
        <p:txBody>
          <a:bodyPr bIns="9144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200" b="0" i="0" u="none" strike="noStrike" kern="0" cap="none" spc="0" normalizeH="0" baseline="0" noProof="0" dirty="0">
              <a:ln>
                <a:noFill/>
              </a:ln>
              <a:solidFill>
                <a:srgbClr val="00334D">
                  <a:lumMod val="75000"/>
                  <a:lumOff val="25000"/>
                </a:srgbClr>
              </a:solidFill>
              <a:effectLst/>
              <a:uLnTx/>
              <a:uFillTx/>
              <a:latin typeface="Georgia"/>
              <a:ea typeface="+mn-ea"/>
              <a:cs typeface="Georgia"/>
              <a:sym typeface="Gill Sans" charset="0"/>
            </a:endParaRPr>
          </a:p>
        </p:txBody>
      </p:sp>
      <p:sp>
        <p:nvSpPr>
          <p:cNvPr id="90" name="Rectangle 89"/>
          <p:cNvSpPr/>
          <p:nvPr/>
        </p:nvSpPr>
        <p:spPr>
          <a:xfrm>
            <a:off x="5219935" y="6314892"/>
            <a:ext cx="3553542" cy="96454"/>
          </a:xfrm>
          <a:prstGeom prst="rect">
            <a:avLst/>
          </a:prstGeom>
          <a:solidFill>
            <a:srgbClr val="A8C2D0"/>
          </a:solidFill>
          <a:ln w="9525" cap="flat" cmpd="sng" algn="ctr">
            <a:solidFill>
              <a:srgbClr val="A8C2D0"/>
            </a:solidFill>
            <a:prstDash val="solid"/>
          </a:ln>
          <a:effectLst/>
        </p:spPr>
        <p:txBody>
          <a:bodyPr bIns="91440" rtlCol="0" anchor="ctr"/>
          <a:lstStyle/>
          <a:p>
            <a:pPr marL="0" marR="0" lvl="0" indent="0" algn="ctr" defTabSz="914400" eaLnBrk="1" fontAlgn="base" latinLnBrk="0" hangingPunct="1">
              <a:lnSpc>
                <a:spcPct val="100000"/>
              </a:lnSpc>
              <a:spcBef>
                <a:spcPct val="0"/>
              </a:spcBef>
              <a:spcAft>
                <a:spcPct val="0"/>
              </a:spcAft>
              <a:buClrTx/>
              <a:buSzTx/>
              <a:buFontTx/>
              <a:buNone/>
              <a:tabLst/>
              <a:defRPr/>
            </a:pPr>
            <a:endParaRPr kumimoji="0" lang="en-US" sz="1200" b="0" i="0" u="none" strike="noStrike" kern="0" cap="none" spc="0" normalizeH="0" baseline="0" noProof="0" dirty="0">
              <a:ln>
                <a:noFill/>
              </a:ln>
              <a:solidFill>
                <a:srgbClr val="00334D">
                  <a:lumMod val="75000"/>
                  <a:lumOff val="25000"/>
                </a:srgbClr>
              </a:solidFill>
              <a:effectLst/>
              <a:uLnTx/>
              <a:uFillTx/>
              <a:latin typeface="Georgia"/>
              <a:ea typeface="+mn-ea"/>
              <a:cs typeface="Georgia"/>
              <a:sym typeface="Gill Sans" charset="0"/>
            </a:endParaRPr>
          </a:p>
        </p:txBody>
      </p:sp>
      <p:sp>
        <p:nvSpPr>
          <p:cNvPr id="138" name="Diamond 137"/>
          <p:cNvSpPr/>
          <p:nvPr/>
        </p:nvSpPr>
        <p:spPr bwMode="auto">
          <a:xfrm>
            <a:off x="5815134" y="1234728"/>
            <a:ext cx="308900" cy="310896"/>
          </a:xfrm>
          <a:prstGeom prst="diamond">
            <a:avLst/>
          </a:prstGeom>
          <a:solidFill>
            <a:srgbClr val="A6A6A6"/>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8" name="Diamond 77"/>
          <p:cNvSpPr/>
          <p:nvPr/>
        </p:nvSpPr>
        <p:spPr bwMode="auto">
          <a:xfrm>
            <a:off x="3732167" y="2194853"/>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79" name="Diamond 78"/>
          <p:cNvSpPr/>
          <p:nvPr/>
        </p:nvSpPr>
        <p:spPr bwMode="auto">
          <a:xfrm>
            <a:off x="4611967" y="2174248"/>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80" name="Diamond 79"/>
          <p:cNvSpPr/>
          <p:nvPr/>
        </p:nvSpPr>
        <p:spPr bwMode="auto">
          <a:xfrm>
            <a:off x="4145084" y="2174248"/>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91" name="Diamond 90"/>
          <p:cNvSpPr/>
          <p:nvPr/>
        </p:nvSpPr>
        <p:spPr bwMode="auto">
          <a:xfrm>
            <a:off x="5023809" y="2150053"/>
            <a:ext cx="308900" cy="310896"/>
          </a:xfrm>
          <a:prstGeom prst="diamond">
            <a:avLst/>
          </a:prstGeom>
          <a:solidFill>
            <a:srgbClr val="6F9BB0"/>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
        <p:nvSpPr>
          <p:cNvPr id="94" name="Diamond 93"/>
          <p:cNvSpPr/>
          <p:nvPr/>
        </p:nvSpPr>
        <p:spPr bwMode="auto">
          <a:xfrm>
            <a:off x="4371298" y="2885620"/>
            <a:ext cx="308900" cy="310896"/>
          </a:xfrm>
          <a:prstGeom prst="diamond">
            <a:avLst/>
          </a:prstGeom>
          <a:solidFill>
            <a:srgbClr val="F0A12C"/>
          </a:solidFill>
          <a:ln>
            <a:noFill/>
          </a:ln>
          <a:extLst/>
        </p:spPr>
        <p:txBody>
          <a:bodyPr lIns="0" tIns="0" rIns="0" bIns="0" rtlCol="0" anchor="ctr">
            <a:spAutoFit/>
          </a:bodyPr>
          <a:lstStyle/>
          <a:p>
            <a:pPr defTabSz="914400" fontAlgn="base">
              <a:lnSpc>
                <a:spcPct val="10000"/>
              </a:lnSpc>
              <a:spcBef>
                <a:spcPct val="0"/>
              </a:spcBef>
              <a:spcAft>
                <a:spcPct val="0"/>
              </a:spcAft>
            </a:pPr>
            <a:endParaRPr lang="en-US" sz="7200" dirty="0">
              <a:solidFill>
                <a:srgbClr val="1A8AC7"/>
              </a:solidFill>
              <a:latin typeface="DINOT-Medium" charset="0"/>
              <a:ea typeface="ＭＳ Ｐゴシック" charset="0"/>
              <a:cs typeface="DINOT-Medium" charset="0"/>
              <a:sym typeface="DINOT-Medium" charset="0"/>
            </a:endParaRPr>
          </a:p>
        </p:txBody>
      </p:sp>
    </p:spTree>
    <p:extLst>
      <p:ext uri="{BB962C8B-B14F-4D97-AF65-F5344CB8AC3E}">
        <p14:creationId xmlns:p14="http://schemas.microsoft.com/office/powerpoint/2010/main" val="36537946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Implementation Plan Status</a:t>
            </a:r>
            <a:endParaRPr lang="en-US" dirty="0"/>
          </a:p>
        </p:txBody>
      </p:sp>
      <p:sp>
        <p:nvSpPr>
          <p:cNvPr id="6" name="Rectangle 5"/>
          <p:cNvSpPr/>
          <p:nvPr/>
        </p:nvSpPr>
        <p:spPr>
          <a:xfrm>
            <a:off x="221333" y="871421"/>
            <a:ext cx="8579641" cy="5386090"/>
          </a:xfrm>
          <a:prstGeom prst="rect">
            <a:avLst/>
          </a:prstGeom>
        </p:spPr>
        <p:txBody>
          <a:bodyPr wrap="square">
            <a:spAutoFit/>
          </a:bodyPr>
          <a:lstStyle/>
          <a:p>
            <a:pPr marL="342900" lvl="0" indent="-342900">
              <a:buSzPct val="75000"/>
              <a:buFont typeface="Wingdings" charset="2"/>
              <a:buChar char=""/>
            </a:pPr>
            <a:r>
              <a:rPr lang="en-US" sz="2200" dirty="0" smtClean="0">
                <a:solidFill>
                  <a:srgbClr val="0C1F24"/>
                </a:solidFill>
                <a:latin typeface="Source Sans Pro"/>
                <a:cs typeface="Source Sans Pro"/>
              </a:rPr>
              <a:t>Secure Initial Authoritative Lists of Identifiers and Required Data</a:t>
            </a:r>
            <a:endParaRPr lang="en-US" sz="2200" dirty="0">
              <a:solidFill>
                <a:srgbClr val="EA903A"/>
              </a:solidFill>
              <a:latin typeface="Source Sans Pro Light"/>
              <a:cs typeface="Source Sans Pro Light"/>
            </a:endParaRPr>
          </a:p>
          <a:p>
            <a:pPr marL="800100" lvl="1" indent="-342900">
              <a:buSzPct val="75000"/>
              <a:buFont typeface="Courier New" charset="0"/>
              <a:buChar char="o"/>
            </a:pPr>
            <a:r>
              <a:rPr lang="en-US" sz="2000" dirty="0" smtClean="0">
                <a:latin typeface="Source Sans Pro Light"/>
                <a:cs typeface="Source Sans Pro Light"/>
              </a:rPr>
              <a:t>RCRC, IOC, INGO Identifiers – Complete</a:t>
            </a:r>
          </a:p>
          <a:p>
            <a:pPr marL="800100" lvl="1" indent="-342900">
              <a:buSzPct val="75000"/>
              <a:buFont typeface="Courier New" charset="0"/>
              <a:buChar char="o"/>
            </a:pPr>
            <a:r>
              <a:rPr lang="en-US" sz="2000" dirty="0" smtClean="0">
                <a:latin typeface="Source Sans Pro Light"/>
                <a:cs typeface="Source Sans Pro Light"/>
              </a:rPr>
              <a:t>INGOs </a:t>
            </a:r>
            <a:r>
              <a:rPr lang="en-US" sz="2000" dirty="0">
                <a:latin typeface="Source Sans Pro Light"/>
                <a:cs typeface="Source Sans Pro Light"/>
              </a:rPr>
              <a:t>Contact Data – </a:t>
            </a:r>
            <a:r>
              <a:rPr lang="en-US" sz="2000" dirty="0" smtClean="0">
                <a:latin typeface="Source Sans Pro Light"/>
                <a:cs typeface="Source Sans Pro Light"/>
              </a:rPr>
              <a:t>Complete</a:t>
            </a:r>
          </a:p>
          <a:p>
            <a:pPr marL="800100" lvl="1" indent="-342900">
              <a:buSzPct val="75000"/>
              <a:buFont typeface="Courier New" charset="0"/>
              <a:buChar char="o"/>
            </a:pPr>
            <a:r>
              <a:rPr lang="en-US" sz="2000" dirty="0" smtClean="0">
                <a:latin typeface="Source Sans Pro Light"/>
                <a:cs typeface="Source Sans Pro Light"/>
              </a:rPr>
              <a:t>IGOs Identifiers – seeking ”up to two languages” from GAC</a:t>
            </a:r>
          </a:p>
          <a:p>
            <a:pPr marL="1257300" lvl="2" indent="-342900">
              <a:buSzPct val="75000"/>
              <a:buFont typeface="Courier New" charset="0"/>
              <a:buChar char="o"/>
            </a:pPr>
            <a:r>
              <a:rPr lang="en-US" sz="2000" dirty="0" smtClean="0">
                <a:latin typeface="Source Sans Pro Light"/>
                <a:cs typeface="Source Sans Pro Light"/>
              </a:rPr>
              <a:t>Letter to GAC submitted on 17 June 2016</a:t>
            </a:r>
          </a:p>
          <a:p>
            <a:pPr marL="1257300" lvl="2" indent="-342900">
              <a:buSzPct val="75000"/>
              <a:buFont typeface="Courier New" charset="0"/>
              <a:buChar char="o"/>
            </a:pPr>
            <a:r>
              <a:rPr lang="en-US" sz="2000" dirty="0" smtClean="0">
                <a:latin typeface="Source Sans Pro Light"/>
                <a:cs typeface="Source Sans Pro Light"/>
              </a:rPr>
              <a:t>Information expected by October 2016</a:t>
            </a:r>
          </a:p>
          <a:p>
            <a:pPr marL="1257300" lvl="2" indent="-342900">
              <a:buSzPct val="75000"/>
              <a:buFont typeface="Courier New" charset="0"/>
              <a:buChar char="o"/>
            </a:pPr>
            <a:endParaRPr lang="en-US" sz="2200" dirty="0" smtClean="0">
              <a:solidFill>
                <a:srgbClr val="0C1F24"/>
              </a:solidFill>
              <a:latin typeface="Source Sans Pro"/>
              <a:cs typeface="Source Sans Pro"/>
            </a:endParaRPr>
          </a:p>
          <a:p>
            <a:pPr marL="342900" lvl="0" indent="-342900">
              <a:buSzPct val="75000"/>
              <a:buFont typeface="Wingdings" charset="2"/>
              <a:buChar char=""/>
            </a:pPr>
            <a:r>
              <a:rPr lang="en-US" sz="2200" dirty="0" smtClean="0">
                <a:solidFill>
                  <a:srgbClr val="0C1F24"/>
                </a:solidFill>
                <a:latin typeface="Source Sans Pro"/>
                <a:cs typeface="Source Sans Pro"/>
              </a:rPr>
              <a:t>Define List Update Process</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INGO – in development working with UNDESA </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IGO/IOC/RCRC </a:t>
            </a:r>
            <a:r>
              <a:rPr lang="en-US" sz="2000" dirty="0" smtClean="0">
                <a:solidFill>
                  <a:srgbClr val="0C1F24"/>
                </a:solidFill>
                <a:latin typeface="Source Sans Pro Light" charset="0"/>
                <a:ea typeface="Source Sans Pro Light" charset="0"/>
                <a:cs typeface="Source Sans Pro Light" charset="0"/>
              </a:rPr>
              <a:t>– defined in draft CP</a:t>
            </a:r>
            <a:endParaRPr lang="en-US" sz="2000" dirty="0">
              <a:solidFill>
                <a:srgbClr val="0C1F24"/>
              </a:solidFill>
              <a:latin typeface="Source Sans Pro Light" charset="0"/>
              <a:ea typeface="Source Sans Pro Light" charset="0"/>
              <a:cs typeface="Source Sans Pro Light" charset="0"/>
            </a:endParaRPr>
          </a:p>
          <a:p>
            <a:pPr marL="971550" lvl="1" indent="-514350">
              <a:buSzPct val="75000"/>
              <a:buFont typeface="+mj-lt"/>
              <a:buAutoNum type="arabicPeriod"/>
            </a:pPr>
            <a:endParaRPr lang="en-US" sz="2200" dirty="0">
              <a:solidFill>
                <a:srgbClr val="0C1F24"/>
              </a:solidFill>
              <a:latin typeface="Source Sans Pro"/>
              <a:cs typeface="Source Sans Pro"/>
            </a:endParaRPr>
          </a:p>
          <a:p>
            <a:pPr marL="342900" lvl="0" indent="-342900">
              <a:buSzPct val="75000"/>
              <a:buFont typeface="Wingdings" charset="2"/>
              <a:buChar char=""/>
            </a:pPr>
            <a:r>
              <a:rPr lang="en-US" sz="2200" dirty="0" smtClean="0">
                <a:solidFill>
                  <a:srgbClr val="0C1F24"/>
                </a:solidFill>
                <a:latin typeface="Source Sans Pro"/>
                <a:cs typeface="Source Sans Pro"/>
              </a:rPr>
              <a:t>Develop Systems and Processes</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Full name reservation process</a:t>
            </a:r>
          </a:p>
          <a:p>
            <a:pPr marL="1257300" lvl="2" indent="-342900">
              <a:buSzPct val="75000"/>
              <a:buFont typeface="Arial" charset="0"/>
              <a:buChar char="•"/>
            </a:pPr>
            <a:r>
              <a:rPr lang="en-US" dirty="0" smtClean="0">
                <a:solidFill>
                  <a:srgbClr val="0C1F24"/>
                </a:solidFill>
                <a:latin typeface="Source Sans Pro Light" charset="0"/>
                <a:ea typeface="Source Sans Pro Light" charset="0"/>
                <a:cs typeface="Source Sans Pro Light" charset="0"/>
              </a:rPr>
              <a:t>Use current system/process </a:t>
            </a:r>
          </a:p>
          <a:p>
            <a:pPr marL="800100" lvl="1" indent="-342900">
              <a:buSzPct val="75000"/>
              <a:buFont typeface="Courier New" charset="0"/>
              <a:buChar char="o"/>
            </a:pPr>
            <a:r>
              <a:rPr lang="en-US" sz="2000" dirty="0" smtClean="0">
                <a:solidFill>
                  <a:srgbClr val="0C1F24"/>
                </a:solidFill>
                <a:latin typeface="Source Sans Pro Light" charset="0"/>
                <a:ea typeface="Source Sans Pro Light" charset="0"/>
                <a:cs typeface="Source Sans Pro Light" charset="0"/>
              </a:rPr>
              <a:t>90-day claims system in design</a:t>
            </a:r>
          </a:p>
          <a:p>
            <a:pPr marL="1257300" lvl="2" indent="-342900">
              <a:buSzPct val="75000"/>
              <a:buFont typeface="Arial" charset="0"/>
              <a:buChar char="•"/>
            </a:pPr>
            <a:r>
              <a:rPr lang="en-US" dirty="0" smtClean="0">
                <a:solidFill>
                  <a:srgbClr val="0C1F24"/>
                </a:solidFill>
                <a:latin typeface="Source Sans Pro Light" charset="0"/>
                <a:ea typeface="Source Sans Pro Light" charset="0"/>
                <a:cs typeface="Source Sans Pro Light" charset="0"/>
              </a:rPr>
              <a:t>ICANN staff to review/evaluate </a:t>
            </a:r>
            <a:r>
              <a:rPr lang="en-US" dirty="0" smtClean="0">
                <a:solidFill>
                  <a:srgbClr val="0C1F24"/>
                </a:solidFill>
                <a:latin typeface="Source Sans Pro Light" charset="0"/>
                <a:ea typeface="Source Sans Pro Light" charset="0"/>
                <a:cs typeface="Source Sans Pro Light" charset="0"/>
              </a:rPr>
              <a:t>proposal from the current TMCH system vendor</a:t>
            </a:r>
            <a:endParaRPr lang="en-US" dirty="0">
              <a:solidFill>
                <a:srgbClr val="0C1F24"/>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1752869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Required </a:t>
            </a:r>
            <a:r>
              <a:rPr lang="en-US" dirty="0"/>
              <a:t>D</a:t>
            </a:r>
            <a:r>
              <a:rPr lang="en-US" dirty="0" smtClean="0"/>
              <a:t>eliverables for Key Milestones</a:t>
            </a:r>
            <a:endParaRPr lang="en-US" dirty="0"/>
          </a:p>
        </p:txBody>
      </p:sp>
      <p:sp>
        <p:nvSpPr>
          <p:cNvPr id="6" name="Rectangle 5"/>
          <p:cNvSpPr/>
          <p:nvPr/>
        </p:nvSpPr>
        <p:spPr>
          <a:xfrm>
            <a:off x="110666" y="703177"/>
            <a:ext cx="8922667" cy="5416868"/>
          </a:xfrm>
          <a:prstGeom prst="rect">
            <a:avLst/>
          </a:prstGeom>
        </p:spPr>
        <p:txBody>
          <a:bodyPr wrap="square">
            <a:spAutoFit/>
          </a:bodyPr>
          <a:lstStyle/>
          <a:p>
            <a:pPr marL="342900" lvl="0" indent="-342900">
              <a:buSzPct val="75000"/>
              <a:buFont typeface="Wingdings" charset="2"/>
              <a:buChar char=""/>
            </a:pPr>
            <a:r>
              <a:rPr lang="en-US" sz="2200" dirty="0" smtClean="0">
                <a:solidFill>
                  <a:srgbClr val="0C1F24"/>
                </a:solidFill>
                <a:latin typeface="Source Sans Pro"/>
                <a:cs typeface="Source Sans Pro"/>
              </a:rPr>
              <a:t>Implementation Plan Release for Public Comment (target August 2016) </a:t>
            </a:r>
            <a:endParaRPr lang="en-US" sz="2200" dirty="0">
              <a:solidFill>
                <a:srgbClr val="EA903A"/>
              </a:solidFill>
              <a:latin typeface="Source Sans Pro Light"/>
              <a:cs typeface="Source Sans Pro Light"/>
            </a:endParaRPr>
          </a:p>
          <a:p>
            <a:pPr marL="971550" lvl="1" indent="-514350">
              <a:buSzPct val="75000"/>
              <a:buFont typeface="+mj-lt"/>
              <a:buAutoNum type="arabicPeriod"/>
            </a:pPr>
            <a:r>
              <a:rPr lang="en-US" sz="2000" dirty="0" smtClean="0">
                <a:solidFill>
                  <a:srgbClr val="0C1F24"/>
                </a:solidFill>
                <a:latin typeface="Source Sans Pro Light"/>
                <a:cs typeface="Source Sans Pro Light"/>
              </a:rPr>
              <a:t>INGO: 90-day claims solution defined</a:t>
            </a:r>
          </a:p>
          <a:p>
            <a:pPr marL="971550" lvl="1" indent="-514350">
              <a:buSzPct val="75000"/>
              <a:buFont typeface="+mj-lt"/>
              <a:buAutoNum type="arabicPeriod"/>
            </a:pPr>
            <a:r>
              <a:rPr lang="en-US" sz="2000" dirty="0" smtClean="0">
                <a:solidFill>
                  <a:srgbClr val="0C1F24"/>
                </a:solidFill>
                <a:latin typeface="Source Sans Pro Light"/>
                <a:cs typeface="Source Sans Pro Light"/>
              </a:rPr>
              <a:t>List update process defined</a:t>
            </a:r>
          </a:p>
          <a:p>
            <a:pPr marL="971550" lvl="1" indent="-514350">
              <a:buSzPct val="75000"/>
              <a:buFont typeface="+mj-lt"/>
              <a:buAutoNum type="arabicPeriod"/>
            </a:pPr>
            <a:r>
              <a:rPr lang="en-US" sz="2000" dirty="0" smtClean="0">
                <a:solidFill>
                  <a:srgbClr val="0C1F24"/>
                </a:solidFill>
                <a:latin typeface="Source Sans Pro Light"/>
                <a:cs typeface="Source Sans Pro Light"/>
              </a:rPr>
              <a:t>Draft consensus policy language document </a:t>
            </a:r>
          </a:p>
          <a:p>
            <a:pPr marL="971550" lvl="1" indent="-514350">
              <a:buSzPct val="75000"/>
              <a:buFont typeface="+mj-lt"/>
              <a:buAutoNum type="arabicPeriod"/>
            </a:pPr>
            <a:r>
              <a:rPr lang="en-US" sz="2000" dirty="0" smtClean="0">
                <a:latin typeface="Source Sans Pro Light"/>
                <a:cs typeface="Source Sans Pro Light"/>
              </a:rPr>
              <a:t>Sample Protected Identifier Lists page on IRT wiki page</a:t>
            </a:r>
          </a:p>
          <a:p>
            <a:pPr marL="342900" lvl="0" indent="-342900">
              <a:buSzPct val="75000"/>
              <a:buFont typeface="Wingdings" charset="2"/>
              <a:buChar char=""/>
            </a:pPr>
            <a:r>
              <a:rPr lang="en-US" sz="2200" dirty="0" smtClean="0">
                <a:solidFill>
                  <a:srgbClr val="0C1F24"/>
                </a:solidFill>
                <a:latin typeface="Source Sans Pro"/>
                <a:cs typeface="Source Sans Pro"/>
              </a:rPr>
              <a:t>Announce </a:t>
            </a:r>
            <a:r>
              <a:rPr lang="en-US" sz="2200" dirty="0">
                <a:solidFill>
                  <a:srgbClr val="0C1F24"/>
                </a:solidFill>
                <a:latin typeface="Source Sans Pro"/>
                <a:cs typeface="Source Sans Pro"/>
              </a:rPr>
              <a:t>Policy Effective Date </a:t>
            </a:r>
            <a:r>
              <a:rPr lang="en-US" sz="2200" dirty="0" smtClean="0">
                <a:solidFill>
                  <a:srgbClr val="0C1F24"/>
                </a:solidFill>
                <a:latin typeface="Source Sans Pro"/>
                <a:cs typeface="Source Sans Pro"/>
              </a:rPr>
              <a:t>(target February </a:t>
            </a:r>
            <a:r>
              <a:rPr lang="en-US" sz="2200" dirty="0">
                <a:solidFill>
                  <a:srgbClr val="0C1F24"/>
                </a:solidFill>
                <a:latin typeface="Source Sans Pro"/>
                <a:cs typeface="Source Sans Pro"/>
              </a:rPr>
              <a:t>2017)</a:t>
            </a:r>
          </a:p>
          <a:p>
            <a:pPr marL="971550" lvl="1" indent="-514350">
              <a:buSzPct val="75000"/>
              <a:buFont typeface="+mj-lt"/>
              <a:buAutoNum type="arabicPeriod"/>
            </a:pPr>
            <a:r>
              <a:rPr lang="en-US" sz="2000" dirty="0" smtClean="0">
                <a:latin typeface="Source Sans Pro Light"/>
                <a:cs typeface="Source Sans Pro Light"/>
              </a:rPr>
              <a:t>Protected Identifier List posted</a:t>
            </a:r>
          </a:p>
          <a:p>
            <a:pPr marL="1428750" lvl="2" indent="-514350">
              <a:buSzPct val="75000"/>
              <a:buFont typeface="+mj-lt"/>
              <a:buAutoNum type="arabicPeriod"/>
            </a:pPr>
            <a:r>
              <a:rPr lang="en-US" sz="2000" dirty="0" smtClean="0">
                <a:latin typeface="Source Sans Pro Light"/>
                <a:cs typeface="Source Sans Pro Light"/>
              </a:rPr>
              <a:t>IGO </a:t>
            </a:r>
            <a:r>
              <a:rPr lang="en-US" sz="2000" dirty="0">
                <a:latin typeface="Source Sans Pro Light"/>
                <a:cs typeface="Source Sans Pro Light"/>
              </a:rPr>
              <a:t>list: up to two language from </a:t>
            </a:r>
            <a:r>
              <a:rPr lang="en-US" sz="2000" dirty="0" smtClean="0">
                <a:latin typeface="Source Sans Pro Light"/>
                <a:cs typeface="Source Sans Pro Light"/>
              </a:rPr>
              <a:t>GAC</a:t>
            </a:r>
            <a:endParaRPr lang="en-US" sz="2000" dirty="0">
              <a:latin typeface="Source Sans Pro Light"/>
              <a:cs typeface="Source Sans Pro Light"/>
            </a:endParaRPr>
          </a:p>
          <a:p>
            <a:pPr marL="1428750" lvl="2" indent="-514350">
              <a:buSzPct val="75000"/>
              <a:buFont typeface="+mj-lt"/>
              <a:buAutoNum type="arabicPeriod"/>
            </a:pPr>
            <a:r>
              <a:rPr lang="en-US" sz="2000" dirty="0">
                <a:solidFill>
                  <a:srgbClr val="0C1F24"/>
                </a:solidFill>
                <a:latin typeface="Source Sans Pro Light"/>
                <a:cs typeface="Source Sans Pro Light"/>
              </a:rPr>
              <a:t>IOC List</a:t>
            </a:r>
          </a:p>
          <a:p>
            <a:pPr marL="1428750" lvl="2" indent="-514350">
              <a:buSzPct val="75000"/>
              <a:buFont typeface="+mj-lt"/>
              <a:buAutoNum type="arabicPeriod"/>
            </a:pPr>
            <a:r>
              <a:rPr lang="en-US" sz="2000" dirty="0">
                <a:solidFill>
                  <a:srgbClr val="0C1F24"/>
                </a:solidFill>
                <a:latin typeface="Source Sans Pro Light"/>
                <a:cs typeface="Source Sans Pro Light"/>
              </a:rPr>
              <a:t>RCRC </a:t>
            </a:r>
            <a:r>
              <a:rPr lang="en-US" sz="2000" dirty="0" smtClean="0">
                <a:solidFill>
                  <a:srgbClr val="0C1F24"/>
                </a:solidFill>
                <a:latin typeface="Source Sans Pro Light"/>
                <a:cs typeface="Source Sans Pro Light"/>
              </a:rPr>
              <a:t>List</a:t>
            </a:r>
          </a:p>
          <a:p>
            <a:pPr marL="1428750" lvl="2" indent="-514350">
              <a:buSzPct val="75000"/>
              <a:buFont typeface="+mj-lt"/>
              <a:buAutoNum type="arabicPeriod"/>
            </a:pPr>
            <a:r>
              <a:rPr lang="en-US" sz="2000" dirty="0" smtClean="0">
                <a:solidFill>
                  <a:srgbClr val="0C1F24"/>
                </a:solidFill>
                <a:latin typeface="Source Sans Pro Light"/>
                <a:cs typeface="Source Sans Pro Light"/>
              </a:rPr>
              <a:t>INGO List: ECOSOC</a:t>
            </a:r>
            <a:endParaRPr lang="en-US" sz="2000" dirty="0">
              <a:solidFill>
                <a:srgbClr val="0C1F24"/>
              </a:solidFill>
              <a:latin typeface="Source Sans Pro Light"/>
              <a:cs typeface="Source Sans Pro Light"/>
            </a:endParaRPr>
          </a:p>
          <a:p>
            <a:pPr marL="971550" lvl="1" indent="-514350">
              <a:buSzPct val="75000"/>
              <a:buFont typeface="+mj-lt"/>
              <a:buAutoNum type="arabicPeriod"/>
            </a:pPr>
            <a:r>
              <a:rPr lang="en-US" sz="2000" dirty="0">
                <a:latin typeface="Source Sans Pro Light"/>
                <a:cs typeface="Source Sans Pro Light"/>
              </a:rPr>
              <a:t>INGO: </a:t>
            </a:r>
            <a:r>
              <a:rPr lang="en-US" sz="2000" dirty="0" smtClean="0">
                <a:latin typeface="Source Sans Pro Light"/>
                <a:cs typeface="Source Sans Pro Light"/>
              </a:rPr>
              <a:t>MoU with </a:t>
            </a:r>
            <a:r>
              <a:rPr lang="en-US" sz="2000" dirty="0">
                <a:latin typeface="Source Sans Pro Light"/>
                <a:cs typeface="Source Sans Pro Light"/>
              </a:rPr>
              <a:t>UNDESA for ECOSOC list </a:t>
            </a:r>
            <a:r>
              <a:rPr lang="en-US" sz="2000" dirty="0" smtClean="0">
                <a:latin typeface="Source Sans Pro Light"/>
                <a:cs typeface="Source Sans Pro Light"/>
              </a:rPr>
              <a:t>&amp; Contact list</a:t>
            </a:r>
            <a:endParaRPr lang="en-US" sz="2000" dirty="0">
              <a:latin typeface="Source Sans Pro Light"/>
              <a:cs typeface="Source Sans Pro Light"/>
            </a:endParaRPr>
          </a:p>
          <a:p>
            <a:pPr marL="971550" lvl="1" indent="-514350">
              <a:buSzPct val="75000"/>
              <a:buFont typeface="+mj-lt"/>
              <a:buAutoNum type="arabicPeriod"/>
            </a:pPr>
            <a:r>
              <a:rPr lang="en-US" sz="2000" dirty="0" smtClean="0">
                <a:solidFill>
                  <a:srgbClr val="0C1F24"/>
                </a:solidFill>
                <a:latin typeface="Source Sans Pro Light"/>
                <a:cs typeface="Source Sans Pro Light"/>
              </a:rPr>
              <a:t>Claims </a:t>
            </a:r>
            <a:r>
              <a:rPr lang="en-US" sz="2000" dirty="0">
                <a:solidFill>
                  <a:srgbClr val="0C1F24"/>
                </a:solidFill>
                <a:latin typeface="Source Sans Pro Light"/>
                <a:cs typeface="Source Sans Pro Light"/>
              </a:rPr>
              <a:t>system </a:t>
            </a:r>
            <a:r>
              <a:rPr lang="en-US" sz="2000" dirty="0" smtClean="0">
                <a:solidFill>
                  <a:srgbClr val="0C1F24"/>
                </a:solidFill>
                <a:latin typeface="Source Sans Pro Light"/>
                <a:cs typeface="Source Sans Pro Light"/>
              </a:rPr>
              <a:t>designed and ready to implement</a:t>
            </a:r>
            <a:endParaRPr lang="en-US" sz="2000" dirty="0">
              <a:solidFill>
                <a:srgbClr val="0C1F24"/>
              </a:solidFill>
              <a:latin typeface="Source Sans Pro Light"/>
              <a:cs typeface="Source Sans Pro Light"/>
            </a:endParaRPr>
          </a:p>
          <a:p>
            <a:pPr marL="971550" lvl="1" indent="-514350">
              <a:buSzPct val="75000"/>
              <a:buFont typeface="+mj-lt"/>
              <a:buAutoNum type="arabicPeriod"/>
            </a:pPr>
            <a:r>
              <a:rPr lang="en-US" sz="2000" dirty="0" smtClean="0">
                <a:solidFill>
                  <a:srgbClr val="0C1F24"/>
                </a:solidFill>
                <a:latin typeface="Source Sans Pro Light"/>
                <a:cs typeface="Source Sans Pro Light"/>
              </a:rPr>
              <a:t>Final Consensus Policy Language</a:t>
            </a:r>
            <a:endParaRPr lang="en-US" sz="2000" dirty="0" smtClean="0">
              <a:solidFill>
                <a:srgbClr val="0C1F24"/>
              </a:solidFill>
              <a:latin typeface="Source Sans Pro"/>
              <a:cs typeface="Source Sans Pro"/>
            </a:endParaRPr>
          </a:p>
          <a:p>
            <a:pPr marL="342900" lvl="0" indent="-342900">
              <a:buSzPct val="75000"/>
              <a:buFont typeface="Wingdings" charset="2"/>
              <a:buChar char=""/>
            </a:pPr>
            <a:r>
              <a:rPr lang="en-US" sz="2200" dirty="0" smtClean="0">
                <a:solidFill>
                  <a:srgbClr val="0C1F24"/>
                </a:solidFill>
                <a:latin typeface="Source Sans Pro"/>
                <a:cs typeface="Source Sans Pro"/>
              </a:rPr>
              <a:t>Policy Effective Date (6 months from announcement)</a:t>
            </a:r>
            <a:endParaRPr lang="en-US" sz="2200" dirty="0">
              <a:solidFill>
                <a:srgbClr val="0C1F24"/>
              </a:solidFill>
              <a:latin typeface="Source Sans Pro"/>
              <a:cs typeface="Source Sans Pro"/>
            </a:endParaRPr>
          </a:p>
          <a:p>
            <a:pPr marL="971550" lvl="1" indent="-514350">
              <a:buSzPct val="75000"/>
              <a:buFont typeface="+mj-lt"/>
              <a:buAutoNum type="arabicPeriod"/>
            </a:pPr>
            <a:r>
              <a:rPr lang="en-US" sz="2000" dirty="0" smtClean="0">
                <a:solidFill>
                  <a:srgbClr val="0C1F24"/>
                </a:solidFill>
                <a:latin typeface="Source Sans Pro Light"/>
                <a:cs typeface="Source Sans Pro Light"/>
              </a:rPr>
              <a:t>The Policy Language posted</a:t>
            </a:r>
            <a:endParaRPr lang="en-US" sz="2000" dirty="0">
              <a:solidFill>
                <a:srgbClr val="0C1F24"/>
              </a:solidFill>
              <a:latin typeface="Source Sans Pro Light"/>
              <a:cs typeface="Source Sans Pro Light"/>
            </a:endParaRPr>
          </a:p>
          <a:p>
            <a:pPr marL="971550" lvl="1" indent="-514350">
              <a:buSzPct val="75000"/>
              <a:buFont typeface="+mj-lt"/>
              <a:buAutoNum type="arabicPeriod"/>
            </a:pPr>
            <a:r>
              <a:rPr lang="en-US" sz="2000" dirty="0" smtClean="0">
                <a:solidFill>
                  <a:srgbClr val="0C1F24"/>
                </a:solidFill>
                <a:latin typeface="Source Sans Pro Light"/>
                <a:cs typeface="Source Sans Pro Light"/>
              </a:rPr>
              <a:t>Claims system operational</a:t>
            </a:r>
            <a:endParaRPr lang="en-US" sz="2000" dirty="0">
              <a:solidFill>
                <a:srgbClr val="0C1F24"/>
              </a:solidFill>
              <a:latin typeface="Source Sans Pro"/>
              <a:cs typeface="Source Sans Pro"/>
            </a:endParaRPr>
          </a:p>
        </p:txBody>
      </p:sp>
    </p:spTree>
    <p:extLst>
      <p:ext uri="{BB962C8B-B14F-4D97-AF65-F5344CB8AC3E}">
        <p14:creationId xmlns:p14="http://schemas.microsoft.com/office/powerpoint/2010/main" val="14152635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smtClean="0"/>
              <a:t>Policy Recommendation Scope Tracking</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582144894"/>
              </p:ext>
            </p:extLst>
          </p:nvPr>
        </p:nvGraphicFramePr>
        <p:xfrm>
          <a:off x="55755" y="790221"/>
          <a:ext cx="9032489" cy="5530547"/>
        </p:xfrm>
        <a:graphic>
          <a:graphicData uri="http://schemas.openxmlformats.org/drawingml/2006/table">
            <a:tbl>
              <a:tblPr firstRow="1" bandRow="1">
                <a:tableStyleId>{5C22544A-7EE6-4342-B048-85BDC9FD1C3A}</a:tableStyleId>
              </a:tblPr>
              <a:tblGrid>
                <a:gridCol w="784972"/>
                <a:gridCol w="4939874"/>
                <a:gridCol w="3307643"/>
              </a:tblGrid>
              <a:tr h="632057">
                <a:tc>
                  <a:txBody>
                    <a:bodyPr/>
                    <a:lstStyle/>
                    <a:p>
                      <a:pPr algn="ctr"/>
                      <a:r>
                        <a:rPr lang="en-US" b="0" i="0" dirty="0" smtClean="0">
                          <a:latin typeface="Source Sans Pro Light" charset="0"/>
                          <a:ea typeface="Source Sans Pro Light" charset="0"/>
                          <a:cs typeface="Source Sans Pro Light" charset="0"/>
                        </a:rPr>
                        <a:t>Org</a:t>
                      </a:r>
                      <a:endParaRPr lang="en-US" b="0" i="0" dirty="0">
                        <a:latin typeface="Source Sans Pro Light" charset="0"/>
                        <a:ea typeface="Source Sans Pro Light" charset="0"/>
                        <a:cs typeface="Source Sans Pro Light" charset="0"/>
                      </a:endParaRPr>
                    </a:p>
                  </a:txBody>
                  <a:tcPr anchor="ctr"/>
                </a:tc>
                <a:tc>
                  <a:txBody>
                    <a:bodyPr/>
                    <a:lstStyle/>
                    <a:p>
                      <a:r>
                        <a:rPr lang="en-US" b="0" i="0" baseline="0" dirty="0" smtClean="0">
                          <a:latin typeface="Source Sans Pro Light" charset="0"/>
                          <a:ea typeface="Source Sans Pro Light" charset="0"/>
                          <a:cs typeface="Source Sans Pro Light" charset="0"/>
                        </a:rPr>
                        <a:t>Board Resolution (A): “Not Inconsistent” </a:t>
                      </a:r>
                    </a:p>
                    <a:p>
                      <a:r>
                        <a:rPr lang="en-US" b="0" i="0" baseline="0" dirty="0" smtClean="0">
                          <a:latin typeface="Source Sans Pro Light" charset="0"/>
                          <a:ea typeface="Source Sans Pro Light" charset="0"/>
                          <a:cs typeface="Source Sans Pro Light" charset="0"/>
                        </a:rPr>
                        <a:t>Implementation Authorized</a:t>
                      </a:r>
                      <a:endParaRPr lang="en-US" b="0" i="0" dirty="0">
                        <a:latin typeface="Source Sans Pro Light" charset="0"/>
                        <a:ea typeface="Source Sans Pro Light" charset="0"/>
                        <a:cs typeface="Source Sans Pro Light" charset="0"/>
                      </a:endParaRPr>
                    </a:p>
                  </a:txBody>
                  <a:tcPr/>
                </a:tc>
                <a:tc>
                  <a:txBody>
                    <a:bodyPr/>
                    <a:lstStyle/>
                    <a:p>
                      <a:r>
                        <a:rPr lang="en-US" b="0" i="0" baseline="0" dirty="0" smtClean="0">
                          <a:latin typeface="Source Sans Pro Light" charset="0"/>
                          <a:ea typeface="Source Sans Pro Light" charset="0"/>
                          <a:cs typeface="Source Sans Pro Light" charset="0"/>
                        </a:rPr>
                        <a:t>Board Res (B) GNSO differing GAC</a:t>
                      </a:r>
                    </a:p>
                    <a:p>
                      <a:r>
                        <a:rPr lang="en-US" b="0" i="0" baseline="0" dirty="0" smtClean="0">
                          <a:latin typeface="Source Sans Pro Light" charset="0"/>
                          <a:ea typeface="Source Sans Pro Light" charset="0"/>
                          <a:cs typeface="Source Sans Pro Light" charset="0"/>
                        </a:rPr>
                        <a:t>Implementation Not Authorized</a:t>
                      </a:r>
                      <a:endParaRPr lang="en-US" b="0" i="0" dirty="0">
                        <a:latin typeface="Source Sans Pro Light" charset="0"/>
                        <a:ea typeface="Source Sans Pro Light" charset="0"/>
                        <a:cs typeface="Source Sans Pro Light" charset="0"/>
                      </a:endParaRPr>
                    </a:p>
                  </a:txBody>
                  <a:tcPr/>
                </a:tc>
              </a:tr>
              <a:tr h="1149997">
                <a:tc>
                  <a:txBody>
                    <a:bodyPr/>
                    <a:lstStyle/>
                    <a:p>
                      <a:pPr algn="ctr"/>
                      <a:r>
                        <a:rPr lang="en-US" b="0" i="0" dirty="0" smtClean="0">
                          <a:latin typeface="Source Sans Pro Light" charset="0"/>
                          <a:ea typeface="Source Sans Pro Light" charset="0"/>
                          <a:cs typeface="Source Sans Pro Light" charset="0"/>
                        </a:rPr>
                        <a:t>RCRC</a:t>
                      </a:r>
                      <a:endParaRPr lang="en-US" b="0" i="0" dirty="0">
                        <a:latin typeface="Source Sans Pro Light" charset="0"/>
                        <a:ea typeface="Source Sans Pro Light" charset="0"/>
                        <a:cs typeface="Source Sans Pro Light" charset="0"/>
                      </a:endParaRPr>
                    </a:p>
                  </a:txBody>
                  <a:tcPr anchor="ctr"/>
                </a:tc>
                <a:tc>
                  <a:txBody>
                    <a:bodyPr/>
                    <a:lstStyle/>
                    <a:p>
                      <a:r>
                        <a:rPr lang="en-US" sz="1600" b="0" i="0" kern="1200" dirty="0" smtClean="0">
                          <a:solidFill>
                            <a:schemeClr val="tx1"/>
                          </a:solidFill>
                          <a:effectLst/>
                          <a:latin typeface="Source Sans Pro Light" charset="0"/>
                          <a:ea typeface="Source Sans Pro Light" charset="0"/>
                          <a:cs typeface="Source Sans Pro Light" charset="0"/>
                        </a:rPr>
                        <a:t>Reserve </a:t>
                      </a:r>
                      <a:r>
                        <a:rPr lang="en-US" sz="1600" b="0" i="0" kern="1200" dirty="0" smtClean="0">
                          <a:solidFill>
                            <a:schemeClr val="dk1"/>
                          </a:solidFill>
                          <a:effectLst/>
                          <a:latin typeface="Source Sans Pro Light" charset="0"/>
                          <a:ea typeface="Source Sans Pro Light" charset="0"/>
                          <a:cs typeface="Source Sans Pro Light" charset="0"/>
                        </a:rPr>
                        <a:t>Full Names; </a:t>
                      </a:r>
                      <a:r>
                        <a:rPr lang="en-US" sz="1600" b="1" i="0" kern="1200" dirty="0" smtClean="0">
                          <a:solidFill>
                            <a:srgbClr val="0070C0"/>
                          </a:solidFill>
                          <a:effectLst/>
                          <a:latin typeface="Source Sans Pro Light" charset="0"/>
                          <a:ea typeface="Source Sans Pro Light" charset="0"/>
                          <a:cs typeface="Source Sans Pro Light" charset="0"/>
                        </a:rPr>
                        <a:t>Top</a:t>
                      </a:r>
                      <a:r>
                        <a:rPr lang="en-US" sz="1600" b="0" i="0" kern="1200" dirty="0" smtClean="0">
                          <a:solidFill>
                            <a:schemeClr val="dk1"/>
                          </a:solidFill>
                          <a:effectLst/>
                          <a:latin typeface="Source Sans Pro Light" charset="0"/>
                          <a:ea typeface="Source Sans Pro Light" charset="0"/>
                          <a:cs typeface="Source Sans Pro Light" charset="0"/>
                        </a:rPr>
                        <a:t> &amp; </a:t>
                      </a:r>
                      <a:r>
                        <a:rPr lang="en-US" sz="1600" b="1" i="0" kern="1200" dirty="0" smtClean="0">
                          <a:solidFill>
                            <a:srgbClr val="00B050"/>
                          </a:solidFill>
                          <a:effectLst/>
                          <a:latin typeface="Source Sans Pro Light" charset="0"/>
                          <a:ea typeface="Source Sans Pro Light" charset="0"/>
                          <a:cs typeface="Source Sans Pro Light" charset="0"/>
                        </a:rPr>
                        <a:t>Second</a:t>
                      </a:r>
                      <a:r>
                        <a:rPr lang="en-US" sz="1600" b="0" i="0" kern="1200" dirty="0" smtClean="0">
                          <a:solidFill>
                            <a:schemeClr val="dk1"/>
                          </a:solidFill>
                          <a:effectLst/>
                          <a:latin typeface="Source Sans Pro Light" charset="0"/>
                          <a:ea typeface="Source Sans Pro Light" charset="0"/>
                          <a:cs typeface="Source Sans Pro Light" charset="0"/>
                        </a:rPr>
                        <a:t> levels</a:t>
                      </a:r>
                    </a:p>
                    <a:p>
                      <a:r>
                        <a:rPr lang="en-US" sz="1600" b="0" i="0" kern="1200" dirty="0" smtClean="0">
                          <a:solidFill>
                            <a:schemeClr val="dk1"/>
                          </a:solidFill>
                          <a:effectLst/>
                          <a:latin typeface="Source Sans Pro Light" charset="0"/>
                          <a:ea typeface="Source Sans Pro Light" charset="0"/>
                          <a:cs typeface="Source Sans Pro Light" charset="0"/>
                        </a:rPr>
                        <a:t>In </a:t>
                      </a:r>
                      <a:r>
                        <a:rPr lang="en-US" sz="1600" b="0" i="0" kern="1200" dirty="0" smtClean="0">
                          <a:solidFill>
                            <a:srgbClr val="C00000"/>
                          </a:solidFill>
                          <a:effectLst/>
                          <a:latin typeface="Source Sans Pro Light" charset="0"/>
                          <a:ea typeface="Source Sans Pro Light" charset="0"/>
                          <a:cs typeface="Source Sans Pro Light" charset="0"/>
                        </a:rPr>
                        <a:t>UN6 languages</a:t>
                      </a:r>
                      <a:r>
                        <a:rPr lang="en-US" sz="1600" b="0" i="0" kern="1200" baseline="0" dirty="0" smtClean="0">
                          <a:solidFill>
                            <a:srgbClr val="C00000"/>
                          </a:solidFill>
                          <a:effectLst/>
                          <a:latin typeface="Source Sans Pro Light" charset="0"/>
                          <a:ea typeface="Source Sans Pro Light" charset="0"/>
                          <a:cs typeface="Source Sans Pro Light" charset="0"/>
                        </a:rPr>
                        <a:t> </a:t>
                      </a:r>
                    </a:p>
                    <a:p>
                      <a:r>
                        <a:rPr lang="en-US" sz="1600" b="0" i="0" kern="1200" baseline="0" dirty="0" smtClean="0">
                          <a:solidFill>
                            <a:schemeClr val="dk1"/>
                          </a:solidFill>
                          <a:effectLst/>
                          <a:latin typeface="Source Sans Pro Light" charset="0"/>
                          <a:ea typeface="Source Sans Pro Light" charset="0"/>
                          <a:cs typeface="Source Sans Pro Light" charset="0"/>
                        </a:rPr>
                        <a:t>with Exception Procedure:  </a:t>
                      </a:r>
                    </a:p>
                    <a:p>
                      <a:r>
                        <a:rPr lang="en-US" sz="1600" b="0" i="1" kern="1200" dirty="0" smtClean="0">
                          <a:solidFill>
                            <a:schemeClr val="dk1"/>
                          </a:solidFill>
                          <a:effectLst/>
                          <a:latin typeface="Source Sans Pro Light" charset="0"/>
                          <a:ea typeface="Source Sans Pro Light" charset="0"/>
                          <a:cs typeface="Source Sans Pro Light" charset="0"/>
                        </a:rPr>
                        <a:t>Red</a:t>
                      </a:r>
                      <a:r>
                        <a:rPr lang="en-US" sz="1600" b="0" i="1" kern="1200" baseline="0" dirty="0" smtClean="0">
                          <a:solidFill>
                            <a:schemeClr val="dk1"/>
                          </a:solidFill>
                          <a:effectLst/>
                          <a:latin typeface="Source Sans Pro Light" charset="0"/>
                          <a:ea typeface="Source Sans Pro Light" charset="0"/>
                          <a:cs typeface="Source Sans Pro Light" charset="0"/>
                        </a:rPr>
                        <a:t> Cross, Red Crescent, Red Crystal, Red Lion &amp; Sun</a:t>
                      </a:r>
                      <a:endParaRPr lang="en-US" sz="1600" b="0" i="1" dirty="0">
                        <a:latin typeface="Source Sans Pro Light" charset="0"/>
                        <a:ea typeface="Source Sans Pro Light" charset="0"/>
                        <a:cs typeface="Source Sans Pro Light" charset="0"/>
                      </a:endParaRPr>
                    </a:p>
                  </a:txBody>
                  <a:tcPr/>
                </a:tc>
                <a:tc>
                  <a:txBody>
                    <a:bodyPr/>
                    <a:lstStyle/>
                    <a:p>
                      <a:r>
                        <a:rPr lang="en-US" sz="1600" b="0" i="0" baseline="0" dirty="0" smtClean="0">
                          <a:solidFill>
                            <a:schemeClr val="tx1"/>
                          </a:solidFill>
                          <a:latin typeface="Source Sans Pro Light" charset="0"/>
                          <a:ea typeface="Source Sans Pro Light" charset="0"/>
                          <a:cs typeface="Source Sans Pro Light" charset="0"/>
                        </a:rPr>
                        <a:t>189 National RC Societies: permanent protection &amp; 90-days claims?</a:t>
                      </a:r>
                    </a:p>
                    <a:p>
                      <a:r>
                        <a:rPr lang="en-US" sz="1600" b="0" i="0" baseline="0" dirty="0" smtClean="0">
                          <a:solidFill>
                            <a:schemeClr val="tx1"/>
                          </a:solidFill>
                          <a:latin typeface="Source Sans Pro Light" charset="0"/>
                          <a:ea typeface="Source Sans Pro Light" charset="0"/>
                          <a:cs typeface="Source Sans Pro Light" charset="0"/>
                        </a:rPr>
                        <a:t>Full name only vs acronyms also for ICRC and IFRC, </a:t>
                      </a:r>
                      <a:r>
                        <a:rPr lang="en-US" sz="1600" b="0" i="0" baseline="0" dirty="0" err="1" smtClean="0">
                          <a:solidFill>
                            <a:schemeClr val="tx1"/>
                          </a:solidFill>
                          <a:latin typeface="Source Sans Pro Light" charset="0"/>
                          <a:ea typeface="Source Sans Pro Light" charset="0"/>
                          <a:cs typeface="Source Sans Pro Light" charset="0"/>
                        </a:rPr>
                        <a:t>etc</a:t>
                      </a:r>
                      <a:r>
                        <a:rPr lang="en-US" sz="1600" b="0" i="0" baseline="0" dirty="0" smtClean="0">
                          <a:solidFill>
                            <a:schemeClr val="tx1"/>
                          </a:solidFill>
                          <a:latin typeface="Source Sans Pro Light" charset="0"/>
                          <a:ea typeface="Source Sans Pro Light" charset="0"/>
                          <a:cs typeface="Source Sans Pro Light" charset="0"/>
                        </a:rPr>
                        <a:t>?</a:t>
                      </a:r>
                    </a:p>
                  </a:txBody>
                  <a:tcPr/>
                </a:tc>
              </a:tr>
              <a:tr h="1119190">
                <a:tc>
                  <a:txBody>
                    <a:bodyPr/>
                    <a:lstStyle/>
                    <a:p>
                      <a:pPr algn="ctr"/>
                      <a:r>
                        <a:rPr lang="en-US" b="0" i="0" dirty="0" smtClean="0">
                          <a:latin typeface="Source Sans Pro Light" charset="0"/>
                          <a:ea typeface="Source Sans Pro Light" charset="0"/>
                          <a:cs typeface="Source Sans Pro Light" charset="0"/>
                        </a:rPr>
                        <a:t>IOC</a:t>
                      </a:r>
                      <a:endParaRPr lang="en-US" b="0" i="0" dirty="0">
                        <a:latin typeface="Source Sans Pro Light" charset="0"/>
                        <a:ea typeface="Source Sans Pro Light" charset="0"/>
                        <a:cs typeface="Source Sans Pro Light" charset="0"/>
                      </a:endParaRPr>
                    </a:p>
                  </a:txBody>
                  <a:tcPr anchor="ctr"/>
                </a:tc>
                <a:tc>
                  <a:txBody>
                    <a:bodyPr/>
                    <a:lstStyle/>
                    <a:p>
                      <a:r>
                        <a:rPr lang="en-US" sz="1600" b="0" i="0" dirty="0" smtClean="0">
                          <a:effectLst/>
                          <a:latin typeface="Source Sans Pro Light" charset="0"/>
                          <a:ea typeface="Source Sans Pro Light" charset="0"/>
                          <a:cs typeface="Source Sans Pro Light" charset="0"/>
                        </a:rPr>
                        <a:t>Reserve</a:t>
                      </a:r>
                      <a:r>
                        <a:rPr lang="en-US" sz="1600" b="0" i="0" baseline="0" dirty="0" smtClean="0">
                          <a:effectLst/>
                          <a:latin typeface="Source Sans Pro Light" charset="0"/>
                          <a:ea typeface="Source Sans Pro Light" charset="0"/>
                          <a:cs typeface="Source Sans Pro Light" charset="0"/>
                        </a:rPr>
                        <a:t> Full Names; </a:t>
                      </a:r>
                      <a:r>
                        <a:rPr lang="en-US" sz="1600" b="1" i="0" baseline="0" dirty="0" smtClean="0">
                          <a:solidFill>
                            <a:srgbClr val="0070C0"/>
                          </a:solidFill>
                          <a:effectLst/>
                          <a:latin typeface="Source Sans Pro Light" charset="0"/>
                          <a:ea typeface="Source Sans Pro Light" charset="0"/>
                          <a:cs typeface="Source Sans Pro Light" charset="0"/>
                        </a:rPr>
                        <a:t>Top</a:t>
                      </a:r>
                      <a:r>
                        <a:rPr lang="en-US" sz="1600" b="0" i="0" baseline="0" dirty="0" smtClean="0">
                          <a:effectLst/>
                          <a:latin typeface="Source Sans Pro Light" charset="0"/>
                          <a:ea typeface="Source Sans Pro Light" charset="0"/>
                          <a:cs typeface="Source Sans Pro Light" charset="0"/>
                        </a:rPr>
                        <a:t> &amp; </a:t>
                      </a:r>
                      <a:r>
                        <a:rPr lang="en-US" sz="1600" b="1" i="0" baseline="0" dirty="0" smtClean="0">
                          <a:solidFill>
                            <a:srgbClr val="00B050"/>
                          </a:solidFill>
                          <a:effectLst/>
                          <a:latin typeface="Source Sans Pro Light" charset="0"/>
                          <a:ea typeface="Source Sans Pro Light" charset="0"/>
                          <a:cs typeface="Source Sans Pro Light" charset="0"/>
                        </a:rPr>
                        <a:t>Second</a:t>
                      </a:r>
                      <a:r>
                        <a:rPr lang="en-US" sz="1600" b="0" i="0" baseline="0" dirty="0" smtClean="0">
                          <a:solidFill>
                            <a:srgbClr val="00B050"/>
                          </a:solidFill>
                          <a:effectLst/>
                          <a:latin typeface="Source Sans Pro Light" charset="0"/>
                          <a:ea typeface="Source Sans Pro Light" charset="0"/>
                          <a:cs typeface="Source Sans Pro Light" charset="0"/>
                        </a:rPr>
                        <a:t> </a:t>
                      </a:r>
                      <a:r>
                        <a:rPr lang="en-US" sz="1600" b="0" i="0" baseline="0" dirty="0" smtClean="0">
                          <a:effectLst/>
                          <a:latin typeface="Source Sans Pro Light" charset="0"/>
                          <a:ea typeface="Source Sans Pro Light" charset="0"/>
                          <a:cs typeface="Source Sans Pro Light" charset="0"/>
                        </a:rPr>
                        <a:t>levels</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0" i="0" baseline="0" dirty="0" smtClean="0">
                          <a:effectLst/>
                          <a:latin typeface="Source Sans Pro Light" charset="0"/>
                          <a:ea typeface="Source Sans Pro Light" charset="0"/>
                          <a:cs typeface="Source Sans Pro Light" charset="0"/>
                        </a:rPr>
                        <a:t>in </a:t>
                      </a:r>
                      <a:r>
                        <a:rPr lang="en-US" sz="1600" b="0" i="0" baseline="0" dirty="0" smtClean="0">
                          <a:solidFill>
                            <a:srgbClr val="C00000"/>
                          </a:solidFill>
                          <a:effectLst/>
                          <a:latin typeface="Source Sans Pro Light" charset="0"/>
                          <a:ea typeface="Source Sans Pro Light" charset="0"/>
                          <a:cs typeface="Source Sans Pro Light" charset="0"/>
                        </a:rPr>
                        <a:t>UN6+German, Greek, &amp; Korean </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0" i="0" baseline="0" dirty="0" smtClean="0">
                          <a:effectLst/>
                          <a:latin typeface="Source Sans Pro Light" charset="0"/>
                          <a:ea typeface="Source Sans Pro Light" charset="0"/>
                          <a:cs typeface="Source Sans Pro Light" charset="0"/>
                        </a:rPr>
                        <a:t>with Exception Procedure: </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0" i="1" baseline="0" dirty="0" smtClean="0">
                          <a:effectLst/>
                          <a:latin typeface="Source Sans Pro Light" charset="0"/>
                          <a:ea typeface="Source Sans Pro Light" charset="0"/>
                          <a:cs typeface="Source Sans Pro Light" charset="0"/>
                        </a:rPr>
                        <a:t>OLYMPIC and OLYMPIAD</a:t>
                      </a:r>
                      <a:endParaRPr lang="en-US" sz="1600" b="0" i="1" dirty="0">
                        <a:latin typeface="Source Sans Pro Light" charset="0"/>
                        <a:ea typeface="Source Sans Pro Light" charset="0"/>
                        <a:cs typeface="Source Sans Pro Light" charset="0"/>
                      </a:endParaRPr>
                    </a:p>
                  </a:txBody>
                  <a:tcPr/>
                </a:tc>
                <a:tc>
                  <a:txBody>
                    <a:bodyPr/>
                    <a:lstStyle/>
                    <a:p>
                      <a:pPr algn="ctr"/>
                      <a:r>
                        <a:rPr lang="en-US" b="0" i="0" dirty="0" smtClean="0">
                          <a:latin typeface="Source Sans Pro Light" charset="0"/>
                          <a:ea typeface="Source Sans Pro Light" charset="0"/>
                          <a:cs typeface="Source Sans Pro Light" charset="0"/>
                        </a:rPr>
                        <a:t>N/A</a:t>
                      </a:r>
                      <a:endParaRPr lang="en-US" b="0" i="0" dirty="0">
                        <a:latin typeface="Source Sans Pro Light" charset="0"/>
                        <a:ea typeface="Source Sans Pro Light" charset="0"/>
                        <a:cs typeface="Source Sans Pro Light" charset="0"/>
                      </a:endParaRPr>
                    </a:p>
                  </a:txBody>
                  <a:tcPr anchor="ctr"/>
                </a:tc>
              </a:tr>
              <a:tr h="891288">
                <a:tc>
                  <a:txBody>
                    <a:bodyPr/>
                    <a:lstStyle/>
                    <a:p>
                      <a:pPr algn="ctr"/>
                      <a:r>
                        <a:rPr lang="en-US" b="0" i="0" dirty="0" smtClean="0">
                          <a:latin typeface="Source Sans Pro Light" charset="0"/>
                          <a:ea typeface="Source Sans Pro Light" charset="0"/>
                          <a:cs typeface="Source Sans Pro Light" charset="0"/>
                        </a:rPr>
                        <a:t>IGO</a:t>
                      </a:r>
                      <a:endParaRPr lang="en-US" b="0" i="0" dirty="0">
                        <a:latin typeface="Source Sans Pro Light" charset="0"/>
                        <a:ea typeface="Source Sans Pro Light" charset="0"/>
                        <a:cs typeface="Source Sans Pro Light" charset="0"/>
                      </a:endParaRPr>
                    </a:p>
                  </a:txBody>
                  <a:tcPr anchor="ctr"/>
                </a:tc>
                <a:tc>
                  <a:txBody>
                    <a:bodyPr/>
                    <a:lstStyle/>
                    <a:p>
                      <a:r>
                        <a:rPr lang="en-US" sz="1600" b="0" i="0" kern="1200" dirty="0" smtClean="0">
                          <a:solidFill>
                            <a:schemeClr val="dk1"/>
                          </a:solidFill>
                          <a:effectLst/>
                          <a:latin typeface="Source Sans Pro Light" charset="0"/>
                          <a:ea typeface="Source Sans Pro Light" charset="0"/>
                          <a:cs typeface="Source Sans Pro Light" charset="0"/>
                        </a:rPr>
                        <a:t>Reserve</a:t>
                      </a:r>
                      <a:r>
                        <a:rPr lang="en-US" sz="1600" b="0" i="0" kern="1200" baseline="0" dirty="0" smtClean="0">
                          <a:solidFill>
                            <a:schemeClr val="dk1"/>
                          </a:solidFill>
                          <a:effectLst/>
                          <a:latin typeface="Source Sans Pro Light" charset="0"/>
                          <a:ea typeface="Source Sans Pro Light" charset="0"/>
                          <a:cs typeface="Source Sans Pro Light" charset="0"/>
                        </a:rPr>
                        <a:t> Full Names; </a:t>
                      </a:r>
                      <a:r>
                        <a:rPr lang="en-US" sz="1600" b="1" i="0" kern="1200" baseline="0" dirty="0" smtClean="0">
                          <a:solidFill>
                            <a:srgbClr val="0070C0"/>
                          </a:solidFill>
                          <a:effectLst/>
                          <a:latin typeface="Source Sans Pro Light" charset="0"/>
                          <a:ea typeface="Source Sans Pro Light" charset="0"/>
                          <a:cs typeface="Source Sans Pro Light" charset="0"/>
                        </a:rPr>
                        <a:t>Top</a:t>
                      </a:r>
                      <a:r>
                        <a:rPr lang="en-US" sz="1600" b="0" i="0" kern="1200" baseline="0" dirty="0" smtClean="0">
                          <a:solidFill>
                            <a:schemeClr val="dk1"/>
                          </a:solidFill>
                          <a:effectLst/>
                          <a:latin typeface="Source Sans Pro Light" charset="0"/>
                          <a:ea typeface="Source Sans Pro Light" charset="0"/>
                          <a:cs typeface="Source Sans Pro Light" charset="0"/>
                        </a:rPr>
                        <a:t> &amp; </a:t>
                      </a:r>
                      <a:r>
                        <a:rPr lang="en-US" sz="1600" b="1" i="0" kern="1200" baseline="0" dirty="0" smtClean="0">
                          <a:solidFill>
                            <a:srgbClr val="00B050"/>
                          </a:solidFill>
                          <a:effectLst/>
                          <a:latin typeface="Source Sans Pro Light" charset="0"/>
                          <a:ea typeface="Source Sans Pro Light" charset="0"/>
                          <a:cs typeface="Source Sans Pro Light" charset="0"/>
                        </a:rPr>
                        <a:t>Second</a:t>
                      </a:r>
                      <a:r>
                        <a:rPr lang="en-US" sz="1600" b="0" i="0" kern="1200" baseline="0" dirty="0" smtClean="0">
                          <a:solidFill>
                            <a:srgbClr val="00B050"/>
                          </a:solidFill>
                          <a:effectLst/>
                          <a:latin typeface="Source Sans Pro Light" charset="0"/>
                          <a:ea typeface="Source Sans Pro Light" charset="0"/>
                          <a:cs typeface="Source Sans Pro Light" charset="0"/>
                        </a:rPr>
                        <a:t> </a:t>
                      </a:r>
                      <a:r>
                        <a:rPr lang="en-US" sz="1600" b="0" i="0" kern="1200" baseline="0" dirty="0" smtClean="0">
                          <a:solidFill>
                            <a:schemeClr val="dk1"/>
                          </a:solidFill>
                          <a:effectLst/>
                          <a:latin typeface="Source Sans Pro Light" charset="0"/>
                          <a:ea typeface="Source Sans Pro Light" charset="0"/>
                          <a:cs typeface="Source Sans Pro Light" charset="0"/>
                        </a:rPr>
                        <a:t>levels</a:t>
                      </a:r>
                    </a:p>
                    <a:p>
                      <a:r>
                        <a:rPr lang="en-US" sz="1600" b="0" i="0" kern="1200" baseline="0" dirty="0" smtClean="0">
                          <a:solidFill>
                            <a:srgbClr val="C00000"/>
                          </a:solidFill>
                          <a:effectLst/>
                          <a:latin typeface="Source Sans Pro Light" charset="0"/>
                          <a:ea typeface="Source Sans Pro Light" charset="0"/>
                          <a:cs typeface="Source Sans Pro Light" charset="0"/>
                        </a:rPr>
                        <a:t>Up to 2 languages </a:t>
                      </a:r>
                    </a:p>
                    <a:p>
                      <a:r>
                        <a:rPr lang="en-US" sz="1600" b="0" i="0" kern="1200" baseline="0" dirty="0" smtClean="0">
                          <a:solidFill>
                            <a:schemeClr val="dk1"/>
                          </a:solidFill>
                          <a:effectLst/>
                          <a:latin typeface="Source Sans Pro Light" charset="0"/>
                          <a:ea typeface="Source Sans Pro Light" charset="0"/>
                          <a:cs typeface="Source Sans Pro Light" charset="0"/>
                        </a:rPr>
                        <a:t>with Exception Procedure: </a:t>
                      </a:r>
                    </a:p>
                    <a:p>
                      <a:r>
                        <a:rPr lang="en-US" sz="1600" b="0" i="1" kern="1200" baseline="0" dirty="0" smtClean="0">
                          <a:solidFill>
                            <a:schemeClr val="dk1"/>
                          </a:solidFill>
                          <a:effectLst/>
                          <a:latin typeface="Source Sans Pro Light" charset="0"/>
                          <a:ea typeface="Source Sans Pro Light" charset="0"/>
                          <a:cs typeface="Source Sans Pro Light" charset="0"/>
                        </a:rPr>
                        <a:t>GAC List</a:t>
                      </a:r>
                    </a:p>
                  </a:txBody>
                  <a:tcPr/>
                </a:tc>
                <a:tc>
                  <a:txBody>
                    <a:bodyPr/>
                    <a:lstStyle/>
                    <a:p>
                      <a:r>
                        <a:rPr lang="en-US" sz="1600" b="0" i="0" dirty="0" smtClean="0">
                          <a:solidFill>
                            <a:schemeClr val="tx1"/>
                          </a:solidFill>
                          <a:latin typeface="Source Sans Pro Light" charset="0"/>
                          <a:ea typeface="Source Sans Pro Light" charset="0"/>
                          <a:cs typeface="Source Sans Pro Light" charset="0"/>
                        </a:rPr>
                        <a:t>Protection for</a:t>
                      </a:r>
                      <a:r>
                        <a:rPr lang="en-US" sz="1600" b="0" i="0" baseline="0" dirty="0" smtClean="0">
                          <a:solidFill>
                            <a:schemeClr val="tx1"/>
                          </a:solidFill>
                          <a:latin typeface="Source Sans Pro Light" charset="0"/>
                          <a:ea typeface="Source Sans Pro Light" charset="0"/>
                          <a:cs typeface="Source Sans Pro Light" charset="0"/>
                        </a:rPr>
                        <a:t> </a:t>
                      </a:r>
                      <a:r>
                        <a:rPr lang="en-US" sz="1600" b="0" i="0" dirty="0" smtClean="0">
                          <a:solidFill>
                            <a:schemeClr val="tx1"/>
                          </a:solidFill>
                          <a:latin typeface="Source Sans Pro Light" charset="0"/>
                          <a:ea typeface="Source Sans Pro Light" charset="0"/>
                          <a:cs typeface="Source Sans Pro Light" charset="0"/>
                        </a:rPr>
                        <a:t>Acronyms</a:t>
                      </a:r>
                      <a:r>
                        <a:rPr lang="en-US" sz="1600" b="0" i="0" baseline="0" dirty="0" smtClean="0">
                          <a:solidFill>
                            <a:schemeClr val="tx1"/>
                          </a:solidFill>
                          <a:latin typeface="Source Sans Pro Light" charset="0"/>
                          <a:ea typeface="Source Sans Pro Light" charset="0"/>
                          <a:cs typeface="Source Sans Pro Light" charset="0"/>
                        </a:rPr>
                        <a:t>?</a:t>
                      </a:r>
                    </a:p>
                    <a:p>
                      <a:r>
                        <a:rPr lang="en-US" sz="1600" b="0" i="0" baseline="0" dirty="0" smtClean="0">
                          <a:solidFill>
                            <a:schemeClr val="tx1"/>
                          </a:solidFill>
                          <a:latin typeface="Source Sans Pro Light" charset="0"/>
                          <a:ea typeface="Source Sans Pro Light" charset="0"/>
                          <a:cs typeface="Source Sans Pro Light" charset="0"/>
                        </a:rPr>
                        <a:t>90-days claims?</a:t>
                      </a:r>
                    </a:p>
                    <a:p>
                      <a:r>
                        <a:rPr lang="en-US" sz="1600" b="0" i="0" baseline="0" dirty="0" smtClean="0">
                          <a:solidFill>
                            <a:schemeClr val="tx1"/>
                          </a:solidFill>
                          <a:latin typeface="Source Sans Pro Light" charset="0"/>
                          <a:ea typeface="Source Sans Pro Light" charset="0"/>
                          <a:cs typeface="Source Sans Pro Light" charset="0"/>
                        </a:rPr>
                        <a:t>Access to Curative rights (PDP)?</a:t>
                      </a:r>
                    </a:p>
                  </a:txBody>
                  <a:tcPr/>
                </a:tc>
              </a:tr>
              <a:tr h="1364187">
                <a:tc>
                  <a:txBody>
                    <a:bodyPr/>
                    <a:lstStyle/>
                    <a:p>
                      <a:pPr algn="ctr"/>
                      <a:r>
                        <a:rPr lang="en-US" b="0" i="0" dirty="0" smtClean="0">
                          <a:latin typeface="Source Sans Pro Light" charset="0"/>
                          <a:ea typeface="Source Sans Pro Light" charset="0"/>
                          <a:cs typeface="Source Sans Pro Light" charset="0"/>
                        </a:rPr>
                        <a:t>INGO</a:t>
                      </a:r>
                      <a:endParaRPr lang="en-US" b="0" i="0" dirty="0">
                        <a:latin typeface="Source Sans Pro Light" charset="0"/>
                        <a:ea typeface="Source Sans Pro Light" charset="0"/>
                        <a:cs typeface="Source Sans Pro Light" charset="0"/>
                      </a:endParaRPr>
                    </a:p>
                  </a:txBody>
                  <a:tcPr anchor="ctr"/>
                </a:tc>
                <a:tc>
                  <a:txBody>
                    <a:bodyPr/>
                    <a:lstStyle/>
                    <a:p>
                      <a:r>
                        <a:rPr lang="en-US" sz="1600" b="0" i="0" dirty="0" smtClean="0">
                          <a:latin typeface="Source Sans Pro Light" charset="0"/>
                          <a:ea typeface="Source Sans Pro Light" charset="0"/>
                          <a:cs typeface="Source Sans Pro Light" charset="0"/>
                        </a:rPr>
                        <a:t>Reserve Full</a:t>
                      </a:r>
                      <a:r>
                        <a:rPr lang="en-US" sz="1600" b="0" i="0" baseline="0" dirty="0" smtClean="0">
                          <a:latin typeface="Source Sans Pro Light" charset="0"/>
                          <a:ea typeface="Source Sans Pro Light" charset="0"/>
                          <a:cs typeface="Source Sans Pro Light" charset="0"/>
                        </a:rPr>
                        <a:t> Names; </a:t>
                      </a:r>
                      <a:r>
                        <a:rPr lang="en-US" sz="1600" b="1" i="0" baseline="0" dirty="0" smtClean="0">
                          <a:solidFill>
                            <a:srgbClr val="0070C0"/>
                          </a:solidFill>
                          <a:latin typeface="Source Sans Pro Light" charset="0"/>
                          <a:ea typeface="Source Sans Pro Light" charset="0"/>
                          <a:cs typeface="Source Sans Pro Light" charset="0"/>
                        </a:rPr>
                        <a:t>Top</a:t>
                      </a:r>
                      <a:r>
                        <a:rPr lang="en-US" sz="1600" b="0" i="0" baseline="0" dirty="0" smtClean="0">
                          <a:latin typeface="Source Sans Pro Light" charset="0"/>
                          <a:ea typeface="Source Sans Pro Light" charset="0"/>
                          <a:cs typeface="Source Sans Pro Light" charset="0"/>
                        </a:rPr>
                        <a:t> level with Exception Procedure: </a:t>
                      </a:r>
                      <a:r>
                        <a:rPr lang="en-US" sz="1600" b="0" i="1" baseline="0" dirty="0" smtClean="0">
                          <a:latin typeface="Source Sans Pro Light" charset="0"/>
                          <a:ea typeface="Source Sans Pro Light" charset="0"/>
                          <a:cs typeface="Source Sans Pro Light" charset="0"/>
                        </a:rPr>
                        <a:t>ECOSOC </a:t>
                      </a:r>
                      <a:r>
                        <a:rPr lang="en-US" sz="1600" b="1" i="1" baseline="0" dirty="0" smtClean="0">
                          <a:latin typeface="Source Sans Pro Light" charset="0"/>
                          <a:ea typeface="Source Sans Pro Light" charset="0"/>
                          <a:cs typeface="Source Sans Pro Light" charset="0"/>
                        </a:rPr>
                        <a:t>General</a:t>
                      </a:r>
                      <a:r>
                        <a:rPr lang="en-US" sz="1600" b="0" i="1" baseline="0" dirty="0" smtClean="0">
                          <a:latin typeface="Source Sans Pro Light" charset="0"/>
                          <a:ea typeface="Source Sans Pro Light" charset="0"/>
                          <a:cs typeface="Source Sans Pro Light" charset="0"/>
                        </a:rPr>
                        <a:t> List </a:t>
                      </a:r>
                    </a:p>
                    <a:p>
                      <a:pPr marL="0" marR="0" indent="0" algn="l" defTabSz="457200" rtl="0" eaLnBrk="1" fontAlgn="auto" latinLnBrk="0" hangingPunct="1">
                        <a:lnSpc>
                          <a:spcPct val="100000"/>
                        </a:lnSpc>
                        <a:spcBef>
                          <a:spcPts val="0"/>
                        </a:spcBef>
                        <a:spcAft>
                          <a:spcPts val="0"/>
                        </a:spcAft>
                        <a:buClrTx/>
                        <a:buSzTx/>
                        <a:buFontTx/>
                        <a:buNone/>
                        <a:tabLst/>
                        <a:defRPr/>
                      </a:pPr>
                      <a:r>
                        <a:rPr lang="en-US" sz="1600" b="1" i="0" baseline="0" dirty="0" smtClean="0">
                          <a:solidFill>
                            <a:srgbClr val="C00000"/>
                          </a:solidFill>
                          <a:latin typeface="Source Sans Pro Light" charset="0"/>
                          <a:ea typeface="Source Sans Pro Light" charset="0"/>
                          <a:cs typeface="Source Sans Pro Light" charset="0"/>
                        </a:rPr>
                        <a:t>English only</a:t>
                      </a:r>
                      <a:endParaRPr lang="en-US" sz="1600" b="0" i="1" baseline="0" dirty="0" smtClean="0">
                        <a:latin typeface="Source Sans Pro Light" charset="0"/>
                        <a:ea typeface="Source Sans Pro Light" charset="0"/>
                        <a:cs typeface="Source Sans Pro Light" charset="0"/>
                      </a:endParaRPr>
                    </a:p>
                    <a:p>
                      <a:r>
                        <a:rPr lang="en-US" sz="1600" b="0" i="0" baseline="0" dirty="0" smtClean="0">
                          <a:latin typeface="Source Sans Pro Light" charset="0"/>
                          <a:ea typeface="Source Sans Pro Light" charset="0"/>
                          <a:cs typeface="Source Sans Pro Light" charset="0"/>
                        </a:rPr>
                        <a:t>90-days Claims for Full Names; </a:t>
                      </a:r>
                      <a:r>
                        <a:rPr lang="en-US" sz="1600" b="1" i="0" baseline="0" dirty="0" smtClean="0">
                          <a:solidFill>
                            <a:srgbClr val="00B050"/>
                          </a:solidFill>
                          <a:latin typeface="Source Sans Pro Light" charset="0"/>
                          <a:ea typeface="Source Sans Pro Light" charset="0"/>
                          <a:cs typeface="Source Sans Pro Light" charset="0"/>
                        </a:rPr>
                        <a:t>Second</a:t>
                      </a:r>
                      <a:r>
                        <a:rPr lang="en-US" sz="1600" b="0" i="0" baseline="0" dirty="0" smtClean="0">
                          <a:latin typeface="Source Sans Pro Light" charset="0"/>
                          <a:ea typeface="Source Sans Pro Light" charset="0"/>
                          <a:cs typeface="Source Sans Pro Light" charset="0"/>
                        </a:rPr>
                        <a:t> level: </a:t>
                      </a:r>
                      <a:r>
                        <a:rPr lang="en-US" sz="1600" b="0" i="1" baseline="0" dirty="0" smtClean="0">
                          <a:latin typeface="Source Sans Pro Light" charset="0"/>
                          <a:ea typeface="Source Sans Pro Light" charset="0"/>
                          <a:cs typeface="Source Sans Pro Light" charset="0"/>
                        </a:rPr>
                        <a:t>ECOSOC </a:t>
                      </a:r>
                      <a:r>
                        <a:rPr lang="en-US" sz="1600" b="1" i="1" baseline="0" dirty="0" smtClean="0">
                          <a:latin typeface="Source Sans Pro Light" charset="0"/>
                          <a:ea typeface="Source Sans Pro Light" charset="0"/>
                          <a:cs typeface="Source Sans Pro Light" charset="0"/>
                        </a:rPr>
                        <a:t>General and Special </a:t>
                      </a:r>
                      <a:r>
                        <a:rPr lang="en-US" sz="1600" b="0" i="1" baseline="0" dirty="0" smtClean="0">
                          <a:latin typeface="Source Sans Pro Light" charset="0"/>
                          <a:ea typeface="Source Sans Pro Light" charset="0"/>
                          <a:cs typeface="Source Sans Pro Light" charset="0"/>
                        </a:rPr>
                        <a:t>Lists</a:t>
                      </a:r>
                    </a:p>
                    <a:p>
                      <a:r>
                        <a:rPr lang="en-US" sz="1600" b="1" i="0" baseline="0" dirty="0" smtClean="0">
                          <a:solidFill>
                            <a:srgbClr val="C00000"/>
                          </a:solidFill>
                          <a:latin typeface="Source Sans Pro Light" charset="0"/>
                          <a:ea typeface="Source Sans Pro Light" charset="0"/>
                          <a:cs typeface="Source Sans Pro Light" charset="0"/>
                        </a:rPr>
                        <a:t>English only</a:t>
                      </a:r>
                      <a:endParaRPr lang="en-US" sz="1600" b="1" i="0" dirty="0">
                        <a:solidFill>
                          <a:srgbClr val="C00000"/>
                        </a:solidFill>
                        <a:latin typeface="Source Sans Pro Light" charset="0"/>
                        <a:ea typeface="Source Sans Pro Light" charset="0"/>
                        <a:cs typeface="Source Sans Pro Light" charset="0"/>
                      </a:endParaRPr>
                    </a:p>
                  </a:txBody>
                  <a:tcPr>
                    <a:noFill/>
                  </a:tcPr>
                </a:tc>
                <a:tc>
                  <a:txBody>
                    <a:bodyPr/>
                    <a:lstStyle/>
                    <a:p>
                      <a:pPr algn="ctr"/>
                      <a:r>
                        <a:rPr lang="en-US" b="0" i="0" dirty="0" smtClean="0">
                          <a:latin typeface="Source Sans Pro Light" charset="0"/>
                          <a:ea typeface="Source Sans Pro Light" charset="0"/>
                          <a:cs typeface="Source Sans Pro Light" charset="0"/>
                        </a:rPr>
                        <a:t>N/A</a:t>
                      </a:r>
                      <a:endParaRPr lang="en-US" b="0" i="0" dirty="0">
                        <a:latin typeface="Source Sans Pro Light" charset="0"/>
                        <a:ea typeface="Source Sans Pro Light" charset="0"/>
                        <a:cs typeface="Source Sans Pro Light" charset="0"/>
                      </a:endParaRPr>
                    </a:p>
                  </a:txBody>
                  <a:tcPr anchor="ctr"/>
                </a:tc>
              </a:tr>
            </a:tbl>
          </a:graphicData>
        </a:graphic>
      </p:graphicFrame>
    </p:spTree>
    <p:extLst>
      <p:ext uri="{BB962C8B-B14F-4D97-AF65-F5344CB8AC3E}">
        <p14:creationId xmlns:p14="http://schemas.microsoft.com/office/powerpoint/2010/main" val="7015638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Protecte</a:t>
            </a:r>
            <a:r>
              <a:rPr lang="en-US" dirty="0" smtClean="0"/>
              <a:t>d Identifiers Lists</a:t>
            </a:r>
            <a:endParaRPr lang="en-US" dirty="0"/>
          </a:p>
        </p:txBody>
      </p:sp>
      <p:sp>
        <p:nvSpPr>
          <p:cNvPr id="3" name="TextBox 2"/>
          <p:cNvSpPr txBox="1"/>
          <p:nvPr/>
        </p:nvSpPr>
        <p:spPr>
          <a:xfrm>
            <a:off x="301566" y="876307"/>
            <a:ext cx="8304903" cy="5232202"/>
          </a:xfrm>
          <a:prstGeom prst="rect">
            <a:avLst/>
          </a:prstGeom>
        </p:spPr>
        <p:txBody>
          <a:bodyPr wrap="square">
            <a:spAutoFit/>
          </a:bodyPr>
          <a:lstStyle>
            <a:defPPr>
              <a:defRPr lang="en-US"/>
            </a:defPPr>
            <a:lvl1pPr marL="285750" indent="-285750">
              <a:buSzPct val="75000"/>
              <a:buFont typeface="Wingdings" charset="2"/>
              <a:buChar char=""/>
              <a:defRPr sz="2200">
                <a:solidFill>
                  <a:srgbClr val="0C1F24"/>
                </a:solidFill>
                <a:latin typeface="Source Sans Pro Light" charset="0"/>
                <a:ea typeface="Source Sans Pro Light" charset="0"/>
                <a:cs typeface="Source Sans Pro Light" charset="0"/>
              </a:defRPr>
            </a:lvl1pPr>
            <a:lvl2pPr marL="800100" lvl="1" indent="-342900">
              <a:buSzPct val="75000"/>
              <a:buFont typeface="Courier New" charset="0"/>
              <a:buChar char="o"/>
              <a:defRPr sz="2000">
                <a:solidFill>
                  <a:schemeClr val="accent2"/>
                </a:solidFill>
                <a:latin typeface="Source Sans Pro Light"/>
                <a:cs typeface="Source Sans Pro Light"/>
              </a:defRPr>
            </a:lvl2pPr>
          </a:lstStyle>
          <a:p>
            <a:r>
              <a:rPr lang="en-US" sz="2400" dirty="0"/>
              <a:t>“</a:t>
            </a:r>
            <a:r>
              <a:rPr lang="en-US" sz="2400" dirty="0">
                <a:hlinkClick r:id="rId3"/>
              </a:rPr>
              <a:t>Protected Identifiers List</a:t>
            </a:r>
            <a:r>
              <a:rPr lang="en-US" sz="2400" dirty="0"/>
              <a:t>s” is currently posted on the IRT Community Wiki page.  </a:t>
            </a:r>
            <a:r>
              <a:rPr lang="en-US" sz="2400" dirty="0"/>
              <a:t>Permanent home </a:t>
            </a:r>
            <a:r>
              <a:rPr lang="en-US" sz="2400" dirty="0" smtClean="0"/>
              <a:t>is intended </a:t>
            </a:r>
            <a:r>
              <a:rPr lang="en-US" sz="2400" dirty="0"/>
              <a:t>to be </a:t>
            </a:r>
            <a:r>
              <a:rPr lang="en-US" sz="2400" dirty="0" err="1" smtClean="0"/>
              <a:t>icann.org</a:t>
            </a:r>
            <a:r>
              <a:rPr lang="en-US" sz="2400" dirty="0"/>
              <a:t>.  For Public Comment, it may moved to </a:t>
            </a:r>
            <a:r>
              <a:rPr lang="en-US" sz="2400" dirty="0" err="1"/>
              <a:t>icann.org</a:t>
            </a:r>
            <a:endParaRPr lang="en-US" sz="2400" dirty="0"/>
          </a:p>
          <a:p>
            <a:endParaRPr lang="en-US" sz="2400" dirty="0"/>
          </a:p>
          <a:p>
            <a:r>
              <a:rPr lang="en-US" sz="2400" dirty="0"/>
              <a:t>The lists are similar but different from the IOC, Red Cross, and IGO reserved names for new </a:t>
            </a:r>
            <a:r>
              <a:rPr lang="en-US" sz="2400" dirty="0" err="1"/>
              <a:t>gTLDs</a:t>
            </a:r>
            <a:r>
              <a:rPr lang="en-US" sz="2400" dirty="0"/>
              <a:t> on </a:t>
            </a:r>
            <a:r>
              <a:rPr lang="en-US" sz="2400" dirty="0" err="1"/>
              <a:t>icann.org</a:t>
            </a:r>
            <a:r>
              <a:rPr lang="en-US" sz="2400" dirty="0"/>
              <a:t>: </a:t>
            </a:r>
            <a:r>
              <a:rPr lang="en-US" sz="2400" dirty="0">
                <a:hlinkClick r:id="rId4"/>
              </a:rPr>
              <a:t>https://www.icann.org/sites/default/files/packages/reserved-names/ReservedNames.xml</a:t>
            </a:r>
            <a:endParaRPr lang="en-US" sz="2400" dirty="0"/>
          </a:p>
          <a:p>
            <a:endParaRPr lang="en-US" sz="2400" dirty="0"/>
          </a:p>
          <a:p>
            <a:r>
              <a:rPr lang="en-US" sz="2400" dirty="0" smtClean="0"/>
              <a:t>The </a:t>
            </a:r>
            <a:r>
              <a:rPr lang="en-US" sz="2400" dirty="0"/>
              <a:t>list to be used for both Top and Second Level and Reservation and Claims.   </a:t>
            </a:r>
          </a:p>
          <a:p>
            <a:r>
              <a:rPr lang="en-US" sz="2400" dirty="0" smtClean="0"/>
              <a:t>This </a:t>
            </a:r>
            <a:r>
              <a:rPr lang="en-US" sz="2400" dirty="0"/>
              <a:t>list is to be maintained as simple lists to be used as reference from AGB, Policy and Contacts.</a:t>
            </a:r>
          </a:p>
          <a:p>
            <a:r>
              <a:rPr lang="en-US" sz="2400" dirty="0"/>
              <a:t>Treatment of the list is specified elsewhere such as AGB, RA, etc. </a:t>
            </a:r>
          </a:p>
        </p:txBody>
      </p:sp>
    </p:spTree>
    <p:extLst>
      <p:ext uri="{BB962C8B-B14F-4D97-AF65-F5344CB8AC3E}">
        <p14:creationId xmlns:p14="http://schemas.microsoft.com/office/powerpoint/2010/main" val="11643689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710655"/>
          </a:xfrm>
          <a:prstGeom prst="rect">
            <a:avLst/>
          </a:prstGeom>
        </p:spPr>
        <p:txBody>
          <a:bodyPr/>
          <a:lstStyle/>
          <a:p>
            <a:r>
              <a:rPr lang="en-US" dirty="0" smtClean="0"/>
              <a:t>Draft Consensus Policy Language</a:t>
            </a:r>
            <a:endParaRPr lang="en-US" dirty="0"/>
          </a:p>
        </p:txBody>
      </p:sp>
      <p:sp>
        <p:nvSpPr>
          <p:cNvPr id="3" name="TextBox 2"/>
          <p:cNvSpPr txBox="1"/>
          <p:nvPr/>
        </p:nvSpPr>
        <p:spPr>
          <a:xfrm>
            <a:off x="301566" y="876307"/>
            <a:ext cx="8304903" cy="830997"/>
          </a:xfrm>
          <a:prstGeom prst="rect">
            <a:avLst/>
          </a:prstGeom>
        </p:spPr>
        <p:txBody>
          <a:bodyPr wrap="square">
            <a:spAutoFit/>
          </a:bodyPr>
          <a:lstStyle>
            <a:defPPr>
              <a:defRPr lang="en-US"/>
            </a:defPPr>
            <a:lvl1pPr marL="285750" indent="-285750">
              <a:buSzPct val="75000"/>
              <a:buFont typeface="Wingdings" charset="2"/>
              <a:buChar char=""/>
              <a:defRPr sz="2200">
                <a:solidFill>
                  <a:srgbClr val="0C1F24"/>
                </a:solidFill>
                <a:latin typeface="Source Sans Pro Light" charset="0"/>
                <a:ea typeface="Source Sans Pro Light" charset="0"/>
                <a:cs typeface="Source Sans Pro Light" charset="0"/>
              </a:defRPr>
            </a:lvl1pPr>
            <a:lvl2pPr marL="800100" lvl="1" indent="-342900">
              <a:buSzPct val="75000"/>
              <a:buFont typeface="Courier New" charset="0"/>
              <a:buChar char="o"/>
              <a:defRPr sz="2000">
                <a:solidFill>
                  <a:schemeClr val="accent2"/>
                </a:solidFill>
                <a:latin typeface="Source Sans Pro Light"/>
                <a:cs typeface="Source Sans Pro Light"/>
              </a:defRPr>
            </a:lvl2pPr>
          </a:lstStyle>
          <a:p>
            <a:r>
              <a:rPr lang="en-US" sz="2400" dirty="0" smtClean="0"/>
              <a:t>Review of the Draft Consensus Policy Language Document</a:t>
            </a:r>
          </a:p>
          <a:p>
            <a:endParaRPr lang="en-US" sz="2400" dirty="0"/>
          </a:p>
        </p:txBody>
      </p:sp>
    </p:spTree>
    <p:extLst>
      <p:ext uri="{BB962C8B-B14F-4D97-AF65-F5344CB8AC3E}">
        <p14:creationId xmlns:p14="http://schemas.microsoft.com/office/powerpoint/2010/main" val="9500111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prstGeom prst="rect">
            <a:avLst/>
          </a:prstGeom>
        </p:spPr>
        <p:txBody>
          <a:bodyPr/>
          <a:lstStyle/>
          <a:p>
            <a:r>
              <a:rPr lang="en-US" dirty="0"/>
              <a:t>Next </a:t>
            </a:r>
            <a:r>
              <a:rPr lang="en-US" dirty="0" smtClean="0"/>
              <a:t>Steps for Implementation Team</a:t>
            </a:r>
            <a:endParaRPr lang="en-US" dirty="0"/>
          </a:p>
        </p:txBody>
      </p:sp>
      <p:sp>
        <p:nvSpPr>
          <p:cNvPr id="6" name="Rectangle 5"/>
          <p:cNvSpPr/>
          <p:nvPr/>
        </p:nvSpPr>
        <p:spPr>
          <a:xfrm>
            <a:off x="267300" y="848133"/>
            <a:ext cx="8609399" cy="5047536"/>
          </a:xfrm>
          <a:prstGeom prst="rect">
            <a:avLst/>
          </a:prstGeom>
        </p:spPr>
        <p:txBody>
          <a:bodyPr wrap="square">
            <a:spAutoFit/>
          </a:bodyPr>
          <a:lstStyle/>
          <a:p>
            <a:pPr marL="285750" indent="-28575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Publish </a:t>
            </a:r>
            <a:r>
              <a:rPr lang="en-US" sz="2200" dirty="0">
                <a:solidFill>
                  <a:srgbClr val="0C1F24"/>
                </a:solidFill>
                <a:latin typeface="Source Sans Pro Light" charset="0"/>
                <a:ea typeface="Source Sans Pro Light" charset="0"/>
                <a:cs typeface="Source Sans Pro Light" charset="0"/>
              </a:rPr>
              <a:t>Draft Consensus Policy Language for Public </a:t>
            </a:r>
            <a:r>
              <a:rPr lang="en-US" sz="2200" dirty="0" smtClean="0">
                <a:solidFill>
                  <a:srgbClr val="0C1F24"/>
                </a:solidFill>
                <a:latin typeface="Source Sans Pro Light" charset="0"/>
                <a:ea typeface="Source Sans Pro Light" charset="0"/>
                <a:cs typeface="Source Sans Pro Light" charset="0"/>
              </a:rPr>
              <a:t>Comment with an announcement; 45 days</a:t>
            </a:r>
            <a:r>
              <a:rPr lang="en-US" sz="2200" dirty="0">
                <a:solidFill>
                  <a:srgbClr val="0C1F24"/>
                </a:solidFill>
                <a:latin typeface="Source Sans Pro Light" charset="0"/>
                <a:ea typeface="Source Sans Pro Light" charset="0"/>
                <a:cs typeface="Source Sans Pro Light" charset="0"/>
              </a:rPr>
              <a:t>,</a:t>
            </a:r>
            <a:r>
              <a:rPr lang="en-US" sz="2200" dirty="0" smtClean="0">
                <a:solidFill>
                  <a:srgbClr val="0C1F24"/>
                </a:solidFill>
                <a:latin typeface="Source Sans Pro Light" charset="0"/>
                <a:ea typeface="Source Sans Pro Light" charset="0"/>
                <a:cs typeface="Source Sans Pro Light" charset="0"/>
              </a:rPr>
              <a:t> September – October 2016</a:t>
            </a:r>
            <a:endParaRPr lang="en-US" sz="2200" dirty="0">
              <a:solidFill>
                <a:srgbClr val="0C1F24"/>
              </a:solidFill>
              <a:latin typeface="Source Sans Pro Light" charset="0"/>
              <a:ea typeface="Source Sans Pro Light" charset="0"/>
              <a:cs typeface="Source Sans Pro Light" charset="0"/>
            </a:endParaRPr>
          </a:p>
          <a:p>
            <a:pPr marL="285750" indent="-285750">
              <a:buSzPct val="75000"/>
              <a:buFont typeface="Wingdings" charset="2"/>
              <a:buChar char=""/>
            </a:pPr>
            <a:endParaRPr lang="en-US" sz="2200" dirty="0" smtClean="0">
              <a:solidFill>
                <a:srgbClr val="0C1F24"/>
              </a:solidFill>
              <a:latin typeface="Source Sans Pro Light" charset="0"/>
              <a:ea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MoU </a:t>
            </a:r>
            <a:r>
              <a:rPr lang="en-US" sz="2200" dirty="0" smtClean="0">
                <a:solidFill>
                  <a:srgbClr val="0C1F24"/>
                </a:solidFill>
                <a:latin typeface="Source Sans Pro Light" charset="0"/>
                <a:ea typeface="Source Sans Pro Light" charset="0"/>
                <a:cs typeface="Source Sans Pro Light" charset="0"/>
              </a:rPr>
              <a:t>with </a:t>
            </a:r>
            <a:r>
              <a:rPr lang="en-US" sz="2200" dirty="0" smtClean="0">
                <a:solidFill>
                  <a:srgbClr val="0C1F24"/>
                </a:solidFill>
                <a:latin typeface="Source Sans Pro Light" charset="0"/>
                <a:ea typeface="Source Sans Pro Light" charset="0"/>
                <a:cs typeface="Source Sans Pro Light" charset="0"/>
              </a:rPr>
              <a:t>USDESA</a:t>
            </a:r>
          </a:p>
          <a:p>
            <a:pPr marL="285750" indent="-28575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Request English Full Name only for ECOSOC from UNDESA</a:t>
            </a:r>
            <a:endParaRPr lang="en-US" sz="2200" dirty="0" smtClean="0">
              <a:solidFill>
                <a:srgbClr val="0C1F24"/>
              </a:solidFill>
              <a:latin typeface="Source Sans Pro Light" charset="0"/>
              <a:ea typeface="Source Sans Pro Light" charset="0"/>
              <a:cs typeface="Source Sans Pro Light" charset="0"/>
            </a:endParaRPr>
          </a:p>
          <a:p>
            <a:pPr marL="285750" indent="-28575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90-day </a:t>
            </a:r>
            <a:r>
              <a:rPr lang="en-US" sz="2200" dirty="0" smtClean="0">
                <a:solidFill>
                  <a:srgbClr val="0C1F24"/>
                </a:solidFill>
                <a:latin typeface="Source Sans Pro Light" charset="0"/>
                <a:ea typeface="Source Sans Pro Light" charset="0"/>
                <a:cs typeface="Source Sans Pro Light" charset="0"/>
              </a:rPr>
              <a:t>claims </a:t>
            </a:r>
            <a:r>
              <a:rPr lang="en-US" sz="2200" dirty="0" smtClean="0">
                <a:solidFill>
                  <a:srgbClr val="0C1F24"/>
                </a:solidFill>
                <a:latin typeface="Source Sans Pro Light" charset="0"/>
                <a:ea typeface="Source Sans Pro Light" charset="0"/>
                <a:cs typeface="Source Sans Pro Light" charset="0"/>
              </a:rPr>
              <a:t>system proposal evaluation/design</a:t>
            </a:r>
          </a:p>
          <a:p>
            <a:pPr marL="285750" indent="-285750">
              <a:buSzPct val="75000"/>
              <a:buFont typeface="Wingdings" charset="2"/>
              <a:buChar char=""/>
            </a:pPr>
            <a:r>
              <a:rPr lang="en-US" sz="2200" dirty="0" smtClean="0">
                <a:solidFill>
                  <a:srgbClr val="0C1F24"/>
                </a:solidFill>
                <a:latin typeface="Source Sans Pro Light" charset="0"/>
                <a:ea typeface="Source Sans Pro Light" charset="0"/>
                <a:cs typeface="Source Sans Pro Light" charset="0"/>
              </a:rPr>
              <a:t>Receive two language IGO names from GAC and update the Protected Identifier List</a:t>
            </a:r>
            <a:endParaRPr lang="en-US" sz="2200" dirty="0" smtClean="0">
              <a:solidFill>
                <a:srgbClr val="0C1F24"/>
              </a:solidFill>
              <a:latin typeface="Source Sans Pro Light" charset="0"/>
              <a:ea typeface="Source Sans Pro Light" charset="0"/>
              <a:cs typeface="Source Sans Pro Light" charset="0"/>
            </a:endParaRPr>
          </a:p>
          <a:p>
            <a:pPr marL="285750" indent="-285750">
              <a:buSzPct val="75000"/>
              <a:buFont typeface="Wingdings" charset="2"/>
              <a:buChar char=""/>
            </a:pPr>
            <a:endParaRPr lang="en-US" sz="2000" dirty="0" smtClean="0">
              <a:solidFill>
                <a:srgbClr val="0C1F24"/>
              </a:solidFill>
              <a:latin typeface="Source Sans Pro Light" charset="0"/>
              <a:ea typeface="Source Sans Pro Light" charset="0"/>
              <a:cs typeface="Source Sans Pro Light" charset="0"/>
            </a:endParaRPr>
          </a:p>
          <a:p>
            <a:pPr marL="285750" indent="-285750">
              <a:buSzPct val="75000"/>
              <a:buFont typeface="Wingdings" charset="2"/>
              <a:buChar char=""/>
            </a:pPr>
            <a:r>
              <a:rPr lang="en-US" sz="2200" dirty="0" smtClean="0">
                <a:solidFill>
                  <a:schemeClr val="accent2"/>
                </a:solidFill>
                <a:latin typeface="Source Sans Pro Light"/>
                <a:cs typeface="Source Sans Pro Light"/>
              </a:rPr>
              <a:t>Next scheduled Meetings</a:t>
            </a:r>
          </a:p>
          <a:p>
            <a:pPr marL="800100" lvl="1" indent="-342900">
              <a:buSzPct val="75000"/>
              <a:buFont typeface="Courier New" charset="0"/>
              <a:buChar char="o"/>
            </a:pPr>
            <a:r>
              <a:rPr lang="en-US" sz="2000" dirty="0" smtClean="0">
                <a:solidFill>
                  <a:schemeClr val="accent2"/>
                </a:solidFill>
                <a:latin typeface="Source Sans Pro Light"/>
                <a:cs typeface="Source Sans Pro Light"/>
              </a:rPr>
              <a:t>IRT calls</a:t>
            </a:r>
            <a:r>
              <a:rPr lang="en-US" sz="2000" dirty="0">
                <a:solidFill>
                  <a:schemeClr val="accent2"/>
                </a:solidFill>
                <a:latin typeface="Source Sans Pro Light"/>
                <a:cs typeface="Source Sans Pro Light"/>
              </a:rPr>
              <a:t> </a:t>
            </a:r>
            <a:r>
              <a:rPr lang="en-US" sz="2000" dirty="0" smtClean="0">
                <a:solidFill>
                  <a:schemeClr val="accent2"/>
                </a:solidFill>
                <a:latin typeface="Source Sans Pro Light"/>
                <a:cs typeface="Source Sans Pro Light"/>
              </a:rPr>
              <a:t>monthly: September 29, October 27 or as needed</a:t>
            </a:r>
          </a:p>
          <a:p>
            <a:pPr marL="800100" lvl="1" indent="-342900">
              <a:buSzPct val="75000"/>
              <a:buFont typeface="Courier New" charset="0"/>
              <a:buChar char="o"/>
            </a:pPr>
            <a:r>
              <a:rPr lang="en-US" sz="2000" dirty="0" smtClean="0">
                <a:solidFill>
                  <a:schemeClr val="accent2"/>
                </a:solidFill>
                <a:latin typeface="Source Sans Pro Light"/>
                <a:cs typeface="Source Sans Pro Light"/>
              </a:rPr>
              <a:t>ICANN 57 Session request submitted; likely the week of the 7</a:t>
            </a:r>
            <a:r>
              <a:rPr lang="en-US" sz="2000" baseline="30000" dirty="0" smtClean="0">
                <a:solidFill>
                  <a:schemeClr val="accent2"/>
                </a:solidFill>
                <a:latin typeface="Source Sans Pro Light"/>
                <a:cs typeface="Source Sans Pro Light"/>
              </a:rPr>
              <a:t>th</a:t>
            </a:r>
            <a:r>
              <a:rPr lang="en-US" sz="2000" dirty="0" smtClean="0">
                <a:solidFill>
                  <a:schemeClr val="accent2"/>
                </a:solidFill>
                <a:latin typeface="Source Sans Pro Light"/>
                <a:cs typeface="Source Sans Pro Light"/>
              </a:rPr>
              <a:t> November</a:t>
            </a:r>
            <a:endParaRPr lang="en-US" sz="2000" dirty="0" smtClean="0">
              <a:solidFill>
                <a:schemeClr val="accent2"/>
              </a:solidFill>
              <a:latin typeface="Source Sans Pro Light"/>
              <a:cs typeface="Source Sans Pro Light"/>
            </a:endParaRPr>
          </a:p>
          <a:p>
            <a:pPr marL="800100" lvl="1" indent="-342900">
              <a:buSzPct val="75000"/>
              <a:buFont typeface="Courier New" charset="0"/>
              <a:buChar char="o"/>
            </a:pPr>
            <a:endParaRPr lang="en-US" sz="2000" dirty="0">
              <a:solidFill>
                <a:schemeClr val="accent2"/>
              </a:solidFill>
              <a:latin typeface="Source Sans Pro Light"/>
              <a:ea typeface="Source Sans Pro Light" charset="0"/>
              <a:cs typeface="Source Sans Pro Light"/>
            </a:endParaRPr>
          </a:p>
          <a:p>
            <a:pPr marL="342900" indent="-342900">
              <a:buSzPct val="75000"/>
              <a:buFont typeface="Courier New" charset="0"/>
              <a:buChar char="o"/>
            </a:pPr>
            <a:r>
              <a:rPr lang="en-US" sz="2200" dirty="0" smtClean="0">
                <a:solidFill>
                  <a:srgbClr val="0C1F24"/>
                </a:solidFill>
                <a:latin typeface="Source Sans Pro Light" charset="0"/>
                <a:ea typeface="Source Sans Pro Light" charset="0"/>
                <a:cs typeface="Source Sans Pro Light" charset="0"/>
              </a:rPr>
              <a:t>IRT </a:t>
            </a:r>
            <a:r>
              <a:rPr lang="en-US" sz="2200" dirty="0">
                <a:solidFill>
                  <a:srgbClr val="0C1F24"/>
                </a:solidFill>
                <a:latin typeface="Source Sans Pro Light" charset="0"/>
                <a:ea typeface="Source Sans Pro Light" charset="0"/>
                <a:cs typeface="Source Sans Pro Light" charset="0"/>
              </a:rPr>
              <a:t>Community wiki page</a:t>
            </a:r>
          </a:p>
          <a:p>
            <a:pPr>
              <a:buSzPct val="75000"/>
            </a:pPr>
            <a:r>
              <a:rPr lang="en-US" sz="2200" dirty="0" smtClean="0">
                <a:solidFill>
                  <a:srgbClr val="0C1F24"/>
                </a:solidFill>
                <a:latin typeface="Source Sans Pro Light" charset="0"/>
                <a:ea typeface="Source Sans Pro Light" charset="0"/>
                <a:cs typeface="Source Sans Pro Light" charset="0"/>
                <a:hlinkClick r:id="rId3"/>
              </a:rPr>
              <a:t>https</a:t>
            </a:r>
            <a:r>
              <a:rPr lang="en-US" sz="2200" dirty="0">
                <a:solidFill>
                  <a:srgbClr val="0C1F24"/>
                </a:solidFill>
                <a:latin typeface="Source Sans Pro Light" charset="0"/>
                <a:ea typeface="Source Sans Pro Light" charset="0"/>
                <a:cs typeface="Source Sans Pro Light" charset="0"/>
                <a:hlinkClick r:id="rId3"/>
              </a:rPr>
              <a:t>://</a:t>
            </a:r>
            <a:r>
              <a:rPr lang="en-US" sz="2200" dirty="0" smtClean="0">
                <a:solidFill>
                  <a:srgbClr val="0C1F24"/>
                </a:solidFill>
                <a:latin typeface="Source Sans Pro Light" charset="0"/>
                <a:ea typeface="Source Sans Pro Light" charset="0"/>
                <a:cs typeface="Source Sans Pro Light" charset="0"/>
                <a:hlinkClick r:id="rId3"/>
              </a:rPr>
              <a:t>community.icann.org/pages/viewpage.action?pageId=54694212</a:t>
            </a:r>
            <a:endParaRPr lang="en-US" sz="2200" dirty="0">
              <a:solidFill>
                <a:srgbClr val="0C1F24"/>
              </a:solidFill>
              <a:latin typeface="Source Sans Pro Light" charset="0"/>
              <a:ea typeface="Source Sans Pro Light" charset="0"/>
              <a:cs typeface="Source Sans Pro Light" charset="0"/>
            </a:endParaRPr>
          </a:p>
        </p:txBody>
      </p:sp>
    </p:spTree>
    <p:extLst>
      <p:ext uri="{BB962C8B-B14F-4D97-AF65-F5344CB8AC3E}">
        <p14:creationId xmlns:p14="http://schemas.microsoft.com/office/powerpoint/2010/main" val="17703196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ICANN Template">
      <a:dk1>
        <a:srgbClr val="0A1F24"/>
      </a:dk1>
      <a:lt1>
        <a:sysClr val="window" lastClr="FFFFFF"/>
      </a:lt1>
      <a:dk2>
        <a:srgbClr val="1A87C9"/>
      </a:dk2>
      <a:lt2>
        <a:srgbClr val="EEECE1"/>
      </a:lt2>
      <a:accent1>
        <a:srgbClr val="1A87C9"/>
      </a:accent1>
      <a:accent2>
        <a:srgbClr val="0D436C"/>
      </a:accent2>
      <a:accent3>
        <a:srgbClr val="1B6F74"/>
      </a:accent3>
      <a:accent4>
        <a:srgbClr val="EA903A"/>
      </a:accent4>
      <a:accent5>
        <a:srgbClr val="DB6033"/>
      </a:accent5>
      <a:accent6>
        <a:srgbClr val="1768B1"/>
      </a:accent6>
      <a:hlink>
        <a:srgbClr val="1D98D3"/>
      </a:hlink>
      <a:folHlink>
        <a:srgbClr val="427BBD"/>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smtClean="0">
            <a:latin typeface="Source Sans Pro"/>
            <a:cs typeface="Source Sans Pro"/>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39442</TotalTime>
  <Words>1700</Words>
  <Application>Microsoft Macintosh PowerPoint</Application>
  <PresentationFormat>On-screen Show (4:3)</PresentationFormat>
  <Paragraphs>316</Paragraphs>
  <Slides>20</Slides>
  <Notes>20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20</vt:i4>
      </vt:variant>
    </vt:vector>
  </HeadingPairs>
  <TitlesOfParts>
    <vt:vector size="34" baseType="lpstr">
      <vt:lpstr>Courier New</vt:lpstr>
      <vt:lpstr>DINOT-Medium</vt:lpstr>
      <vt:lpstr>FontAwesome</vt:lpstr>
      <vt:lpstr>Georgia</vt:lpstr>
      <vt:lpstr>Gill Sans</vt:lpstr>
      <vt:lpstr>ＭＳ Ｐゴシック</vt:lpstr>
      <vt:lpstr>Segoe UI</vt:lpstr>
      <vt:lpstr>Segoe UI Semilight</vt:lpstr>
      <vt:lpstr>Source Sans Pro</vt:lpstr>
      <vt:lpstr>Source Sans Pro Light</vt:lpstr>
      <vt:lpstr>Wingdings</vt:lpstr>
      <vt:lpstr>ヒラギノ角ゴ ProN W3</vt:lpstr>
      <vt:lpstr>Arial</vt:lpstr>
      <vt:lpstr>Office Theme</vt:lpstr>
      <vt:lpstr>PowerPoint Presentation</vt:lpstr>
      <vt:lpstr>Agenda</vt:lpstr>
      <vt:lpstr>PowerPoint Presentation</vt:lpstr>
      <vt:lpstr>Implementation Plan Status</vt:lpstr>
      <vt:lpstr>Required Deliverables for Key Milestones</vt:lpstr>
      <vt:lpstr>Policy Recommendation Scope Tracking</vt:lpstr>
      <vt:lpstr>Protected Identifiers Lists</vt:lpstr>
      <vt:lpstr>Draft Consensus Policy Language</vt:lpstr>
      <vt:lpstr>Next Steps for Implementation Team</vt:lpstr>
      <vt:lpstr>PowerPoint Presentation</vt:lpstr>
      <vt:lpstr>IGO/INGO Identifier Lists Update Process</vt:lpstr>
      <vt:lpstr>Engage with ICANN</vt:lpstr>
      <vt:lpstr>Project Background</vt:lpstr>
      <vt:lpstr>Implementation Review Team</vt:lpstr>
      <vt:lpstr>INGOs Identifiers Labels and Contact Data</vt:lpstr>
      <vt:lpstr>INGOs Identifiers: ECOSOC List</vt:lpstr>
      <vt:lpstr>INGOs Identifiers implementation plan</vt:lpstr>
      <vt:lpstr>IGO Scope 1 Identifiers Labels</vt:lpstr>
      <vt:lpstr>Why is this important?</vt:lpstr>
      <vt:lpstr>Current Activities on IGO/INGOs Protections</vt:lpstr>
    </vt:vector>
  </TitlesOfParts>
  <Company/>
  <LinksUpToDate>false</LinksUpToDate>
  <SharedDoc>false</SharedDoc>
  <HyperlinksChanged>false</HyperlinksChanged>
  <AppVersion>15.0025</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Abigail</dc:creator>
  <cp:lastModifiedBy>Dennis Chang</cp:lastModifiedBy>
  <cp:revision>538</cp:revision>
  <cp:lastPrinted>2016-08-09T17:27:37Z</cp:lastPrinted>
  <dcterms:created xsi:type="dcterms:W3CDTF">2015-01-07T16:11:05Z</dcterms:created>
  <dcterms:modified xsi:type="dcterms:W3CDTF">2016-08-24T21:36:25Z</dcterms:modified>
</cp:coreProperties>
</file>