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9" r:id="rId2"/>
    <p:sldId id="289" r:id="rId3"/>
    <p:sldId id="288" r:id="rId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a Papac" initials="" lastIdx="13" clrIdx="0"/>
  <p:cmAuthor id="1" name="Francisco Arias" initials="" lastIdx="10" clrIdx="1"/>
  <p:cmAuthor id="2" name="Nicole Davenport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6F9BB0"/>
    <a:srgbClr val="008080"/>
    <a:srgbClr val="A6A6A6"/>
    <a:srgbClr val="F0A531"/>
    <a:srgbClr val="FA6C7F"/>
    <a:srgbClr val="959595"/>
    <a:srgbClr val="00DB00"/>
    <a:srgbClr val="00FF00"/>
    <a:srgbClr val="FF00FF"/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9" autoAdjust="0"/>
    <p:restoredTop sz="98478" autoAdjust="0"/>
  </p:normalViewPr>
  <p:slideViewPr>
    <p:cSldViewPr snapToGrid="0">
      <p:cViewPr varScale="1">
        <p:scale>
          <a:sx n="113" d="100"/>
          <a:sy n="113" d="100"/>
        </p:scale>
        <p:origin x="-112" y="-1240"/>
      </p:cViewPr>
      <p:guideLst>
        <p:guide orient="horz" pos="671"/>
        <p:guide pos="49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ABEFD-7EB8-264E-A685-9F3DF0050EB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553F-CE03-564A-97DD-040106CC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553F-CE03-564A-97DD-040106CC0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2036106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38" name="Picture 3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793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6" name="Picture 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01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43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/>
          <a:p>
            <a:endParaRPr lang="en-US"/>
          </a:p>
        </p:txBody>
      </p:sp>
      <p:pic>
        <p:nvPicPr>
          <p:cNvPr id="7" name="Picture 6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59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14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821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38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pic>
        <p:nvPicPr>
          <p:cNvPr id="3" name="Picture 2" descr="Singapore49_Logo_fullSize_3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81620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697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8985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gradFill flip="none" rotWithShape="1">
            <a:gsLst>
              <a:gs pos="3600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6" name="Picture 5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971"/>
            <a:ext cx="571950" cy="4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7650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14" name="Picture 13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971"/>
            <a:ext cx="571950" cy="4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5745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257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64865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0668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2954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spcBef>
                <a:spcPts val="1800"/>
              </a:spcBef>
              <a:buSzPct val="120000"/>
              <a:defRPr sz="2800">
                <a:solidFill>
                  <a:srgbClr val="007BB9"/>
                </a:solidFill>
                <a:latin typeface="Georgia"/>
                <a:cs typeface="Georgia"/>
              </a:defRPr>
            </a:lvl1pPr>
            <a:lvl2pPr marL="560070" indent="-240030">
              <a:lnSpc>
                <a:spcPct val="100000"/>
              </a:lnSpc>
              <a:spcBef>
                <a:spcPts val="1200"/>
              </a:spcBef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lnSpc>
                <a:spcPct val="100000"/>
              </a:lnSpc>
              <a:spcBef>
                <a:spcPts val="1200"/>
              </a:spcBef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lnSpc>
                <a:spcPct val="100000"/>
              </a:lnSpc>
              <a:spcBef>
                <a:spcPts val="1200"/>
              </a:spcBef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20" name="Picture 1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971"/>
            <a:ext cx="571950" cy="4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apore_l.jpg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28700" y="1295400"/>
            <a:ext cx="7086600" cy="430586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20000"/>
                </a:schemeClr>
              </a:gs>
              <a:gs pos="62000">
                <a:schemeClr val="bg1">
                  <a:alpha val="95000"/>
                </a:schemeClr>
              </a:gs>
              <a:gs pos="85000">
                <a:schemeClr val="bg1">
                  <a:alpha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67151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16" name="Picture 15" descr="Singapore49_Logo_fullSize_30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19800"/>
            <a:ext cx="1336938" cy="692727"/>
          </a:xfrm>
          <a:prstGeom prst="rect">
            <a:avLst/>
          </a:prstGeom>
        </p:spPr>
      </p:pic>
      <p:pic>
        <p:nvPicPr>
          <p:cNvPr id="17" name="Picture 16" descr="ICANN_Logo_W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185971"/>
            <a:ext cx="571950" cy="4434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04827" y="6400800"/>
            <a:ext cx="1041428" cy="269611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Georgia"/>
                <a:cs typeface="Georgia"/>
              </a:rPr>
              <a:t>#ICANN49</a:t>
            </a:r>
            <a:endParaRPr lang="en-US" sz="15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1295400"/>
            <a:ext cx="7162800" cy="4267200"/>
          </a:xfrm>
          <a:prstGeom prst="rect">
            <a:avLst/>
          </a:prstGeom>
        </p:spPr>
        <p:txBody>
          <a:bodyPr vert="horz" lIns="182880" tIns="91440" rIns="182880" bIns="91440">
            <a:normAutofit/>
          </a:bodyPr>
          <a:lstStyle>
            <a:lvl1pPr>
              <a:spcBef>
                <a:spcPts val="1800"/>
              </a:spcBef>
              <a:buSzPct val="120000"/>
              <a:defRPr sz="2800">
                <a:solidFill>
                  <a:srgbClr val="007BB9"/>
                </a:solidFill>
                <a:latin typeface="Georgia"/>
                <a:cs typeface="Georgia"/>
              </a:defRPr>
            </a:lvl1pPr>
            <a:lvl2pPr marL="560070" indent="-240030">
              <a:lnSpc>
                <a:spcPct val="100000"/>
              </a:lnSpc>
              <a:spcBef>
                <a:spcPts val="1200"/>
              </a:spcBef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lnSpc>
                <a:spcPct val="100000"/>
              </a:lnSpc>
              <a:spcBef>
                <a:spcPts val="1200"/>
              </a:spcBef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lnSpc>
                <a:spcPct val="100000"/>
              </a:lnSpc>
              <a:spcBef>
                <a:spcPts val="1200"/>
              </a:spcBef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7163048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4677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0668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606"/>
            <a:ext cx="576072" cy="448056"/>
          </a:xfrm>
          <a:prstGeom prst="rect">
            <a:avLst/>
          </a:prstGeom>
        </p:spPr>
      </p:pic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257300"/>
            <a:ext cx="77343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spcBef>
                <a:spcPts val="1800"/>
              </a:spcBef>
              <a:buSzPct val="120000"/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cs typeface="Georgia"/>
              </a:defRPr>
            </a:lvl1pPr>
            <a:lvl2pPr marL="560070" indent="-240030">
              <a:spcBef>
                <a:spcPts val="1200"/>
              </a:spcBef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spcBef>
                <a:spcPts val="1200"/>
              </a:spcBef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spcBef>
                <a:spcPts val="1200"/>
              </a:spcBef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4677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990600"/>
            <a:ext cx="7734300" cy="11811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spcBef>
                <a:spcPts val="1800"/>
              </a:spcBef>
              <a:buSzPct val="120000"/>
              <a:defRPr sz="2800">
                <a:solidFill>
                  <a:srgbClr val="007BB9"/>
                </a:solidFill>
                <a:latin typeface="Georgia"/>
                <a:cs typeface="Georgia"/>
              </a:defRPr>
            </a:lvl1pPr>
            <a:lvl2pPr marL="560070" indent="-240030">
              <a:spcBef>
                <a:spcPts val="1200"/>
              </a:spcBef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spcBef>
                <a:spcPts val="1200"/>
              </a:spcBef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spcBef>
                <a:spcPts val="1200"/>
              </a:spcBef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" name="Picture 9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606"/>
            <a:ext cx="576072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030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5439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21" name="Picture 20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185606"/>
            <a:ext cx="576072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551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don_Graphics_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746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531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1" name="Picture 20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2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2771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>
                <a:solidFill>
                  <a:schemeClr val="bg1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Lucida Grande"/>
              <a:buChar char="­"/>
              <a:defRPr>
                <a:solidFill>
                  <a:schemeClr val="bg1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Lucida Grande"/>
              <a:buChar char="-"/>
              <a:defRPr>
                <a:solidFill>
                  <a:schemeClr val="bg1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10201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409700"/>
            <a:ext cx="2343150" cy="43815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3429000" y="1371600"/>
            <a:ext cx="4371975" cy="44196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8005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48" name="Picture 47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724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50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7917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57200" y="8382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476500"/>
            <a:ext cx="8086725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rgbClr val="00334D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 descr="ICANN_Logo_B_RGB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42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8105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78000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4419" y="1792111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7CE5-7CFA-9447-A82E-170307DB87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24600"/>
            <a:ext cx="4800600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Confidential</a:t>
            </a:r>
            <a:r>
              <a:rPr lang="en-US" sz="2000" baseline="0" dirty="0" smtClean="0">
                <a:solidFill>
                  <a:srgbClr val="FF0000"/>
                </a:solidFill>
                <a:latin typeface="Calibri"/>
                <a:cs typeface="Calibri"/>
              </a:rPr>
              <a:t> – For ICANN internal use only</a:t>
            </a:r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689" r:id="rId17"/>
    <p:sldLayoutId id="2147483675" r:id="rId18"/>
    <p:sldLayoutId id="2147483676" r:id="rId19"/>
    <p:sldLayoutId id="2147483677" r:id="rId20"/>
    <p:sldLayoutId id="2147483682" r:id="rId21"/>
    <p:sldLayoutId id="2147483684" r:id="rId22"/>
    <p:sldLayoutId id="2147483690" r:id="rId23"/>
    <p:sldLayoutId id="2147483687" r:id="rId24"/>
    <p:sldLayoutId id="2147483710" r:id="rId2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Thick Whois </a:t>
            </a:r>
            <a:br>
              <a:rPr lang="en-US" dirty="0" err="1"/>
            </a:br>
            <a:r>
              <a:rPr lang="en-US" dirty="0" err="1"/>
              <a:t>Consistent Labeling &amp; Display</a:t>
            </a:r>
          </a:p>
          <a:p>
            <a:r>
              <a:rPr lang="en-US" dirty="0" err="1"/>
              <a:t>Proposed Implementation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0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" y="6324600"/>
            <a:ext cx="472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8595"/>
              </p:ext>
            </p:extLst>
          </p:nvPr>
        </p:nvGraphicFramePr>
        <p:xfrm>
          <a:off x="476444" y="914400"/>
          <a:ext cx="8298612" cy="5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56"/>
                <a:gridCol w="298734"/>
                <a:gridCol w="315978"/>
                <a:gridCol w="307356"/>
                <a:gridCol w="307356"/>
                <a:gridCol w="307356"/>
                <a:gridCol w="307356"/>
                <a:gridCol w="307356"/>
                <a:gridCol w="315236"/>
                <a:gridCol w="29947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</a:tblGrid>
              <a:tr h="538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54844"/>
          </a:xfrm>
          <a:solidFill>
            <a:schemeClr val="tx2"/>
          </a:solidFill>
        </p:spPr>
        <p:txBody>
          <a:bodyPr tIns="109728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Scenario 1 – No synchronization with other initiatives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59392"/>
            <a:ext cx="950009" cy="523220"/>
          </a:xfrm>
          <a:prstGeom prst="rect">
            <a:avLst/>
          </a:prstGeom>
          <a:noFill/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2014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209" y="6259392"/>
            <a:ext cx="3695356" cy="523220"/>
          </a:xfrm>
          <a:prstGeom prst="rect">
            <a:avLst/>
          </a:prstGeom>
          <a:noFill/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2015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457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Feb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1670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Apr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4530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Jan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586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Aug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12947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9440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68769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6659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8513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Sep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0367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6384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70940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May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49857" y="6141200"/>
            <a:ext cx="2664424" cy="146304"/>
          </a:xfrm>
          <a:prstGeom prst="rightArrow">
            <a:avLst>
              <a:gd name="adj1" fmla="val 98106"/>
              <a:gd name="adj2" fmla="val 14671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650" y="6144894"/>
            <a:ext cx="4736460" cy="138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565" y="6259392"/>
            <a:ext cx="367247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2016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08" name="Right Arrow 107"/>
          <p:cNvSpPr/>
          <p:nvPr/>
        </p:nvSpPr>
        <p:spPr>
          <a:xfrm>
            <a:off x="5075581" y="6146722"/>
            <a:ext cx="3699456" cy="135261"/>
          </a:xfrm>
          <a:prstGeom prst="rightArrow">
            <a:avLst>
              <a:gd name="adj1" fmla="val 98106"/>
              <a:gd name="adj2" fmla="val 14671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21262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272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199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3071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Feb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3781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Apr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2144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Jan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5201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Aug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389090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7055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44912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4274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128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Sep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7982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3998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708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May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76270" y="5048750"/>
            <a:ext cx="1464097" cy="5232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>
                <a:solidFill>
                  <a:srgbClr val="FA6C7F"/>
                </a:solidFill>
                <a:latin typeface="Arial"/>
                <a:cs typeface="Arial"/>
              </a:rPr>
              <a:t>TW </a:t>
            </a:r>
            <a:r>
              <a:rPr lang="fr-FR" sz="1400" smtClean="0">
                <a:solidFill>
                  <a:srgbClr val="FA6C7F"/>
                </a:solidFill>
                <a:latin typeface="Arial"/>
                <a:cs typeface="Arial"/>
              </a:rPr>
              <a:t>CL&amp;D Policy Effective Date</a:t>
            </a:r>
            <a:endParaRPr lang="fr-FR" sz="14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134" name="Diamond 133"/>
          <p:cNvSpPr/>
          <p:nvPr/>
        </p:nvSpPr>
        <p:spPr bwMode="auto">
          <a:xfrm>
            <a:off x="7230916" y="5060068"/>
            <a:ext cx="308900" cy="310896"/>
          </a:xfrm>
          <a:prstGeom prst="diamond">
            <a:avLst/>
          </a:prstGeom>
          <a:solidFill>
            <a:srgbClr val="FA6C7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431355" y="4183006"/>
            <a:ext cx="3626651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>
                <a:solidFill>
                  <a:srgbClr val="FA6C7F"/>
                </a:solidFill>
                <a:latin typeface="Arial"/>
                <a:cs typeface="Arial"/>
              </a:rPr>
              <a:t>Update to EPP Standard (High Impact)</a:t>
            </a:r>
            <a:endParaRPr lang="fr-FR" sz="14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746" y="3511744"/>
            <a:ext cx="1113361" cy="3077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smtClean="0">
                <a:solidFill>
                  <a:srgbClr val="A6A6A6"/>
                </a:solidFill>
                <a:latin typeface="Arial"/>
                <a:cs typeface="Arial"/>
              </a:rPr>
              <a:t>ICANN 52</a:t>
            </a:r>
            <a:endParaRPr lang="fr-FR" sz="1400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40231" y="3124912"/>
            <a:ext cx="2214056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Draft Implementation Plan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76024" y="3171988"/>
            <a:ext cx="643561" cy="223396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15420" y="3568228"/>
            <a:ext cx="768350" cy="220247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8" name="Diamond 77"/>
          <p:cNvSpPr/>
          <p:nvPr/>
        </p:nvSpPr>
        <p:spPr bwMode="auto">
          <a:xfrm>
            <a:off x="3245808" y="3862892"/>
            <a:ext cx="308900" cy="310896"/>
          </a:xfrm>
          <a:prstGeom prst="diamond">
            <a:avLst/>
          </a:prstGeom>
          <a:solidFill>
            <a:srgbClr val="6F9BB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9" name="Diamond 78"/>
          <p:cNvSpPr/>
          <p:nvPr/>
        </p:nvSpPr>
        <p:spPr bwMode="auto">
          <a:xfrm>
            <a:off x="1698666" y="3511446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62062" y="3505912"/>
            <a:ext cx="2192890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Final Implementation Plan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54408" y="3853044"/>
            <a:ext cx="3220722" cy="3077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>
                <a:solidFill>
                  <a:srgbClr val="6E9AB2"/>
                </a:solidFill>
                <a:latin typeface="Arial"/>
                <a:cs typeface="Arial"/>
              </a:rPr>
              <a:t>Policy Effective Date </a:t>
            </a:r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Announcement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76747" y="915518"/>
            <a:ext cx="8749075" cy="1849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2566" y="1456474"/>
            <a:ext cx="1113361" cy="307777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smtClean="0">
                <a:solidFill>
                  <a:srgbClr val="A6A6A6"/>
                </a:solidFill>
                <a:latin typeface="Arial"/>
                <a:cs typeface="Arial"/>
              </a:rPr>
              <a:t>ICANN 52</a:t>
            </a:r>
            <a:endParaRPr lang="fr-FR" sz="1400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49051" y="1069642"/>
            <a:ext cx="2214056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Draft Implementation Plan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07114" y="1116718"/>
            <a:ext cx="621291" cy="220247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024240" y="1512958"/>
            <a:ext cx="768350" cy="220247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2" name="Diamond 71"/>
          <p:cNvSpPr/>
          <p:nvPr/>
        </p:nvSpPr>
        <p:spPr bwMode="auto">
          <a:xfrm>
            <a:off x="3281088" y="1807622"/>
            <a:ext cx="308900" cy="310896"/>
          </a:xfrm>
          <a:prstGeom prst="diamond">
            <a:avLst/>
          </a:prstGeom>
          <a:solidFill>
            <a:srgbClr val="6F9BB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57367" y="2139503"/>
            <a:ext cx="1862006" cy="220247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7" name="Diamond 76"/>
          <p:cNvSpPr/>
          <p:nvPr/>
        </p:nvSpPr>
        <p:spPr bwMode="auto">
          <a:xfrm>
            <a:off x="5236888" y="2417228"/>
            <a:ext cx="308900" cy="310896"/>
          </a:xfrm>
          <a:prstGeom prst="diamond">
            <a:avLst/>
          </a:prstGeom>
          <a:solidFill>
            <a:srgbClr val="6F9BB0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3584" y="2047541"/>
            <a:ext cx="3217356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Implementation by Contracted Parties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67515" y="2394674"/>
            <a:ext cx="2705125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>
                <a:solidFill>
                  <a:srgbClr val="6E9AB2"/>
                </a:solidFill>
                <a:latin typeface="Arial"/>
                <a:cs typeface="Arial"/>
              </a:rPr>
              <a:t>TW CL&amp;D Policy Effective Date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96" name="Diamond 95"/>
          <p:cNvSpPr/>
          <p:nvPr/>
        </p:nvSpPr>
        <p:spPr bwMode="auto">
          <a:xfrm>
            <a:off x="1707486" y="1456176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34070" y="1450642"/>
            <a:ext cx="2192890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Final Implementation Plan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3288" y="1797774"/>
            <a:ext cx="3055074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>
                <a:solidFill>
                  <a:srgbClr val="6E9AB2"/>
                </a:solidFill>
                <a:latin typeface="Arial"/>
                <a:cs typeface="Arial"/>
              </a:rPr>
              <a:t>Policy Effective Date </a:t>
            </a:r>
            <a:r>
              <a:rPr lang="fr-FR" sz="1400" smtClean="0">
                <a:solidFill>
                  <a:srgbClr val="6E9AB2"/>
                </a:solidFill>
                <a:latin typeface="Arial"/>
                <a:cs typeface="Arial"/>
              </a:rPr>
              <a:t>Announcement</a:t>
            </a:r>
            <a:endParaRPr lang="fr-FR" sz="14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79996" y="1042668"/>
            <a:ext cx="3088314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b="1">
                <a:solidFill>
                  <a:schemeClr val="tx1"/>
                </a:solidFill>
                <a:latin typeface="Arial"/>
                <a:cs typeface="Arial"/>
              </a:rPr>
              <a:t>Draft Milestones </a:t>
            </a:r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previously posted </a:t>
            </a:r>
          </a:p>
          <a:p>
            <a:pPr algn="r"/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for Thick WHOIS CL&amp;D Implementation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556871" y="4236220"/>
            <a:ext cx="1849710" cy="228763"/>
          </a:xfrm>
          <a:prstGeom prst="rect">
            <a:avLst/>
          </a:prstGeom>
          <a:solidFill>
            <a:srgbClr val="FF6B7D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latin typeface="Georgia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93866" y="4573822"/>
            <a:ext cx="1849710" cy="228763"/>
          </a:xfrm>
          <a:prstGeom prst="rect">
            <a:avLst/>
          </a:prstGeom>
          <a:solidFill>
            <a:srgbClr val="FF6B7D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latin typeface="Georgia"/>
              <a:cs typeface="Georgi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58752" y="4502971"/>
            <a:ext cx="1728695" cy="5232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400">
                <a:solidFill>
                  <a:srgbClr val="FA6C7F"/>
                </a:solidFill>
                <a:latin typeface="Arial"/>
                <a:cs typeface="Arial"/>
              </a:rPr>
              <a:t>Ry/Rr Systems Update</a:t>
            </a:r>
            <a:endParaRPr lang="fr-FR" sz="14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552975" y="4576296"/>
            <a:ext cx="1849710" cy="228763"/>
          </a:xfrm>
          <a:prstGeom prst="rect">
            <a:avLst/>
          </a:prstGeom>
          <a:noFill/>
          <a:ln w="12700" cmpd="sng">
            <a:solidFill>
              <a:srgbClr val="FA6C7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9678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" y="6324600"/>
            <a:ext cx="472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42746"/>
              </p:ext>
            </p:extLst>
          </p:nvPr>
        </p:nvGraphicFramePr>
        <p:xfrm>
          <a:off x="476444" y="914400"/>
          <a:ext cx="8298612" cy="5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56"/>
                <a:gridCol w="298734"/>
                <a:gridCol w="315978"/>
                <a:gridCol w="307356"/>
                <a:gridCol w="307356"/>
                <a:gridCol w="307356"/>
                <a:gridCol w="307356"/>
                <a:gridCol w="307356"/>
                <a:gridCol w="315236"/>
                <a:gridCol w="29947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  <a:gridCol w="307356"/>
              </a:tblGrid>
              <a:tr h="538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9B3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54844"/>
          </a:xfrm>
          <a:solidFill>
            <a:schemeClr val="tx2"/>
          </a:solidFill>
        </p:spPr>
        <p:txBody>
          <a:bodyPr tIns="109728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Scenario 2 – Synchronization with other initiatives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59392"/>
            <a:ext cx="950009" cy="523220"/>
          </a:xfrm>
          <a:prstGeom prst="rect">
            <a:avLst/>
          </a:prstGeom>
          <a:noFill/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2014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209" y="6259392"/>
            <a:ext cx="3695356" cy="523220"/>
          </a:xfrm>
          <a:prstGeom prst="rect">
            <a:avLst/>
          </a:prstGeom>
          <a:noFill/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2015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457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Feb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1670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Apr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4530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Jan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586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Aug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12947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9440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68769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6659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8513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Sep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03678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63841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70940" y="5915122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May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49857" y="6141200"/>
            <a:ext cx="2664424" cy="146304"/>
          </a:xfrm>
          <a:prstGeom prst="rightArrow">
            <a:avLst>
              <a:gd name="adj1" fmla="val 98106"/>
              <a:gd name="adj2" fmla="val 14671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650" y="6144894"/>
            <a:ext cx="4736460" cy="138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2565" y="6259392"/>
            <a:ext cx="367247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38405" bIns="45720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2016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08" name="Right Arrow 107"/>
          <p:cNvSpPr/>
          <p:nvPr/>
        </p:nvSpPr>
        <p:spPr>
          <a:xfrm>
            <a:off x="5075581" y="6146722"/>
            <a:ext cx="3699456" cy="135261"/>
          </a:xfrm>
          <a:prstGeom prst="rightArrow">
            <a:avLst>
              <a:gd name="adj1" fmla="val 98106"/>
              <a:gd name="adj2" fmla="val 14671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endParaRPr lang="en-US" sz="1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21262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272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199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3071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Feb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3781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Apr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2144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Jan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5201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Aug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389090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Dec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7055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Oct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44912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Jun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4274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128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Sep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79821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Nov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39984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Mar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7083" y="5918777"/>
            <a:ext cx="4270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May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240021" y="3443883"/>
            <a:ext cx="785078" cy="233708"/>
          </a:xfrm>
          <a:prstGeom prst="rect">
            <a:avLst/>
          </a:prstGeom>
          <a:solidFill>
            <a:srgbClr val="008080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008080"/>
              </a:solidFill>
              <a:latin typeface="Georgia"/>
              <a:cs typeface="Georgi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37214" y="3416493"/>
            <a:ext cx="2998932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 smtClean="0">
                <a:solidFill>
                  <a:srgbClr val="008080"/>
                </a:solidFill>
                <a:latin typeface="Arial"/>
                <a:cs typeface="Arial"/>
              </a:rPr>
              <a:t>Finalization of Implementation Plan</a:t>
            </a:r>
            <a:endParaRPr lang="fr-FR" sz="1200" dirty="0" smtClean="0"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864344" y="5158336"/>
            <a:ext cx="1833291" cy="230170"/>
          </a:xfrm>
          <a:prstGeom prst="rect">
            <a:avLst/>
          </a:prstGeom>
          <a:solidFill>
            <a:srgbClr val="FF6B7D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latin typeface="Georgia"/>
              <a:cs typeface="Georgia"/>
            </a:endParaRPr>
          </a:p>
        </p:txBody>
      </p:sp>
      <p:sp>
        <p:nvSpPr>
          <p:cNvPr id="134" name="Diamond 133"/>
          <p:cNvSpPr/>
          <p:nvPr/>
        </p:nvSpPr>
        <p:spPr bwMode="auto">
          <a:xfrm>
            <a:off x="5550167" y="5456018"/>
            <a:ext cx="308900" cy="310896"/>
          </a:xfrm>
          <a:prstGeom prst="diamond">
            <a:avLst/>
          </a:prstGeom>
          <a:solidFill>
            <a:srgbClr val="FA6C7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015985" y="4828122"/>
            <a:ext cx="1848360" cy="234074"/>
          </a:xfrm>
          <a:prstGeom prst="rect">
            <a:avLst/>
          </a:prstGeom>
          <a:solidFill>
            <a:srgbClr val="FF6B7D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latin typeface="Georgia"/>
              <a:cs typeface="Georgi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56913" y="4785485"/>
            <a:ext cx="4926409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 smtClean="0">
                <a:solidFill>
                  <a:srgbClr val="FA6C7F"/>
                </a:solidFill>
                <a:latin typeface="Arial"/>
                <a:cs typeface="Arial"/>
              </a:rPr>
              <a:t>Update to EPP Standard (High Impact requirements)</a:t>
            </a:r>
            <a:endParaRPr lang="fr-FR" sz="12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744028" y="5107219"/>
            <a:ext cx="3278699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FA6C7F"/>
                </a:solidFill>
                <a:latin typeface="Arial"/>
                <a:cs typeface="Arial"/>
              </a:rPr>
              <a:t>Ry/Rr EPP Systems Update</a:t>
            </a:r>
            <a:endParaRPr lang="fr-FR" sz="12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72356" y="882758"/>
            <a:ext cx="8762171" cy="104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036449" y="1070303"/>
            <a:ext cx="1796194" cy="229779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148" name="Diamond 147"/>
          <p:cNvSpPr/>
          <p:nvPr/>
        </p:nvSpPr>
        <p:spPr bwMode="auto">
          <a:xfrm>
            <a:off x="3678885" y="1375558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029417" y="1358538"/>
            <a:ext cx="3069189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6E9AB2"/>
                </a:solidFill>
                <a:latin typeface="Arial"/>
                <a:cs typeface="Arial"/>
              </a:rPr>
              <a:t>Whois Clarifications Effective Date</a:t>
            </a:r>
            <a:endParaRPr lang="fr-FR" sz="12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0725" y="1021146"/>
            <a:ext cx="1417212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200">
                <a:solidFill>
                  <a:srgbClr val="A6A6A6"/>
                </a:solidFill>
                <a:latin typeface="Arial"/>
                <a:cs typeface="Arial"/>
              </a:rPr>
              <a:t>ICANN 52</a:t>
            </a:r>
            <a:endParaRPr lang="fr-FR" sz="1200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151" name="Diamond 150"/>
          <p:cNvSpPr/>
          <p:nvPr/>
        </p:nvSpPr>
        <p:spPr bwMode="auto">
          <a:xfrm>
            <a:off x="1703680" y="1024978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39027" y="1019410"/>
            <a:ext cx="3594124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6E9AB2"/>
                </a:solidFill>
                <a:latin typeface="Arial"/>
                <a:cs typeface="Arial"/>
              </a:rPr>
              <a:t>Implementation by Contracted Parties</a:t>
            </a:r>
            <a:endParaRPr lang="fr-FR" sz="12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808939" y="1021512"/>
            <a:ext cx="1986813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b="1">
                <a:solidFill>
                  <a:schemeClr val="tx1"/>
                </a:solidFill>
                <a:latin typeface="Arial"/>
                <a:cs typeface="Arial"/>
              </a:rPr>
              <a:t>AWIP + </a:t>
            </a:r>
            <a:br>
              <a:rPr lang="fr-FR" sz="1400" b="1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400" b="1">
                <a:solidFill>
                  <a:schemeClr val="tx1"/>
                </a:solidFill>
                <a:latin typeface="Arial"/>
                <a:cs typeface="Arial"/>
              </a:rPr>
              <a:t>Whois Clarifications </a:t>
            </a:r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(Assumption)</a:t>
            </a:r>
            <a:endParaRPr lang="fr-FR" sz="1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5976" y="3768202"/>
            <a:ext cx="1113361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200" smtClean="0">
                <a:solidFill>
                  <a:srgbClr val="A6A6A6"/>
                </a:solidFill>
                <a:latin typeface="Arial"/>
                <a:cs typeface="Arial"/>
              </a:rPr>
              <a:t>ICANN 52</a:t>
            </a:r>
            <a:endParaRPr lang="fr-FR" sz="1200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73" name="Diamond 72"/>
          <p:cNvSpPr/>
          <p:nvPr/>
        </p:nvSpPr>
        <p:spPr bwMode="auto">
          <a:xfrm>
            <a:off x="1702337" y="3767904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75189" y="2047780"/>
            <a:ext cx="8759339" cy="1232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6449" y="2216795"/>
            <a:ext cx="1817834" cy="243751"/>
          </a:xfrm>
          <a:prstGeom prst="rect">
            <a:avLst/>
          </a:prstGeom>
          <a:solidFill>
            <a:srgbClr val="6E9AB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6E9AB2"/>
              </a:solidFill>
              <a:latin typeface="Georgia"/>
              <a:cs typeface="Georgi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52943" y="2558665"/>
            <a:ext cx="2928816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6E9AB2"/>
                </a:solidFill>
                <a:latin typeface="Arial"/>
                <a:cs typeface="Arial"/>
              </a:rPr>
              <a:t>Implementation of RDAP by Ry/Rr</a:t>
            </a:r>
            <a:endParaRPr lang="fr-FR" sz="12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8579" y="2110428"/>
            <a:ext cx="977256" cy="64633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200">
                <a:solidFill>
                  <a:srgbClr val="A6A6A6"/>
                </a:solidFill>
                <a:latin typeface="Arial"/>
                <a:cs typeface="Arial"/>
              </a:rPr>
              <a:t>IETF</a:t>
            </a:r>
          </a:p>
          <a:p>
            <a:pPr algn="r"/>
            <a:r>
              <a:rPr lang="fr-FR" sz="1200" dirty="0" smtClean="0">
                <a:solidFill>
                  <a:srgbClr val="A6A6A6"/>
                </a:solidFill>
                <a:latin typeface="Arial"/>
                <a:cs typeface="Arial"/>
              </a:rPr>
              <a:t>RFCs</a:t>
            </a:r>
          </a:p>
          <a:p>
            <a:pPr algn="r"/>
            <a:r>
              <a:rPr lang="fr-FR" sz="1200" dirty="0">
                <a:solidFill>
                  <a:srgbClr val="A6A6A6"/>
                </a:solidFill>
                <a:latin typeface="Arial"/>
                <a:cs typeface="Arial"/>
              </a:rPr>
              <a:t>Published</a:t>
            </a:r>
            <a:endParaRPr lang="fr-FR" sz="1200" dirty="0" smtClean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78" name="Diamond 77"/>
          <p:cNvSpPr/>
          <p:nvPr/>
        </p:nvSpPr>
        <p:spPr bwMode="auto">
          <a:xfrm>
            <a:off x="1703681" y="2182912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70292" y="2174722"/>
            <a:ext cx="2499141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6E9AB2"/>
                </a:solidFill>
                <a:latin typeface="Arial"/>
                <a:cs typeface="Arial"/>
              </a:rPr>
              <a:t>Operational Profile Definition</a:t>
            </a:r>
            <a:endParaRPr lang="fr-FR" sz="12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41239" y="2097453"/>
            <a:ext cx="1854514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b="1" smtClean="0">
                <a:solidFill>
                  <a:schemeClr val="tx1"/>
                </a:solidFill>
                <a:latin typeface="Arial"/>
                <a:cs typeface="Arial"/>
              </a:rPr>
              <a:t>RDAP</a:t>
            </a:r>
            <a:r>
              <a:rPr lang="fr-FR" sz="140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br>
              <a:rPr lang="fr-FR" sz="140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(Assumption)</a:t>
            </a:r>
          </a:p>
        </p:txBody>
      </p:sp>
      <p:sp>
        <p:nvSpPr>
          <p:cNvPr id="83" name="Pentagon 82"/>
          <p:cNvSpPr/>
          <p:nvPr/>
        </p:nvSpPr>
        <p:spPr bwMode="auto">
          <a:xfrm>
            <a:off x="2039450" y="2585550"/>
            <a:ext cx="3658187" cy="251722"/>
          </a:xfrm>
          <a:prstGeom prst="homePlate">
            <a:avLst>
              <a:gd name="adj" fmla="val 0"/>
            </a:avLst>
          </a:prstGeom>
          <a:solidFill>
            <a:srgbClr val="6D99B3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86" name="Diamond 85"/>
          <p:cNvSpPr/>
          <p:nvPr/>
        </p:nvSpPr>
        <p:spPr bwMode="auto">
          <a:xfrm>
            <a:off x="5551160" y="2894927"/>
            <a:ext cx="308900" cy="310896"/>
          </a:xfrm>
          <a:prstGeom prst="diamond">
            <a:avLst/>
          </a:prstGeom>
          <a:solidFill>
            <a:srgbClr val="A6A6A6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84053" y="2895545"/>
            <a:ext cx="1815694" cy="2769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6E9AB2"/>
                </a:solidFill>
                <a:latin typeface="Arial"/>
                <a:cs typeface="Arial"/>
              </a:rPr>
              <a:t>RDAP Effective Date</a:t>
            </a:r>
            <a:endParaRPr lang="fr-FR" sz="1200" dirty="0" smtClean="0">
              <a:solidFill>
                <a:srgbClr val="6E9AB2"/>
              </a:solidFill>
              <a:latin typeface="Arial"/>
              <a:cs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91675" y="5454427"/>
            <a:ext cx="2778257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FA6C7F"/>
                </a:solidFill>
                <a:latin typeface="Arial"/>
                <a:cs typeface="Arial"/>
              </a:rPr>
              <a:t>TW </a:t>
            </a:r>
            <a:r>
              <a:rPr lang="fr-FR" sz="1200" smtClean="0">
                <a:solidFill>
                  <a:srgbClr val="FA6C7F"/>
                </a:solidFill>
                <a:latin typeface="Arial"/>
                <a:cs typeface="Arial"/>
              </a:rPr>
              <a:t>CL&amp;D Policy Effective Date</a:t>
            </a:r>
            <a:endParaRPr lang="fr-FR" sz="1200" dirty="0" smtClean="0">
              <a:solidFill>
                <a:srgbClr val="FA6C7F"/>
              </a:solidFill>
              <a:latin typeface="Arial"/>
              <a:cs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013723" y="4477370"/>
            <a:ext cx="1840560" cy="232059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F0A531"/>
              </a:solidFill>
              <a:latin typeface="Georgia"/>
              <a:cs typeface="Georgi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56913" y="4423518"/>
            <a:ext cx="4160349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F0A531"/>
                </a:solidFill>
                <a:latin typeface="Arial"/>
                <a:cs typeface="Arial"/>
              </a:rPr>
              <a:t>Inclusion of CL&amp;D Requirements to RDAP Operation Profile</a:t>
            </a:r>
            <a:endParaRPr lang="fr-FR" sz="1200" dirty="0" smtClean="0">
              <a:solidFill>
                <a:srgbClr val="F0A531"/>
              </a:solidFill>
              <a:latin typeface="Arial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007365" y="4135897"/>
            <a:ext cx="1840560" cy="232059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91440" rtlCol="0" anchor="ctr">
            <a:noAutofit/>
          </a:bodyPr>
          <a:lstStyle/>
          <a:p>
            <a:pPr lvl="1"/>
            <a:endParaRPr lang="en-US" dirty="0">
              <a:solidFill>
                <a:srgbClr val="F0A531"/>
              </a:solidFill>
              <a:latin typeface="Georgia"/>
              <a:cs typeface="Georgia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50555" y="4099683"/>
            <a:ext cx="3999129" cy="2769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91440" tIns="45720" rIns="38405" bIns="45720" rtlCol="0">
            <a:spAutoFit/>
          </a:bodyPr>
          <a:lstStyle/>
          <a:p>
            <a:pPr algn="l"/>
            <a:r>
              <a:rPr lang="fr-FR" sz="1200">
                <a:solidFill>
                  <a:srgbClr val="F0A531"/>
                </a:solidFill>
                <a:latin typeface="Arial"/>
                <a:cs typeface="Arial"/>
              </a:rPr>
              <a:t>Ry/Rr Systems Update Low/Med. Impact Requirements)</a:t>
            </a:r>
            <a:endParaRPr lang="fr-FR" sz="1200" dirty="0" smtClean="0">
              <a:solidFill>
                <a:srgbClr val="F0A531"/>
              </a:solidFill>
              <a:latin typeface="Arial"/>
              <a:cs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99130" y="2554689"/>
            <a:ext cx="102310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r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t>12 months</a:t>
            </a:r>
            <a:endParaRPr lang="fr-FR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54511" y="2186759"/>
            <a:ext cx="102310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r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t>6 months</a:t>
            </a:r>
            <a:endParaRPr lang="fr-FR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095234" y="1033924"/>
            <a:ext cx="102310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38405" bIns="45720" rtlCol="0">
            <a:spAutoFit/>
          </a:bodyPr>
          <a:lstStyle/>
          <a:p>
            <a:r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t>6 months</a:t>
            </a:r>
            <a:endParaRPr lang="fr-FR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13588" y="3382314"/>
            <a:ext cx="2618157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38405" bIns="45720" rtlCol="0">
            <a:spAutoFit/>
          </a:bodyPr>
          <a:lstStyle/>
          <a:p>
            <a:pPr algn="r"/>
            <a:r>
              <a:rPr lang="fr-FR" sz="1400" b="1" smtClean="0">
                <a:solidFill>
                  <a:schemeClr val="tx1"/>
                </a:solidFill>
                <a:latin typeface="Arial"/>
                <a:cs typeface="Arial"/>
              </a:rPr>
              <a:t>Thick WHOIS </a:t>
            </a:r>
            <a:br>
              <a:rPr lang="fr-FR" sz="1400" b="1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400" b="1" smtClean="0">
                <a:solidFill>
                  <a:schemeClr val="tx1"/>
                </a:solidFill>
                <a:latin typeface="Arial"/>
                <a:cs typeface="Arial"/>
              </a:rPr>
              <a:t>Consitent Labeling &amp; Display</a:t>
            </a:r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84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13378</TotalTime>
  <Pages>0</Pages>
  <Words>233</Words>
  <Characters>0</Characters>
  <Application>Microsoft Macintosh PowerPoint</Application>
  <PresentationFormat>On-screen Show (4:3)</PresentationFormat>
  <Lines>0</Lines>
  <Paragraphs>104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Fabien Betremieux</cp:lastModifiedBy>
  <cp:revision>1645</cp:revision>
  <cp:lastPrinted>2014-03-25T23:36:11Z</cp:lastPrinted>
  <dcterms:modified xsi:type="dcterms:W3CDTF">2015-01-30T16:46:28Z</dcterms:modified>
</cp:coreProperties>
</file>