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2"></Relationship><Relationship Target="docProps/app.xml" Type="http://schemas.openxmlformats.org/officeDocument/2006/relationships/extended-properties" Id="rId3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12" r:id="rId3"/>
    <p:sldId id="281" r:id="rId4"/>
    <p:sldId id="313" r:id="rId5"/>
    <p:sldId id="289" r:id="rId6"/>
    <p:sldId id="310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B91"/>
    <a:srgbClr val="18548A"/>
    <a:srgbClr val="15538C"/>
    <a:srgbClr val="0B2F49"/>
    <a:srgbClr val="092F4B"/>
    <a:srgbClr val="A1472D"/>
    <a:srgbClr val="A34729"/>
    <a:srgbClr val="B87137"/>
    <a:srgbClr val="BA7132"/>
    <a:srgbClr val="17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4" autoAdjust="0"/>
    <p:restoredTop sz="94686" autoAdjust="0"/>
  </p:normalViewPr>
  <p:slideViewPr>
    <p:cSldViewPr snapToGrid="0" snapToObjects="1">
      <p:cViewPr>
        <p:scale>
          <a:sx n="85" d="100"/>
          <a:sy n="85" d="100"/>
        </p:scale>
        <p:origin x="-2364" y="-642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?><Relationships xmlns="http://schemas.openxmlformats.org/package/2006/relationships"><Relationship Target="notesMasters/notesMaster1.xml" Type="http://schemas.openxmlformats.org/officeDocument/2006/relationships/notesMaster" Id="rId8"></Relationship><Relationship Target="theme/theme1.xml" Type="http://schemas.openxmlformats.org/officeDocument/2006/relationships/theme" Id="rId13"></Relationship><Relationship Target="slides/slide2.xml" Type="http://schemas.openxmlformats.org/officeDocument/2006/relationships/slide" Id="rId3"></Relationship><Relationship Target="slides/slide6.xml" Type="http://schemas.openxmlformats.org/officeDocument/2006/relationships/slide" Id="rId7"></Relationship><Relationship Target="viewProps.xml" Type="http://schemas.openxmlformats.org/officeDocument/2006/relationships/viewProps" Id="rId12"></Relationship><Relationship Target="slides/slide1.xml" Type="http://schemas.openxmlformats.org/officeDocument/2006/relationships/slide" Id="rId2"></Relationship><Relationship Target="slideMasters/slideMaster1.xml" Type="http://schemas.openxmlformats.org/officeDocument/2006/relationships/slideMaster" Id="rId1"></Relationship><Relationship Target="slides/slide5.xml" Type="http://schemas.openxmlformats.org/officeDocument/2006/relationships/slide" Id="rId6"></Relationship><Relationship Target="presProps.xml" Type="http://schemas.openxmlformats.org/officeDocument/2006/relationships/presProps" Id="rId11"></Relationship><Relationship Target="slides/slide4.xml" Type="http://schemas.openxmlformats.org/officeDocument/2006/relationships/slide" Id="rId5"></Relationship><Relationship Target="slides/slide3.xml" Type="http://schemas.openxmlformats.org/officeDocument/2006/relationships/slide" Id="rId4"></Relationship><Relationship Target="handoutMasters/handoutMaster1.xml" Type="http://schemas.openxmlformats.org/officeDocument/2006/relationships/handoutMaster" Id="rId9"></Relationship><Relationship Target="tableStyles.xml" Type="http://schemas.openxmlformats.org/officeDocument/2006/relationships/tableStyles" Id="rId14"></Relationship></Relationships>
</file>

<file path=ppt/handoutMasters/_rels/handoutMaster1.xml.rels><?xml version="1.0" encoding="UTF-8" ?><Relationships xmlns="http://schemas.openxmlformats.org/package/2006/relationships"><Relationship Target="../theme/theme3.xml" Type="http://schemas.openxmlformats.org/officeDocument/2006/relationships/theme" Id="rId1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2/4/2015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2/4/2015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="http://schemas.openxmlformats.org/package/2006/relationships"><Relationship Target="../media/image2.emf" Type="http://schemas.openxmlformats.org/officeDocument/2006/relationships/image" Id="rId3"></Relationship><Relationship Target="../media/image1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media/image3.jp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media/image3.jp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media/image1.jpe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media/image4.jp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media/image5.jp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9" r="19889"/>
          <a:stretch/>
        </p:blipFill>
        <p:spPr>
          <a:xfrm>
            <a:off x="0" y="-2541"/>
            <a:ext cx="9144000" cy="6869049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6" r="19518"/>
          <a:stretch/>
        </p:blipFill>
        <p:spPr>
          <a:xfrm>
            <a:off x="0" y="0"/>
            <a:ext cx="9155981" cy="6876852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theme/theme1.xml" Type="http://schemas.openxmlformats.org/officeDocument/2006/relationships/theme" Id="rId8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5.xml" Type="http://schemas.openxmlformats.org/officeDocument/2006/relationships/slideLayout" Id="rId5"></Relationship><Relationship Target="../slideLayouts/slideLayout4.xml" Type="http://schemas.openxmlformats.org/officeDocument/2006/relationships/slideLayout" Id="rId4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slideLayouts/slideLayout1.xml" Type="http://schemas.openxmlformats.org/officeDocument/2006/relationships/slideLayout" Id="rId1"></Relationship></Relationships>
</file>

<file path=ppt/slides/_rels/slide2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_rels/slide3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_rels/slide4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_rels/slide5.xml.rels><?xml version="1.0" encoding="UTF-8" ?><Relationships xmlns="http://schemas.openxmlformats.org/package/2006/relationships"><Relationship Target="../slideLayouts/slideLayout3.xml" Type="http://schemas.openxmlformats.org/officeDocument/2006/relationships/slideLayout" Id="rId1"></Relationship></Relationships>
</file>

<file path=ppt/slides/_rels/slide6.xml.rels><?xml version="1.0" encoding="UTF-8" ?><Relationships xmlns="http://schemas.openxmlformats.org/package/2006/relationships"><Relationship Target="../slideLayouts/slideLayout5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4" y="4170329"/>
            <a:ext cx="7049248" cy="1297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2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Standing Committee on </a:t>
            </a:r>
          </a:p>
          <a:p>
            <a:pPr algn="ctr">
              <a:lnSpc>
                <a:spcPts val="4700"/>
              </a:lnSpc>
            </a:pPr>
            <a:r>
              <a:rPr lang="en-US" sz="2400" dirty="0">
                <a:solidFill>
                  <a:srgbClr val="FFFFFF"/>
                </a:solidFill>
                <a:latin typeface="Source Sans Pro"/>
                <a:cs typeface="Source Sans Pro"/>
              </a:rPr>
              <a:t>Improvement </a:t>
            </a:r>
            <a:r>
              <a:rPr lang="en-US" sz="2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Implementation</a:t>
            </a:r>
            <a:endParaRPr lang="en-US" sz="2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2965" y="5502070"/>
            <a:ext cx="7592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Anne Aikman-Scalese, SCI Chair | ICANN-52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February 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5646" y="6271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667878"/>
          </a:xfrm>
        </p:spPr>
        <p:txBody>
          <a:bodyPr/>
          <a:lstStyle/>
          <a:p>
            <a:r>
              <a:rPr lang="en-US" dirty="0" smtClean="0"/>
              <a:t>SCI Scope of Work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42875" y="960438"/>
            <a:ext cx="8696325" cy="51292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350" indent="0">
              <a:buNone/>
              <a:defRPr/>
            </a:pPr>
            <a:r>
              <a:rPr lang="en-US" sz="2000" b="1" u="sng" dirty="0" smtClean="0">
                <a:solidFill>
                  <a:schemeClr val="tx2"/>
                </a:solidFill>
                <a:latin typeface="Source Sans Pro Light" pitchFamily="34" charset="0"/>
                <a:cs typeface="Source Sans Pro"/>
              </a:rPr>
              <a:t>Revised Charter approved 31 October 2013 by the GNSO Council : </a:t>
            </a:r>
          </a:p>
          <a:p>
            <a:pPr marL="476250">
              <a:defRPr/>
            </a:pPr>
            <a:endParaRPr lang="en-US" sz="2000" b="1" dirty="0" smtClean="0">
              <a:solidFill>
                <a:schemeClr val="tx2"/>
              </a:solidFill>
              <a:latin typeface="Source Sans Pro Light" pitchFamily="34" charset="0"/>
              <a:cs typeface="Source Sans Pro"/>
            </a:endParaRPr>
          </a:p>
          <a:p>
            <a:pPr marL="476250">
              <a:spcAft>
                <a:spcPts val="1200"/>
              </a:spcAft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Source Sans Pro Light" pitchFamily="34" charset="0"/>
                <a:cs typeface="Source Sans Pro"/>
              </a:rPr>
              <a:t>SCI reviews and assesses the effective functioning of the GNSO Procedures and Working Group Guidelines:</a:t>
            </a:r>
          </a:p>
          <a:p>
            <a:pPr lvl="1">
              <a:spcAft>
                <a:spcPts val="1200"/>
              </a:spcAft>
              <a:defRPr/>
            </a:pPr>
            <a:r>
              <a:rPr lang="en-US" sz="1800" b="1" i="1" dirty="0" smtClean="0">
                <a:solidFill>
                  <a:schemeClr val="tx2"/>
                </a:solidFill>
                <a:latin typeface="Source Sans Pro Light" pitchFamily="34" charset="0"/>
                <a:cs typeface="Source Sans Pro"/>
              </a:rPr>
              <a:t>On request, for those procedures and guidelines that have been identified as presenting immediate problems</a:t>
            </a:r>
          </a:p>
          <a:p>
            <a:pPr lvl="1">
              <a:defRPr/>
            </a:pPr>
            <a:r>
              <a:rPr lang="en-US" sz="1800" b="1" i="1" dirty="0" smtClean="0">
                <a:solidFill>
                  <a:schemeClr val="tx2"/>
                </a:solidFill>
                <a:latin typeface="Source Sans Pro Light" pitchFamily="34" charset="0"/>
                <a:cs typeface="Source Sans Pro"/>
              </a:rPr>
              <a:t>On a periodic timescale for all procedures and guidelines in order to identify possible issues and/or improvements (subject to a clear definition by the SCI on which procedures and guidelines should be reviewed)</a:t>
            </a:r>
          </a:p>
          <a:p>
            <a:pPr marL="457200" lvl="1" indent="0">
              <a:buNone/>
              <a:defRPr/>
            </a:pPr>
            <a:endParaRPr lang="en-US" sz="2000" b="1" i="1" dirty="0" smtClean="0">
              <a:solidFill>
                <a:schemeClr val="tx2"/>
              </a:solidFill>
              <a:latin typeface="Source Sans Pro Light" pitchFamily="34" charset="0"/>
              <a:cs typeface="Source Sans Pro"/>
            </a:endParaRPr>
          </a:p>
          <a:p>
            <a:pPr marL="476250"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Source Sans Pro Light" pitchFamily="34" charset="0"/>
                <a:cs typeface="Source Sans Pro"/>
              </a:rPr>
              <a:t>SCI considers requests identified either by the GNSO Council or a group chartered by the GNSO Council as needing discussion.</a:t>
            </a:r>
          </a:p>
          <a:p>
            <a:pPr>
              <a:defRPr/>
            </a:pPr>
            <a:endParaRPr lang="en-US" sz="2000" b="1" dirty="0">
              <a:latin typeface="Source Sans Pro Light" pitchFamily="34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5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1155828"/>
          </a:xfrm>
        </p:spPr>
        <p:txBody>
          <a:bodyPr/>
          <a:lstStyle/>
          <a:p>
            <a:r>
              <a:rPr lang="en-US" dirty="0" smtClean="0"/>
              <a:t>Potential Work Items – “Immediate Problems”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499" y="1132275"/>
            <a:ext cx="872597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75000"/>
            </a:pPr>
            <a:endParaRPr lang="en-US" dirty="0" smtClean="0">
              <a:solidFill>
                <a:srgbClr val="1768B1"/>
              </a:solidFill>
              <a:latin typeface="Source Sans Pro Light"/>
              <a:cs typeface="Source Sans Pro Ligh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SzPct val="75000"/>
            </a:pPr>
            <a:r>
              <a:rPr lang="en-US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Friendly </a:t>
            </a:r>
            <a:r>
              <a:rPr lang="en-US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amendments  to </a:t>
            </a:r>
            <a:r>
              <a:rPr lang="en-US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motions: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Not currently addressed in the GNSO Operating Procedures.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Currently placed on hold by the GNSO Council (as of 15 January 2015).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Discussed in January 20 SCI call, on the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SCI list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, and via “straw poll”.</a:t>
            </a:r>
          </a:p>
          <a:p>
            <a:pPr>
              <a:spcBef>
                <a:spcPts val="2400"/>
              </a:spcBef>
              <a:spcAft>
                <a:spcPts val="1200"/>
              </a:spcAft>
              <a:buSzPct val="75000"/>
            </a:pPr>
            <a:r>
              <a:rPr lang="en-US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Interplay of 10-day waiver rule with resubmission of motion rules: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Council approved 10-day waiver on time limit for submission of motions under certain circumstances (including unanimous agreement by Council members.)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Discussed in January 20 call, on the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SCI list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, and via “straw poll”.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1768B1"/>
              </a:solidFill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6640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Items – “Periodic Timescale” Review 	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92098" y="1003609"/>
            <a:ext cx="750477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SzPct val="75000"/>
            </a:pPr>
            <a:r>
              <a:rPr lang="en-US" sz="2000" b="1" u="sng" dirty="0">
                <a:solidFill>
                  <a:srgbClr val="1768B1"/>
                </a:solidFill>
                <a:latin typeface="Source Sans Pro Light"/>
                <a:cs typeface="Source Sans Pro Light"/>
              </a:rPr>
              <a:t>Periodic Review of GNSO Council Operating Procedures, which </a:t>
            </a:r>
            <a:r>
              <a:rPr lang="en-US" sz="2000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may </a:t>
            </a:r>
            <a:r>
              <a:rPr lang="en-US" sz="2000" b="1" u="sng" dirty="0">
                <a:solidFill>
                  <a:srgbClr val="1768B1"/>
                </a:solidFill>
                <a:latin typeface="Source Sans Pro Light"/>
                <a:cs typeface="Source Sans Pro Light"/>
              </a:rPr>
              <a:t>include</a:t>
            </a:r>
            <a:r>
              <a:rPr lang="en-US" sz="2000" b="1" u="sng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:</a:t>
            </a:r>
          </a:p>
          <a:p>
            <a:pPr marL="342900" lvl="1" indent="-3429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Voting </a:t>
            </a: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Thresholds </a:t>
            </a:r>
            <a:r>
              <a:rPr lang="en-US" sz="2000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– (currently placed on hold by the GNSO Council as of 15 January 2015</a:t>
            </a: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).</a:t>
            </a:r>
            <a:endParaRPr lang="en-US" sz="2000" b="1" dirty="0">
              <a:solidFill>
                <a:srgbClr val="1768B1"/>
              </a:solidFill>
              <a:latin typeface="Source Sans Pro Light"/>
              <a:cs typeface="Source Sans Pro Light"/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GNSO Working Group Consensus Levels (GNSO Council has agreed to consider initiating work</a:t>
            </a: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).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Full review of GNSO Operating Procedures (including PDP Manual and WG Guidelines).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SCI has noted possible impact of GNSO Review exercise on timing of </a:t>
            </a: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the above “Periodic Timescale”  </a:t>
            </a:r>
            <a:r>
              <a:rPr lang="en-US" sz="2000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work items</a:t>
            </a:r>
            <a:r>
              <a:rPr lang="en-US" sz="2000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.</a:t>
            </a:r>
            <a:endParaRPr lang="en-US" sz="2000" dirty="0" smtClean="0">
              <a:solidFill>
                <a:srgbClr val="1768B1"/>
              </a:solidFill>
              <a:latin typeface="Source Sans Pro Light"/>
              <a:cs typeface="Source Sans Pro Ligh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SzPct val="75000"/>
            </a:pPr>
            <a:endParaRPr lang="en-US" sz="2000" dirty="0">
              <a:solidFill>
                <a:srgbClr val="1768B1"/>
              </a:solidFill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654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70329" y="0"/>
            <a:ext cx="9144000" cy="667878"/>
          </a:xfrm>
        </p:spPr>
        <p:txBody>
          <a:bodyPr/>
          <a:lstStyle/>
          <a:p>
            <a:r>
              <a:rPr lang="en-US" dirty="0" smtClean="0"/>
              <a:t>Next Steps for SCI Work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4601" y="1315569"/>
            <a:ext cx="8103072" cy="40626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Begin work on “immediate issues”  (if any) as </a:t>
            </a:r>
            <a:r>
              <a:rPr lang="en-US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instructed by GNSO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Council – e.g. friendly amendments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 or 10-day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waiver effect on resubmitted motions.   Consensus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call prior to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forwarding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recommendation.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endParaRPr lang="en-US" b="1" dirty="0">
              <a:solidFill>
                <a:srgbClr val="1768B1"/>
              </a:solidFill>
              <a:latin typeface="Source Sans Pro Light"/>
              <a:cs typeface="Source Sans Pro Light"/>
            </a:endParaRP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If no instructions are received as to “immediate issues”, begin  to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develop 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a consistent plan for “periodic timescale” review issues – including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, as per the Charter,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“items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to be reviewed, proposed timelines, as well as additional resources needed, if any”.   Consensus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call prior to forwarding recommendation.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SzPct val="75000"/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1768B1"/>
              </a:solidFill>
              <a:latin typeface="Source Sans Pro Light"/>
              <a:cs typeface="Source Sans Pro Light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Present </a:t>
            </a:r>
            <a:r>
              <a:rPr lang="en-US" b="1" dirty="0">
                <a:solidFill>
                  <a:srgbClr val="1768B1"/>
                </a:solidFill>
                <a:latin typeface="Source Sans Pro Light"/>
                <a:cs typeface="Source Sans Pro Light"/>
              </a:rPr>
              <a:t>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recommendations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to 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the </a:t>
            </a:r>
            <a:r>
              <a:rPr lang="en-US" b="1" dirty="0" err="1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GNSO</a:t>
            </a:r>
            <a:r>
              <a:rPr lang="en-US" b="1" dirty="0" smtClean="0">
                <a:solidFill>
                  <a:srgbClr val="1768B1"/>
                </a:solidFill>
                <a:latin typeface="Source Sans Pro Light"/>
                <a:cs typeface="Source Sans Pro Light"/>
              </a:rPr>
              <a:t> .</a:t>
            </a:r>
            <a:endParaRPr lang="en-US" b="1" dirty="0">
              <a:solidFill>
                <a:srgbClr val="0C1F24"/>
              </a:solidFill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84990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68313" y="2377590"/>
            <a:ext cx="8574087" cy="937110"/>
          </a:xfrm>
        </p:spPr>
        <p:txBody>
          <a:bodyPr/>
          <a:lstStyle/>
          <a:p>
            <a:pPr algn="ctr"/>
            <a:r>
              <a:rPr lang="en-US" b="1" dirty="0" smtClean="0">
                <a:latin typeface="Source Sans Pro"/>
                <a:cs typeface="Source Sans Pro"/>
              </a:rPr>
              <a:t>Thank you!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BCE7DD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BCE7D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BCE7D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itlesOfParts>
    <vt:vector size="7" baseType="lpstr">
      <vt:lpstr>Office Theme</vt:lpstr>
      <vt:lpstr>PowerPoint Presentation</vt:lpstr>
      <vt:lpstr>SCI Scope of Work</vt:lpstr>
      <vt:lpstr>Potential Work Items – “Immediate Problems”</vt:lpstr>
      <vt:lpstr>Work Items – “Periodic Timescale” Review  </vt:lpstr>
      <vt:lpstr>Next Steps for SCI Work</vt:lpstr>
      <vt:lpstr>PowerPoint Presentation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