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Override PartName="/ppt/notesSlides/notesSlide27.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notesSlides/notesSlide14.xml" ContentType="application/vnd.openxmlformats-officedocument.presentationml.notesSlide+xml"/>
  <Override PartName="/ppt/notesSlides/notesSlide23.xml" ContentType="application/vnd.openxmlformats-officedocument.presentationml.notesSlide+xml"/>
  <Override PartName="/docProps/custom.xml" ContentType="application/vnd.openxmlformats-officedocument.custom-properties+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jpeg" ContentType="image/jpeg"/>
  <Default Extension="emf" ContentType="image/x-emf"/>
  <Override PartName="/ppt/notesSlides/notesSlide17.xml" ContentType="application/vnd.openxmlformats-officedocument.presentationml.notesSlide+xml"/>
  <Override PartName="/ppt/notesSlides/notesSlide28.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1"/>
  </p:sldMasterIdLst>
  <p:notesMasterIdLst>
    <p:notesMasterId r:id="rId31"/>
  </p:notesMasterIdLst>
  <p:handoutMasterIdLst>
    <p:handoutMasterId r:id="rId32"/>
  </p:handoutMasterIdLst>
  <p:sldIdLst>
    <p:sldId id="256" r:id="rId2"/>
    <p:sldId id="322" r:id="rId3"/>
    <p:sldId id="356" r:id="rId4"/>
    <p:sldId id="360" r:id="rId5"/>
    <p:sldId id="361" r:id="rId6"/>
    <p:sldId id="365" r:id="rId7"/>
    <p:sldId id="366" r:id="rId8"/>
    <p:sldId id="367" r:id="rId9"/>
    <p:sldId id="368" r:id="rId10"/>
    <p:sldId id="369" r:id="rId11"/>
    <p:sldId id="371" r:id="rId12"/>
    <p:sldId id="374" r:id="rId13"/>
    <p:sldId id="375" r:id="rId14"/>
    <p:sldId id="364" r:id="rId15"/>
    <p:sldId id="376" r:id="rId16"/>
    <p:sldId id="377" r:id="rId17"/>
    <p:sldId id="378" r:id="rId18"/>
    <p:sldId id="379" r:id="rId19"/>
    <p:sldId id="380" r:id="rId20"/>
    <p:sldId id="381" r:id="rId21"/>
    <p:sldId id="372" r:id="rId22"/>
    <p:sldId id="382" r:id="rId23"/>
    <p:sldId id="383" r:id="rId24"/>
    <p:sldId id="385" r:id="rId25"/>
    <p:sldId id="386" r:id="rId26"/>
    <p:sldId id="387" r:id="rId27"/>
    <p:sldId id="388" r:id="rId28"/>
    <p:sldId id="389" r:id="rId29"/>
    <p:sldId id="390" r:id="rId3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1422">
          <p15:clr>
            <a:srgbClr val="A4A3A4"/>
          </p15:clr>
        </p15:guide>
        <p15:guide id="2" pos="2880">
          <p15:clr>
            <a:srgbClr val="A4A3A4"/>
          </p15:clr>
        </p15:guide>
      </p15:sldGuideLst>
    </p:ext>
    <p:ext uri="{2D200454-40CA-4A62-9FC3-DE9A4176ACB9}">
      <p15:notesGuideLst xmlns:p15="http://schemas.microsoft.com/office/powerpoint/2012/main" xmlns="">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9C240F"/>
    <a:srgbClr val="CB460F"/>
    <a:srgbClr val="FA5B36"/>
    <a:srgbClr val="0E4B91"/>
    <a:srgbClr val="18548A"/>
    <a:srgbClr val="15538C"/>
    <a:srgbClr val="0B2F49"/>
    <a:srgbClr val="092F4B"/>
    <a:srgbClr val="A1472D"/>
    <a:srgbClr val="A34729"/>
  </p:clrMru>
  <p:extLst>
    <p:ext uri="{E76CE94A-603C-4142-B9EB-6D1370010A27}">
      <p14:discardImageEditData xmlns:p14="http://schemas.microsoft.com/office/powerpoint/2010/main" xmlns="" val="0"/>
    </p:ext>
    <p:ext uri="{D31A062A-798A-4329-ABDD-BBA856620510}">
      <p14:defaultImageDpi xmlns:p14="http://schemas.microsoft.com/office/powerpoint/2010/main" xmlns="" val="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546" autoAdjust="0"/>
    <p:restoredTop sz="86356" autoAdjust="0"/>
  </p:normalViewPr>
  <p:slideViewPr>
    <p:cSldViewPr snapToGrid="0" snapToObjects="1">
      <p:cViewPr varScale="1">
        <p:scale>
          <a:sx n="72" d="100"/>
          <a:sy n="72" d="100"/>
        </p:scale>
        <p:origin x="-1680" y="-96"/>
      </p:cViewPr>
      <p:guideLst>
        <p:guide orient="horz" pos="1422"/>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snapToObjects="1">
      <p:cViewPr varScale="1">
        <p:scale>
          <a:sx n="119" d="100"/>
          <a:sy n="119" d="100"/>
        </p:scale>
        <p:origin x="3536" y="184"/>
      </p:cViewPr>
      <p:guideLst>
        <p:guide orient="horz" pos="2880"/>
        <p:guide pos="216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A68F13CC-A6A6-524A-A0F8-DAB9B298E3B6}" type="datetimeFigureOut">
              <a:rPr lang="en-US" smtClean="0"/>
              <a:pPr/>
              <a:t>8/23/2017</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07CED518-EFD6-E34B-989E-6B6564A75595}" type="slidenum">
              <a:rPr lang="en-US" smtClean="0"/>
              <a:pPr/>
              <a:t>&lt;#&gt;</a:t>
            </a:fld>
            <a:endParaRPr lang="en-US"/>
          </a:p>
        </p:txBody>
      </p:sp>
    </p:spTree>
    <p:extLst>
      <p:ext uri="{BB962C8B-B14F-4D97-AF65-F5344CB8AC3E}">
        <p14:creationId xmlns:p14="http://schemas.microsoft.com/office/powerpoint/2010/main" xmlns="" val="2314000492"/>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2A614CD-FA73-DF49-AA13-A5EF746D725A}" type="datetimeFigureOut">
              <a:rPr lang="en-US" smtClean="0"/>
              <a:pPr/>
              <a:t>8/23/2017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002FF9-4628-B146-9948-95257A430692}" type="slidenum">
              <a:rPr lang="en-US" smtClean="0"/>
              <a:pPr/>
              <a:t>&lt;#&gt;</a:t>
            </a:fld>
            <a:endParaRPr lang="en-US"/>
          </a:p>
        </p:txBody>
      </p:sp>
    </p:spTree>
    <p:extLst>
      <p:ext uri="{BB962C8B-B14F-4D97-AF65-F5344CB8AC3E}">
        <p14:creationId xmlns:p14="http://schemas.microsoft.com/office/powerpoint/2010/main" xmlns="" val="2156899491"/>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smtClean="0"/>
          </a:p>
        </p:txBody>
      </p:sp>
      <p:sp>
        <p:nvSpPr>
          <p:cNvPr id="4" name="Slide Number Placeholder 3"/>
          <p:cNvSpPr>
            <a:spLocks noGrp="1"/>
          </p:cNvSpPr>
          <p:nvPr>
            <p:ph type="sldNum" sz="quarter" idx="10"/>
          </p:nvPr>
        </p:nvSpPr>
        <p:spPr/>
        <p:txBody>
          <a:bodyPr/>
          <a:lstStyle/>
          <a:p>
            <a:fld id="{7E002FF9-4628-B146-9948-95257A430692}" type="slidenum">
              <a:rPr lang="en-US" smtClean="0"/>
              <a:pPr/>
              <a:t>1</a:t>
            </a:fld>
            <a:endParaRPr lang="en-US"/>
          </a:p>
        </p:txBody>
      </p:sp>
    </p:spTree>
    <p:extLst>
      <p:ext uri="{BB962C8B-B14F-4D97-AF65-F5344CB8AC3E}">
        <p14:creationId xmlns:p14="http://schemas.microsoft.com/office/powerpoint/2010/main" xmlns="" val="166165407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a:t>
            </a:r>
            <a:r>
              <a:rPr lang="en-US" baseline="0" dirty="0" smtClean="0"/>
              <a:t> is a simpler agenda slide, the outline for your presentation.  </a:t>
            </a:r>
            <a:endParaRPr lang="en-US" dirty="0"/>
          </a:p>
        </p:txBody>
      </p:sp>
      <p:sp>
        <p:nvSpPr>
          <p:cNvPr id="4" name="Slide Number Placeholder 3"/>
          <p:cNvSpPr>
            <a:spLocks noGrp="1"/>
          </p:cNvSpPr>
          <p:nvPr>
            <p:ph type="sldNum" sz="quarter" idx="10"/>
          </p:nvPr>
        </p:nvSpPr>
        <p:spPr/>
        <p:txBody>
          <a:bodyPr/>
          <a:lstStyle/>
          <a:p>
            <a:fld id="{7E002FF9-4628-B146-9948-95257A430692}" type="slidenum">
              <a:rPr lang="en-US" smtClean="0"/>
              <a:pPr/>
              <a:t>10</a:t>
            </a:fld>
            <a:endParaRPr lang="en-US"/>
          </a:p>
        </p:txBody>
      </p:sp>
    </p:spTree>
    <p:extLst>
      <p:ext uri="{BB962C8B-B14F-4D97-AF65-F5344CB8AC3E}">
        <p14:creationId xmlns:p14="http://schemas.microsoft.com/office/powerpoint/2010/main" xmlns="" val="366636270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a:t>
            </a:r>
            <a:r>
              <a:rPr lang="en-US" baseline="0" dirty="0" smtClean="0"/>
              <a:t> is a simpler agenda slide, the outline for your presentation.  </a:t>
            </a:r>
            <a:endParaRPr lang="en-US" dirty="0"/>
          </a:p>
        </p:txBody>
      </p:sp>
      <p:sp>
        <p:nvSpPr>
          <p:cNvPr id="4" name="Slide Number Placeholder 3"/>
          <p:cNvSpPr>
            <a:spLocks noGrp="1"/>
          </p:cNvSpPr>
          <p:nvPr>
            <p:ph type="sldNum" sz="quarter" idx="10"/>
          </p:nvPr>
        </p:nvSpPr>
        <p:spPr/>
        <p:txBody>
          <a:bodyPr/>
          <a:lstStyle/>
          <a:p>
            <a:fld id="{7E002FF9-4628-B146-9948-95257A430692}" type="slidenum">
              <a:rPr lang="en-US" smtClean="0"/>
              <a:pPr/>
              <a:t>11</a:t>
            </a:fld>
            <a:endParaRPr lang="en-US"/>
          </a:p>
        </p:txBody>
      </p:sp>
    </p:spTree>
    <p:extLst>
      <p:ext uri="{BB962C8B-B14F-4D97-AF65-F5344CB8AC3E}">
        <p14:creationId xmlns:p14="http://schemas.microsoft.com/office/powerpoint/2010/main" xmlns="" val="366636270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a:t>
            </a:r>
            <a:r>
              <a:rPr lang="en-US" baseline="0" dirty="0" smtClean="0"/>
              <a:t> is a simpler agenda slide, the outline for your presentation.  </a:t>
            </a:r>
            <a:endParaRPr lang="en-US" dirty="0"/>
          </a:p>
        </p:txBody>
      </p:sp>
      <p:sp>
        <p:nvSpPr>
          <p:cNvPr id="4" name="Slide Number Placeholder 3"/>
          <p:cNvSpPr>
            <a:spLocks noGrp="1"/>
          </p:cNvSpPr>
          <p:nvPr>
            <p:ph type="sldNum" sz="quarter" idx="10"/>
          </p:nvPr>
        </p:nvSpPr>
        <p:spPr/>
        <p:txBody>
          <a:bodyPr/>
          <a:lstStyle/>
          <a:p>
            <a:fld id="{7E002FF9-4628-B146-9948-95257A430692}" type="slidenum">
              <a:rPr lang="en-US" smtClean="0"/>
              <a:pPr/>
              <a:t>12</a:t>
            </a:fld>
            <a:endParaRPr lang="en-US"/>
          </a:p>
        </p:txBody>
      </p:sp>
    </p:spTree>
    <p:extLst>
      <p:ext uri="{BB962C8B-B14F-4D97-AF65-F5344CB8AC3E}">
        <p14:creationId xmlns:p14="http://schemas.microsoft.com/office/powerpoint/2010/main" xmlns="" val="366636270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a:t>
            </a:r>
            <a:r>
              <a:rPr lang="en-US" baseline="0" dirty="0" smtClean="0"/>
              <a:t> is a simpler agenda slide, the outline for your presentation.  </a:t>
            </a:r>
            <a:endParaRPr lang="en-US" dirty="0"/>
          </a:p>
        </p:txBody>
      </p:sp>
      <p:sp>
        <p:nvSpPr>
          <p:cNvPr id="4" name="Slide Number Placeholder 3"/>
          <p:cNvSpPr>
            <a:spLocks noGrp="1"/>
          </p:cNvSpPr>
          <p:nvPr>
            <p:ph type="sldNum" sz="quarter" idx="10"/>
          </p:nvPr>
        </p:nvSpPr>
        <p:spPr/>
        <p:txBody>
          <a:bodyPr/>
          <a:lstStyle/>
          <a:p>
            <a:fld id="{7E002FF9-4628-B146-9948-95257A430692}" type="slidenum">
              <a:rPr lang="en-US" smtClean="0"/>
              <a:pPr/>
              <a:t>13</a:t>
            </a:fld>
            <a:endParaRPr lang="en-US"/>
          </a:p>
        </p:txBody>
      </p:sp>
    </p:spTree>
    <p:extLst>
      <p:ext uri="{BB962C8B-B14F-4D97-AF65-F5344CB8AC3E}">
        <p14:creationId xmlns:p14="http://schemas.microsoft.com/office/powerpoint/2010/main" xmlns="" val="366636270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a:t>
            </a:r>
            <a:r>
              <a:rPr lang="en-US" baseline="0" dirty="0" smtClean="0"/>
              <a:t> is a simpler agenda slide, the outline for your presentation.  </a:t>
            </a:r>
            <a:endParaRPr lang="en-US" dirty="0"/>
          </a:p>
        </p:txBody>
      </p:sp>
      <p:sp>
        <p:nvSpPr>
          <p:cNvPr id="4" name="Slide Number Placeholder 3"/>
          <p:cNvSpPr>
            <a:spLocks noGrp="1"/>
          </p:cNvSpPr>
          <p:nvPr>
            <p:ph type="sldNum" sz="quarter" idx="10"/>
          </p:nvPr>
        </p:nvSpPr>
        <p:spPr/>
        <p:txBody>
          <a:bodyPr/>
          <a:lstStyle/>
          <a:p>
            <a:fld id="{7E002FF9-4628-B146-9948-95257A430692}" type="slidenum">
              <a:rPr lang="en-US" smtClean="0"/>
              <a:pPr/>
              <a:t>14</a:t>
            </a:fld>
            <a:endParaRPr lang="en-US"/>
          </a:p>
        </p:txBody>
      </p:sp>
    </p:spTree>
    <p:extLst>
      <p:ext uri="{BB962C8B-B14F-4D97-AF65-F5344CB8AC3E}">
        <p14:creationId xmlns:p14="http://schemas.microsoft.com/office/powerpoint/2010/main" xmlns="" val="366636270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a:t>
            </a:r>
            <a:r>
              <a:rPr lang="en-US" baseline="0" dirty="0" smtClean="0"/>
              <a:t> is a simpler agenda slide, the outline for your presentation.  </a:t>
            </a:r>
            <a:endParaRPr lang="en-US" dirty="0"/>
          </a:p>
        </p:txBody>
      </p:sp>
      <p:sp>
        <p:nvSpPr>
          <p:cNvPr id="4" name="Slide Number Placeholder 3"/>
          <p:cNvSpPr>
            <a:spLocks noGrp="1"/>
          </p:cNvSpPr>
          <p:nvPr>
            <p:ph type="sldNum" sz="quarter" idx="10"/>
          </p:nvPr>
        </p:nvSpPr>
        <p:spPr/>
        <p:txBody>
          <a:bodyPr/>
          <a:lstStyle/>
          <a:p>
            <a:fld id="{7E002FF9-4628-B146-9948-95257A430692}" type="slidenum">
              <a:rPr lang="en-US" smtClean="0"/>
              <a:pPr/>
              <a:t>15</a:t>
            </a:fld>
            <a:endParaRPr lang="en-US"/>
          </a:p>
        </p:txBody>
      </p:sp>
    </p:spTree>
    <p:extLst>
      <p:ext uri="{BB962C8B-B14F-4D97-AF65-F5344CB8AC3E}">
        <p14:creationId xmlns:p14="http://schemas.microsoft.com/office/powerpoint/2010/main" xmlns="" val="366636270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a:t>
            </a:r>
            <a:r>
              <a:rPr lang="en-US" baseline="0" dirty="0" smtClean="0"/>
              <a:t> is a simpler agenda slide, the outline for your presentation.  </a:t>
            </a:r>
            <a:endParaRPr lang="en-US" dirty="0"/>
          </a:p>
        </p:txBody>
      </p:sp>
      <p:sp>
        <p:nvSpPr>
          <p:cNvPr id="4" name="Slide Number Placeholder 3"/>
          <p:cNvSpPr>
            <a:spLocks noGrp="1"/>
          </p:cNvSpPr>
          <p:nvPr>
            <p:ph type="sldNum" sz="quarter" idx="10"/>
          </p:nvPr>
        </p:nvSpPr>
        <p:spPr/>
        <p:txBody>
          <a:bodyPr/>
          <a:lstStyle/>
          <a:p>
            <a:fld id="{7E002FF9-4628-B146-9948-95257A430692}" type="slidenum">
              <a:rPr lang="en-US" smtClean="0"/>
              <a:pPr/>
              <a:t>16</a:t>
            </a:fld>
            <a:endParaRPr lang="en-US"/>
          </a:p>
        </p:txBody>
      </p:sp>
    </p:spTree>
    <p:extLst>
      <p:ext uri="{BB962C8B-B14F-4D97-AF65-F5344CB8AC3E}">
        <p14:creationId xmlns:p14="http://schemas.microsoft.com/office/powerpoint/2010/main" xmlns="" val="366636270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a:t>
            </a:r>
            <a:r>
              <a:rPr lang="en-US" baseline="0" dirty="0" smtClean="0"/>
              <a:t> is a simpler agenda slide, the outline for your presentation.  </a:t>
            </a:r>
            <a:endParaRPr lang="en-US" dirty="0"/>
          </a:p>
        </p:txBody>
      </p:sp>
      <p:sp>
        <p:nvSpPr>
          <p:cNvPr id="4" name="Slide Number Placeholder 3"/>
          <p:cNvSpPr>
            <a:spLocks noGrp="1"/>
          </p:cNvSpPr>
          <p:nvPr>
            <p:ph type="sldNum" sz="quarter" idx="10"/>
          </p:nvPr>
        </p:nvSpPr>
        <p:spPr/>
        <p:txBody>
          <a:bodyPr/>
          <a:lstStyle/>
          <a:p>
            <a:fld id="{7E002FF9-4628-B146-9948-95257A430692}" type="slidenum">
              <a:rPr lang="en-US" smtClean="0"/>
              <a:pPr/>
              <a:t>17</a:t>
            </a:fld>
            <a:endParaRPr lang="en-US"/>
          </a:p>
        </p:txBody>
      </p:sp>
    </p:spTree>
    <p:extLst>
      <p:ext uri="{BB962C8B-B14F-4D97-AF65-F5344CB8AC3E}">
        <p14:creationId xmlns:p14="http://schemas.microsoft.com/office/powerpoint/2010/main" xmlns="" val="366636270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a:t>
            </a:r>
            <a:r>
              <a:rPr lang="en-US" baseline="0" dirty="0" smtClean="0"/>
              <a:t> is a simpler agenda slide, the outline for your presentation.  </a:t>
            </a:r>
            <a:endParaRPr lang="en-US" dirty="0"/>
          </a:p>
        </p:txBody>
      </p:sp>
      <p:sp>
        <p:nvSpPr>
          <p:cNvPr id="4" name="Slide Number Placeholder 3"/>
          <p:cNvSpPr>
            <a:spLocks noGrp="1"/>
          </p:cNvSpPr>
          <p:nvPr>
            <p:ph type="sldNum" sz="quarter" idx="10"/>
          </p:nvPr>
        </p:nvSpPr>
        <p:spPr/>
        <p:txBody>
          <a:bodyPr/>
          <a:lstStyle/>
          <a:p>
            <a:fld id="{7E002FF9-4628-B146-9948-95257A430692}" type="slidenum">
              <a:rPr lang="en-US" smtClean="0"/>
              <a:pPr/>
              <a:t>18</a:t>
            </a:fld>
            <a:endParaRPr lang="en-US"/>
          </a:p>
        </p:txBody>
      </p:sp>
    </p:spTree>
    <p:extLst>
      <p:ext uri="{BB962C8B-B14F-4D97-AF65-F5344CB8AC3E}">
        <p14:creationId xmlns:p14="http://schemas.microsoft.com/office/powerpoint/2010/main" xmlns="" val="366636270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a:t>
            </a:r>
            <a:r>
              <a:rPr lang="en-US" baseline="0" dirty="0" smtClean="0"/>
              <a:t> is a simpler agenda slide, the outline for your presentation.  </a:t>
            </a:r>
            <a:endParaRPr lang="en-US" dirty="0"/>
          </a:p>
        </p:txBody>
      </p:sp>
      <p:sp>
        <p:nvSpPr>
          <p:cNvPr id="4" name="Slide Number Placeholder 3"/>
          <p:cNvSpPr>
            <a:spLocks noGrp="1"/>
          </p:cNvSpPr>
          <p:nvPr>
            <p:ph type="sldNum" sz="quarter" idx="10"/>
          </p:nvPr>
        </p:nvSpPr>
        <p:spPr/>
        <p:txBody>
          <a:bodyPr/>
          <a:lstStyle/>
          <a:p>
            <a:fld id="{7E002FF9-4628-B146-9948-95257A430692}" type="slidenum">
              <a:rPr lang="en-US" smtClean="0"/>
              <a:pPr/>
              <a:t>19</a:t>
            </a:fld>
            <a:endParaRPr lang="en-US"/>
          </a:p>
        </p:txBody>
      </p:sp>
    </p:spTree>
    <p:extLst>
      <p:ext uri="{BB962C8B-B14F-4D97-AF65-F5344CB8AC3E}">
        <p14:creationId xmlns:p14="http://schemas.microsoft.com/office/powerpoint/2010/main" xmlns="" val="366636270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is a stylized agenda slide</a:t>
            </a:r>
            <a:r>
              <a:rPr lang="en-US" baseline="0" dirty="0" smtClean="0"/>
              <a:t> for your presentation.</a:t>
            </a:r>
          </a:p>
          <a:p>
            <a:endParaRPr lang="en-US" baseline="0" dirty="0" smtClean="0"/>
          </a:p>
          <a:p>
            <a:r>
              <a:rPr lang="en-US" dirty="0" smtClean="0"/>
              <a:t>To</a:t>
            </a:r>
            <a:r>
              <a:rPr lang="en-US" baseline="0" dirty="0" smtClean="0"/>
              <a:t> </a:t>
            </a:r>
            <a:r>
              <a:rPr lang="en-US" dirty="0" smtClean="0"/>
              <a:t>delete a box,</a:t>
            </a:r>
            <a:r>
              <a:rPr lang="en-US" baseline="0" dirty="0" smtClean="0"/>
              <a:t> </a:t>
            </a:r>
            <a:r>
              <a:rPr lang="en-US" dirty="0" smtClean="0"/>
              <a:t>if there are too many boxes,</a:t>
            </a:r>
            <a:r>
              <a:rPr lang="en-US" baseline="0" dirty="0" smtClean="0"/>
              <a:t> click the edge of the box, ensure the entire box is highlighted, then DELETE.  </a:t>
            </a:r>
          </a:p>
          <a:p>
            <a:endParaRPr lang="en-US" baseline="0" dirty="0" smtClean="0"/>
          </a:p>
          <a:p>
            <a:r>
              <a:rPr lang="en-US" baseline="0" dirty="0" smtClean="0"/>
              <a:t>To update the numbers and text, click inside the circle for the numbers or in the box for the text, revise the text.</a:t>
            </a:r>
            <a:endParaRPr lang="en-US" dirty="0"/>
          </a:p>
        </p:txBody>
      </p:sp>
      <p:sp>
        <p:nvSpPr>
          <p:cNvPr id="4" name="Slide Number Placeholder 3"/>
          <p:cNvSpPr>
            <a:spLocks noGrp="1"/>
          </p:cNvSpPr>
          <p:nvPr>
            <p:ph type="sldNum" sz="quarter" idx="10"/>
          </p:nvPr>
        </p:nvSpPr>
        <p:spPr/>
        <p:txBody>
          <a:bodyPr/>
          <a:lstStyle/>
          <a:p>
            <a:fld id="{7E002FF9-4628-B146-9948-95257A430692}" type="slidenum">
              <a:rPr lang="en-US" smtClean="0"/>
              <a:pPr/>
              <a:t>2</a:t>
            </a:fld>
            <a:endParaRPr lang="en-US"/>
          </a:p>
        </p:txBody>
      </p:sp>
    </p:spTree>
    <p:extLst>
      <p:ext uri="{BB962C8B-B14F-4D97-AF65-F5344CB8AC3E}">
        <p14:creationId xmlns:p14="http://schemas.microsoft.com/office/powerpoint/2010/main" xmlns="" val="58010720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a:t>
            </a:r>
            <a:r>
              <a:rPr lang="en-US" baseline="0" dirty="0" smtClean="0"/>
              <a:t> is a simpler agenda slide, the outline for your presentation.  </a:t>
            </a:r>
            <a:endParaRPr lang="en-US" dirty="0"/>
          </a:p>
        </p:txBody>
      </p:sp>
      <p:sp>
        <p:nvSpPr>
          <p:cNvPr id="4" name="Slide Number Placeholder 3"/>
          <p:cNvSpPr>
            <a:spLocks noGrp="1"/>
          </p:cNvSpPr>
          <p:nvPr>
            <p:ph type="sldNum" sz="quarter" idx="10"/>
          </p:nvPr>
        </p:nvSpPr>
        <p:spPr/>
        <p:txBody>
          <a:bodyPr/>
          <a:lstStyle/>
          <a:p>
            <a:fld id="{7E002FF9-4628-B146-9948-95257A430692}" type="slidenum">
              <a:rPr lang="en-US" smtClean="0"/>
              <a:pPr/>
              <a:t>20</a:t>
            </a:fld>
            <a:endParaRPr lang="en-US"/>
          </a:p>
        </p:txBody>
      </p:sp>
    </p:spTree>
    <p:extLst>
      <p:ext uri="{BB962C8B-B14F-4D97-AF65-F5344CB8AC3E}">
        <p14:creationId xmlns:p14="http://schemas.microsoft.com/office/powerpoint/2010/main" xmlns="" val="366636270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a:t>
            </a:r>
            <a:r>
              <a:rPr lang="en-US" baseline="0" dirty="0" smtClean="0"/>
              <a:t> is a simpler agenda slide, the outline for your presentation.  </a:t>
            </a:r>
            <a:endParaRPr lang="en-US" dirty="0"/>
          </a:p>
        </p:txBody>
      </p:sp>
      <p:sp>
        <p:nvSpPr>
          <p:cNvPr id="4" name="Slide Number Placeholder 3"/>
          <p:cNvSpPr>
            <a:spLocks noGrp="1"/>
          </p:cNvSpPr>
          <p:nvPr>
            <p:ph type="sldNum" sz="quarter" idx="10"/>
          </p:nvPr>
        </p:nvSpPr>
        <p:spPr/>
        <p:txBody>
          <a:bodyPr/>
          <a:lstStyle/>
          <a:p>
            <a:fld id="{7E002FF9-4628-B146-9948-95257A430692}" type="slidenum">
              <a:rPr lang="en-US" smtClean="0"/>
              <a:pPr/>
              <a:t>21</a:t>
            </a:fld>
            <a:endParaRPr lang="en-US"/>
          </a:p>
        </p:txBody>
      </p:sp>
    </p:spTree>
    <p:extLst>
      <p:ext uri="{BB962C8B-B14F-4D97-AF65-F5344CB8AC3E}">
        <p14:creationId xmlns:p14="http://schemas.microsoft.com/office/powerpoint/2010/main" xmlns="" val="366636270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a:t>
            </a:r>
            <a:r>
              <a:rPr lang="en-US" baseline="0" dirty="0" smtClean="0"/>
              <a:t> is a simpler agenda slide, the outline for your presentation.  </a:t>
            </a:r>
            <a:endParaRPr lang="en-US" dirty="0"/>
          </a:p>
        </p:txBody>
      </p:sp>
      <p:sp>
        <p:nvSpPr>
          <p:cNvPr id="4" name="Slide Number Placeholder 3"/>
          <p:cNvSpPr>
            <a:spLocks noGrp="1"/>
          </p:cNvSpPr>
          <p:nvPr>
            <p:ph type="sldNum" sz="quarter" idx="10"/>
          </p:nvPr>
        </p:nvSpPr>
        <p:spPr/>
        <p:txBody>
          <a:bodyPr/>
          <a:lstStyle/>
          <a:p>
            <a:fld id="{7E002FF9-4628-B146-9948-95257A430692}" type="slidenum">
              <a:rPr lang="en-US" smtClean="0"/>
              <a:pPr/>
              <a:t>22</a:t>
            </a:fld>
            <a:endParaRPr lang="en-US"/>
          </a:p>
        </p:txBody>
      </p:sp>
    </p:spTree>
    <p:extLst>
      <p:ext uri="{BB962C8B-B14F-4D97-AF65-F5344CB8AC3E}">
        <p14:creationId xmlns:p14="http://schemas.microsoft.com/office/powerpoint/2010/main" xmlns="" val="366636270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a:t>
            </a:r>
            <a:r>
              <a:rPr lang="en-US" baseline="0" dirty="0" smtClean="0"/>
              <a:t> is a simpler agenda slide, the outline for your presentation.  </a:t>
            </a:r>
            <a:endParaRPr lang="en-US" dirty="0"/>
          </a:p>
        </p:txBody>
      </p:sp>
      <p:sp>
        <p:nvSpPr>
          <p:cNvPr id="4" name="Slide Number Placeholder 3"/>
          <p:cNvSpPr>
            <a:spLocks noGrp="1"/>
          </p:cNvSpPr>
          <p:nvPr>
            <p:ph type="sldNum" sz="quarter" idx="10"/>
          </p:nvPr>
        </p:nvSpPr>
        <p:spPr/>
        <p:txBody>
          <a:bodyPr/>
          <a:lstStyle/>
          <a:p>
            <a:fld id="{7E002FF9-4628-B146-9948-95257A430692}" type="slidenum">
              <a:rPr lang="en-US" smtClean="0"/>
              <a:pPr/>
              <a:t>23</a:t>
            </a:fld>
            <a:endParaRPr lang="en-US"/>
          </a:p>
        </p:txBody>
      </p:sp>
    </p:spTree>
    <p:extLst>
      <p:ext uri="{BB962C8B-B14F-4D97-AF65-F5344CB8AC3E}">
        <p14:creationId xmlns:p14="http://schemas.microsoft.com/office/powerpoint/2010/main" xmlns="" val="366636270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a:t>
            </a:r>
            <a:r>
              <a:rPr lang="en-US" baseline="0" dirty="0" smtClean="0"/>
              <a:t> is a simpler agenda slide, the outline for your presentation.  </a:t>
            </a:r>
            <a:endParaRPr lang="en-US" dirty="0"/>
          </a:p>
        </p:txBody>
      </p:sp>
      <p:sp>
        <p:nvSpPr>
          <p:cNvPr id="4" name="Slide Number Placeholder 3"/>
          <p:cNvSpPr>
            <a:spLocks noGrp="1"/>
          </p:cNvSpPr>
          <p:nvPr>
            <p:ph type="sldNum" sz="quarter" idx="10"/>
          </p:nvPr>
        </p:nvSpPr>
        <p:spPr/>
        <p:txBody>
          <a:bodyPr/>
          <a:lstStyle/>
          <a:p>
            <a:fld id="{7E002FF9-4628-B146-9948-95257A430692}" type="slidenum">
              <a:rPr lang="en-US" smtClean="0"/>
              <a:pPr/>
              <a:t>24</a:t>
            </a:fld>
            <a:endParaRPr lang="en-US"/>
          </a:p>
        </p:txBody>
      </p:sp>
    </p:spTree>
    <p:extLst>
      <p:ext uri="{BB962C8B-B14F-4D97-AF65-F5344CB8AC3E}">
        <p14:creationId xmlns:p14="http://schemas.microsoft.com/office/powerpoint/2010/main" xmlns="" val="3666362704"/>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a:t>
            </a:r>
            <a:r>
              <a:rPr lang="en-US" baseline="0" dirty="0" smtClean="0"/>
              <a:t> is a simpler agenda slide, the outline for your presentation.  </a:t>
            </a:r>
            <a:endParaRPr lang="en-US" dirty="0"/>
          </a:p>
        </p:txBody>
      </p:sp>
      <p:sp>
        <p:nvSpPr>
          <p:cNvPr id="4" name="Slide Number Placeholder 3"/>
          <p:cNvSpPr>
            <a:spLocks noGrp="1"/>
          </p:cNvSpPr>
          <p:nvPr>
            <p:ph type="sldNum" sz="quarter" idx="10"/>
          </p:nvPr>
        </p:nvSpPr>
        <p:spPr/>
        <p:txBody>
          <a:bodyPr/>
          <a:lstStyle/>
          <a:p>
            <a:fld id="{7E002FF9-4628-B146-9948-95257A430692}" type="slidenum">
              <a:rPr lang="en-US" smtClean="0"/>
              <a:pPr/>
              <a:t>25</a:t>
            </a:fld>
            <a:endParaRPr lang="en-US"/>
          </a:p>
        </p:txBody>
      </p:sp>
    </p:spTree>
    <p:extLst>
      <p:ext uri="{BB962C8B-B14F-4D97-AF65-F5344CB8AC3E}">
        <p14:creationId xmlns:p14="http://schemas.microsoft.com/office/powerpoint/2010/main" xmlns="" val="3666362704"/>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a:t>
            </a:r>
            <a:r>
              <a:rPr lang="en-US" baseline="0" dirty="0" smtClean="0"/>
              <a:t> is a simpler agenda slide, the outline for your presentation.  </a:t>
            </a:r>
            <a:endParaRPr lang="en-US" dirty="0"/>
          </a:p>
        </p:txBody>
      </p:sp>
      <p:sp>
        <p:nvSpPr>
          <p:cNvPr id="4" name="Slide Number Placeholder 3"/>
          <p:cNvSpPr>
            <a:spLocks noGrp="1"/>
          </p:cNvSpPr>
          <p:nvPr>
            <p:ph type="sldNum" sz="quarter" idx="10"/>
          </p:nvPr>
        </p:nvSpPr>
        <p:spPr/>
        <p:txBody>
          <a:bodyPr/>
          <a:lstStyle/>
          <a:p>
            <a:fld id="{7E002FF9-4628-B146-9948-95257A430692}" type="slidenum">
              <a:rPr lang="en-US" smtClean="0"/>
              <a:pPr/>
              <a:t>26</a:t>
            </a:fld>
            <a:endParaRPr lang="en-US"/>
          </a:p>
        </p:txBody>
      </p:sp>
    </p:spTree>
    <p:extLst>
      <p:ext uri="{BB962C8B-B14F-4D97-AF65-F5344CB8AC3E}">
        <p14:creationId xmlns:p14="http://schemas.microsoft.com/office/powerpoint/2010/main" xmlns="" val="3666362704"/>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a:t>
            </a:r>
            <a:r>
              <a:rPr lang="en-US" baseline="0" dirty="0" smtClean="0"/>
              <a:t> is a simpler agenda slide, the outline for your presentation.  </a:t>
            </a:r>
            <a:endParaRPr lang="en-US" dirty="0"/>
          </a:p>
        </p:txBody>
      </p:sp>
      <p:sp>
        <p:nvSpPr>
          <p:cNvPr id="4" name="Slide Number Placeholder 3"/>
          <p:cNvSpPr>
            <a:spLocks noGrp="1"/>
          </p:cNvSpPr>
          <p:nvPr>
            <p:ph type="sldNum" sz="quarter" idx="10"/>
          </p:nvPr>
        </p:nvSpPr>
        <p:spPr/>
        <p:txBody>
          <a:bodyPr/>
          <a:lstStyle/>
          <a:p>
            <a:fld id="{7E002FF9-4628-B146-9948-95257A430692}" type="slidenum">
              <a:rPr lang="en-US" smtClean="0"/>
              <a:pPr/>
              <a:t>27</a:t>
            </a:fld>
            <a:endParaRPr lang="en-US"/>
          </a:p>
        </p:txBody>
      </p:sp>
    </p:spTree>
    <p:extLst>
      <p:ext uri="{BB962C8B-B14F-4D97-AF65-F5344CB8AC3E}">
        <p14:creationId xmlns:p14="http://schemas.microsoft.com/office/powerpoint/2010/main" xmlns="" val="3666362704"/>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a:t>
            </a:r>
            <a:r>
              <a:rPr lang="en-US" baseline="0" dirty="0" smtClean="0"/>
              <a:t> is a simpler agenda slide, the outline for your presentation.  </a:t>
            </a:r>
            <a:endParaRPr lang="en-US" dirty="0"/>
          </a:p>
        </p:txBody>
      </p:sp>
      <p:sp>
        <p:nvSpPr>
          <p:cNvPr id="4" name="Slide Number Placeholder 3"/>
          <p:cNvSpPr>
            <a:spLocks noGrp="1"/>
          </p:cNvSpPr>
          <p:nvPr>
            <p:ph type="sldNum" sz="quarter" idx="10"/>
          </p:nvPr>
        </p:nvSpPr>
        <p:spPr/>
        <p:txBody>
          <a:bodyPr/>
          <a:lstStyle/>
          <a:p>
            <a:fld id="{7E002FF9-4628-B146-9948-95257A430692}" type="slidenum">
              <a:rPr lang="en-US" smtClean="0"/>
              <a:pPr/>
              <a:t>28</a:t>
            </a:fld>
            <a:endParaRPr lang="en-US"/>
          </a:p>
        </p:txBody>
      </p:sp>
    </p:spTree>
    <p:extLst>
      <p:ext uri="{BB962C8B-B14F-4D97-AF65-F5344CB8AC3E}">
        <p14:creationId xmlns:p14="http://schemas.microsoft.com/office/powerpoint/2010/main" xmlns="" val="3666362704"/>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a:t>
            </a:r>
            <a:r>
              <a:rPr lang="en-US" baseline="0" dirty="0" smtClean="0"/>
              <a:t> is a simpler agenda slide, the outline for your presentation.  </a:t>
            </a:r>
            <a:endParaRPr lang="en-US" dirty="0"/>
          </a:p>
        </p:txBody>
      </p:sp>
      <p:sp>
        <p:nvSpPr>
          <p:cNvPr id="4" name="Slide Number Placeholder 3"/>
          <p:cNvSpPr>
            <a:spLocks noGrp="1"/>
          </p:cNvSpPr>
          <p:nvPr>
            <p:ph type="sldNum" sz="quarter" idx="10"/>
          </p:nvPr>
        </p:nvSpPr>
        <p:spPr/>
        <p:txBody>
          <a:bodyPr/>
          <a:lstStyle/>
          <a:p>
            <a:fld id="{7E002FF9-4628-B146-9948-95257A430692}" type="slidenum">
              <a:rPr lang="en-US" smtClean="0"/>
              <a:pPr/>
              <a:t>29</a:t>
            </a:fld>
            <a:endParaRPr lang="en-US"/>
          </a:p>
        </p:txBody>
      </p:sp>
    </p:spTree>
    <p:extLst>
      <p:ext uri="{BB962C8B-B14F-4D97-AF65-F5344CB8AC3E}">
        <p14:creationId xmlns:p14="http://schemas.microsoft.com/office/powerpoint/2010/main" xmlns="" val="366636270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a:t>
            </a:r>
            <a:r>
              <a:rPr lang="en-US" baseline="0" dirty="0" smtClean="0"/>
              <a:t> is a simpler agenda slide, the outline for your presentation.  </a:t>
            </a:r>
            <a:endParaRPr lang="en-US" dirty="0"/>
          </a:p>
        </p:txBody>
      </p:sp>
      <p:sp>
        <p:nvSpPr>
          <p:cNvPr id="4" name="Slide Number Placeholder 3"/>
          <p:cNvSpPr>
            <a:spLocks noGrp="1"/>
          </p:cNvSpPr>
          <p:nvPr>
            <p:ph type="sldNum" sz="quarter" idx="10"/>
          </p:nvPr>
        </p:nvSpPr>
        <p:spPr/>
        <p:txBody>
          <a:bodyPr/>
          <a:lstStyle/>
          <a:p>
            <a:fld id="{7E002FF9-4628-B146-9948-95257A430692}" type="slidenum">
              <a:rPr lang="en-US" smtClean="0"/>
              <a:pPr/>
              <a:t>3</a:t>
            </a:fld>
            <a:endParaRPr lang="en-US"/>
          </a:p>
        </p:txBody>
      </p:sp>
    </p:spTree>
    <p:extLst>
      <p:ext uri="{BB962C8B-B14F-4D97-AF65-F5344CB8AC3E}">
        <p14:creationId xmlns:p14="http://schemas.microsoft.com/office/powerpoint/2010/main" xmlns="" val="109340526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a:t>
            </a:r>
            <a:r>
              <a:rPr lang="en-US" baseline="0" dirty="0" smtClean="0"/>
              <a:t> is a simpler agenda slide, the outline for your presentation.  </a:t>
            </a:r>
            <a:endParaRPr lang="en-US" dirty="0"/>
          </a:p>
        </p:txBody>
      </p:sp>
      <p:sp>
        <p:nvSpPr>
          <p:cNvPr id="4" name="Slide Number Placeholder 3"/>
          <p:cNvSpPr>
            <a:spLocks noGrp="1"/>
          </p:cNvSpPr>
          <p:nvPr>
            <p:ph type="sldNum" sz="quarter" idx="10"/>
          </p:nvPr>
        </p:nvSpPr>
        <p:spPr/>
        <p:txBody>
          <a:bodyPr/>
          <a:lstStyle/>
          <a:p>
            <a:fld id="{7E002FF9-4628-B146-9948-95257A430692}" type="slidenum">
              <a:rPr lang="en-US" smtClean="0"/>
              <a:pPr/>
              <a:t>4</a:t>
            </a:fld>
            <a:endParaRPr lang="en-US"/>
          </a:p>
        </p:txBody>
      </p:sp>
    </p:spTree>
    <p:extLst>
      <p:ext uri="{BB962C8B-B14F-4D97-AF65-F5344CB8AC3E}">
        <p14:creationId xmlns:p14="http://schemas.microsoft.com/office/powerpoint/2010/main" xmlns="" val="366636270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a:t>
            </a:r>
            <a:r>
              <a:rPr lang="en-US" baseline="0" dirty="0" smtClean="0"/>
              <a:t> is a simpler agenda slide, the outline for your presentation.  </a:t>
            </a:r>
            <a:endParaRPr lang="en-US" dirty="0"/>
          </a:p>
        </p:txBody>
      </p:sp>
      <p:sp>
        <p:nvSpPr>
          <p:cNvPr id="4" name="Slide Number Placeholder 3"/>
          <p:cNvSpPr>
            <a:spLocks noGrp="1"/>
          </p:cNvSpPr>
          <p:nvPr>
            <p:ph type="sldNum" sz="quarter" idx="10"/>
          </p:nvPr>
        </p:nvSpPr>
        <p:spPr/>
        <p:txBody>
          <a:bodyPr/>
          <a:lstStyle/>
          <a:p>
            <a:fld id="{7E002FF9-4628-B146-9948-95257A430692}" type="slidenum">
              <a:rPr lang="en-US" smtClean="0"/>
              <a:pPr/>
              <a:t>5</a:t>
            </a:fld>
            <a:endParaRPr lang="en-US"/>
          </a:p>
        </p:txBody>
      </p:sp>
    </p:spTree>
    <p:extLst>
      <p:ext uri="{BB962C8B-B14F-4D97-AF65-F5344CB8AC3E}">
        <p14:creationId xmlns:p14="http://schemas.microsoft.com/office/powerpoint/2010/main" xmlns="" val="366636270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a:t>
            </a:r>
            <a:r>
              <a:rPr lang="en-US" baseline="0" dirty="0" smtClean="0"/>
              <a:t> is a simpler agenda slide, the outline for your presentation.  </a:t>
            </a:r>
            <a:endParaRPr lang="en-US" dirty="0"/>
          </a:p>
        </p:txBody>
      </p:sp>
      <p:sp>
        <p:nvSpPr>
          <p:cNvPr id="4" name="Slide Number Placeholder 3"/>
          <p:cNvSpPr>
            <a:spLocks noGrp="1"/>
          </p:cNvSpPr>
          <p:nvPr>
            <p:ph type="sldNum" sz="quarter" idx="10"/>
          </p:nvPr>
        </p:nvSpPr>
        <p:spPr/>
        <p:txBody>
          <a:bodyPr/>
          <a:lstStyle/>
          <a:p>
            <a:fld id="{7E002FF9-4628-B146-9948-95257A430692}" type="slidenum">
              <a:rPr lang="en-US" smtClean="0"/>
              <a:pPr/>
              <a:t>6</a:t>
            </a:fld>
            <a:endParaRPr lang="en-US"/>
          </a:p>
        </p:txBody>
      </p:sp>
    </p:spTree>
    <p:extLst>
      <p:ext uri="{BB962C8B-B14F-4D97-AF65-F5344CB8AC3E}">
        <p14:creationId xmlns:p14="http://schemas.microsoft.com/office/powerpoint/2010/main" xmlns="" val="366636270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a:t>
            </a:r>
            <a:r>
              <a:rPr lang="en-US" baseline="0" dirty="0" smtClean="0"/>
              <a:t> is a simpler agenda slide, the outline for your presentation.  </a:t>
            </a:r>
            <a:endParaRPr lang="en-US" dirty="0"/>
          </a:p>
        </p:txBody>
      </p:sp>
      <p:sp>
        <p:nvSpPr>
          <p:cNvPr id="4" name="Slide Number Placeholder 3"/>
          <p:cNvSpPr>
            <a:spLocks noGrp="1"/>
          </p:cNvSpPr>
          <p:nvPr>
            <p:ph type="sldNum" sz="quarter" idx="10"/>
          </p:nvPr>
        </p:nvSpPr>
        <p:spPr/>
        <p:txBody>
          <a:bodyPr/>
          <a:lstStyle/>
          <a:p>
            <a:fld id="{7E002FF9-4628-B146-9948-95257A430692}" type="slidenum">
              <a:rPr lang="en-US" smtClean="0"/>
              <a:pPr/>
              <a:t>7</a:t>
            </a:fld>
            <a:endParaRPr lang="en-US"/>
          </a:p>
        </p:txBody>
      </p:sp>
    </p:spTree>
    <p:extLst>
      <p:ext uri="{BB962C8B-B14F-4D97-AF65-F5344CB8AC3E}">
        <p14:creationId xmlns:p14="http://schemas.microsoft.com/office/powerpoint/2010/main" xmlns="" val="366636270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a:t>
            </a:r>
            <a:r>
              <a:rPr lang="en-US" baseline="0" dirty="0" smtClean="0"/>
              <a:t> is a simpler agenda slide, the outline for your presentation.  </a:t>
            </a:r>
            <a:endParaRPr lang="en-US" dirty="0"/>
          </a:p>
        </p:txBody>
      </p:sp>
      <p:sp>
        <p:nvSpPr>
          <p:cNvPr id="4" name="Slide Number Placeholder 3"/>
          <p:cNvSpPr>
            <a:spLocks noGrp="1"/>
          </p:cNvSpPr>
          <p:nvPr>
            <p:ph type="sldNum" sz="quarter" idx="10"/>
          </p:nvPr>
        </p:nvSpPr>
        <p:spPr/>
        <p:txBody>
          <a:bodyPr/>
          <a:lstStyle/>
          <a:p>
            <a:fld id="{7E002FF9-4628-B146-9948-95257A430692}" type="slidenum">
              <a:rPr lang="en-US" smtClean="0"/>
              <a:pPr/>
              <a:t>8</a:t>
            </a:fld>
            <a:endParaRPr lang="en-US"/>
          </a:p>
        </p:txBody>
      </p:sp>
    </p:spTree>
    <p:extLst>
      <p:ext uri="{BB962C8B-B14F-4D97-AF65-F5344CB8AC3E}">
        <p14:creationId xmlns:p14="http://schemas.microsoft.com/office/powerpoint/2010/main" xmlns="" val="366636270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a:t>
            </a:r>
            <a:r>
              <a:rPr lang="en-US" baseline="0" dirty="0" smtClean="0"/>
              <a:t> is a simpler agenda slide, the outline for your presentation.  </a:t>
            </a:r>
            <a:endParaRPr lang="en-US" dirty="0"/>
          </a:p>
        </p:txBody>
      </p:sp>
      <p:sp>
        <p:nvSpPr>
          <p:cNvPr id="4" name="Slide Number Placeholder 3"/>
          <p:cNvSpPr>
            <a:spLocks noGrp="1"/>
          </p:cNvSpPr>
          <p:nvPr>
            <p:ph type="sldNum" sz="quarter" idx="10"/>
          </p:nvPr>
        </p:nvSpPr>
        <p:spPr/>
        <p:txBody>
          <a:bodyPr/>
          <a:lstStyle/>
          <a:p>
            <a:fld id="{7E002FF9-4628-B146-9948-95257A430692}" type="slidenum">
              <a:rPr lang="en-US" smtClean="0"/>
              <a:pPr/>
              <a:t>9</a:t>
            </a:fld>
            <a:endParaRPr lang="en-US"/>
          </a:p>
        </p:txBody>
      </p:sp>
    </p:spTree>
    <p:extLst>
      <p:ext uri="{BB962C8B-B14F-4D97-AF65-F5344CB8AC3E}">
        <p14:creationId xmlns:p14="http://schemas.microsoft.com/office/powerpoint/2010/main" xmlns="" val="366636270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grpSp>
        <p:nvGrpSpPr>
          <p:cNvPr id="3" name="Group 2"/>
          <p:cNvGrpSpPr/>
          <p:nvPr userDrawn="1"/>
        </p:nvGrpSpPr>
        <p:grpSpPr>
          <a:xfrm>
            <a:off x="0" y="-67733"/>
            <a:ext cx="9309518" cy="6954090"/>
            <a:chOff x="0" y="-67733"/>
            <a:chExt cx="9309518" cy="6954090"/>
          </a:xfrm>
        </p:grpSpPr>
        <p:pic>
          <p:nvPicPr>
            <p:cNvPr id="11" name="Picture 10"/>
            <p:cNvPicPr>
              <a:picLocks noChangeAspect="1"/>
            </p:cNvPicPr>
            <p:nvPr userDrawn="1"/>
          </p:nvPicPr>
          <p:blipFill rotWithShape="1">
            <a:blip r:embed="rId2" cstate="email">
              <a:extLst>
                <a:ext uri="{28A0092B-C50C-407E-A947-70E740481C1C}">
                  <a14:useLocalDpi xmlns:a14="http://schemas.microsoft.com/office/drawing/2010/main" xmlns=""/>
                </a:ext>
              </a:extLst>
            </a:blip>
            <a:srcRect/>
            <a:stretch/>
          </p:blipFill>
          <p:spPr>
            <a:xfrm>
              <a:off x="0" y="246474"/>
              <a:ext cx="9309518" cy="6368988"/>
            </a:xfrm>
            <a:prstGeom prst="rect">
              <a:avLst/>
            </a:prstGeom>
          </p:spPr>
        </p:pic>
        <p:sp>
          <p:nvSpPr>
            <p:cNvPr id="2" name="Rectangle 1"/>
            <p:cNvSpPr/>
            <p:nvPr userDrawn="1"/>
          </p:nvSpPr>
          <p:spPr>
            <a:xfrm>
              <a:off x="0" y="-67733"/>
              <a:ext cx="9309518" cy="351829"/>
            </a:xfrm>
            <a:prstGeom prst="rect">
              <a:avLst/>
            </a:prstGeom>
            <a:solidFill>
              <a:srgbClr val="06243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 name="Rectangle 11"/>
            <p:cNvSpPr/>
            <p:nvPr userDrawn="1"/>
          </p:nvSpPr>
          <p:spPr>
            <a:xfrm>
              <a:off x="0" y="6602262"/>
              <a:ext cx="9309518" cy="284095"/>
            </a:xfrm>
            <a:prstGeom prst="rect">
              <a:avLst/>
            </a:prstGeom>
            <a:solidFill>
              <a:srgbClr val="06243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sp>
        <p:nvSpPr>
          <p:cNvPr id="7" name="Rectangle 6"/>
          <p:cNvSpPr/>
          <p:nvPr userDrawn="1"/>
        </p:nvSpPr>
        <p:spPr>
          <a:xfrm>
            <a:off x="0" y="4130514"/>
            <a:ext cx="9309518" cy="1898497"/>
          </a:xfrm>
          <a:prstGeom prst="rect">
            <a:avLst/>
          </a:prstGeom>
          <a:solidFill>
            <a:srgbClr val="1768B1">
              <a:alpha val="84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Rectangle 7"/>
          <p:cNvSpPr/>
          <p:nvPr userDrawn="1"/>
        </p:nvSpPr>
        <p:spPr>
          <a:xfrm>
            <a:off x="0" y="4130514"/>
            <a:ext cx="1697789" cy="1898497"/>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9" name="Picture 8" descr="ICANN_Logo_W.eps"/>
          <p:cNvPicPr>
            <a:picLocks noChangeAspect="1"/>
          </p:cNvPicPr>
          <p:nvPr userDrawn="1"/>
        </p:nvPicPr>
        <p:blipFill>
          <a:blip r:embed="rId3" cstate="email">
            <a:extLst>
              <a:ext uri="{28A0092B-C50C-407E-A947-70E740481C1C}">
                <a14:useLocalDpi xmlns:a14="http://schemas.microsoft.com/office/drawing/2010/main" xmlns=""/>
              </a:ext>
            </a:extLst>
          </a:blip>
          <a:stretch>
            <a:fillRect/>
          </a:stretch>
        </p:blipFill>
        <p:spPr>
          <a:xfrm>
            <a:off x="235566" y="4566371"/>
            <a:ext cx="1253416" cy="972830"/>
          </a:xfrm>
          <a:prstGeom prst="rect">
            <a:avLst/>
          </a:prstGeom>
        </p:spPr>
      </p:pic>
      <p:sp>
        <p:nvSpPr>
          <p:cNvPr id="10" name="Rectangle 9"/>
          <p:cNvSpPr/>
          <p:nvPr userDrawn="1"/>
        </p:nvSpPr>
        <p:spPr>
          <a:xfrm flipV="1">
            <a:off x="-1" y="4130513"/>
            <a:ext cx="9309519" cy="116253"/>
          </a:xfrm>
          <a:prstGeom prst="rect">
            <a:avLst/>
          </a:prstGeom>
          <a:solidFill>
            <a:srgbClr val="0C1F24">
              <a:alpha val="36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xmlns="" val="3620340448"/>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grpSp>
        <p:nvGrpSpPr>
          <p:cNvPr id="11" name="Group 10"/>
          <p:cNvGrpSpPr/>
          <p:nvPr userDrawn="1"/>
        </p:nvGrpSpPr>
        <p:grpSpPr>
          <a:xfrm>
            <a:off x="0" y="2110371"/>
            <a:ext cx="9198524" cy="4759071"/>
            <a:chOff x="0" y="2110371"/>
            <a:chExt cx="9198524" cy="4759071"/>
          </a:xfrm>
        </p:grpSpPr>
        <p:sp>
          <p:nvSpPr>
            <p:cNvPr id="3" name="Freeform 2"/>
            <p:cNvSpPr/>
            <p:nvPr userDrawn="1"/>
          </p:nvSpPr>
          <p:spPr>
            <a:xfrm>
              <a:off x="0" y="2110371"/>
              <a:ext cx="9198524" cy="4759071"/>
            </a:xfrm>
            <a:custGeom>
              <a:avLst/>
              <a:gdLst>
                <a:gd name="connsiteX0" fmla="*/ 0 w 9198524"/>
                <a:gd name="connsiteY0" fmla="*/ 0 h 5515904"/>
                <a:gd name="connsiteX1" fmla="*/ 9198524 w 9198524"/>
                <a:gd name="connsiteY1" fmla="*/ 3014506 h 5515904"/>
                <a:gd name="connsiteX2" fmla="*/ 9198524 w 9198524"/>
                <a:gd name="connsiteY2" fmla="*/ 5477421 h 5515904"/>
                <a:gd name="connsiteX3" fmla="*/ 0 w 9198524"/>
                <a:gd name="connsiteY3" fmla="*/ 5515904 h 5515904"/>
                <a:gd name="connsiteX4" fmla="*/ 0 w 9198524"/>
                <a:gd name="connsiteY4" fmla="*/ 0 h 551590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98524" h="5515904">
                  <a:moveTo>
                    <a:pt x="0" y="0"/>
                  </a:moveTo>
                  <a:lnTo>
                    <a:pt x="9198524" y="3014506"/>
                  </a:lnTo>
                  <a:lnTo>
                    <a:pt x="9198524" y="5477421"/>
                  </a:lnTo>
                  <a:lnTo>
                    <a:pt x="0" y="5515904"/>
                  </a:lnTo>
                  <a:cubicBezTo>
                    <a:pt x="4276" y="3685821"/>
                    <a:pt x="8553" y="1855738"/>
                    <a:pt x="0" y="0"/>
                  </a:cubicBezTo>
                  <a:close/>
                </a:path>
              </a:pathLst>
            </a:custGeom>
            <a:solidFill>
              <a:srgbClr val="1768B1">
                <a:alpha val="17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 name="Freeform 3"/>
            <p:cNvSpPr/>
            <p:nvPr userDrawn="1"/>
          </p:nvSpPr>
          <p:spPr>
            <a:xfrm>
              <a:off x="1" y="3174865"/>
              <a:ext cx="9144000" cy="3694577"/>
            </a:xfrm>
            <a:custGeom>
              <a:avLst/>
              <a:gdLst>
                <a:gd name="connsiteX0" fmla="*/ 6029715 w 6029715"/>
                <a:gd name="connsiteY0" fmla="*/ 0 h 6875638"/>
                <a:gd name="connsiteX1" fmla="*/ 6029715 w 6029715"/>
                <a:gd name="connsiteY1" fmla="*/ 6875638 h 6875638"/>
                <a:gd name="connsiteX2" fmla="*/ 0 w 6029715"/>
                <a:gd name="connsiteY2" fmla="*/ 6875638 h 6875638"/>
                <a:gd name="connsiteX3" fmla="*/ 6029715 w 6029715"/>
                <a:gd name="connsiteY3" fmla="*/ 0 h 6875638"/>
              </a:gdLst>
              <a:ahLst/>
              <a:cxnLst>
                <a:cxn ang="0">
                  <a:pos x="connsiteX0" y="connsiteY0"/>
                </a:cxn>
                <a:cxn ang="0">
                  <a:pos x="connsiteX1" y="connsiteY1"/>
                </a:cxn>
                <a:cxn ang="0">
                  <a:pos x="connsiteX2" y="connsiteY2"/>
                </a:cxn>
                <a:cxn ang="0">
                  <a:pos x="connsiteX3" y="connsiteY3"/>
                </a:cxn>
              </a:cxnLst>
              <a:rect l="l" t="t" r="r" b="b"/>
              <a:pathLst>
                <a:path w="6029715" h="6875638">
                  <a:moveTo>
                    <a:pt x="6029715" y="0"/>
                  </a:moveTo>
                  <a:lnTo>
                    <a:pt x="6029715" y="6875638"/>
                  </a:lnTo>
                  <a:lnTo>
                    <a:pt x="0" y="6875638"/>
                  </a:lnTo>
                  <a:lnTo>
                    <a:pt x="6029715" y="0"/>
                  </a:lnTo>
                  <a:close/>
                </a:path>
              </a:pathLst>
            </a:custGeom>
            <a:solidFill>
              <a:srgbClr val="1768B1">
                <a:alpha val="16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grpSp>
      <p:pic>
        <p:nvPicPr>
          <p:cNvPr id="2" name="Picture 1" descr="footer.jpg"/>
          <p:cNvPicPr>
            <a:picLocks noChangeAspect="1"/>
          </p:cNvPicPr>
          <p:nvPr userDrawn="1"/>
        </p:nvPicPr>
        <p:blipFill>
          <a:blip r:embed="rId2" cstate="email">
            <a:extLst>
              <a:ext uri="{28A0092B-C50C-407E-A947-70E740481C1C}">
                <a14:useLocalDpi xmlns:a14="http://schemas.microsoft.com/office/drawing/2010/main" xmlns=""/>
              </a:ext>
            </a:extLst>
          </a:blip>
          <a:stretch>
            <a:fillRect/>
          </a:stretch>
        </p:blipFill>
        <p:spPr>
          <a:xfrm>
            <a:off x="0" y="6318497"/>
            <a:ext cx="9152141" cy="547644"/>
          </a:xfrm>
          <a:prstGeom prst="rect">
            <a:avLst/>
          </a:prstGeom>
        </p:spPr>
      </p:pic>
      <p:sp>
        <p:nvSpPr>
          <p:cNvPr id="34" name="Slide Number Placeholder 5"/>
          <p:cNvSpPr txBox="1">
            <a:spLocks/>
          </p:cNvSpPr>
          <p:nvPr userDrawn="1"/>
        </p:nvSpPr>
        <p:spPr>
          <a:xfrm>
            <a:off x="6826732" y="6414964"/>
            <a:ext cx="2133600"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r>
              <a:rPr lang="en-US" sz="1400" dirty="0" smtClean="0">
                <a:solidFill>
                  <a:srgbClr val="FFFFFF"/>
                </a:solidFill>
                <a:latin typeface="Source Sans Pro"/>
                <a:cs typeface="Source Sans Pro"/>
              </a:rPr>
              <a:t>   |   </a:t>
            </a:r>
            <a:fld id="{D43A6F16-D3CF-4F46-B6D9-B3CAB1B87938}" type="slidenum">
              <a:rPr lang="en-US" sz="1400" smtClean="0">
                <a:solidFill>
                  <a:srgbClr val="FFFFFF"/>
                </a:solidFill>
                <a:latin typeface="Source Sans Pro"/>
                <a:cs typeface="Source Sans Pro"/>
              </a:rPr>
              <a:pPr algn="r"/>
              <a:t>&lt;#&gt;</a:t>
            </a:fld>
            <a:endParaRPr lang="en-US" sz="1400" dirty="0">
              <a:solidFill>
                <a:srgbClr val="FFFFFF"/>
              </a:solidFill>
              <a:latin typeface="Source Sans Pro"/>
              <a:cs typeface="Source Sans Pro"/>
            </a:endParaRPr>
          </a:p>
        </p:txBody>
      </p:sp>
      <p:sp>
        <p:nvSpPr>
          <p:cNvPr id="35" name="Title 19"/>
          <p:cNvSpPr>
            <a:spLocks noGrp="1"/>
          </p:cNvSpPr>
          <p:nvPr userDrawn="1">
            <p:ph type="title" hasCustomPrompt="1"/>
          </p:nvPr>
        </p:nvSpPr>
        <p:spPr>
          <a:xfrm>
            <a:off x="0" y="-7478"/>
            <a:ext cx="9144000" cy="710655"/>
          </a:xfrm>
          <a:prstGeom prst="rect">
            <a:avLst/>
          </a:prstGeom>
          <a:solidFill>
            <a:srgbClr val="1768B1"/>
          </a:solidFill>
        </p:spPr>
        <p:txBody>
          <a:bodyPr vert="horz"/>
          <a:lstStyle>
            <a:lvl1pPr marL="292100" algn="l">
              <a:lnSpc>
                <a:spcPts val="3980"/>
              </a:lnSpc>
              <a:defRPr sz="3200" b="0" i="0" baseline="0">
                <a:solidFill>
                  <a:schemeClr val="bg1"/>
                </a:solidFill>
                <a:latin typeface="Source Sans Pro"/>
                <a:cs typeface="Source Sans Pro"/>
              </a:defRPr>
            </a:lvl1pPr>
          </a:lstStyle>
          <a:p>
            <a:r>
              <a:rPr lang="en-US" dirty="0" smtClean="0"/>
              <a:t>Click to edit title</a:t>
            </a:r>
            <a:endParaRPr lang="en-US" dirty="0"/>
          </a:p>
        </p:txBody>
      </p:sp>
    </p:spTree>
    <p:extLst>
      <p:ext uri="{BB962C8B-B14F-4D97-AF65-F5344CB8AC3E}">
        <p14:creationId xmlns:p14="http://schemas.microsoft.com/office/powerpoint/2010/main" xmlns="" val="1305372632"/>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13" name="Title 19"/>
          <p:cNvSpPr>
            <a:spLocks noGrp="1"/>
          </p:cNvSpPr>
          <p:nvPr>
            <p:ph type="title" hasCustomPrompt="1"/>
          </p:nvPr>
        </p:nvSpPr>
        <p:spPr>
          <a:xfrm>
            <a:off x="0" y="-7478"/>
            <a:ext cx="9144000" cy="710655"/>
          </a:xfrm>
          <a:prstGeom prst="rect">
            <a:avLst/>
          </a:prstGeom>
          <a:solidFill>
            <a:srgbClr val="1768B1"/>
          </a:solidFill>
        </p:spPr>
        <p:txBody>
          <a:bodyPr vert="horz"/>
          <a:lstStyle>
            <a:lvl1pPr marL="292100" algn="l">
              <a:lnSpc>
                <a:spcPts val="3980"/>
              </a:lnSpc>
              <a:defRPr sz="3200" b="0" i="0" baseline="0">
                <a:solidFill>
                  <a:schemeClr val="bg1"/>
                </a:solidFill>
                <a:latin typeface="Source Sans Pro"/>
                <a:cs typeface="Source Sans Pro"/>
              </a:defRPr>
            </a:lvl1pPr>
          </a:lstStyle>
          <a:p>
            <a:r>
              <a:rPr lang="en-US" dirty="0" smtClean="0"/>
              <a:t>Click to edit title</a:t>
            </a:r>
            <a:endParaRPr lang="en-US" dirty="0"/>
          </a:p>
        </p:txBody>
      </p:sp>
      <p:pic>
        <p:nvPicPr>
          <p:cNvPr id="15" name="Picture 14" descr="footer.jpg"/>
          <p:cNvPicPr>
            <a:picLocks noChangeAspect="1"/>
          </p:cNvPicPr>
          <p:nvPr userDrawn="1"/>
        </p:nvPicPr>
        <p:blipFill>
          <a:blip r:embed="rId2" cstate="email">
            <a:extLst>
              <a:ext uri="{28A0092B-C50C-407E-A947-70E740481C1C}">
                <a14:useLocalDpi xmlns:a14="http://schemas.microsoft.com/office/drawing/2010/main" xmlns=""/>
              </a:ext>
            </a:extLst>
          </a:blip>
          <a:stretch>
            <a:fillRect/>
          </a:stretch>
        </p:blipFill>
        <p:spPr>
          <a:xfrm>
            <a:off x="0" y="6318497"/>
            <a:ext cx="9152141" cy="547644"/>
          </a:xfrm>
          <a:prstGeom prst="rect">
            <a:avLst/>
          </a:prstGeom>
        </p:spPr>
      </p:pic>
      <p:sp>
        <p:nvSpPr>
          <p:cNvPr id="16" name="Slide Number Placeholder 5"/>
          <p:cNvSpPr txBox="1">
            <a:spLocks/>
          </p:cNvSpPr>
          <p:nvPr userDrawn="1"/>
        </p:nvSpPr>
        <p:spPr>
          <a:xfrm>
            <a:off x="6826732" y="6414964"/>
            <a:ext cx="2133600"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r>
              <a:rPr lang="en-US" sz="1400" dirty="0" smtClean="0">
                <a:solidFill>
                  <a:srgbClr val="FFFFFF"/>
                </a:solidFill>
                <a:latin typeface="Source Sans Pro"/>
                <a:cs typeface="Source Sans Pro"/>
              </a:rPr>
              <a:t>   |   </a:t>
            </a:r>
            <a:fld id="{D43A6F16-D3CF-4F46-B6D9-B3CAB1B87938}" type="slidenum">
              <a:rPr lang="en-US" sz="1400" smtClean="0">
                <a:solidFill>
                  <a:srgbClr val="FFFFFF"/>
                </a:solidFill>
                <a:latin typeface="Source Sans Pro"/>
                <a:cs typeface="Source Sans Pro"/>
              </a:rPr>
              <a:pPr algn="r"/>
              <a:t>&lt;#&gt;</a:t>
            </a:fld>
            <a:endParaRPr lang="en-US" sz="1400" dirty="0">
              <a:solidFill>
                <a:srgbClr val="FFFFFF"/>
              </a:solidFill>
              <a:latin typeface="Source Sans Pro"/>
              <a:cs typeface="Source Sans Pro"/>
            </a:endParaRPr>
          </a:p>
        </p:txBody>
      </p:sp>
    </p:spTree>
    <p:extLst>
      <p:ext uri="{BB962C8B-B14F-4D97-AF65-F5344CB8AC3E}">
        <p14:creationId xmlns:p14="http://schemas.microsoft.com/office/powerpoint/2010/main" xmlns="" val="2083083298"/>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Section Header">
    <p:spTree>
      <p:nvGrpSpPr>
        <p:cNvPr id="1" name=""/>
        <p:cNvGrpSpPr/>
        <p:nvPr/>
      </p:nvGrpSpPr>
      <p:grpSpPr>
        <a:xfrm>
          <a:off x="0" y="0"/>
          <a:ext cx="0" cy="0"/>
          <a:chOff x="0" y="0"/>
          <a:chExt cx="0" cy="0"/>
        </a:xfrm>
      </p:grpSpPr>
    </p:spTree>
    <p:extLst>
      <p:ext uri="{BB962C8B-B14F-4D97-AF65-F5344CB8AC3E}">
        <p14:creationId xmlns:p14="http://schemas.microsoft.com/office/powerpoint/2010/main" xmlns="" val="3365112382"/>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Agenda">
    <p:spTree>
      <p:nvGrpSpPr>
        <p:cNvPr id="1" name=""/>
        <p:cNvGrpSpPr/>
        <p:nvPr/>
      </p:nvGrpSpPr>
      <p:grpSpPr>
        <a:xfrm>
          <a:off x="0" y="0"/>
          <a:ext cx="0" cy="0"/>
          <a:chOff x="0" y="0"/>
          <a:chExt cx="0" cy="0"/>
        </a:xfrm>
      </p:grpSpPr>
      <p:pic>
        <p:nvPicPr>
          <p:cNvPr id="14" name="Picture 13"/>
          <p:cNvPicPr>
            <a:picLocks noChangeAspect="1"/>
          </p:cNvPicPr>
          <p:nvPr userDrawn="1"/>
        </p:nvPicPr>
        <p:blipFill rotWithShape="1">
          <a:blip r:embed="rId2" cstate="email">
            <a:extLst>
              <a:ext uri="{28A0092B-C50C-407E-A947-70E740481C1C}">
                <a14:useLocalDpi xmlns:a14="http://schemas.microsoft.com/office/drawing/2010/main" xmlns=""/>
              </a:ext>
            </a:extLst>
          </a:blip>
          <a:srcRect/>
          <a:stretch/>
        </p:blipFill>
        <p:spPr>
          <a:xfrm>
            <a:off x="-60960" y="-8390"/>
            <a:ext cx="9296400" cy="6881326"/>
          </a:xfrm>
          <a:prstGeom prst="rect">
            <a:avLst/>
          </a:prstGeom>
        </p:spPr>
      </p:pic>
      <p:sp>
        <p:nvSpPr>
          <p:cNvPr id="36" name="Text Placeholder 35"/>
          <p:cNvSpPr>
            <a:spLocks noGrp="1"/>
          </p:cNvSpPr>
          <p:nvPr userDrawn="1">
            <p:ph type="body" sz="quarter" idx="13" hasCustomPrompt="1"/>
          </p:nvPr>
        </p:nvSpPr>
        <p:spPr>
          <a:xfrm>
            <a:off x="569913" y="2377590"/>
            <a:ext cx="6256337" cy="1728788"/>
          </a:xfrm>
          <a:prstGeom prst="rect">
            <a:avLst/>
          </a:prstGeom>
        </p:spPr>
        <p:txBody>
          <a:bodyPr vert="horz"/>
          <a:lstStyle>
            <a:lvl1pPr marL="0" indent="0">
              <a:buNone/>
              <a:defRPr sz="3600">
                <a:solidFill>
                  <a:schemeClr val="bg1"/>
                </a:solidFill>
                <a:latin typeface="Source Sans Pro Light"/>
                <a:cs typeface="Source Sans Pro Light"/>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smtClean="0"/>
              <a:t>Name of an Agenda Item</a:t>
            </a:r>
          </a:p>
          <a:p>
            <a:pPr lvl="0"/>
            <a:r>
              <a:rPr lang="en-US" dirty="0" smtClean="0"/>
              <a:t>Section Divider</a:t>
            </a:r>
          </a:p>
        </p:txBody>
      </p:sp>
      <p:pic>
        <p:nvPicPr>
          <p:cNvPr id="6" name="Picture 5" descr="ICANN Logo-06.eps"/>
          <p:cNvPicPr>
            <a:picLocks noChangeAspect="1"/>
          </p:cNvPicPr>
          <p:nvPr userDrawn="1"/>
        </p:nvPicPr>
        <p:blipFill>
          <a:blip r:embed="rId3" cstate="email">
            <a:duotone>
              <a:schemeClr val="accent2">
                <a:shade val="45000"/>
                <a:satMod val="135000"/>
              </a:schemeClr>
              <a:prstClr val="white"/>
            </a:duotone>
            <a:extLst>
              <a:ext uri="{28A0092B-C50C-407E-A947-70E740481C1C}">
                <a14:useLocalDpi xmlns:a14="http://schemas.microsoft.com/office/drawing/2010/main" xmlns=""/>
              </a:ext>
            </a:extLst>
          </a:blip>
          <a:stretch>
            <a:fillRect/>
          </a:stretch>
        </p:blipFill>
        <p:spPr>
          <a:xfrm>
            <a:off x="96873" y="6402263"/>
            <a:ext cx="450555" cy="358775"/>
          </a:xfrm>
          <a:prstGeom prst="rect">
            <a:avLst/>
          </a:prstGeom>
        </p:spPr>
      </p:pic>
    </p:spTree>
    <p:extLst>
      <p:ext uri="{BB962C8B-B14F-4D97-AF65-F5344CB8AC3E}">
        <p14:creationId xmlns:p14="http://schemas.microsoft.com/office/powerpoint/2010/main" xmlns="" val="4988375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Agenda">
    <p:spTree>
      <p:nvGrpSpPr>
        <p:cNvPr id="1" name=""/>
        <p:cNvGrpSpPr/>
        <p:nvPr/>
      </p:nvGrpSpPr>
      <p:grpSpPr>
        <a:xfrm>
          <a:off x="0" y="0"/>
          <a:ext cx="0" cy="0"/>
          <a:chOff x="0" y="0"/>
          <a:chExt cx="0" cy="0"/>
        </a:xfrm>
      </p:grpSpPr>
      <p:pic>
        <p:nvPicPr>
          <p:cNvPr id="7" name="Picture 6"/>
          <p:cNvPicPr>
            <a:picLocks noChangeAspect="1"/>
          </p:cNvPicPr>
          <p:nvPr userDrawn="1"/>
        </p:nvPicPr>
        <p:blipFill rotWithShape="1">
          <a:blip r:embed="rId2" cstate="email">
            <a:duotone>
              <a:schemeClr val="accent3">
                <a:shade val="45000"/>
                <a:satMod val="135000"/>
              </a:schemeClr>
              <a:prstClr val="white"/>
            </a:duotone>
            <a:extLst>
              <a:ext uri="{28A0092B-C50C-407E-A947-70E740481C1C}">
                <a14:useLocalDpi xmlns:a14="http://schemas.microsoft.com/office/drawing/2010/main" xmlns=""/>
              </a:ext>
            </a:extLst>
          </a:blip>
          <a:srcRect/>
          <a:stretch/>
        </p:blipFill>
        <p:spPr>
          <a:xfrm>
            <a:off x="-60960" y="-8390"/>
            <a:ext cx="9296400" cy="6881326"/>
          </a:xfrm>
          <a:prstGeom prst="rect">
            <a:avLst/>
          </a:prstGeom>
        </p:spPr>
      </p:pic>
      <p:sp>
        <p:nvSpPr>
          <p:cNvPr id="9" name="Text Placeholder 35"/>
          <p:cNvSpPr>
            <a:spLocks noGrp="1"/>
          </p:cNvSpPr>
          <p:nvPr>
            <p:ph type="body" sz="quarter" idx="13" hasCustomPrompt="1"/>
          </p:nvPr>
        </p:nvSpPr>
        <p:spPr>
          <a:xfrm>
            <a:off x="569913" y="2377590"/>
            <a:ext cx="6256337" cy="1728788"/>
          </a:xfrm>
          <a:prstGeom prst="rect">
            <a:avLst/>
          </a:prstGeom>
        </p:spPr>
        <p:txBody>
          <a:bodyPr vert="horz"/>
          <a:lstStyle>
            <a:lvl1pPr marL="0" indent="0">
              <a:buNone/>
              <a:defRPr sz="3600">
                <a:solidFill>
                  <a:schemeClr val="bg1"/>
                </a:solidFill>
                <a:latin typeface="Source Sans Pro Light"/>
                <a:cs typeface="Source Sans Pro Light"/>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smtClean="0"/>
              <a:t>Name of an Agenda Item</a:t>
            </a:r>
          </a:p>
          <a:p>
            <a:pPr lvl="0"/>
            <a:r>
              <a:rPr lang="en-US" dirty="0" smtClean="0"/>
              <a:t>Section Divider</a:t>
            </a:r>
          </a:p>
        </p:txBody>
      </p:sp>
      <p:pic>
        <p:nvPicPr>
          <p:cNvPr id="4" name="Picture 3" descr="ICANN Logo-06.eps"/>
          <p:cNvPicPr>
            <a:picLocks noChangeAspect="1"/>
          </p:cNvPicPr>
          <p:nvPr userDrawn="1"/>
        </p:nvPicPr>
        <p:blipFill>
          <a:blip r:embed="rId3" cstate="email">
            <a:duotone>
              <a:schemeClr val="accent2">
                <a:shade val="45000"/>
                <a:satMod val="135000"/>
              </a:schemeClr>
              <a:prstClr val="white"/>
            </a:duotone>
            <a:extLst>
              <a:ext uri="{28A0092B-C50C-407E-A947-70E740481C1C}">
                <a14:useLocalDpi xmlns:a14="http://schemas.microsoft.com/office/drawing/2010/main" xmlns=""/>
              </a:ext>
            </a:extLst>
          </a:blip>
          <a:stretch>
            <a:fillRect/>
          </a:stretch>
        </p:blipFill>
        <p:spPr>
          <a:xfrm>
            <a:off x="96873" y="6402263"/>
            <a:ext cx="450555" cy="358775"/>
          </a:xfrm>
          <a:prstGeom prst="rect">
            <a:avLst/>
          </a:prstGeom>
        </p:spPr>
      </p:pic>
    </p:spTree>
    <p:extLst>
      <p:ext uri="{BB962C8B-B14F-4D97-AF65-F5344CB8AC3E}">
        <p14:creationId xmlns:p14="http://schemas.microsoft.com/office/powerpoint/2010/main" xmlns="" val="1867095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2_Custom Layout">
    <p:spTree>
      <p:nvGrpSpPr>
        <p:cNvPr id="1" name=""/>
        <p:cNvGrpSpPr/>
        <p:nvPr/>
      </p:nvGrpSpPr>
      <p:grpSpPr>
        <a:xfrm>
          <a:off x="0" y="0"/>
          <a:ext cx="0" cy="0"/>
          <a:chOff x="0" y="0"/>
          <a:chExt cx="0" cy="0"/>
        </a:xfrm>
      </p:grpSpPr>
      <p:pic>
        <p:nvPicPr>
          <p:cNvPr id="7" name="Picture 6"/>
          <p:cNvPicPr>
            <a:picLocks noChangeAspect="1"/>
          </p:cNvPicPr>
          <p:nvPr userDrawn="1"/>
        </p:nvPicPr>
        <p:blipFill rotWithShape="1">
          <a:blip r:embed="rId2" cstate="email">
            <a:duotone>
              <a:schemeClr val="accent5">
                <a:shade val="45000"/>
                <a:satMod val="135000"/>
              </a:schemeClr>
              <a:prstClr val="white"/>
            </a:duotone>
            <a:extLst>
              <a:ext uri="{28A0092B-C50C-407E-A947-70E740481C1C}">
                <a14:useLocalDpi xmlns:a14="http://schemas.microsoft.com/office/drawing/2010/main" xmlns=""/>
              </a:ext>
            </a:extLst>
          </a:blip>
          <a:srcRect/>
          <a:stretch/>
        </p:blipFill>
        <p:spPr>
          <a:xfrm>
            <a:off x="-60960" y="-8390"/>
            <a:ext cx="9296400" cy="6881326"/>
          </a:xfrm>
          <a:prstGeom prst="rect">
            <a:avLst/>
          </a:prstGeom>
        </p:spPr>
      </p:pic>
      <p:sp>
        <p:nvSpPr>
          <p:cNvPr id="4" name="Text Placeholder 35"/>
          <p:cNvSpPr>
            <a:spLocks noGrp="1"/>
          </p:cNvSpPr>
          <p:nvPr>
            <p:ph type="body" sz="quarter" idx="13" hasCustomPrompt="1"/>
          </p:nvPr>
        </p:nvSpPr>
        <p:spPr>
          <a:xfrm>
            <a:off x="569913" y="2377590"/>
            <a:ext cx="6256337" cy="1728788"/>
          </a:xfrm>
          <a:prstGeom prst="rect">
            <a:avLst/>
          </a:prstGeom>
        </p:spPr>
        <p:txBody>
          <a:bodyPr vert="horz"/>
          <a:lstStyle>
            <a:lvl1pPr marL="0" indent="0">
              <a:buNone/>
              <a:defRPr sz="3600" b="0" i="0">
                <a:solidFill>
                  <a:schemeClr val="bg1"/>
                </a:solidFill>
                <a:latin typeface="Source Sans Pro"/>
                <a:cs typeface="Source Sans Pro"/>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smtClean="0"/>
              <a:t>Name of an Agenda Item</a:t>
            </a:r>
          </a:p>
          <a:p>
            <a:pPr lvl="0"/>
            <a:r>
              <a:rPr lang="en-US" dirty="0" smtClean="0"/>
              <a:t>Section Divider</a:t>
            </a:r>
          </a:p>
        </p:txBody>
      </p:sp>
      <p:pic>
        <p:nvPicPr>
          <p:cNvPr id="6" name="Picture 5" descr="ICANN Logo-06.eps"/>
          <p:cNvPicPr>
            <a:picLocks noChangeAspect="1"/>
          </p:cNvPicPr>
          <p:nvPr userDrawn="1"/>
        </p:nvPicPr>
        <p:blipFill>
          <a:blip r:embed="rId3" cstate="email">
            <a:duotone>
              <a:schemeClr val="accent2">
                <a:shade val="45000"/>
                <a:satMod val="135000"/>
              </a:schemeClr>
              <a:prstClr val="white"/>
            </a:duotone>
            <a:extLst>
              <a:ext uri="{28A0092B-C50C-407E-A947-70E740481C1C}">
                <a14:useLocalDpi xmlns:a14="http://schemas.microsoft.com/office/drawing/2010/main" xmlns=""/>
              </a:ext>
            </a:extLst>
          </a:blip>
          <a:stretch>
            <a:fillRect/>
          </a:stretch>
        </p:blipFill>
        <p:spPr>
          <a:xfrm>
            <a:off x="96873" y="6402263"/>
            <a:ext cx="450555" cy="358775"/>
          </a:xfrm>
          <a:prstGeom prst="rect">
            <a:avLst/>
          </a:prstGeom>
        </p:spPr>
      </p:pic>
    </p:spTree>
    <p:extLst>
      <p:ext uri="{BB962C8B-B14F-4D97-AF65-F5344CB8AC3E}">
        <p14:creationId xmlns:p14="http://schemas.microsoft.com/office/powerpoint/2010/main" xmlns="" val="40803308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xmlns="" val="117271243"/>
      </p:ext>
    </p:extLst>
  </p:cSld>
  <p:clrMap bg1="lt1" tx1="dk1" bg2="lt2" tx2="dk2" accent1="accent1" accent2="accent2" accent3="accent3" accent4="accent4" accent5="accent5" accent6="accent6" hlink="hlink" folHlink="folHlink"/>
  <p:sldLayoutIdLst>
    <p:sldLayoutId id="2147483649" r:id="rId1"/>
    <p:sldLayoutId id="2147483660" r:id="rId2"/>
    <p:sldLayoutId id="2147483651" r:id="rId3"/>
    <p:sldLayoutId id="2147483664" r:id="rId4"/>
    <p:sldLayoutId id="2147483655" r:id="rId5"/>
    <p:sldLayoutId id="2147483663" r:id="rId6"/>
    <p:sldLayoutId id="2147483662" r:id="rId7"/>
  </p:sldLayoutIdLst>
  <p:hf hdr="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2076115" y="4471954"/>
            <a:ext cx="7059946" cy="633891"/>
          </a:xfrm>
          <a:prstGeom prst="rect">
            <a:avLst/>
          </a:prstGeom>
          <a:noFill/>
        </p:spPr>
        <p:txBody>
          <a:bodyPr wrap="none" rtlCol="0">
            <a:spAutoFit/>
          </a:bodyPr>
          <a:lstStyle/>
          <a:p>
            <a:pPr>
              <a:lnSpc>
                <a:spcPts val="4700"/>
              </a:lnSpc>
            </a:pPr>
            <a:r>
              <a:rPr lang="en-US" sz="3200" dirty="0" smtClean="0">
                <a:solidFill>
                  <a:srgbClr val="FFFFFF"/>
                </a:solidFill>
                <a:latin typeface="Source Sans Pro"/>
                <a:cs typeface="Source Sans Pro"/>
              </a:rPr>
              <a:t>CC2 Discussion: </a:t>
            </a:r>
            <a:r>
              <a:rPr lang="en-US" sz="3200" dirty="0" smtClean="0">
                <a:solidFill>
                  <a:srgbClr val="FFFFFF"/>
                </a:solidFill>
                <a:latin typeface="Source Sans Pro"/>
                <a:cs typeface="Source Sans Pro"/>
              </a:rPr>
              <a:t>Registrant Protections</a:t>
            </a:r>
            <a:endParaRPr lang="en-US" sz="3200" dirty="0">
              <a:solidFill>
                <a:srgbClr val="FFFFFF"/>
              </a:solidFill>
              <a:latin typeface="Source Sans Pro"/>
              <a:cs typeface="Source Sans Pro"/>
            </a:endParaRPr>
          </a:p>
        </p:txBody>
      </p:sp>
      <p:sp>
        <p:nvSpPr>
          <p:cNvPr id="4" name="TextBox 3"/>
          <p:cNvSpPr txBox="1"/>
          <p:nvPr/>
        </p:nvSpPr>
        <p:spPr>
          <a:xfrm>
            <a:off x="2076114" y="5152820"/>
            <a:ext cx="2771913" cy="400110"/>
          </a:xfrm>
          <a:prstGeom prst="rect">
            <a:avLst/>
          </a:prstGeom>
          <a:noFill/>
        </p:spPr>
        <p:txBody>
          <a:bodyPr wrap="none" rtlCol="0">
            <a:spAutoFit/>
          </a:bodyPr>
          <a:lstStyle/>
          <a:p>
            <a:r>
              <a:rPr lang="en-US" sz="2000" dirty="0" smtClean="0">
                <a:solidFill>
                  <a:srgbClr val="FFFFFF"/>
                </a:solidFill>
                <a:latin typeface="Source Sans Pro"/>
                <a:cs typeface="Source Sans Pro"/>
              </a:rPr>
              <a:t>WT2  </a:t>
            </a:r>
            <a:r>
              <a:rPr lang="en-US" sz="2000" dirty="0" smtClean="0">
                <a:solidFill>
                  <a:srgbClr val="FFFFFF"/>
                </a:solidFill>
                <a:latin typeface="Source Sans Pro"/>
                <a:ea typeface="Wingdings"/>
                <a:cs typeface="Source Sans Pro"/>
                <a:sym typeface="Wingdings"/>
              </a:rPr>
              <a:t>|  </a:t>
            </a:r>
            <a:r>
              <a:rPr lang="en-US" sz="2000" dirty="0" smtClean="0">
                <a:solidFill>
                  <a:srgbClr val="FFFFFF"/>
                </a:solidFill>
                <a:latin typeface="Source Sans Pro"/>
                <a:ea typeface="Wingdings"/>
                <a:cs typeface="Source Sans Pro"/>
                <a:sym typeface="Wingdings"/>
              </a:rPr>
              <a:t>24 August </a:t>
            </a:r>
            <a:r>
              <a:rPr lang="en-US" sz="2000" dirty="0" smtClean="0">
                <a:solidFill>
                  <a:srgbClr val="FFFFFF"/>
                </a:solidFill>
                <a:latin typeface="Source Sans Pro"/>
                <a:ea typeface="Wingdings"/>
                <a:cs typeface="Source Sans Pro"/>
                <a:sym typeface="Wingdings"/>
              </a:rPr>
              <a:t>2017</a:t>
            </a:r>
            <a:endParaRPr lang="en-US" sz="2000" dirty="0">
              <a:solidFill>
                <a:srgbClr val="FFFFFF"/>
              </a:solidFill>
              <a:latin typeface="Source Sans Pro"/>
              <a:cs typeface="Source Sans Pro"/>
            </a:endParaRPr>
          </a:p>
        </p:txBody>
      </p:sp>
    </p:spTree>
    <p:extLst>
      <p:ext uri="{BB962C8B-B14F-4D97-AF65-F5344CB8AC3E}">
        <p14:creationId xmlns:p14="http://schemas.microsoft.com/office/powerpoint/2010/main" xmlns="" val="136740837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prstGeom prst="rect">
            <a:avLst/>
          </a:prstGeom>
        </p:spPr>
        <p:txBody>
          <a:bodyPr/>
          <a:lstStyle/>
          <a:p>
            <a:r>
              <a:rPr lang="en-US" altLang="ja-JP" sz="2800" dirty="0" smtClean="0"/>
              <a:t>3. CC2 </a:t>
            </a:r>
            <a:r>
              <a:rPr lang="en-US" altLang="ja-JP" sz="2800" dirty="0" smtClean="0"/>
              <a:t>Questions: 2.3.1 Comments </a:t>
            </a:r>
            <a:endParaRPr lang="en-US" sz="2800" dirty="0"/>
          </a:p>
        </p:txBody>
      </p:sp>
      <p:sp>
        <p:nvSpPr>
          <p:cNvPr id="5" name="Rectangle 1"/>
          <p:cNvSpPr/>
          <p:nvPr/>
        </p:nvSpPr>
        <p:spPr>
          <a:xfrm>
            <a:off x="534601" y="839972"/>
            <a:ext cx="8103072" cy="5632311"/>
          </a:xfrm>
          <a:prstGeom prst="rect">
            <a:avLst/>
          </a:prstGeom>
        </p:spPr>
        <p:txBody>
          <a:bodyPr wrap="square">
            <a:spAutoFit/>
          </a:bodyPr>
          <a:lstStyle/>
          <a:p>
            <a:r>
              <a:rPr lang="en-US" dirty="0" smtClean="0"/>
              <a:t>“The registrant protection mechanisms were conceived on the basis of applicants replicating traditional models of selling and distributing domains to third parties. </a:t>
            </a:r>
            <a:r>
              <a:rPr lang="en-US" b="1" dirty="0" smtClean="0"/>
              <a:t>With the introduction of different models, whereby the registry operator (and its affiliates and TM Licensees) is the sole registrant, these safeguards are meaningless</a:t>
            </a:r>
            <a:r>
              <a:rPr lang="en-US" dirty="0" smtClean="0"/>
              <a:t>. In effect, they are having to safeguard themselves, which is an unnecessary and unreasonable burden, which should not be required in future.” – BRG</a:t>
            </a:r>
            <a:endParaRPr lang="en-GB" dirty="0" smtClean="0"/>
          </a:p>
          <a:p>
            <a:r>
              <a:rPr lang="en-US" dirty="0" smtClean="0"/>
              <a:t> </a:t>
            </a:r>
            <a:endParaRPr lang="en-GB" dirty="0" smtClean="0"/>
          </a:p>
          <a:p>
            <a:r>
              <a:rPr lang="en-US" dirty="0" smtClean="0"/>
              <a:t>“As indicated, these provisions are intended to provide protection for third party registrants. Where a Brand TLD </a:t>
            </a:r>
            <a:r>
              <a:rPr lang="en-US" b="1" dirty="0" smtClean="0"/>
              <a:t>qualifies for specification 13, or for registries which have been granted an exemption to the specification 9 code of conduct</a:t>
            </a:r>
            <a:r>
              <a:rPr lang="en-US" dirty="0" smtClean="0"/>
              <a:t>, the classes of registrant are narrowly defined and limited to the registry operator, or for specification 13 registries, to affiliates and trade mark licensees - in other words to group companies and third parties who have a direct contractual relationship with the registry. </a:t>
            </a:r>
            <a:r>
              <a:rPr lang="en-US" b="1" dirty="0" smtClean="0"/>
              <a:t>Consequently, these registrant protection provisions seem excessive and unnecessary</a:t>
            </a:r>
            <a:r>
              <a:rPr lang="en-US" dirty="0" smtClean="0"/>
              <a:t>. It is possible, of course, that a specification 13 registry operator might have a number of affiliates and trademark licensees, but this possibility does not necessitate all specification 13 registries being subject to these obligations. Consideration could be given to a threshold level of registrants after which the Brand registry would be require de to put these registrant protections in place.” – </a:t>
            </a:r>
            <a:r>
              <a:rPr lang="en-US" dirty="0" err="1" smtClean="0"/>
              <a:t>Valideus</a:t>
            </a:r>
            <a:endParaRPr lang="en-GB" dirty="0" smtClean="0"/>
          </a:p>
          <a:p>
            <a:r>
              <a:rPr lang="en-US" dirty="0" smtClean="0"/>
              <a:t> </a:t>
            </a:r>
            <a:endParaRPr lang="en-GB" dirty="0" smtClean="0"/>
          </a:p>
        </p:txBody>
      </p:sp>
    </p:spTree>
    <p:extLst>
      <p:ext uri="{BB962C8B-B14F-4D97-AF65-F5344CB8AC3E}">
        <p14:creationId xmlns:p14="http://schemas.microsoft.com/office/powerpoint/2010/main" xmlns="" val="12941224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prstGeom prst="rect">
            <a:avLst/>
          </a:prstGeom>
        </p:spPr>
        <p:txBody>
          <a:bodyPr/>
          <a:lstStyle/>
          <a:p>
            <a:r>
              <a:rPr lang="en-US" altLang="ja-JP" sz="2800" dirty="0" smtClean="0"/>
              <a:t>3. CC2 </a:t>
            </a:r>
            <a:r>
              <a:rPr lang="en-US" altLang="ja-JP" sz="2800" dirty="0" smtClean="0"/>
              <a:t>Questions: 2.3.1 Comments </a:t>
            </a:r>
            <a:endParaRPr lang="en-US" sz="2800" dirty="0"/>
          </a:p>
        </p:txBody>
      </p:sp>
      <p:sp>
        <p:nvSpPr>
          <p:cNvPr id="5" name="Rectangle 1"/>
          <p:cNvSpPr/>
          <p:nvPr/>
        </p:nvSpPr>
        <p:spPr>
          <a:xfrm>
            <a:off x="534601" y="976031"/>
            <a:ext cx="8103072" cy="2862322"/>
          </a:xfrm>
          <a:prstGeom prst="rect">
            <a:avLst/>
          </a:prstGeom>
        </p:spPr>
        <p:txBody>
          <a:bodyPr wrap="square">
            <a:spAutoFit/>
          </a:bodyPr>
          <a:lstStyle/>
          <a:p>
            <a:r>
              <a:rPr lang="en-US" sz="2000" dirty="0" smtClean="0"/>
              <a:t>“. . .</a:t>
            </a:r>
            <a:r>
              <a:rPr lang="en-US" sz="2000" b="1" dirty="0" smtClean="0"/>
              <a:t>closed TLDs, for which the registry is also the registrant should be exempt from EBERO and COI</a:t>
            </a:r>
            <a:r>
              <a:rPr lang="en-US" sz="2000" dirty="0" smtClean="0"/>
              <a:t>. The protection provided to registrants by EBERO is consistency—in the event a registry goes out of business, the registrant will not lose their domain names. This is not necessary for a closed (and particularly brand) TLD as the registrant is the registry. Similarly, the COI's intent is to fund the EBERO in the event it is needed; where a registry/registrant of a closed TLD goes out of business, or decides to fold its registry business for any reason, the registry has, necessarily, already taken into account its own interests.” -- </a:t>
            </a:r>
            <a:r>
              <a:rPr lang="en-US" sz="2000" dirty="0" err="1" smtClean="0"/>
              <a:t>RySG</a:t>
            </a:r>
            <a:endParaRPr lang="en-GB" sz="2000" dirty="0"/>
          </a:p>
        </p:txBody>
      </p:sp>
    </p:spTree>
    <p:extLst>
      <p:ext uri="{BB962C8B-B14F-4D97-AF65-F5344CB8AC3E}">
        <p14:creationId xmlns:p14="http://schemas.microsoft.com/office/powerpoint/2010/main" xmlns="" val="12941224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prstGeom prst="rect">
            <a:avLst/>
          </a:prstGeom>
        </p:spPr>
        <p:txBody>
          <a:bodyPr/>
          <a:lstStyle/>
          <a:p>
            <a:r>
              <a:rPr lang="en-US" altLang="ja-JP" sz="2800" dirty="0" smtClean="0"/>
              <a:t>3. CC2 </a:t>
            </a:r>
            <a:r>
              <a:rPr lang="en-US" altLang="ja-JP" sz="2800" dirty="0" smtClean="0"/>
              <a:t>Questions: 2.3.1 Comments </a:t>
            </a:r>
            <a:endParaRPr lang="en-US" sz="2800" dirty="0"/>
          </a:p>
        </p:txBody>
      </p:sp>
      <p:sp>
        <p:nvSpPr>
          <p:cNvPr id="5" name="Rectangle 1"/>
          <p:cNvSpPr/>
          <p:nvPr/>
        </p:nvSpPr>
        <p:spPr>
          <a:xfrm>
            <a:off x="534601" y="703177"/>
            <a:ext cx="8103072" cy="5632311"/>
          </a:xfrm>
          <a:prstGeom prst="rect">
            <a:avLst/>
          </a:prstGeom>
        </p:spPr>
        <p:txBody>
          <a:bodyPr wrap="square">
            <a:spAutoFit/>
          </a:bodyPr>
          <a:lstStyle/>
          <a:p>
            <a:r>
              <a:rPr lang="en-US" u="sng" dirty="0" err="1" smtClean="0"/>
              <a:t>Afilias</a:t>
            </a:r>
            <a:r>
              <a:rPr lang="en-US" u="sng" dirty="0" smtClean="0"/>
              <a:t> and </a:t>
            </a:r>
            <a:r>
              <a:rPr lang="en-US" u="sng" dirty="0" err="1" smtClean="0"/>
              <a:t>RySG</a:t>
            </a:r>
            <a:r>
              <a:rPr lang="en-US" u="sng" dirty="0" smtClean="0"/>
              <a:t> suggested that in cases where the Registry Operator is different from the Registry Service Provider, the RO is failing financially but the technology is working fine, it should be possible for customers to remain with the existing RSP.</a:t>
            </a:r>
            <a:endParaRPr lang="en-GB" dirty="0" smtClean="0"/>
          </a:p>
          <a:p>
            <a:r>
              <a:rPr lang="en-US" dirty="0" smtClean="0"/>
              <a:t> </a:t>
            </a:r>
            <a:endParaRPr lang="en-GB" dirty="0" smtClean="0"/>
          </a:p>
          <a:p>
            <a:r>
              <a:rPr lang="en-US" dirty="0" smtClean="0"/>
              <a:t>Excerpts: </a:t>
            </a:r>
            <a:endParaRPr lang="en-GB" dirty="0" smtClean="0"/>
          </a:p>
          <a:p>
            <a:r>
              <a:rPr lang="en-US" dirty="0" smtClean="0"/>
              <a:t> </a:t>
            </a:r>
            <a:endParaRPr lang="en-GB" dirty="0" smtClean="0"/>
          </a:p>
          <a:p>
            <a:r>
              <a:rPr lang="en-US" dirty="0" smtClean="0"/>
              <a:t>“. . . streamlining is possible when a </a:t>
            </a:r>
            <a:r>
              <a:rPr lang="en-US" b="1" dirty="0" smtClean="0"/>
              <a:t>Registry Operator is different from the Registry Service Provider</a:t>
            </a:r>
            <a:r>
              <a:rPr lang="en-US" dirty="0" smtClean="0"/>
              <a:t>. To ensure stability, limit any service interruption, and/or remove transition burden to registrars, ICANN should </a:t>
            </a:r>
            <a:r>
              <a:rPr lang="en-US" b="1" dirty="0" smtClean="0"/>
              <a:t>provide the current RSP the opportunity to continue managing the TLD and become the Registry Operator</a:t>
            </a:r>
            <a:r>
              <a:rPr lang="en-US" dirty="0" smtClean="0"/>
              <a:t> (e.g., sign the base registry agreement for the specific TLD[s].)” – </a:t>
            </a:r>
            <a:r>
              <a:rPr lang="en-US" dirty="0" err="1" smtClean="0"/>
              <a:t>Afilias</a:t>
            </a:r>
            <a:endParaRPr lang="en-GB" dirty="0" smtClean="0"/>
          </a:p>
          <a:p>
            <a:r>
              <a:rPr lang="en-US" dirty="0" smtClean="0"/>
              <a:t> </a:t>
            </a:r>
            <a:endParaRPr lang="en-GB" dirty="0" smtClean="0"/>
          </a:p>
          <a:p>
            <a:r>
              <a:rPr lang="en-US" dirty="0" smtClean="0"/>
              <a:t>“. . .The EBERO concept makes sense and should be maintained if a Registry Operator serves a technical back-end function in addition to being the RO. In a case of a RO with a different technical back-end, however, it may not. Considering ICANN requirements, transitioning back-ends is a cumbersome process. In the case where the technology is working fine, but the registry operator is failing financially, it would make more sense to </a:t>
            </a:r>
            <a:r>
              <a:rPr lang="en-US" b="1" dirty="0" smtClean="0"/>
              <a:t>leave the customers on the existing back-end instead of transitioning them to an EBERO and then again to a new Registry Operator and back-end</a:t>
            </a:r>
            <a:r>
              <a:rPr lang="en-US" dirty="0" smtClean="0"/>
              <a:t>.” -- </a:t>
            </a:r>
            <a:r>
              <a:rPr lang="en-US" dirty="0" err="1" smtClean="0"/>
              <a:t>RySG</a:t>
            </a:r>
            <a:endParaRPr lang="en-GB" dirty="0"/>
          </a:p>
        </p:txBody>
      </p:sp>
    </p:spTree>
    <p:extLst>
      <p:ext uri="{BB962C8B-B14F-4D97-AF65-F5344CB8AC3E}">
        <p14:creationId xmlns:p14="http://schemas.microsoft.com/office/powerpoint/2010/main" xmlns="" val="12941224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prstGeom prst="rect">
            <a:avLst/>
          </a:prstGeom>
        </p:spPr>
        <p:txBody>
          <a:bodyPr/>
          <a:lstStyle/>
          <a:p>
            <a:r>
              <a:rPr lang="en-US" altLang="ja-JP" sz="2800" dirty="0" smtClean="0"/>
              <a:t>3. CC2 </a:t>
            </a:r>
            <a:r>
              <a:rPr lang="en-US" altLang="ja-JP" sz="2800" dirty="0" smtClean="0"/>
              <a:t>Questions: 2.3.1 Comments </a:t>
            </a:r>
            <a:endParaRPr lang="en-US" sz="2800" dirty="0"/>
          </a:p>
        </p:txBody>
      </p:sp>
      <p:sp>
        <p:nvSpPr>
          <p:cNvPr id="5" name="Rectangle 1"/>
          <p:cNvSpPr/>
          <p:nvPr/>
        </p:nvSpPr>
        <p:spPr>
          <a:xfrm>
            <a:off x="534601" y="844022"/>
            <a:ext cx="8103072" cy="5078313"/>
          </a:xfrm>
          <a:prstGeom prst="rect">
            <a:avLst/>
          </a:prstGeom>
        </p:spPr>
        <p:txBody>
          <a:bodyPr wrap="square">
            <a:spAutoFit/>
          </a:bodyPr>
          <a:lstStyle/>
          <a:p>
            <a:r>
              <a:rPr lang="en-US" u="sng" dirty="0" err="1" smtClean="0"/>
              <a:t>RySG</a:t>
            </a:r>
            <a:r>
              <a:rPr lang="en-US" u="sng" dirty="0" smtClean="0"/>
              <a:t>, ALAC, and </a:t>
            </a:r>
            <a:r>
              <a:rPr lang="en-US" u="sng" dirty="0" err="1" smtClean="0"/>
              <a:t>Jannik</a:t>
            </a:r>
            <a:r>
              <a:rPr lang="en-US" u="sng" dirty="0" smtClean="0"/>
              <a:t> </a:t>
            </a:r>
            <a:r>
              <a:rPr lang="en-US" u="sng" dirty="0" err="1" smtClean="0"/>
              <a:t>Skou</a:t>
            </a:r>
            <a:r>
              <a:rPr lang="en-US" u="sng" dirty="0" smtClean="0"/>
              <a:t> provided additional comments regarding a potential RSP Program: </a:t>
            </a:r>
            <a:endParaRPr lang="en-GB" dirty="0" smtClean="0"/>
          </a:p>
          <a:p>
            <a:r>
              <a:rPr lang="en-US" dirty="0" smtClean="0"/>
              <a:t> </a:t>
            </a:r>
            <a:endParaRPr lang="en-GB" dirty="0" smtClean="0"/>
          </a:p>
          <a:p>
            <a:r>
              <a:rPr lang="en-US" dirty="0" smtClean="0"/>
              <a:t>Excerpts:</a:t>
            </a:r>
            <a:endParaRPr lang="en-GB" dirty="0" smtClean="0"/>
          </a:p>
          <a:p>
            <a:r>
              <a:rPr lang="en-US" dirty="0" smtClean="0"/>
              <a:t> </a:t>
            </a:r>
            <a:endParaRPr lang="en-GB" dirty="0" smtClean="0"/>
          </a:p>
          <a:p>
            <a:r>
              <a:rPr lang="en-US" dirty="0" smtClean="0"/>
              <a:t>“In the event where a pre-approval process is developed, </a:t>
            </a:r>
            <a:r>
              <a:rPr lang="en-US" b="1" dirty="0" smtClean="0"/>
              <a:t>whether or not the registry is a closed registry should be taken into account when making the decision to implement EBERO and COI requirements against that registry</a:t>
            </a:r>
            <a:r>
              <a:rPr lang="en-US" dirty="0" smtClean="0"/>
              <a:t>. The Escrow requirements and the Performance Specifications in Specification 10 seem fine.” – </a:t>
            </a:r>
            <a:r>
              <a:rPr lang="en-US" dirty="0" err="1" smtClean="0"/>
              <a:t>RySG</a:t>
            </a:r>
            <a:endParaRPr lang="en-GB" dirty="0" smtClean="0"/>
          </a:p>
          <a:p>
            <a:r>
              <a:rPr lang="en-US" dirty="0" smtClean="0"/>
              <a:t> </a:t>
            </a:r>
            <a:endParaRPr lang="en-GB" dirty="0" smtClean="0"/>
          </a:p>
          <a:p>
            <a:r>
              <a:rPr lang="en-US" dirty="0" smtClean="0"/>
              <a:t> “On possible development of an RSP program, while the ALAC does not see any benefits from the further expansion of new </a:t>
            </a:r>
            <a:r>
              <a:rPr lang="en-US" dirty="0" err="1" smtClean="0"/>
              <a:t>gTLDs</a:t>
            </a:r>
            <a:r>
              <a:rPr lang="en-US" dirty="0" smtClean="0"/>
              <a:t> into the domain system, benefits could be achieved by the proposed </a:t>
            </a:r>
            <a:r>
              <a:rPr lang="en-US" dirty="0" err="1" smtClean="0"/>
              <a:t>programme</a:t>
            </a:r>
            <a:r>
              <a:rPr lang="en-US" dirty="0" smtClean="0"/>
              <a:t> to </a:t>
            </a:r>
            <a:r>
              <a:rPr lang="en-US" b="1" dirty="0" smtClean="0"/>
              <a:t>develop and enhance the technical and knowledge capacity of RSPs, especially for underdeveloped economies</a:t>
            </a:r>
            <a:r>
              <a:rPr lang="en-US" dirty="0" smtClean="0"/>
              <a:t>.” -- ALAC</a:t>
            </a:r>
            <a:endParaRPr lang="en-GB" dirty="0" smtClean="0"/>
          </a:p>
          <a:p>
            <a:r>
              <a:rPr lang="en-US" dirty="0" smtClean="0"/>
              <a:t> </a:t>
            </a:r>
            <a:endParaRPr lang="en-GB" dirty="0" smtClean="0"/>
          </a:p>
          <a:p>
            <a:r>
              <a:rPr lang="en-US" dirty="0" smtClean="0"/>
              <a:t>“Am </a:t>
            </a:r>
            <a:r>
              <a:rPr lang="en-US" b="1" dirty="0" smtClean="0"/>
              <a:t>against RSP Pre-approval Program</a:t>
            </a:r>
            <a:r>
              <a:rPr lang="en-US" dirty="0" smtClean="0"/>
              <a:t> (See comments above).” – </a:t>
            </a:r>
            <a:r>
              <a:rPr lang="en-US" dirty="0" err="1" smtClean="0"/>
              <a:t>Jannik</a:t>
            </a:r>
            <a:r>
              <a:rPr lang="en-US" dirty="0" smtClean="0"/>
              <a:t> </a:t>
            </a:r>
            <a:r>
              <a:rPr lang="en-US" dirty="0" err="1" smtClean="0"/>
              <a:t>Skou</a:t>
            </a:r>
            <a:endParaRPr lang="en-GB" dirty="0"/>
          </a:p>
        </p:txBody>
      </p:sp>
    </p:spTree>
    <p:extLst>
      <p:ext uri="{BB962C8B-B14F-4D97-AF65-F5344CB8AC3E}">
        <p14:creationId xmlns:p14="http://schemas.microsoft.com/office/powerpoint/2010/main" xmlns="" val="12941224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prstGeom prst="rect">
            <a:avLst/>
          </a:prstGeom>
        </p:spPr>
        <p:txBody>
          <a:bodyPr/>
          <a:lstStyle/>
          <a:p>
            <a:r>
              <a:rPr lang="en-US" altLang="ja-JP" sz="2800" dirty="0" smtClean="0"/>
              <a:t>3. CC2 </a:t>
            </a:r>
            <a:r>
              <a:rPr lang="en-US" altLang="ja-JP" sz="2800" dirty="0" smtClean="0"/>
              <a:t>Questions: 2.3.2</a:t>
            </a:r>
            <a:endParaRPr lang="en-US" sz="2800" dirty="0"/>
          </a:p>
        </p:txBody>
      </p:sp>
      <p:sp>
        <p:nvSpPr>
          <p:cNvPr id="5" name="Rectangle 1"/>
          <p:cNvSpPr/>
          <p:nvPr/>
        </p:nvSpPr>
        <p:spPr>
          <a:xfrm>
            <a:off x="534601" y="988434"/>
            <a:ext cx="8103072" cy="1938992"/>
          </a:xfrm>
          <a:prstGeom prst="rect">
            <a:avLst/>
          </a:prstGeom>
        </p:spPr>
        <p:txBody>
          <a:bodyPr wrap="square">
            <a:spAutoFit/>
          </a:bodyPr>
          <a:lstStyle/>
          <a:p>
            <a:r>
              <a:rPr lang="en-US" sz="2000" dirty="0" smtClean="0"/>
              <a:t>2.3.2 - In the working group discussions, it became clear that the EBERO funding model requires review and potential modification. The current COI model is one that has proven to be difficult to implement for many registries, ICANN and even financial institutions. Are there other mechanisms of funding EBERO providers other than through Letters of Credit and/or other Continuing Operations Instruments? </a:t>
            </a:r>
            <a:endParaRPr lang="en-GB" sz="2000" dirty="0"/>
          </a:p>
        </p:txBody>
      </p:sp>
    </p:spTree>
    <p:extLst>
      <p:ext uri="{BB962C8B-B14F-4D97-AF65-F5344CB8AC3E}">
        <p14:creationId xmlns:p14="http://schemas.microsoft.com/office/powerpoint/2010/main" xmlns="" val="12941224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prstGeom prst="rect">
            <a:avLst/>
          </a:prstGeom>
        </p:spPr>
        <p:txBody>
          <a:bodyPr/>
          <a:lstStyle/>
          <a:p>
            <a:r>
              <a:rPr lang="en-US" altLang="ja-JP" sz="2800" dirty="0" smtClean="0"/>
              <a:t>3. CC2 </a:t>
            </a:r>
            <a:r>
              <a:rPr lang="en-US" altLang="ja-JP" sz="2800" dirty="0" smtClean="0"/>
              <a:t>Questions: 2.3.2 Comments </a:t>
            </a:r>
            <a:endParaRPr lang="en-US" sz="2800" dirty="0"/>
          </a:p>
        </p:txBody>
      </p:sp>
      <p:sp>
        <p:nvSpPr>
          <p:cNvPr id="5" name="Rectangle 1"/>
          <p:cNvSpPr/>
          <p:nvPr/>
        </p:nvSpPr>
        <p:spPr>
          <a:xfrm>
            <a:off x="534601" y="976031"/>
            <a:ext cx="8103072" cy="4401205"/>
          </a:xfrm>
          <a:prstGeom prst="rect">
            <a:avLst/>
          </a:prstGeom>
        </p:spPr>
        <p:txBody>
          <a:bodyPr wrap="square">
            <a:spAutoFit/>
          </a:bodyPr>
          <a:lstStyle/>
          <a:p>
            <a:r>
              <a:rPr lang="en-US" sz="2000" u="sng" dirty="0" err="1" smtClean="0"/>
              <a:t>Jannik</a:t>
            </a:r>
            <a:r>
              <a:rPr lang="en-US" sz="2000" u="sng" dirty="0" smtClean="0"/>
              <a:t> </a:t>
            </a:r>
            <a:r>
              <a:rPr lang="en-US" sz="2000" u="sng" dirty="0" err="1" smtClean="0"/>
              <a:t>Skou</a:t>
            </a:r>
            <a:r>
              <a:rPr lang="en-US" sz="2000" u="sng" dirty="0" smtClean="0"/>
              <a:t>, </a:t>
            </a:r>
            <a:r>
              <a:rPr lang="en-US" sz="2000" u="sng" dirty="0" err="1" smtClean="0"/>
              <a:t>Nominet</a:t>
            </a:r>
            <a:r>
              <a:rPr lang="en-US" sz="2000" u="sng" dirty="0" smtClean="0"/>
              <a:t>, John Poole, and </a:t>
            </a:r>
            <a:r>
              <a:rPr lang="en-US" sz="2000" u="sng" dirty="0" err="1" smtClean="0"/>
              <a:t>RySG</a:t>
            </a:r>
            <a:r>
              <a:rPr lang="en-US" sz="2000" u="sng" dirty="0" smtClean="0"/>
              <a:t> suggested alternatives to the COI model.</a:t>
            </a:r>
            <a:endParaRPr lang="en-GB" sz="2000" dirty="0" smtClean="0"/>
          </a:p>
          <a:p>
            <a:r>
              <a:rPr lang="en-US" sz="2000" dirty="0" smtClean="0"/>
              <a:t> </a:t>
            </a:r>
            <a:endParaRPr lang="en-GB" sz="2000" dirty="0" smtClean="0"/>
          </a:p>
          <a:p>
            <a:r>
              <a:rPr lang="en-US" sz="2000" dirty="0" smtClean="0"/>
              <a:t>Excerpts: </a:t>
            </a:r>
            <a:endParaRPr lang="en-GB" sz="2000" dirty="0" smtClean="0"/>
          </a:p>
          <a:p>
            <a:r>
              <a:rPr lang="en-US" sz="2000" dirty="0" smtClean="0"/>
              <a:t> </a:t>
            </a:r>
            <a:endParaRPr lang="en-GB" sz="2000" dirty="0" smtClean="0"/>
          </a:p>
          <a:p>
            <a:r>
              <a:rPr lang="en-US" sz="2000" dirty="0" smtClean="0"/>
              <a:t>“. . . Generally, I see no need for COI. </a:t>
            </a:r>
            <a:r>
              <a:rPr lang="en-US" sz="2000" b="1" dirty="0" smtClean="0"/>
              <a:t>Let the</a:t>
            </a:r>
            <a:r>
              <a:rPr lang="en-US" sz="2000" dirty="0" smtClean="0"/>
              <a:t> </a:t>
            </a:r>
            <a:r>
              <a:rPr lang="en-US" sz="2000" b="1" dirty="0" smtClean="0"/>
              <a:t>surplus cover or increase SLA for all other TLDs</a:t>
            </a:r>
            <a:r>
              <a:rPr lang="en-US" sz="2000" dirty="0" smtClean="0"/>
              <a:t> if funds are needed.” – </a:t>
            </a:r>
            <a:r>
              <a:rPr lang="en-US" sz="2000" dirty="0" err="1" smtClean="0"/>
              <a:t>Jannik</a:t>
            </a:r>
            <a:r>
              <a:rPr lang="en-US" sz="2000" dirty="0" smtClean="0"/>
              <a:t> </a:t>
            </a:r>
            <a:r>
              <a:rPr lang="en-US" sz="2000" dirty="0" err="1" smtClean="0"/>
              <a:t>Skou</a:t>
            </a:r>
            <a:r>
              <a:rPr lang="en-US" sz="2000" dirty="0" smtClean="0"/>
              <a:t> (excerpted from response to 2.3.1)</a:t>
            </a:r>
            <a:endParaRPr lang="en-GB" sz="2000" dirty="0" smtClean="0"/>
          </a:p>
          <a:p>
            <a:r>
              <a:rPr lang="en-US" sz="2000" dirty="0" smtClean="0"/>
              <a:t> </a:t>
            </a:r>
            <a:endParaRPr lang="en-GB" sz="2000" dirty="0" smtClean="0"/>
          </a:p>
          <a:p>
            <a:r>
              <a:rPr lang="en-US" sz="2000" dirty="0" smtClean="0"/>
              <a:t>“Consider </a:t>
            </a:r>
            <a:r>
              <a:rPr lang="en-US" sz="2000" b="1" dirty="0" smtClean="0"/>
              <a:t>charging 5000 USD in start up SLA – and let ICANN use that money to pay EBERO providers). Then you only contribute (have costs), if delegated</a:t>
            </a:r>
            <a:r>
              <a:rPr lang="en-US" sz="2000" dirty="0" smtClean="0"/>
              <a:t>. The COI causes too many problems for non US Applicants (non US bank clients that is).” – </a:t>
            </a:r>
            <a:r>
              <a:rPr lang="en-US" sz="2000" dirty="0" err="1" smtClean="0"/>
              <a:t>Jannik</a:t>
            </a:r>
            <a:r>
              <a:rPr lang="en-US" sz="2000" dirty="0" smtClean="0"/>
              <a:t> </a:t>
            </a:r>
            <a:r>
              <a:rPr lang="en-US" sz="2000" dirty="0" err="1" smtClean="0"/>
              <a:t>Skou</a:t>
            </a:r>
            <a:endParaRPr lang="en-GB" sz="2000" dirty="0" smtClean="0"/>
          </a:p>
          <a:p>
            <a:r>
              <a:rPr lang="en-US" sz="2000" dirty="0" smtClean="0"/>
              <a:t> </a:t>
            </a:r>
            <a:endParaRPr lang="en-GB" sz="2000" dirty="0" smtClean="0"/>
          </a:p>
        </p:txBody>
      </p:sp>
    </p:spTree>
    <p:extLst>
      <p:ext uri="{BB962C8B-B14F-4D97-AF65-F5344CB8AC3E}">
        <p14:creationId xmlns:p14="http://schemas.microsoft.com/office/powerpoint/2010/main" xmlns="" val="12941224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prstGeom prst="rect">
            <a:avLst/>
          </a:prstGeom>
        </p:spPr>
        <p:txBody>
          <a:bodyPr/>
          <a:lstStyle/>
          <a:p>
            <a:r>
              <a:rPr lang="en-US" altLang="ja-JP" sz="2800" dirty="0" smtClean="0"/>
              <a:t>3. CC2 </a:t>
            </a:r>
            <a:r>
              <a:rPr lang="en-US" altLang="ja-JP" sz="2800" dirty="0" smtClean="0"/>
              <a:t>Questions: 2.3.2 Comments </a:t>
            </a:r>
            <a:endParaRPr lang="en-US" sz="2800" dirty="0"/>
          </a:p>
        </p:txBody>
      </p:sp>
      <p:sp>
        <p:nvSpPr>
          <p:cNvPr id="5" name="Rectangle 1"/>
          <p:cNvSpPr/>
          <p:nvPr/>
        </p:nvSpPr>
        <p:spPr>
          <a:xfrm>
            <a:off x="534601" y="976031"/>
            <a:ext cx="8103072" cy="5324535"/>
          </a:xfrm>
          <a:prstGeom prst="rect">
            <a:avLst/>
          </a:prstGeom>
        </p:spPr>
        <p:txBody>
          <a:bodyPr wrap="square">
            <a:spAutoFit/>
          </a:bodyPr>
          <a:lstStyle/>
          <a:p>
            <a:r>
              <a:rPr lang="en-US" sz="2000" dirty="0" smtClean="0"/>
              <a:t>“. . .We </a:t>
            </a:r>
            <a:r>
              <a:rPr lang="en-US" sz="2000" b="1" dirty="0" smtClean="0"/>
              <a:t>suggest that ICANN does away with COI completely</a:t>
            </a:r>
            <a:r>
              <a:rPr lang="en-US" sz="2000" dirty="0" smtClean="0"/>
              <a:t>. The costs of maintaining a hot standby EREBO could be met by </a:t>
            </a:r>
            <a:r>
              <a:rPr lang="en-US" sz="2000" b="1" dirty="0" smtClean="0"/>
              <a:t>ICANN charging a small surcharge on a per domain basis for new </a:t>
            </a:r>
            <a:r>
              <a:rPr lang="en-US" sz="2000" b="1" dirty="0" err="1" smtClean="0"/>
              <a:t>gTLD</a:t>
            </a:r>
            <a:r>
              <a:rPr lang="en-US" sz="2000" b="1" dirty="0" smtClean="0"/>
              <a:t> registries</a:t>
            </a:r>
            <a:r>
              <a:rPr lang="en-US" sz="2000" dirty="0" smtClean="0"/>
              <a:t> which require EBERO services by virtue of operating an open registry for ‘retail’ domain registrants. . . </a:t>
            </a:r>
            <a:r>
              <a:rPr lang="en-US" sz="2000" b="1" dirty="0" smtClean="0"/>
              <a:t>Over time a contingency fund for EBERO could be built up by ICANN</a:t>
            </a:r>
            <a:r>
              <a:rPr lang="en-US" sz="2000" dirty="0" smtClean="0"/>
              <a:t> – perhaps seeded by the surplus proceeds from round 1. . .” – </a:t>
            </a:r>
            <a:r>
              <a:rPr lang="en-US" sz="2000" dirty="0" err="1" smtClean="0"/>
              <a:t>Nominet</a:t>
            </a:r>
            <a:endParaRPr lang="en-GB" sz="2000" dirty="0" smtClean="0"/>
          </a:p>
          <a:p>
            <a:r>
              <a:rPr lang="en-US" sz="2000" dirty="0" smtClean="0"/>
              <a:t> </a:t>
            </a:r>
            <a:endParaRPr lang="en-GB" sz="2000" dirty="0" smtClean="0"/>
          </a:p>
          <a:p>
            <a:r>
              <a:rPr lang="en-US" sz="2000" dirty="0" smtClean="0"/>
              <a:t>“. . . each </a:t>
            </a:r>
            <a:r>
              <a:rPr lang="en-US" sz="2000" b="1" dirty="0" smtClean="0"/>
              <a:t>bidder for a new </a:t>
            </a:r>
            <a:r>
              <a:rPr lang="en-US" sz="2000" b="1" dirty="0" err="1" smtClean="0"/>
              <a:t>gTLD</a:t>
            </a:r>
            <a:r>
              <a:rPr lang="en-US" sz="2000" b="1" dirty="0" smtClean="0"/>
              <a:t> would be required to deposit $1,000,000</a:t>
            </a:r>
            <a:r>
              <a:rPr lang="en-US" sz="2000" dirty="0" smtClean="0"/>
              <a:t>. If the bidder was awarded rights to operate the new </a:t>
            </a:r>
            <a:r>
              <a:rPr lang="en-US" sz="2000" dirty="0" err="1" smtClean="0"/>
              <a:t>gTLD</a:t>
            </a:r>
            <a:r>
              <a:rPr lang="en-US" sz="2000" dirty="0" smtClean="0"/>
              <a:t> for a 10 year term, </a:t>
            </a:r>
            <a:r>
              <a:rPr lang="en-US" sz="2000" b="1" dirty="0" smtClean="0"/>
              <a:t>ICANN would hold the $1,000,000 as a guarantee of performance</a:t>
            </a:r>
            <a:r>
              <a:rPr lang="en-US" sz="2000" dirty="0" smtClean="0"/>
              <a:t> subject to charges for any breach or costs incurred by ICANN during the term of the RA. At the end of the term the balance of the $1,000,000 would be refunded or applied against the deposit required if the registry operator wanted to bid again to operate the </a:t>
            </a:r>
            <a:r>
              <a:rPr lang="en-US" sz="2000" dirty="0" err="1" smtClean="0"/>
              <a:t>gTLD</a:t>
            </a:r>
            <a:r>
              <a:rPr lang="en-US" sz="2000" dirty="0" smtClean="0"/>
              <a:t>.” -- John Poole</a:t>
            </a:r>
            <a:endParaRPr lang="en-GB" sz="2000" dirty="0" smtClean="0"/>
          </a:p>
          <a:p>
            <a:r>
              <a:rPr lang="en-US" sz="2000" dirty="0" smtClean="0"/>
              <a:t> </a:t>
            </a:r>
            <a:endParaRPr lang="en-GB" sz="2000" dirty="0" smtClean="0"/>
          </a:p>
          <a:p>
            <a:endParaRPr lang="en-GB" sz="2000" dirty="0"/>
          </a:p>
        </p:txBody>
      </p:sp>
    </p:spTree>
    <p:extLst>
      <p:ext uri="{BB962C8B-B14F-4D97-AF65-F5344CB8AC3E}">
        <p14:creationId xmlns:p14="http://schemas.microsoft.com/office/powerpoint/2010/main" xmlns="" val="12941224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prstGeom prst="rect">
            <a:avLst/>
          </a:prstGeom>
        </p:spPr>
        <p:txBody>
          <a:bodyPr/>
          <a:lstStyle/>
          <a:p>
            <a:r>
              <a:rPr lang="en-US" altLang="ja-JP" sz="2800" dirty="0" smtClean="0"/>
              <a:t>3. CC2 </a:t>
            </a:r>
            <a:r>
              <a:rPr lang="en-US" altLang="ja-JP" sz="2800" dirty="0" smtClean="0"/>
              <a:t>Questions: 2.3.2 Comments </a:t>
            </a:r>
            <a:endParaRPr lang="en-US" sz="2800" dirty="0"/>
          </a:p>
        </p:txBody>
      </p:sp>
      <p:sp>
        <p:nvSpPr>
          <p:cNvPr id="5" name="Rectangle 1"/>
          <p:cNvSpPr/>
          <p:nvPr/>
        </p:nvSpPr>
        <p:spPr>
          <a:xfrm>
            <a:off x="534601" y="976031"/>
            <a:ext cx="8103072" cy="4093428"/>
          </a:xfrm>
          <a:prstGeom prst="rect">
            <a:avLst/>
          </a:prstGeom>
        </p:spPr>
        <p:txBody>
          <a:bodyPr wrap="square">
            <a:spAutoFit/>
          </a:bodyPr>
          <a:lstStyle/>
          <a:p>
            <a:r>
              <a:rPr lang="en-US" sz="2000" dirty="0" smtClean="0"/>
              <a:t>“The </a:t>
            </a:r>
            <a:r>
              <a:rPr lang="en-US" sz="2000" b="1" dirty="0" smtClean="0"/>
              <a:t>COI</a:t>
            </a:r>
            <a:r>
              <a:rPr lang="en-US" sz="2000" dirty="0" smtClean="0"/>
              <a:t>, which is the EBERO funding mechanism, is entirely </a:t>
            </a:r>
            <a:r>
              <a:rPr lang="en-US" sz="2000" b="1" dirty="0" smtClean="0"/>
              <a:t>inefficient, complicated and over-kill</a:t>
            </a:r>
            <a:r>
              <a:rPr lang="en-US" sz="2000" dirty="0" smtClean="0"/>
              <a:t>. Instead of insurance, where each party pays a certain amount to create a fund that would more than cover the percentage chance of failure, the COI requires each and every registry to fully fund the risk 100%. . .” -- </a:t>
            </a:r>
            <a:r>
              <a:rPr lang="en-US" sz="2000" dirty="0" err="1" smtClean="0"/>
              <a:t>RySG</a:t>
            </a:r>
            <a:r>
              <a:rPr lang="en-US" sz="2000" dirty="0" smtClean="0"/>
              <a:t> (excerpted from response to 2.3.1)</a:t>
            </a:r>
            <a:endParaRPr lang="en-GB" sz="2000" dirty="0" smtClean="0"/>
          </a:p>
          <a:p>
            <a:r>
              <a:rPr lang="en-US" sz="2000" dirty="0" smtClean="0"/>
              <a:t> </a:t>
            </a:r>
            <a:endParaRPr lang="en-GB" sz="2000" dirty="0" smtClean="0"/>
          </a:p>
          <a:p>
            <a:r>
              <a:rPr lang="en-US" sz="2000" dirty="0" smtClean="0"/>
              <a:t>“. . .we think that the COI model should be tossed out in favor of something more efficient and common-</a:t>
            </a:r>
            <a:r>
              <a:rPr lang="en-US" sz="2000" dirty="0" err="1" smtClean="0"/>
              <a:t>sensical</a:t>
            </a:r>
            <a:r>
              <a:rPr lang="en-US" sz="2000" dirty="0" smtClean="0"/>
              <a:t>. Alternatives to a COI would be </a:t>
            </a:r>
            <a:r>
              <a:rPr lang="en-US" sz="2000" b="1" dirty="0" smtClean="0"/>
              <a:t>a fund, which would be funded by application fees. </a:t>
            </a:r>
            <a:r>
              <a:rPr lang="en-US" sz="2000" dirty="0" smtClean="0"/>
              <a:t>Similarly, an EBERO and </a:t>
            </a:r>
            <a:r>
              <a:rPr lang="en-US" sz="2000" b="1" dirty="0" smtClean="0"/>
              <a:t>COI should not be necessary if a third party back-end agreed to maintain registrants on its platform for a certain time period as a commercial matter</a:t>
            </a:r>
            <a:r>
              <a:rPr lang="en-US" sz="2000" dirty="0" smtClean="0"/>
              <a:t>. Perhaps a certificate from a back-end provider of this requirement would be sufficient to avoid the EBERO requirement and its funding.” – </a:t>
            </a:r>
            <a:r>
              <a:rPr lang="en-US" sz="2000" dirty="0" err="1" smtClean="0"/>
              <a:t>RySG</a:t>
            </a:r>
            <a:endParaRPr lang="en-GB" sz="2000" dirty="0"/>
          </a:p>
        </p:txBody>
      </p:sp>
    </p:spTree>
    <p:extLst>
      <p:ext uri="{BB962C8B-B14F-4D97-AF65-F5344CB8AC3E}">
        <p14:creationId xmlns:p14="http://schemas.microsoft.com/office/powerpoint/2010/main" xmlns="" val="12941224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prstGeom prst="rect">
            <a:avLst/>
          </a:prstGeom>
        </p:spPr>
        <p:txBody>
          <a:bodyPr/>
          <a:lstStyle/>
          <a:p>
            <a:r>
              <a:rPr lang="en-US" altLang="ja-JP" sz="2800" dirty="0" smtClean="0"/>
              <a:t>3. CC2 </a:t>
            </a:r>
            <a:r>
              <a:rPr lang="en-US" altLang="ja-JP" sz="2800" dirty="0" smtClean="0"/>
              <a:t>Questions: 2.3.2 Comments </a:t>
            </a:r>
            <a:endParaRPr lang="en-US" sz="2800" dirty="0"/>
          </a:p>
        </p:txBody>
      </p:sp>
      <p:sp>
        <p:nvSpPr>
          <p:cNvPr id="5" name="Rectangle 1"/>
          <p:cNvSpPr/>
          <p:nvPr/>
        </p:nvSpPr>
        <p:spPr>
          <a:xfrm>
            <a:off x="534601" y="976031"/>
            <a:ext cx="8103072" cy="4801314"/>
          </a:xfrm>
          <a:prstGeom prst="rect">
            <a:avLst/>
          </a:prstGeom>
        </p:spPr>
        <p:txBody>
          <a:bodyPr wrap="square">
            <a:spAutoFit/>
          </a:bodyPr>
          <a:lstStyle/>
          <a:p>
            <a:r>
              <a:rPr lang="en-US" u="sng" dirty="0" err="1" smtClean="0"/>
              <a:t>RySG</a:t>
            </a:r>
            <a:r>
              <a:rPr lang="en-US" u="sng" dirty="0" smtClean="0"/>
              <a:t> provided additional guidance for ICANN if the COI requirement remains in the future.</a:t>
            </a:r>
            <a:endParaRPr lang="en-GB" dirty="0" smtClean="0"/>
          </a:p>
          <a:p>
            <a:r>
              <a:rPr lang="en-US" dirty="0" smtClean="0"/>
              <a:t> </a:t>
            </a:r>
            <a:endParaRPr lang="en-GB" dirty="0" smtClean="0"/>
          </a:p>
          <a:p>
            <a:r>
              <a:rPr lang="en-US" dirty="0" smtClean="0"/>
              <a:t>Excerpt: </a:t>
            </a:r>
            <a:endParaRPr lang="en-GB" dirty="0" smtClean="0"/>
          </a:p>
          <a:p>
            <a:r>
              <a:rPr lang="en-US" dirty="0" smtClean="0"/>
              <a:t> </a:t>
            </a:r>
            <a:endParaRPr lang="en-GB" dirty="0" smtClean="0"/>
          </a:p>
          <a:p>
            <a:r>
              <a:rPr lang="en-US" dirty="0" smtClean="0"/>
              <a:t>“Should ICANN choose to maintain a COI requirement, </a:t>
            </a:r>
            <a:r>
              <a:rPr lang="en-US" b="1" dirty="0" smtClean="0"/>
              <a:t>Letters of Credit (LOCs) are the simplest and most effective means of accomplishing the EBERO funding requirement</a:t>
            </a:r>
            <a:r>
              <a:rPr lang="en-US" dirty="0" smtClean="0"/>
              <a:t>. . . With that in mind, we encourage ICANN to be more understanding of business realities when calculating the size of LOCs. . . </a:t>
            </a:r>
            <a:r>
              <a:rPr lang="en-US" b="1" dirty="0" smtClean="0"/>
              <a:t>We suggest a percentage level—a 10% change in estimated DUMs</a:t>
            </a:r>
            <a:r>
              <a:rPr lang="en-US" dirty="0" smtClean="0"/>
              <a:t> (not a 10% change in historic DUMs but in estimated and LOC-funded DUMs). We also suggest an </a:t>
            </a:r>
            <a:r>
              <a:rPr lang="en-US" b="1" dirty="0" smtClean="0"/>
              <a:t>annual review</a:t>
            </a:r>
            <a:r>
              <a:rPr lang="en-US" dirty="0" smtClean="0"/>
              <a:t>. Similarly, the </a:t>
            </a:r>
            <a:r>
              <a:rPr lang="en-US" b="1" dirty="0" smtClean="0"/>
              <a:t>language requested by ICANN for LOCs was untenable</a:t>
            </a:r>
            <a:r>
              <a:rPr lang="en-US" dirty="0" smtClean="0"/>
              <a:t> for most banks. ICANN should consider more commercially reasonable language, and ensure that this is provided to applicants in advance, to avoid the issues registries experienced during the 2012 round in endeavoring to secure LOCs. . .For larger registries, especially portfolio registries, there must be a </a:t>
            </a:r>
            <a:r>
              <a:rPr lang="en-US" b="1" dirty="0" smtClean="0"/>
              <a:t>means of more easily incorporating additional TLDs into an LOC</a:t>
            </a:r>
            <a:r>
              <a:rPr lang="en-US" dirty="0" smtClean="0"/>
              <a:t> (and contra-wise, removing them in the event of a sale). . .  -- </a:t>
            </a:r>
            <a:r>
              <a:rPr lang="en-US" dirty="0" err="1" smtClean="0"/>
              <a:t>RySG</a:t>
            </a:r>
            <a:endParaRPr lang="en-GB" dirty="0"/>
          </a:p>
        </p:txBody>
      </p:sp>
    </p:spTree>
    <p:extLst>
      <p:ext uri="{BB962C8B-B14F-4D97-AF65-F5344CB8AC3E}">
        <p14:creationId xmlns:p14="http://schemas.microsoft.com/office/powerpoint/2010/main" xmlns="" val="12941224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prstGeom prst="rect">
            <a:avLst/>
          </a:prstGeom>
        </p:spPr>
        <p:txBody>
          <a:bodyPr/>
          <a:lstStyle/>
          <a:p>
            <a:r>
              <a:rPr lang="en-US" altLang="ja-JP" sz="2800" dirty="0" smtClean="0"/>
              <a:t>3. CC2 </a:t>
            </a:r>
            <a:r>
              <a:rPr lang="en-US" altLang="ja-JP" sz="2800" dirty="0" smtClean="0"/>
              <a:t>Questions: 2.3.2 Comments </a:t>
            </a:r>
            <a:endParaRPr lang="en-US" sz="2800" dirty="0"/>
          </a:p>
        </p:txBody>
      </p:sp>
      <p:sp>
        <p:nvSpPr>
          <p:cNvPr id="5" name="Rectangle 1"/>
          <p:cNvSpPr/>
          <p:nvPr/>
        </p:nvSpPr>
        <p:spPr>
          <a:xfrm>
            <a:off x="534601" y="976031"/>
            <a:ext cx="8103072" cy="4093428"/>
          </a:xfrm>
          <a:prstGeom prst="rect">
            <a:avLst/>
          </a:prstGeom>
        </p:spPr>
        <p:txBody>
          <a:bodyPr wrap="square">
            <a:spAutoFit/>
          </a:bodyPr>
          <a:lstStyle/>
          <a:p>
            <a:r>
              <a:rPr lang="en-US" sz="2000" dirty="0" smtClean="0"/>
              <a:t>“The </a:t>
            </a:r>
            <a:r>
              <a:rPr lang="en-US" sz="2000" b="1" dirty="0" smtClean="0"/>
              <a:t>COI</a:t>
            </a:r>
            <a:r>
              <a:rPr lang="en-US" sz="2000" dirty="0" smtClean="0"/>
              <a:t>, which is the EBERO funding mechanism, is entirely </a:t>
            </a:r>
            <a:r>
              <a:rPr lang="en-US" sz="2000" b="1" dirty="0" smtClean="0"/>
              <a:t>inefficient, complicated and over-kill</a:t>
            </a:r>
            <a:r>
              <a:rPr lang="en-US" sz="2000" dirty="0" smtClean="0"/>
              <a:t>. Instead of insurance, where each party pays a certain amount to create a fund that would more than cover the percentage chance of failure, the COI requires each and every registry to fully fund the risk 100%. . .” -- </a:t>
            </a:r>
            <a:r>
              <a:rPr lang="en-US" sz="2000" dirty="0" err="1" smtClean="0"/>
              <a:t>RySG</a:t>
            </a:r>
            <a:r>
              <a:rPr lang="en-US" sz="2000" dirty="0" smtClean="0"/>
              <a:t> (excerpted from response to 2.3.1)</a:t>
            </a:r>
            <a:endParaRPr lang="en-GB" sz="2000" dirty="0" smtClean="0"/>
          </a:p>
          <a:p>
            <a:r>
              <a:rPr lang="en-US" sz="2000" dirty="0" smtClean="0"/>
              <a:t> </a:t>
            </a:r>
            <a:endParaRPr lang="en-GB" sz="2000" dirty="0" smtClean="0"/>
          </a:p>
          <a:p>
            <a:r>
              <a:rPr lang="en-US" sz="2000" dirty="0" smtClean="0"/>
              <a:t>“. . .we think that the COI model should be tossed out in favor of something more efficient and common-</a:t>
            </a:r>
            <a:r>
              <a:rPr lang="en-US" sz="2000" dirty="0" err="1" smtClean="0"/>
              <a:t>sensical</a:t>
            </a:r>
            <a:r>
              <a:rPr lang="en-US" sz="2000" dirty="0" smtClean="0"/>
              <a:t>. Alternatives to a COI would be </a:t>
            </a:r>
            <a:r>
              <a:rPr lang="en-US" sz="2000" b="1" dirty="0" smtClean="0"/>
              <a:t>a fund, which would be funded by application fees. </a:t>
            </a:r>
            <a:r>
              <a:rPr lang="en-US" sz="2000" dirty="0" smtClean="0"/>
              <a:t>Similarly, an EBERO and </a:t>
            </a:r>
            <a:r>
              <a:rPr lang="en-US" sz="2000" b="1" dirty="0" smtClean="0"/>
              <a:t>COI should not be necessary if a third party back-end agreed to maintain registrants on its platform for a certain time period as a commercial matter</a:t>
            </a:r>
            <a:r>
              <a:rPr lang="en-US" sz="2000" dirty="0" smtClean="0"/>
              <a:t>. Perhaps a certificate from a back-end provider of this requirement would be sufficient to avoid the EBERO requirement and its funding.” – </a:t>
            </a:r>
            <a:r>
              <a:rPr lang="en-US" sz="2000" dirty="0" err="1" smtClean="0"/>
              <a:t>RySG</a:t>
            </a:r>
            <a:endParaRPr lang="en-GB" sz="2000" dirty="0"/>
          </a:p>
        </p:txBody>
      </p:sp>
    </p:spTree>
    <p:extLst>
      <p:ext uri="{BB962C8B-B14F-4D97-AF65-F5344CB8AC3E}">
        <p14:creationId xmlns:p14="http://schemas.microsoft.com/office/powerpoint/2010/main" xmlns="" val="12941224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Rectangle 14"/>
          <p:cNvSpPr/>
          <p:nvPr/>
        </p:nvSpPr>
        <p:spPr>
          <a:xfrm>
            <a:off x="4620024" y="1299014"/>
            <a:ext cx="2539800" cy="2175252"/>
          </a:xfrm>
          <a:prstGeom prst="rect">
            <a:avLst/>
          </a:prstGeom>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a:p>
        </p:txBody>
      </p:sp>
      <p:sp>
        <p:nvSpPr>
          <p:cNvPr id="16" name="Rectangle 15"/>
          <p:cNvSpPr/>
          <p:nvPr/>
        </p:nvSpPr>
        <p:spPr>
          <a:xfrm>
            <a:off x="1921411" y="3638494"/>
            <a:ext cx="2539800" cy="2175252"/>
          </a:xfrm>
          <a:prstGeom prst="rect">
            <a:avLst/>
          </a:prstGeom>
          <a:solidFill>
            <a:schemeClr val="accent4">
              <a:alpha val="63000"/>
            </a:schemeClr>
          </a:solid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en-US"/>
          </a:p>
        </p:txBody>
      </p:sp>
      <p:sp>
        <p:nvSpPr>
          <p:cNvPr id="21" name="Rectangle 20"/>
          <p:cNvSpPr/>
          <p:nvPr/>
        </p:nvSpPr>
        <p:spPr>
          <a:xfrm>
            <a:off x="4620024" y="1299014"/>
            <a:ext cx="2539800" cy="87588"/>
          </a:xfrm>
          <a:prstGeom prst="rect">
            <a:avLst/>
          </a:prstGeom>
          <a:solidFill>
            <a:srgbClr val="145357">
              <a:alpha val="80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 name="Rectangle 21"/>
          <p:cNvSpPr/>
          <p:nvPr/>
        </p:nvSpPr>
        <p:spPr>
          <a:xfrm>
            <a:off x="1921411" y="3638494"/>
            <a:ext cx="2539800" cy="87588"/>
          </a:xfrm>
          <a:prstGeom prst="rect">
            <a:avLst/>
          </a:prstGeom>
          <a:solidFill>
            <a:srgbClr val="EA903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7" name="Rectangle 36"/>
          <p:cNvSpPr/>
          <p:nvPr/>
        </p:nvSpPr>
        <p:spPr>
          <a:xfrm>
            <a:off x="4614526" y="3638494"/>
            <a:ext cx="2539800" cy="2175252"/>
          </a:xfrm>
          <a:prstGeom prst="rect">
            <a:avLst/>
          </a:prstGeom>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n-US"/>
          </a:p>
        </p:txBody>
      </p:sp>
      <p:sp>
        <p:nvSpPr>
          <p:cNvPr id="40" name="Rectangle 39"/>
          <p:cNvSpPr/>
          <p:nvPr/>
        </p:nvSpPr>
        <p:spPr>
          <a:xfrm>
            <a:off x="4614526" y="3638494"/>
            <a:ext cx="2539800" cy="87588"/>
          </a:xfrm>
          <a:prstGeom prst="rect">
            <a:avLst/>
          </a:prstGeom>
          <a:solidFill>
            <a:srgbClr val="AC441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6" name="Oval 45"/>
          <p:cNvSpPr/>
          <p:nvPr/>
        </p:nvSpPr>
        <p:spPr>
          <a:xfrm>
            <a:off x="5637641" y="1501265"/>
            <a:ext cx="498944" cy="498944"/>
          </a:xfrm>
          <a:prstGeom prst="ellipse">
            <a:avLst/>
          </a:prstGeom>
          <a:solidFill>
            <a:schemeClr val="accent3">
              <a:lumMod val="75000"/>
            </a:schemeClr>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a:p>
        </p:txBody>
      </p:sp>
      <p:sp>
        <p:nvSpPr>
          <p:cNvPr id="47" name="Oval 46"/>
          <p:cNvSpPr/>
          <p:nvPr/>
        </p:nvSpPr>
        <p:spPr>
          <a:xfrm>
            <a:off x="2947581" y="3840745"/>
            <a:ext cx="498944" cy="498944"/>
          </a:xfrm>
          <a:prstGeom prst="ellipse">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0" name="Oval 49"/>
          <p:cNvSpPr/>
          <p:nvPr/>
        </p:nvSpPr>
        <p:spPr>
          <a:xfrm>
            <a:off x="5638297" y="3851949"/>
            <a:ext cx="498944" cy="498944"/>
          </a:xfrm>
          <a:prstGeom prst="ellipse">
            <a:avLst/>
          </a:prstGeom>
          <a:solidFill>
            <a:schemeClr val="accent5">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Rectangle 13"/>
          <p:cNvSpPr/>
          <p:nvPr/>
        </p:nvSpPr>
        <p:spPr>
          <a:xfrm>
            <a:off x="1921411" y="1299014"/>
            <a:ext cx="2539800" cy="2175252"/>
          </a:xfrm>
          <a:prstGeom prst="rect">
            <a:avLst/>
          </a:prstGeom>
          <a:solidFill>
            <a:schemeClr val="accent1">
              <a:alpha val="7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p:cNvSpPr/>
          <p:nvPr/>
        </p:nvSpPr>
        <p:spPr>
          <a:xfrm>
            <a:off x="1921411" y="1299014"/>
            <a:ext cx="2539800" cy="8758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Oval 2"/>
          <p:cNvSpPr/>
          <p:nvPr/>
        </p:nvSpPr>
        <p:spPr>
          <a:xfrm>
            <a:off x="2936827" y="1510650"/>
            <a:ext cx="498944" cy="498944"/>
          </a:xfrm>
          <a:prstGeom prst="ellipse">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6" name="TextBox 25"/>
          <p:cNvSpPr txBox="1"/>
          <p:nvPr/>
        </p:nvSpPr>
        <p:spPr>
          <a:xfrm>
            <a:off x="2156659" y="1982152"/>
            <a:ext cx="2080048" cy="646331"/>
          </a:xfrm>
          <a:prstGeom prst="rect">
            <a:avLst/>
          </a:prstGeom>
          <a:noFill/>
        </p:spPr>
        <p:txBody>
          <a:bodyPr wrap="square" rtlCol="0">
            <a:spAutoFit/>
          </a:bodyPr>
          <a:lstStyle/>
          <a:p>
            <a:pPr algn="ctr"/>
            <a:r>
              <a:rPr lang="en-US" dirty="0" smtClean="0">
                <a:solidFill>
                  <a:srgbClr val="FFFFFF"/>
                </a:solidFill>
                <a:latin typeface="Source Sans Pro"/>
                <a:cs typeface="Source Sans Pro"/>
              </a:rPr>
              <a:t>Welcome and Introduction</a:t>
            </a:r>
            <a:endParaRPr lang="en-US" dirty="0">
              <a:solidFill>
                <a:srgbClr val="FFFFFF"/>
              </a:solidFill>
              <a:latin typeface="Source Sans Pro"/>
              <a:cs typeface="Source Sans Pro"/>
            </a:endParaRPr>
          </a:p>
        </p:txBody>
      </p:sp>
      <p:sp>
        <p:nvSpPr>
          <p:cNvPr id="28" name="TextBox 27"/>
          <p:cNvSpPr txBox="1"/>
          <p:nvPr/>
        </p:nvSpPr>
        <p:spPr>
          <a:xfrm>
            <a:off x="4849774" y="1982152"/>
            <a:ext cx="2080048" cy="369332"/>
          </a:xfrm>
          <a:prstGeom prst="rect">
            <a:avLst/>
          </a:prstGeom>
          <a:noFill/>
        </p:spPr>
        <p:txBody>
          <a:bodyPr wrap="square" rtlCol="0">
            <a:spAutoFit/>
          </a:bodyPr>
          <a:lstStyle/>
          <a:p>
            <a:pPr algn="ctr"/>
            <a:r>
              <a:rPr lang="en-US" dirty="0" smtClean="0">
                <a:solidFill>
                  <a:srgbClr val="FFFFFF"/>
                </a:solidFill>
                <a:latin typeface="Source Sans Pro"/>
                <a:cs typeface="Source Sans Pro"/>
              </a:rPr>
              <a:t>SOI Updates</a:t>
            </a:r>
            <a:endParaRPr lang="en-US" dirty="0">
              <a:solidFill>
                <a:srgbClr val="FFFFFF"/>
              </a:solidFill>
              <a:latin typeface="Source Sans Pro"/>
              <a:cs typeface="Source Sans Pro"/>
            </a:endParaRPr>
          </a:p>
        </p:txBody>
      </p:sp>
      <p:sp>
        <p:nvSpPr>
          <p:cNvPr id="29" name="TextBox 28"/>
          <p:cNvSpPr txBox="1"/>
          <p:nvPr/>
        </p:nvSpPr>
        <p:spPr>
          <a:xfrm>
            <a:off x="2156661" y="4321632"/>
            <a:ext cx="2080048" cy="369332"/>
          </a:xfrm>
          <a:prstGeom prst="rect">
            <a:avLst/>
          </a:prstGeom>
          <a:noFill/>
        </p:spPr>
        <p:txBody>
          <a:bodyPr wrap="square" rtlCol="0">
            <a:spAutoFit/>
          </a:bodyPr>
          <a:lstStyle/>
          <a:p>
            <a:pPr algn="ctr"/>
            <a:r>
              <a:rPr lang="en-US" dirty="0" smtClean="0">
                <a:solidFill>
                  <a:srgbClr val="FFFFFF"/>
                </a:solidFill>
                <a:latin typeface="Source Sans Pro"/>
                <a:cs typeface="Source Sans Pro"/>
              </a:rPr>
              <a:t>Discussion Recap</a:t>
            </a:r>
            <a:endParaRPr lang="en-US" dirty="0">
              <a:solidFill>
                <a:srgbClr val="FFFFFF"/>
              </a:solidFill>
              <a:latin typeface="Source Sans Pro"/>
              <a:cs typeface="Source Sans Pro"/>
            </a:endParaRPr>
          </a:p>
        </p:txBody>
      </p:sp>
      <p:sp>
        <p:nvSpPr>
          <p:cNvPr id="43" name="TextBox 42"/>
          <p:cNvSpPr txBox="1"/>
          <p:nvPr/>
        </p:nvSpPr>
        <p:spPr>
          <a:xfrm>
            <a:off x="4849774" y="4321632"/>
            <a:ext cx="2080048" cy="369332"/>
          </a:xfrm>
          <a:prstGeom prst="rect">
            <a:avLst/>
          </a:prstGeom>
          <a:noFill/>
        </p:spPr>
        <p:txBody>
          <a:bodyPr wrap="square" rtlCol="0">
            <a:spAutoFit/>
          </a:bodyPr>
          <a:lstStyle/>
          <a:p>
            <a:pPr algn="ctr"/>
            <a:r>
              <a:rPr lang="en-US" dirty="0" smtClean="0">
                <a:solidFill>
                  <a:srgbClr val="FFFFFF"/>
                </a:solidFill>
                <a:latin typeface="Source Sans Pro"/>
                <a:cs typeface="Source Sans Pro"/>
              </a:rPr>
              <a:t>CC2 Comments</a:t>
            </a:r>
            <a:endParaRPr lang="en-US" dirty="0">
              <a:solidFill>
                <a:srgbClr val="FFFFFF"/>
              </a:solidFill>
              <a:latin typeface="Source Sans Pro"/>
              <a:cs typeface="Source Sans Pro"/>
            </a:endParaRPr>
          </a:p>
        </p:txBody>
      </p:sp>
      <p:sp>
        <p:nvSpPr>
          <p:cNvPr id="24" name="TextBox 23"/>
          <p:cNvSpPr txBox="1"/>
          <p:nvPr/>
        </p:nvSpPr>
        <p:spPr>
          <a:xfrm>
            <a:off x="1921411" y="1503505"/>
            <a:ext cx="2539800" cy="461665"/>
          </a:xfrm>
          <a:prstGeom prst="rect">
            <a:avLst/>
          </a:prstGeom>
          <a:noFill/>
        </p:spPr>
        <p:txBody>
          <a:bodyPr wrap="square" rtlCol="0">
            <a:spAutoFit/>
          </a:bodyPr>
          <a:lstStyle/>
          <a:p>
            <a:pPr algn="ctr"/>
            <a:r>
              <a:rPr lang="en-US" sz="2400" b="1" dirty="0" smtClean="0">
                <a:solidFill>
                  <a:srgbClr val="FFFFFF"/>
                </a:solidFill>
                <a:latin typeface="Source Sans Pro"/>
                <a:cs typeface="Source Sans Pro"/>
              </a:rPr>
              <a:t>1</a:t>
            </a:r>
            <a:endParaRPr lang="en-US" sz="2400" b="1" dirty="0">
              <a:solidFill>
                <a:srgbClr val="FFFFFF"/>
              </a:solidFill>
              <a:latin typeface="Source Sans Pro"/>
              <a:cs typeface="Source Sans Pro"/>
            </a:endParaRPr>
          </a:p>
        </p:txBody>
      </p:sp>
      <p:sp>
        <p:nvSpPr>
          <p:cNvPr id="25" name="TextBox 24"/>
          <p:cNvSpPr txBox="1"/>
          <p:nvPr/>
        </p:nvSpPr>
        <p:spPr>
          <a:xfrm>
            <a:off x="4620024" y="1492556"/>
            <a:ext cx="2539800" cy="461665"/>
          </a:xfrm>
          <a:prstGeom prst="rect">
            <a:avLst/>
          </a:prstGeom>
          <a:noFill/>
        </p:spPr>
        <p:txBody>
          <a:bodyPr wrap="square" rtlCol="0">
            <a:spAutoFit/>
          </a:bodyPr>
          <a:lstStyle/>
          <a:p>
            <a:pPr algn="ctr"/>
            <a:r>
              <a:rPr lang="en-US" sz="2400" b="1" dirty="0" smtClean="0">
                <a:solidFill>
                  <a:srgbClr val="FFFFFF"/>
                </a:solidFill>
                <a:latin typeface="Source Sans Pro"/>
                <a:cs typeface="Source Sans Pro"/>
              </a:rPr>
              <a:t>2</a:t>
            </a:r>
            <a:endParaRPr lang="en-US" sz="2400" b="1" dirty="0">
              <a:solidFill>
                <a:srgbClr val="FFFFFF"/>
              </a:solidFill>
              <a:latin typeface="Source Sans Pro"/>
              <a:cs typeface="Source Sans Pro"/>
            </a:endParaRPr>
          </a:p>
        </p:txBody>
      </p:sp>
      <p:sp>
        <p:nvSpPr>
          <p:cNvPr id="27" name="TextBox 26"/>
          <p:cNvSpPr txBox="1"/>
          <p:nvPr/>
        </p:nvSpPr>
        <p:spPr>
          <a:xfrm>
            <a:off x="1921411" y="3832036"/>
            <a:ext cx="2539800" cy="461665"/>
          </a:xfrm>
          <a:prstGeom prst="rect">
            <a:avLst/>
          </a:prstGeom>
          <a:noFill/>
        </p:spPr>
        <p:txBody>
          <a:bodyPr wrap="square" rtlCol="0">
            <a:spAutoFit/>
          </a:bodyPr>
          <a:lstStyle/>
          <a:p>
            <a:pPr algn="ctr"/>
            <a:r>
              <a:rPr lang="en-US" sz="2400" b="1" dirty="0" smtClean="0">
                <a:solidFill>
                  <a:srgbClr val="FFFFFF"/>
                </a:solidFill>
                <a:latin typeface="Source Sans Pro"/>
                <a:cs typeface="Source Sans Pro"/>
              </a:rPr>
              <a:t>3</a:t>
            </a:r>
            <a:endParaRPr lang="en-US" sz="2400" b="1" dirty="0">
              <a:solidFill>
                <a:srgbClr val="FFFFFF"/>
              </a:solidFill>
              <a:latin typeface="Source Sans Pro"/>
              <a:cs typeface="Source Sans Pro"/>
            </a:endParaRPr>
          </a:p>
        </p:txBody>
      </p:sp>
      <p:sp>
        <p:nvSpPr>
          <p:cNvPr id="30" name="TextBox 29"/>
          <p:cNvSpPr txBox="1"/>
          <p:nvPr/>
        </p:nvSpPr>
        <p:spPr>
          <a:xfrm>
            <a:off x="4614526" y="3851949"/>
            <a:ext cx="2539800" cy="461665"/>
          </a:xfrm>
          <a:prstGeom prst="rect">
            <a:avLst/>
          </a:prstGeom>
          <a:noFill/>
        </p:spPr>
        <p:txBody>
          <a:bodyPr wrap="square" rtlCol="0">
            <a:spAutoFit/>
          </a:bodyPr>
          <a:lstStyle/>
          <a:p>
            <a:pPr algn="ctr"/>
            <a:r>
              <a:rPr lang="en-US" sz="2400" b="1" dirty="0" smtClean="0">
                <a:solidFill>
                  <a:srgbClr val="FFFFFF"/>
                </a:solidFill>
                <a:latin typeface="Source Sans Pro"/>
                <a:cs typeface="Source Sans Pro"/>
              </a:rPr>
              <a:t>4</a:t>
            </a:r>
            <a:endParaRPr lang="en-US" sz="2400" b="1" dirty="0">
              <a:solidFill>
                <a:srgbClr val="FFFFFF"/>
              </a:solidFill>
              <a:latin typeface="Source Sans Pro"/>
              <a:cs typeface="Source Sans Pro"/>
            </a:endParaRPr>
          </a:p>
        </p:txBody>
      </p:sp>
      <p:sp>
        <p:nvSpPr>
          <p:cNvPr id="2" name="Title 1"/>
          <p:cNvSpPr>
            <a:spLocks noGrp="1"/>
          </p:cNvSpPr>
          <p:nvPr>
            <p:ph type="title"/>
          </p:nvPr>
        </p:nvSpPr>
        <p:spPr>
          <a:prstGeom prst="rect">
            <a:avLst/>
          </a:prstGeom>
        </p:spPr>
        <p:txBody>
          <a:bodyPr/>
          <a:lstStyle/>
          <a:p>
            <a:r>
              <a:rPr lang="en-US" dirty="0" smtClean="0"/>
              <a:t>Agenda</a:t>
            </a:r>
            <a:endParaRPr lang="en-US" dirty="0"/>
          </a:p>
        </p:txBody>
      </p:sp>
    </p:spTree>
    <p:extLst>
      <p:ext uri="{BB962C8B-B14F-4D97-AF65-F5344CB8AC3E}">
        <p14:creationId xmlns:p14="http://schemas.microsoft.com/office/powerpoint/2010/main" xmlns="" val="296258083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prstGeom prst="rect">
            <a:avLst/>
          </a:prstGeom>
        </p:spPr>
        <p:txBody>
          <a:bodyPr/>
          <a:lstStyle/>
          <a:p>
            <a:r>
              <a:rPr lang="en-US" altLang="ja-JP" sz="2800" dirty="0" smtClean="0"/>
              <a:t>3. CC2 </a:t>
            </a:r>
            <a:r>
              <a:rPr lang="en-US" altLang="ja-JP" sz="2800" dirty="0" smtClean="0"/>
              <a:t>Questions: 2.3.3</a:t>
            </a:r>
            <a:endParaRPr lang="en-US" sz="2800" dirty="0"/>
          </a:p>
        </p:txBody>
      </p:sp>
      <p:sp>
        <p:nvSpPr>
          <p:cNvPr id="5" name="Rectangle 1"/>
          <p:cNvSpPr/>
          <p:nvPr/>
        </p:nvSpPr>
        <p:spPr>
          <a:xfrm>
            <a:off x="534601" y="976031"/>
            <a:ext cx="8103072" cy="4708981"/>
          </a:xfrm>
          <a:prstGeom prst="rect">
            <a:avLst/>
          </a:prstGeom>
        </p:spPr>
        <p:txBody>
          <a:bodyPr wrap="square">
            <a:spAutoFit/>
          </a:bodyPr>
          <a:lstStyle/>
          <a:p>
            <a:r>
              <a:rPr lang="en-US" sz="2000" dirty="0" smtClean="0"/>
              <a:t>2.3.3 - ICANN staff, in its Program Implementation Review Report, identified a number of challenges in performing background screening, particularly because there were many different types of entities to screen (e.g., ranging from top twenty five exchanges to newly formed entities with no operating history) and because it is difficult to access information to conduct background screenings in some jurisdictions/countries. Do you think that the criteria, requirements, and/or the extent to which background screenings are carried out require any modifications? Should there be any additional criteria added to future background screenings? For example, should the previous breach by the Registry Operator, and/or any of its affiliates of a Registry Agreement or Registrar Accreditation Agreement be grounds for ICANN to reject a subsequent application for a TLD by that same entity and/or its affiliates? Why or why not? What other modifications would you suggest? Should background screening be performed at application time or just before contract-signing time? Or at both times? Please explain. </a:t>
            </a:r>
            <a:endParaRPr lang="en-GB" sz="2000" dirty="0"/>
          </a:p>
        </p:txBody>
      </p:sp>
    </p:spTree>
    <p:extLst>
      <p:ext uri="{BB962C8B-B14F-4D97-AF65-F5344CB8AC3E}">
        <p14:creationId xmlns:p14="http://schemas.microsoft.com/office/powerpoint/2010/main" xmlns="" val="12941224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prstGeom prst="rect">
            <a:avLst/>
          </a:prstGeom>
        </p:spPr>
        <p:txBody>
          <a:bodyPr/>
          <a:lstStyle/>
          <a:p>
            <a:r>
              <a:rPr lang="en-US" altLang="ja-JP" sz="2800" dirty="0" smtClean="0"/>
              <a:t>3. CC2 </a:t>
            </a:r>
            <a:r>
              <a:rPr lang="en-US" altLang="ja-JP" sz="2800" dirty="0" smtClean="0"/>
              <a:t>Questions: 2.3.3 Comments </a:t>
            </a:r>
            <a:endParaRPr lang="en-US" sz="2800" dirty="0"/>
          </a:p>
        </p:txBody>
      </p:sp>
      <p:sp>
        <p:nvSpPr>
          <p:cNvPr id="5" name="Rectangle 1"/>
          <p:cNvSpPr/>
          <p:nvPr/>
        </p:nvSpPr>
        <p:spPr>
          <a:xfrm>
            <a:off x="534601" y="988434"/>
            <a:ext cx="8103072" cy="2862322"/>
          </a:xfrm>
          <a:prstGeom prst="rect">
            <a:avLst/>
          </a:prstGeom>
        </p:spPr>
        <p:txBody>
          <a:bodyPr wrap="square">
            <a:spAutoFit/>
          </a:bodyPr>
          <a:lstStyle/>
          <a:p>
            <a:r>
              <a:rPr lang="en-US" sz="2000" u="sng" dirty="0" err="1" smtClean="0"/>
              <a:t>RySG</a:t>
            </a:r>
            <a:r>
              <a:rPr lang="en-US" sz="2000" u="sng" dirty="0" smtClean="0"/>
              <a:t> supported maintaining the current criteria for background screenings. </a:t>
            </a:r>
            <a:endParaRPr lang="en-GB" sz="2000" dirty="0" smtClean="0"/>
          </a:p>
          <a:p>
            <a:r>
              <a:rPr lang="en-US" sz="2000" dirty="0" smtClean="0"/>
              <a:t> </a:t>
            </a:r>
            <a:endParaRPr lang="en-GB" sz="2000" dirty="0" smtClean="0"/>
          </a:p>
          <a:p>
            <a:r>
              <a:rPr lang="en-US" sz="2000" dirty="0" smtClean="0"/>
              <a:t>Excerpt:</a:t>
            </a:r>
            <a:endParaRPr lang="en-GB" sz="2000" dirty="0" smtClean="0"/>
          </a:p>
          <a:p>
            <a:r>
              <a:rPr lang="en-US" sz="2000" dirty="0" smtClean="0"/>
              <a:t> </a:t>
            </a:r>
            <a:endParaRPr lang="en-GB" sz="2000" dirty="0" smtClean="0"/>
          </a:p>
          <a:p>
            <a:r>
              <a:rPr lang="en-US" sz="2000" dirty="0" smtClean="0"/>
              <a:t>“The </a:t>
            </a:r>
            <a:r>
              <a:rPr lang="en-US" sz="2000" b="1" dirty="0" smtClean="0"/>
              <a:t>current criteria for background screenings are appropriate</a:t>
            </a:r>
            <a:r>
              <a:rPr lang="en-US" sz="2000" dirty="0" smtClean="0"/>
              <a:t> and were developed with the intent to protect registrants. Despite the challenges of performing the background screenings on some of the people and companies involved in the application, they </a:t>
            </a:r>
            <a:r>
              <a:rPr lang="en-US" sz="2000" b="1" dirty="0" smtClean="0"/>
              <a:t>should continue in substantially the same form</a:t>
            </a:r>
            <a:r>
              <a:rPr lang="en-US" sz="2000" dirty="0" smtClean="0"/>
              <a:t>. . .” -- </a:t>
            </a:r>
            <a:r>
              <a:rPr lang="en-US" sz="2000" dirty="0" err="1" smtClean="0"/>
              <a:t>RySG</a:t>
            </a:r>
            <a:r>
              <a:rPr lang="en-US" sz="2000" dirty="0" smtClean="0"/>
              <a:t> </a:t>
            </a:r>
            <a:endParaRPr lang="en-GB" sz="2000" dirty="0"/>
          </a:p>
        </p:txBody>
      </p:sp>
    </p:spTree>
    <p:extLst>
      <p:ext uri="{BB962C8B-B14F-4D97-AF65-F5344CB8AC3E}">
        <p14:creationId xmlns:p14="http://schemas.microsoft.com/office/powerpoint/2010/main" xmlns="" val="12941224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prstGeom prst="rect">
            <a:avLst/>
          </a:prstGeom>
        </p:spPr>
        <p:txBody>
          <a:bodyPr/>
          <a:lstStyle/>
          <a:p>
            <a:r>
              <a:rPr lang="en-US" altLang="ja-JP" sz="2800" dirty="0" smtClean="0"/>
              <a:t>3. CC2 </a:t>
            </a:r>
            <a:r>
              <a:rPr lang="en-US" altLang="ja-JP" sz="2800" dirty="0" smtClean="0"/>
              <a:t>Questions: 2.3.3 Comments </a:t>
            </a:r>
            <a:endParaRPr lang="en-US" sz="2800" dirty="0"/>
          </a:p>
        </p:txBody>
      </p:sp>
      <p:sp>
        <p:nvSpPr>
          <p:cNvPr id="5" name="Rectangle 1"/>
          <p:cNvSpPr/>
          <p:nvPr/>
        </p:nvSpPr>
        <p:spPr>
          <a:xfrm>
            <a:off x="534601" y="988434"/>
            <a:ext cx="8103072" cy="2246769"/>
          </a:xfrm>
          <a:prstGeom prst="rect">
            <a:avLst/>
          </a:prstGeom>
        </p:spPr>
        <p:txBody>
          <a:bodyPr wrap="square">
            <a:spAutoFit/>
          </a:bodyPr>
          <a:lstStyle/>
          <a:p>
            <a:r>
              <a:rPr lang="en-US" sz="2000" u="sng" dirty="0" smtClean="0"/>
              <a:t>John Poole supported stricter requirements for background screening.</a:t>
            </a:r>
            <a:endParaRPr lang="en-GB" sz="2000" dirty="0" smtClean="0"/>
          </a:p>
          <a:p>
            <a:r>
              <a:rPr lang="en-US" sz="2000" dirty="0" smtClean="0"/>
              <a:t> </a:t>
            </a:r>
            <a:endParaRPr lang="en-GB" sz="2000" dirty="0" smtClean="0"/>
          </a:p>
          <a:p>
            <a:r>
              <a:rPr lang="en-US" sz="2000" dirty="0" smtClean="0"/>
              <a:t>Excerpt: </a:t>
            </a:r>
            <a:endParaRPr lang="en-GB" sz="2000" dirty="0" smtClean="0"/>
          </a:p>
          <a:p>
            <a:r>
              <a:rPr lang="en-US" sz="2000" dirty="0" smtClean="0"/>
              <a:t> </a:t>
            </a:r>
            <a:endParaRPr lang="en-GB" sz="2000" dirty="0" smtClean="0"/>
          </a:p>
          <a:p>
            <a:r>
              <a:rPr lang="en-US" sz="2000" dirty="0" smtClean="0"/>
              <a:t>“[Do you think that the criteria, requirements, and/or the extent to which background screenings are carried out require any modifications?] No, other than </a:t>
            </a:r>
            <a:r>
              <a:rPr lang="en-US" sz="2000" b="1" dirty="0" smtClean="0"/>
              <a:t>make much stricter</a:t>
            </a:r>
            <a:r>
              <a:rPr lang="en-US" sz="2000" dirty="0" smtClean="0"/>
              <a:t>.” – John Poole</a:t>
            </a:r>
            <a:endParaRPr lang="en-GB" sz="2000" dirty="0"/>
          </a:p>
        </p:txBody>
      </p:sp>
    </p:spTree>
    <p:extLst>
      <p:ext uri="{BB962C8B-B14F-4D97-AF65-F5344CB8AC3E}">
        <p14:creationId xmlns:p14="http://schemas.microsoft.com/office/powerpoint/2010/main" xmlns="" val="12941224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prstGeom prst="rect">
            <a:avLst/>
          </a:prstGeom>
        </p:spPr>
        <p:txBody>
          <a:bodyPr/>
          <a:lstStyle/>
          <a:p>
            <a:r>
              <a:rPr lang="en-US" altLang="ja-JP" sz="2800" dirty="0" smtClean="0"/>
              <a:t>3. CC2 </a:t>
            </a:r>
            <a:r>
              <a:rPr lang="en-US" altLang="ja-JP" sz="2800" dirty="0" smtClean="0"/>
              <a:t>Questions: 2.3.3 Comments </a:t>
            </a:r>
            <a:endParaRPr lang="en-US" sz="2800" dirty="0"/>
          </a:p>
        </p:txBody>
      </p:sp>
      <p:sp>
        <p:nvSpPr>
          <p:cNvPr id="5" name="Rectangle 1"/>
          <p:cNvSpPr/>
          <p:nvPr/>
        </p:nvSpPr>
        <p:spPr>
          <a:xfrm>
            <a:off x="534601" y="988434"/>
            <a:ext cx="8103072" cy="5355312"/>
          </a:xfrm>
          <a:prstGeom prst="rect">
            <a:avLst/>
          </a:prstGeom>
        </p:spPr>
        <p:txBody>
          <a:bodyPr wrap="square">
            <a:spAutoFit/>
          </a:bodyPr>
          <a:lstStyle/>
          <a:p>
            <a:r>
              <a:rPr lang="en-US" u="sng" dirty="0" err="1" smtClean="0"/>
              <a:t>Valideus</a:t>
            </a:r>
            <a:r>
              <a:rPr lang="en-US" u="sng" dirty="0" smtClean="0"/>
              <a:t>, BRG, and </a:t>
            </a:r>
            <a:r>
              <a:rPr lang="en-US" u="sng" dirty="0" err="1" smtClean="0"/>
              <a:t>Jannik</a:t>
            </a:r>
            <a:r>
              <a:rPr lang="en-US" u="sng" dirty="0" smtClean="0"/>
              <a:t> </a:t>
            </a:r>
            <a:r>
              <a:rPr lang="en-US" u="sng" dirty="0" err="1" smtClean="0"/>
              <a:t>Skou</a:t>
            </a:r>
            <a:r>
              <a:rPr lang="en-US" u="sng" dirty="0" smtClean="0"/>
              <a:t> supported having different requirements for specific categories of applicants. </a:t>
            </a:r>
            <a:endParaRPr lang="en-GB" dirty="0" smtClean="0"/>
          </a:p>
          <a:p>
            <a:r>
              <a:rPr lang="en-US" dirty="0" smtClean="0"/>
              <a:t> </a:t>
            </a:r>
            <a:endParaRPr lang="en-GB" dirty="0" smtClean="0"/>
          </a:p>
          <a:p>
            <a:r>
              <a:rPr lang="en-US" dirty="0" smtClean="0"/>
              <a:t>Excerpts:</a:t>
            </a:r>
            <a:endParaRPr lang="en-GB" dirty="0" smtClean="0"/>
          </a:p>
          <a:p>
            <a:r>
              <a:rPr lang="en-US" dirty="0" smtClean="0"/>
              <a:t> </a:t>
            </a:r>
            <a:endParaRPr lang="en-GB" dirty="0" smtClean="0"/>
          </a:p>
          <a:p>
            <a:r>
              <a:rPr lang="en-US" dirty="0" smtClean="0"/>
              <a:t>As stated in the Application Guidebook: “Applying entities that are publicly traded corporations listed and in good standing on any of the </a:t>
            </a:r>
            <a:r>
              <a:rPr lang="en-US" b="1" dirty="0" smtClean="0"/>
              <a:t>world’s largest 25 stock exchanges</a:t>
            </a:r>
            <a:r>
              <a:rPr lang="en-US" dirty="0" smtClean="0"/>
              <a:t> (as listed by the World Federation of Exchanges) will be deemed to have passed the general business diligence and criminal history screening.” In subsequent procedures, </a:t>
            </a:r>
            <a:r>
              <a:rPr lang="en-US" b="1" dirty="0" smtClean="0"/>
              <a:t>new </a:t>
            </a:r>
            <a:r>
              <a:rPr lang="en-US" b="1" dirty="0" err="1" smtClean="0"/>
              <a:t>gTLD</a:t>
            </a:r>
            <a:r>
              <a:rPr lang="en-US" b="1" dirty="0" smtClean="0"/>
              <a:t> applicants which satisfy this criteria should not be required to provide detailed information relating to the entity, its officers, directors, and major shareholders</a:t>
            </a:r>
            <a:r>
              <a:rPr lang="en-US" dirty="0" smtClean="0"/>
              <a:t> if this will not be subject to background screening. . .As an additional point of review, </a:t>
            </a:r>
            <a:r>
              <a:rPr lang="en-US" b="1" dirty="0" smtClean="0"/>
              <a:t>consideration should be given to whether such a listed entity should be subject to the same level of information disclosure as is required for private entities (relating to its subsidiary’s officers and directors), if it chooses to apply for a new </a:t>
            </a:r>
            <a:r>
              <a:rPr lang="en-US" b="1" dirty="0" err="1" smtClean="0"/>
              <a:t>gTLD</a:t>
            </a:r>
            <a:r>
              <a:rPr lang="en-US" b="1" dirty="0" smtClean="0"/>
              <a:t> through one of its subsidiary companies.</a:t>
            </a:r>
            <a:r>
              <a:rPr lang="en-US" dirty="0" smtClean="0"/>
              <a:t> Furthermore, there may be other </a:t>
            </a:r>
            <a:r>
              <a:rPr lang="en-US" b="1" dirty="0" smtClean="0"/>
              <a:t>classes of applicant which are not listed corporations, as described above, where there will nonetheless also have been adequate screening</a:t>
            </a:r>
            <a:r>
              <a:rPr lang="en-US" dirty="0" smtClean="0"/>
              <a:t> that would meet or exceed the screening that ICANN would perform.  . .” -- </a:t>
            </a:r>
            <a:r>
              <a:rPr lang="en-US" dirty="0" err="1" smtClean="0"/>
              <a:t>Valideus</a:t>
            </a:r>
            <a:endParaRPr lang="en-GB" dirty="0"/>
          </a:p>
        </p:txBody>
      </p:sp>
    </p:spTree>
    <p:extLst>
      <p:ext uri="{BB962C8B-B14F-4D97-AF65-F5344CB8AC3E}">
        <p14:creationId xmlns:p14="http://schemas.microsoft.com/office/powerpoint/2010/main" xmlns="" val="12941224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prstGeom prst="rect">
            <a:avLst/>
          </a:prstGeom>
        </p:spPr>
        <p:txBody>
          <a:bodyPr/>
          <a:lstStyle/>
          <a:p>
            <a:r>
              <a:rPr lang="en-US" altLang="ja-JP" sz="2800" dirty="0" smtClean="0"/>
              <a:t>3. CC2 </a:t>
            </a:r>
            <a:r>
              <a:rPr lang="en-US" altLang="ja-JP" sz="2800" dirty="0" smtClean="0"/>
              <a:t>Questions: 2.3.3 Comments </a:t>
            </a:r>
            <a:endParaRPr lang="en-US" sz="2800" dirty="0"/>
          </a:p>
        </p:txBody>
      </p:sp>
      <p:sp>
        <p:nvSpPr>
          <p:cNvPr id="5" name="Rectangle 1"/>
          <p:cNvSpPr/>
          <p:nvPr/>
        </p:nvSpPr>
        <p:spPr>
          <a:xfrm>
            <a:off x="534601" y="988434"/>
            <a:ext cx="8103072" cy="4401205"/>
          </a:xfrm>
          <a:prstGeom prst="rect">
            <a:avLst/>
          </a:prstGeom>
        </p:spPr>
        <p:txBody>
          <a:bodyPr wrap="square">
            <a:spAutoFit/>
          </a:bodyPr>
          <a:lstStyle/>
          <a:p>
            <a:r>
              <a:rPr lang="en-US" sz="2000" dirty="0" smtClean="0"/>
              <a:t>“The </a:t>
            </a:r>
            <a:r>
              <a:rPr lang="en-US" sz="2000" b="1" dirty="0" smtClean="0"/>
              <a:t>background check requirements imposed were not appropriate for all the different types of applicants</a:t>
            </a:r>
            <a:r>
              <a:rPr lang="en-US" sz="2000" dirty="0" smtClean="0"/>
              <a:t>. In particular, the procedures and criteria should be improved for </a:t>
            </a:r>
            <a:r>
              <a:rPr lang="en-US" sz="2000" dirty="0" err="1" smtClean="0"/>
              <a:t>dotBrands</a:t>
            </a:r>
            <a:r>
              <a:rPr lang="en-US" sz="2000" dirty="0" smtClean="0"/>
              <a:t> which on the whole were publicly-listed companies. </a:t>
            </a:r>
            <a:r>
              <a:rPr lang="en-US" sz="2000" b="1" dirty="0" smtClean="0"/>
              <a:t>It was unreasonable for ICANN to demand personal address and DOB information for these publicly-listed companies and it took a great deal of time and effort to persuade ICANN to relax the original demands</a:t>
            </a:r>
            <a:r>
              <a:rPr lang="en-US" sz="2000" dirty="0" smtClean="0"/>
              <a:t>. For these entities, it should be sufficient to list the same amount of detail for company directors as appears on corporate websites and company registration offices. A default of the registered office address or that of the Company Secretary should be provided for all directors.” – BRG</a:t>
            </a:r>
            <a:endParaRPr lang="en-GB" sz="2000" dirty="0" smtClean="0"/>
          </a:p>
          <a:p>
            <a:r>
              <a:rPr lang="en-US" sz="2000" dirty="0" smtClean="0"/>
              <a:t> </a:t>
            </a:r>
            <a:endParaRPr lang="en-GB" sz="2000" dirty="0" smtClean="0"/>
          </a:p>
          <a:p>
            <a:r>
              <a:rPr lang="en-US" sz="2000" dirty="0" smtClean="0"/>
              <a:t>“Suggest that </a:t>
            </a:r>
            <a:r>
              <a:rPr lang="en-US" sz="2000" b="1" dirty="0" smtClean="0"/>
              <a:t>GEO TLDs (run by public authorities) and ANY applicant listed on any stock exchange do not go through criminal background checks</a:t>
            </a:r>
            <a:r>
              <a:rPr lang="en-US" sz="2000" dirty="0" smtClean="0"/>
              <a:t>, as public authorities already do that.” – </a:t>
            </a:r>
            <a:r>
              <a:rPr lang="en-US" sz="2000" dirty="0" err="1" smtClean="0"/>
              <a:t>Jannik</a:t>
            </a:r>
            <a:r>
              <a:rPr lang="en-US" sz="2000" dirty="0" smtClean="0"/>
              <a:t> </a:t>
            </a:r>
            <a:r>
              <a:rPr lang="en-US" sz="2000" dirty="0" err="1" smtClean="0"/>
              <a:t>Skou</a:t>
            </a:r>
            <a:r>
              <a:rPr lang="en-US" sz="2000" dirty="0" smtClean="0"/>
              <a:t> </a:t>
            </a:r>
            <a:endParaRPr lang="en-GB" sz="2000" dirty="0"/>
          </a:p>
        </p:txBody>
      </p:sp>
    </p:spTree>
    <p:extLst>
      <p:ext uri="{BB962C8B-B14F-4D97-AF65-F5344CB8AC3E}">
        <p14:creationId xmlns:p14="http://schemas.microsoft.com/office/powerpoint/2010/main" xmlns="" val="129412246"/>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prstGeom prst="rect">
            <a:avLst/>
          </a:prstGeom>
        </p:spPr>
        <p:txBody>
          <a:bodyPr/>
          <a:lstStyle/>
          <a:p>
            <a:r>
              <a:rPr lang="en-US" altLang="ja-JP" sz="2800" dirty="0" smtClean="0"/>
              <a:t>3. CC2 </a:t>
            </a:r>
            <a:r>
              <a:rPr lang="en-US" altLang="ja-JP" sz="2800" dirty="0" smtClean="0"/>
              <a:t>Questions: 2.3.3 Comments </a:t>
            </a:r>
            <a:endParaRPr lang="en-US" sz="2800" dirty="0"/>
          </a:p>
        </p:txBody>
      </p:sp>
      <p:sp>
        <p:nvSpPr>
          <p:cNvPr id="5" name="Rectangle 1"/>
          <p:cNvSpPr/>
          <p:nvPr/>
        </p:nvSpPr>
        <p:spPr>
          <a:xfrm>
            <a:off x="534601" y="988434"/>
            <a:ext cx="8103072" cy="4401205"/>
          </a:xfrm>
          <a:prstGeom prst="rect">
            <a:avLst/>
          </a:prstGeom>
        </p:spPr>
        <p:txBody>
          <a:bodyPr wrap="square">
            <a:spAutoFit/>
          </a:bodyPr>
          <a:lstStyle/>
          <a:p>
            <a:r>
              <a:rPr lang="en-US" sz="2000" u="sng" dirty="0" err="1" smtClean="0"/>
              <a:t>RySG</a:t>
            </a:r>
            <a:r>
              <a:rPr lang="en-US" sz="2000" u="sng" dirty="0" smtClean="0"/>
              <a:t>, </a:t>
            </a:r>
            <a:r>
              <a:rPr lang="en-US" sz="2000" u="sng" dirty="0" err="1" smtClean="0"/>
              <a:t>Valideus</a:t>
            </a:r>
            <a:r>
              <a:rPr lang="en-US" sz="2000" u="sng" dirty="0" smtClean="0"/>
              <a:t>, </a:t>
            </a:r>
            <a:r>
              <a:rPr lang="en-US" sz="2000" u="sng" dirty="0" err="1" smtClean="0"/>
              <a:t>Jannik</a:t>
            </a:r>
            <a:r>
              <a:rPr lang="en-US" sz="2000" u="sng" dirty="0" smtClean="0"/>
              <a:t> </a:t>
            </a:r>
            <a:r>
              <a:rPr lang="en-US" sz="2000" u="sng" dirty="0" err="1" smtClean="0"/>
              <a:t>Skou</a:t>
            </a:r>
            <a:r>
              <a:rPr lang="en-US" sz="2000" u="sng" dirty="0" smtClean="0"/>
              <a:t>, and </a:t>
            </a:r>
            <a:r>
              <a:rPr lang="en-US" sz="2000" u="sng" dirty="0" err="1" smtClean="0"/>
              <a:t>Nominet</a:t>
            </a:r>
            <a:r>
              <a:rPr lang="en-US" sz="2000" u="sng" dirty="0" smtClean="0"/>
              <a:t> provided input on facts that should or should not disqualify applicants. </a:t>
            </a:r>
            <a:endParaRPr lang="en-GB" sz="2000" dirty="0" smtClean="0"/>
          </a:p>
          <a:p>
            <a:r>
              <a:rPr lang="en-US" sz="2000" dirty="0" smtClean="0"/>
              <a:t> </a:t>
            </a:r>
            <a:endParaRPr lang="en-GB" sz="2000" dirty="0" smtClean="0"/>
          </a:p>
          <a:p>
            <a:r>
              <a:rPr lang="en-US" sz="2000" dirty="0" smtClean="0"/>
              <a:t>Excerpts: </a:t>
            </a:r>
            <a:endParaRPr lang="en-GB" sz="2000" dirty="0" smtClean="0"/>
          </a:p>
          <a:p>
            <a:r>
              <a:rPr lang="en-US" sz="2000" dirty="0" smtClean="0"/>
              <a:t> </a:t>
            </a:r>
            <a:endParaRPr lang="en-GB" sz="2000" dirty="0" smtClean="0"/>
          </a:p>
          <a:p>
            <a:r>
              <a:rPr lang="en-US" sz="2000" dirty="0" smtClean="0"/>
              <a:t>“Currently, </a:t>
            </a:r>
            <a:r>
              <a:rPr lang="en-US" sz="2000" b="1" dirty="0" smtClean="0"/>
              <a:t>previous adjudications of </a:t>
            </a:r>
            <a:r>
              <a:rPr lang="en-US" sz="2000" b="1" dirty="0" err="1" smtClean="0"/>
              <a:t>cybersquatting</a:t>
            </a:r>
            <a:r>
              <a:rPr lang="en-US" sz="2000" dirty="0" smtClean="0"/>
              <a:t> would bar a person or company from participating in a TLD application. This makes sense because of the risk of a "</a:t>
            </a:r>
            <a:r>
              <a:rPr lang="en-US" sz="2000" dirty="0" err="1" smtClean="0"/>
              <a:t>cybersquatting</a:t>
            </a:r>
            <a:r>
              <a:rPr lang="en-US" sz="2000" dirty="0" smtClean="0"/>
              <a:t> TLD.” However,</a:t>
            </a:r>
            <a:r>
              <a:rPr lang="en-US" sz="2000" b="1" dirty="0" smtClean="0"/>
              <a:t> breach of an RA or RRA may happen for a number of reasons and should not be grounds, de facto, for disqualification</a:t>
            </a:r>
            <a:r>
              <a:rPr lang="en-US" sz="2000" dirty="0" smtClean="0"/>
              <a:t>” – </a:t>
            </a:r>
            <a:r>
              <a:rPr lang="en-US" sz="2000" dirty="0" err="1" smtClean="0"/>
              <a:t>RySG</a:t>
            </a:r>
            <a:endParaRPr lang="en-GB" sz="2000" dirty="0" smtClean="0"/>
          </a:p>
          <a:p>
            <a:r>
              <a:rPr lang="en-US" sz="2000" dirty="0" smtClean="0"/>
              <a:t> </a:t>
            </a:r>
            <a:endParaRPr lang="en-GB" sz="2000" dirty="0" smtClean="0"/>
          </a:p>
          <a:p>
            <a:r>
              <a:rPr lang="en-US" sz="2000" dirty="0" smtClean="0"/>
              <a:t>“Anyone who has been found liable for </a:t>
            </a:r>
            <a:r>
              <a:rPr lang="en-US" sz="2000" dirty="0" err="1" smtClean="0"/>
              <a:t>cybersquatting</a:t>
            </a:r>
            <a:r>
              <a:rPr lang="en-US" sz="2000" dirty="0" smtClean="0"/>
              <a:t>, and registrants who have lost more than two Uniform Dispute Resolution Policy (UDRP) cases, should not be allowed to participate as an officer of a registry.” – </a:t>
            </a:r>
            <a:r>
              <a:rPr lang="en-US" sz="2000" dirty="0" err="1" smtClean="0"/>
              <a:t>Valideus</a:t>
            </a:r>
            <a:endParaRPr lang="en-GB" sz="2000" dirty="0"/>
          </a:p>
        </p:txBody>
      </p:sp>
    </p:spTree>
    <p:extLst>
      <p:ext uri="{BB962C8B-B14F-4D97-AF65-F5344CB8AC3E}">
        <p14:creationId xmlns:p14="http://schemas.microsoft.com/office/powerpoint/2010/main" xmlns="" val="129412246"/>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prstGeom prst="rect">
            <a:avLst/>
          </a:prstGeom>
        </p:spPr>
        <p:txBody>
          <a:bodyPr/>
          <a:lstStyle/>
          <a:p>
            <a:r>
              <a:rPr lang="en-US" altLang="ja-JP" sz="2800" dirty="0" smtClean="0"/>
              <a:t>3. CC2 </a:t>
            </a:r>
            <a:r>
              <a:rPr lang="en-US" altLang="ja-JP" sz="2800" dirty="0" smtClean="0"/>
              <a:t>Questions: 2.3.3 Comments </a:t>
            </a:r>
            <a:endParaRPr lang="en-US" sz="2800" dirty="0"/>
          </a:p>
        </p:txBody>
      </p:sp>
      <p:sp>
        <p:nvSpPr>
          <p:cNvPr id="5" name="Rectangle 1"/>
          <p:cNvSpPr/>
          <p:nvPr/>
        </p:nvSpPr>
        <p:spPr>
          <a:xfrm>
            <a:off x="534601" y="988434"/>
            <a:ext cx="8103072" cy="3477875"/>
          </a:xfrm>
          <a:prstGeom prst="rect">
            <a:avLst/>
          </a:prstGeom>
        </p:spPr>
        <p:txBody>
          <a:bodyPr wrap="square">
            <a:spAutoFit/>
          </a:bodyPr>
          <a:lstStyle/>
          <a:p>
            <a:r>
              <a:rPr lang="en-US" sz="2000" dirty="0" smtClean="0"/>
              <a:t>“Also, </a:t>
            </a:r>
            <a:r>
              <a:rPr lang="en-US" sz="2000" b="1" dirty="0" smtClean="0"/>
              <a:t>remove (or do enforce) any reference to number of lost UDRPs or similar</a:t>
            </a:r>
            <a:r>
              <a:rPr lang="en-US" sz="2000" dirty="0" smtClean="0"/>
              <a:t>, as according to various blogs (</a:t>
            </a:r>
            <a:r>
              <a:rPr lang="en-US" sz="2000" dirty="0" err="1" smtClean="0"/>
              <a:t>shold</a:t>
            </a:r>
            <a:r>
              <a:rPr lang="en-US" sz="2000" dirty="0" smtClean="0"/>
              <a:t> be checked) large and small applicants /RSPs in the 2012 rounds were actually not qualified!” – </a:t>
            </a:r>
            <a:r>
              <a:rPr lang="en-US" sz="2000" dirty="0" err="1" smtClean="0"/>
              <a:t>Jannik</a:t>
            </a:r>
            <a:r>
              <a:rPr lang="en-US" sz="2000" dirty="0" smtClean="0"/>
              <a:t> </a:t>
            </a:r>
            <a:r>
              <a:rPr lang="en-US" sz="2000" dirty="0" err="1" smtClean="0"/>
              <a:t>Skou</a:t>
            </a:r>
            <a:endParaRPr lang="en-GB" sz="2000" dirty="0" smtClean="0"/>
          </a:p>
          <a:p>
            <a:r>
              <a:rPr lang="en-US" sz="2000" dirty="0" smtClean="0"/>
              <a:t> </a:t>
            </a:r>
            <a:endParaRPr lang="en-GB" sz="2000" dirty="0" smtClean="0"/>
          </a:p>
          <a:p>
            <a:r>
              <a:rPr lang="en-US" sz="2000" dirty="0" smtClean="0"/>
              <a:t>“. . . Clearly an applicant who previously ran a failed new </a:t>
            </a:r>
            <a:r>
              <a:rPr lang="en-US" sz="2000" dirty="0" err="1" smtClean="0"/>
              <a:t>gTLD</a:t>
            </a:r>
            <a:r>
              <a:rPr lang="en-US" sz="2000" dirty="0" smtClean="0"/>
              <a:t> should be </a:t>
            </a:r>
            <a:r>
              <a:rPr lang="en-US" sz="2000" dirty="0" err="1" smtClean="0"/>
              <a:t>scrutinised</a:t>
            </a:r>
            <a:r>
              <a:rPr lang="en-US" sz="2000" dirty="0" smtClean="0"/>
              <a:t> particularly carefully. But in general </a:t>
            </a:r>
            <a:r>
              <a:rPr lang="en-US" sz="2000" b="1" dirty="0" smtClean="0"/>
              <a:t>each application and new </a:t>
            </a:r>
            <a:r>
              <a:rPr lang="en-US" sz="2000" b="1" dirty="0" err="1" smtClean="0"/>
              <a:t>gTLD</a:t>
            </a:r>
            <a:r>
              <a:rPr lang="en-US" sz="2000" b="1" dirty="0" smtClean="0"/>
              <a:t> contract should be considered as discrete transactions</a:t>
            </a:r>
            <a:r>
              <a:rPr lang="en-US" sz="2000" dirty="0" smtClean="0"/>
              <a:t>, and we don’t think that performance in one area (such as breach of SLAs where there may be specific one-off reasons for failure) should in principle be relevant in considering an application for another unconnected new </a:t>
            </a:r>
            <a:r>
              <a:rPr lang="en-US" sz="2000" dirty="0" err="1" smtClean="0"/>
              <a:t>gTLD</a:t>
            </a:r>
            <a:r>
              <a:rPr lang="en-US" sz="2000" dirty="0" smtClean="0"/>
              <a:t>.” -- </a:t>
            </a:r>
            <a:r>
              <a:rPr lang="en-US" sz="2000" dirty="0" err="1" smtClean="0"/>
              <a:t>Nominet</a:t>
            </a:r>
            <a:endParaRPr lang="en-GB" sz="2000" dirty="0"/>
          </a:p>
        </p:txBody>
      </p:sp>
    </p:spTree>
    <p:extLst>
      <p:ext uri="{BB962C8B-B14F-4D97-AF65-F5344CB8AC3E}">
        <p14:creationId xmlns:p14="http://schemas.microsoft.com/office/powerpoint/2010/main" xmlns="" val="129412246"/>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prstGeom prst="rect">
            <a:avLst/>
          </a:prstGeom>
        </p:spPr>
        <p:txBody>
          <a:bodyPr/>
          <a:lstStyle/>
          <a:p>
            <a:r>
              <a:rPr lang="en-US" altLang="ja-JP" sz="2800" dirty="0" smtClean="0"/>
              <a:t>3. CC2 </a:t>
            </a:r>
            <a:r>
              <a:rPr lang="en-US" altLang="ja-JP" sz="2800" dirty="0" smtClean="0"/>
              <a:t>Questions: 2.3.3 Comments </a:t>
            </a:r>
            <a:endParaRPr lang="en-US" sz="2800" dirty="0"/>
          </a:p>
        </p:txBody>
      </p:sp>
      <p:sp>
        <p:nvSpPr>
          <p:cNvPr id="5" name="Rectangle 1"/>
          <p:cNvSpPr/>
          <p:nvPr/>
        </p:nvSpPr>
        <p:spPr>
          <a:xfrm>
            <a:off x="534601" y="988434"/>
            <a:ext cx="8103072" cy="4801314"/>
          </a:xfrm>
          <a:prstGeom prst="rect">
            <a:avLst/>
          </a:prstGeom>
        </p:spPr>
        <p:txBody>
          <a:bodyPr wrap="square">
            <a:spAutoFit/>
          </a:bodyPr>
          <a:lstStyle/>
          <a:p>
            <a:r>
              <a:rPr lang="en-US" u="sng" dirty="0" err="1" smtClean="0"/>
              <a:t>Afilias</a:t>
            </a:r>
            <a:r>
              <a:rPr lang="en-US" u="sng" dirty="0" smtClean="0"/>
              <a:t> advocated for ensuring that ICANN is aware of changes in management or ownership structure and integrating ICANN Compliance in to the application review process. </a:t>
            </a:r>
            <a:endParaRPr lang="en-GB" dirty="0" smtClean="0"/>
          </a:p>
          <a:p>
            <a:r>
              <a:rPr lang="en-US" dirty="0" smtClean="0"/>
              <a:t> </a:t>
            </a:r>
            <a:endParaRPr lang="en-GB" dirty="0" smtClean="0"/>
          </a:p>
          <a:p>
            <a:r>
              <a:rPr lang="en-US" dirty="0" smtClean="0"/>
              <a:t>Excerpt: </a:t>
            </a:r>
            <a:endParaRPr lang="en-GB" dirty="0" smtClean="0"/>
          </a:p>
          <a:p>
            <a:r>
              <a:rPr lang="en-US" dirty="0" smtClean="0"/>
              <a:t> </a:t>
            </a:r>
            <a:endParaRPr lang="en-GB" dirty="0" smtClean="0"/>
          </a:p>
          <a:p>
            <a:r>
              <a:rPr lang="en-US" dirty="0" smtClean="0"/>
              <a:t>“. . . Legal entities should have cleared identified </a:t>
            </a:r>
            <a:r>
              <a:rPr lang="en-US" b="1" dirty="0" smtClean="0"/>
              <a:t>individuals in management positions</a:t>
            </a:r>
            <a:r>
              <a:rPr lang="en-US" dirty="0" smtClean="0"/>
              <a:t>, the very people with whom ICANN will interact and hold accountable. </a:t>
            </a:r>
            <a:r>
              <a:rPr lang="en-US" b="1" dirty="0" smtClean="0"/>
              <a:t>These are the parties ICANN should evaluate, both from a cursory legal screening as well as other criteria relevant to ICANN’s mission of maintaining a secure and stable Internet and promoting competition.</a:t>
            </a:r>
            <a:r>
              <a:rPr lang="en-US" dirty="0" smtClean="0"/>
              <a:t> This explicitly demands that </a:t>
            </a:r>
            <a:r>
              <a:rPr lang="en-US" b="1" dirty="0" smtClean="0"/>
              <a:t>ICANN be made aware of any changes in management or ownership structure</a:t>
            </a:r>
            <a:r>
              <a:rPr lang="en-US" dirty="0" smtClean="0"/>
              <a:t> throughout the application review process; changes would be a trigger for additional screening. . . History also provides relevant fitness information for ICANN. . . As noted in our response to 1.1.3 and 1.1.7, </a:t>
            </a:r>
            <a:r>
              <a:rPr lang="en-US" b="1" dirty="0" smtClean="0"/>
              <a:t>ICANN Compliance should be integrated into the application review process</a:t>
            </a:r>
            <a:r>
              <a:rPr lang="en-US" dirty="0" smtClean="0"/>
              <a:t> as they are acutely aware of past and current performance. . .” – </a:t>
            </a:r>
            <a:r>
              <a:rPr lang="en-US" dirty="0" err="1" smtClean="0"/>
              <a:t>Afilias</a:t>
            </a:r>
            <a:endParaRPr lang="en-GB" dirty="0"/>
          </a:p>
        </p:txBody>
      </p:sp>
    </p:spTree>
    <p:extLst>
      <p:ext uri="{BB962C8B-B14F-4D97-AF65-F5344CB8AC3E}">
        <p14:creationId xmlns:p14="http://schemas.microsoft.com/office/powerpoint/2010/main" xmlns="" val="129412246"/>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prstGeom prst="rect">
            <a:avLst/>
          </a:prstGeom>
        </p:spPr>
        <p:txBody>
          <a:bodyPr/>
          <a:lstStyle/>
          <a:p>
            <a:r>
              <a:rPr lang="en-US" altLang="ja-JP" sz="2800" dirty="0" smtClean="0"/>
              <a:t>3. CC2 </a:t>
            </a:r>
            <a:r>
              <a:rPr lang="en-US" altLang="ja-JP" sz="2800" dirty="0" smtClean="0"/>
              <a:t>Questions: 2.3.3 Comments </a:t>
            </a:r>
            <a:endParaRPr lang="en-US" sz="2800" dirty="0"/>
          </a:p>
        </p:txBody>
      </p:sp>
      <p:sp>
        <p:nvSpPr>
          <p:cNvPr id="5" name="Rectangle 1"/>
          <p:cNvSpPr/>
          <p:nvPr/>
        </p:nvSpPr>
        <p:spPr>
          <a:xfrm>
            <a:off x="534601" y="988434"/>
            <a:ext cx="8103072" cy="4708981"/>
          </a:xfrm>
          <a:prstGeom prst="rect">
            <a:avLst/>
          </a:prstGeom>
        </p:spPr>
        <p:txBody>
          <a:bodyPr wrap="square">
            <a:spAutoFit/>
          </a:bodyPr>
          <a:lstStyle/>
          <a:p>
            <a:r>
              <a:rPr lang="en-US" sz="2000" u="sng" dirty="0" smtClean="0"/>
              <a:t>BRG, John Poole, </a:t>
            </a:r>
            <a:r>
              <a:rPr lang="en-US" sz="2000" u="sng" dirty="0" err="1" smtClean="0"/>
              <a:t>RySG</a:t>
            </a:r>
            <a:r>
              <a:rPr lang="en-US" sz="2000" u="sng" dirty="0" smtClean="0"/>
              <a:t>, and ALAC provided input on timing of the background screening.</a:t>
            </a:r>
            <a:endParaRPr lang="en-GB" sz="2000" dirty="0" smtClean="0"/>
          </a:p>
          <a:p>
            <a:r>
              <a:rPr lang="en-US" sz="2000" dirty="0" smtClean="0"/>
              <a:t> </a:t>
            </a:r>
            <a:endParaRPr lang="en-GB" sz="2000" dirty="0" smtClean="0"/>
          </a:p>
          <a:p>
            <a:r>
              <a:rPr lang="en-US" sz="2000" dirty="0" smtClean="0"/>
              <a:t>Excerpts:</a:t>
            </a:r>
            <a:endParaRPr lang="en-GB" sz="2000" dirty="0" smtClean="0"/>
          </a:p>
          <a:p>
            <a:r>
              <a:rPr lang="en-US" sz="2000" dirty="0" smtClean="0"/>
              <a:t> </a:t>
            </a:r>
            <a:endParaRPr lang="en-GB" sz="2000" dirty="0" smtClean="0"/>
          </a:p>
          <a:p>
            <a:r>
              <a:rPr lang="en-US" sz="2000" dirty="0" smtClean="0"/>
              <a:t>In respect of the </a:t>
            </a:r>
            <a:r>
              <a:rPr lang="en-US" sz="2000" b="1" dirty="0" smtClean="0"/>
              <a:t>timing</a:t>
            </a:r>
            <a:r>
              <a:rPr lang="en-US" sz="2000" dirty="0" smtClean="0"/>
              <a:t> of any due diligence that is required, </a:t>
            </a:r>
            <a:r>
              <a:rPr lang="en-US" sz="2000" b="1" dirty="0" smtClean="0"/>
              <a:t>this should be performed at an early stage of the application process</a:t>
            </a:r>
            <a:r>
              <a:rPr lang="en-US" sz="2000" dirty="0" smtClean="0"/>
              <a:t>, as the findings may disqualify applicants, stopping the entire process from having to be performed. However, </a:t>
            </a:r>
            <a:r>
              <a:rPr lang="en-US" sz="2000" b="1" dirty="0" smtClean="0"/>
              <a:t>if the application process is lengthy, ICANN may need to repeat some vetting processes</a:t>
            </a:r>
            <a:r>
              <a:rPr lang="en-US" sz="2000" dirty="0" smtClean="0"/>
              <a:t> prior to signing the RA, as circumstances and personnel may have experienced changes during the process period.” – BRG</a:t>
            </a:r>
            <a:endParaRPr lang="en-GB" sz="2000" dirty="0" smtClean="0"/>
          </a:p>
          <a:p>
            <a:r>
              <a:rPr lang="en-US" sz="2000" dirty="0" smtClean="0"/>
              <a:t> </a:t>
            </a:r>
            <a:endParaRPr lang="en-GB" sz="2000" dirty="0" smtClean="0"/>
          </a:p>
          <a:p>
            <a:r>
              <a:rPr lang="en-US" sz="2000" dirty="0" smtClean="0"/>
              <a:t>“Unless </a:t>
            </a:r>
            <a:r>
              <a:rPr lang="en-US" sz="2000" b="1" dirty="0" smtClean="0"/>
              <a:t>new facts emerge or more than 2 years have passed since the applicant last qualified, why screen twice</a:t>
            </a:r>
            <a:r>
              <a:rPr lang="en-US" sz="2000" dirty="0" smtClean="0"/>
              <a:t>?” – John Poole</a:t>
            </a:r>
            <a:endParaRPr lang="en-GB" sz="2000" dirty="0"/>
          </a:p>
        </p:txBody>
      </p:sp>
    </p:spTree>
    <p:extLst>
      <p:ext uri="{BB962C8B-B14F-4D97-AF65-F5344CB8AC3E}">
        <p14:creationId xmlns:p14="http://schemas.microsoft.com/office/powerpoint/2010/main" xmlns="" val="129412246"/>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prstGeom prst="rect">
            <a:avLst/>
          </a:prstGeom>
        </p:spPr>
        <p:txBody>
          <a:bodyPr/>
          <a:lstStyle/>
          <a:p>
            <a:r>
              <a:rPr lang="en-US" altLang="ja-JP" sz="2800" dirty="0" smtClean="0"/>
              <a:t>3. CC2 </a:t>
            </a:r>
            <a:r>
              <a:rPr lang="en-US" altLang="ja-JP" sz="2800" dirty="0" smtClean="0"/>
              <a:t>Questions: 2.3.3 Comments </a:t>
            </a:r>
            <a:endParaRPr lang="en-US" sz="2800" dirty="0"/>
          </a:p>
        </p:txBody>
      </p:sp>
      <p:sp>
        <p:nvSpPr>
          <p:cNvPr id="5" name="Rectangle 1"/>
          <p:cNvSpPr/>
          <p:nvPr/>
        </p:nvSpPr>
        <p:spPr>
          <a:xfrm>
            <a:off x="534601" y="988434"/>
            <a:ext cx="8103072" cy="3170099"/>
          </a:xfrm>
          <a:prstGeom prst="rect">
            <a:avLst/>
          </a:prstGeom>
        </p:spPr>
        <p:txBody>
          <a:bodyPr wrap="square">
            <a:spAutoFit/>
          </a:bodyPr>
          <a:lstStyle/>
          <a:p>
            <a:r>
              <a:rPr lang="en-US" sz="2000" dirty="0" smtClean="0"/>
              <a:t>“Background screening should be performed </a:t>
            </a:r>
            <a:r>
              <a:rPr lang="en-US" sz="2000" b="1" dirty="0" smtClean="0"/>
              <a:t>at the time of application</a:t>
            </a:r>
            <a:r>
              <a:rPr lang="en-US" sz="2000" dirty="0" smtClean="0"/>
              <a:t> (and upon changes to an application) as well as at any time that the information changes post-contracting. This allows for consistency of result and guards against a disqualified person or company gaining control of a TLD after-the-fact.” – </a:t>
            </a:r>
            <a:r>
              <a:rPr lang="en-US" sz="2000" dirty="0" err="1" smtClean="0"/>
              <a:t>RySG</a:t>
            </a:r>
            <a:endParaRPr lang="en-GB" sz="2000" dirty="0" smtClean="0"/>
          </a:p>
          <a:p>
            <a:r>
              <a:rPr lang="en-US" sz="2000" dirty="0" smtClean="0"/>
              <a:t> </a:t>
            </a:r>
            <a:endParaRPr lang="en-GB" sz="2000" dirty="0" smtClean="0"/>
          </a:p>
          <a:p>
            <a:r>
              <a:rPr lang="en-US" sz="2000" dirty="0" smtClean="0"/>
              <a:t>“On timing for screening, the ALAC believes that it should be both </a:t>
            </a:r>
            <a:r>
              <a:rPr lang="en-US" sz="2000" b="1" dirty="0" smtClean="0"/>
              <a:t>at the time of application</a:t>
            </a:r>
            <a:r>
              <a:rPr lang="en-US" sz="2000" dirty="0" smtClean="0"/>
              <a:t> (to immediately weed out unsuitable applicants) </a:t>
            </a:r>
            <a:r>
              <a:rPr lang="en-US" sz="2000" b="1" dirty="0" smtClean="0"/>
              <a:t>and at time of contract signing</a:t>
            </a:r>
            <a:r>
              <a:rPr lang="en-US" sz="2000" dirty="0" smtClean="0"/>
              <a:t> (to ensure there have not been material changes in the application).” – ALAC</a:t>
            </a:r>
            <a:endParaRPr lang="en-GB" sz="2000" dirty="0"/>
          </a:p>
        </p:txBody>
      </p:sp>
    </p:spTree>
    <p:extLst>
      <p:ext uri="{BB962C8B-B14F-4D97-AF65-F5344CB8AC3E}">
        <p14:creationId xmlns:p14="http://schemas.microsoft.com/office/powerpoint/2010/main" xmlns="" val="12941224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4601" y="1476673"/>
            <a:ext cx="8103072" cy="2554545"/>
          </a:xfrm>
          <a:prstGeom prst="rect">
            <a:avLst/>
          </a:prstGeom>
        </p:spPr>
        <p:txBody>
          <a:bodyPr wrap="square">
            <a:spAutoFit/>
          </a:bodyPr>
          <a:lstStyle/>
          <a:p>
            <a:pPr marL="285750" indent="-285750">
              <a:buSzPct val="75000"/>
              <a:buFont typeface="Wingdings" charset="2"/>
              <a:buChar char=""/>
            </a:pPr>
            <a:r>
              <a:rPr lang="en-US" sz="2000" dirty="0" smtClean="0">
                <a:solidFill>
                  <a:srgbClr val="0C1F24"/>
                </a:solidFill>
                <a:latin typeface="+mj-lt"/>
                <a:cs typeface="Source Sans Pro"/>
              </a:rPr>
              <a:t>Goal: To move towards deliberations and proposals for steps forward for the initial report.</a:t>
            </a:r>
          </a:p>
          <a:p>
            <a:pPr marL="285750" indent="-285750">
              <a:buSzPct val="75000"/>
            </a:pPr>
            <a:endParaRPr lang="en-US" sz="2000" dirty="0" smtClean="0">
              <a:solidFill>
                <a:srgbClr val="0C1F24"/>
              </a:solidFill>
              <a:latin typeface="+mj-lt"/>
              <a:cs typeface="Source Sans Pro"/>
            </a:endParaRPr>
          </a:p>
          <a:p>
            <a:pPr marL="285750" indent="-285750">
              <a:buSzPct val="75000"/>
              <a:buFont typeface="Wingdings" charset="2"/>
              <a:buChar char=""/>
            </a:pPr>
            <a:r>
              <a:rPr lang="en-US" altLang="ja-JP" sz="2000" dirty="0" smtClean="0">
                <a:latin typeface="+mj-lt"/>
                <a:cs typeface="Source Sans Pro"/>
              </a:rPr>
              <a:t>Schedule: </a:t>
            </a:r>
          </a:p>
          <a:p>
            <a:pPr marL="742950" lvl="1" indent="-285750">
              <a:buSzPct val="75000"/>
              <a:buFont typeface="Wingdings" charset="2"/>
              <a:buChar char=""/>
            </a:pPr>
            <a:r>
              <a:rPr lang="en-US" altLang="ja-JP" sz="2000" dirty="0" smtClean="0">
                <a:latin typeface="+mj-lt"/>
                <a:cs typeface="Source Sans Pro"/>
              </a:rPr>
              <a:t>24 August 2017 meeting on Registrant Protections.</a:t>
            </a:r>
          </a:p>
          <a:p>
            <a:pPr marL="742950" lvl="1" indent="-285750">
              <a:buSzPct val="75000"/>
              <a:buFont typeface="Wingdings" charset="2"/>
              <a:buChar char=""/>
            </a:pPr>
            <a:r>
              <a:rPr lang="en-US" sz="2000" dirty="0" smtClean="0">
                <a:solidFill>
                  <a:srgbClr val="0C1F24"/>
                </a:solidFill>
                <a:latin typeface="+mj-lt"/>
                <a:cs typeface="Source Sans Pro"/>
              </a:rPr>
              <a:t>7 September 2017 meeting on Registrant Protections and also breaking into Closed Generics if we have time.</a:t>
            </a:r>
            <a:r>
              <a:rPr lang="en-US" sz="2000" dirty="0">
                <a:solidFill>
                  <a:srgbClr val="0C1F24"/>
                </a:solidFill>
                <a:latin typeface="+mj-lt"/>
                <a:cs typeface="Source Sans Pro"/>
              </a:rPr>
              <a:t/>
            </a:r>
            <a:br>
              <a:rPr lang="en-US" sz="2000" dirty="0">
                <a:solidFill>
                  <a:srgbClr val="0C1F24"/>
                </a:solidFill>
                <a:latin typeface="+mj-lt"/>
                <a:cs typeface="Source Sans Pro"/>
              </a:rPr>
            </a:br>
            <a:r>
              <a:rPr lang="en-US" sz="2000" dirty="0">
                <a:solidFill>
                  <a:srgbClr val="0C1F24"/>
                </a:solidFill>
                <a:latin typeface="+mj-lt"/>
                <a:cs typeface="Source Sans Pro"/>
              </a:rPr>
              <a:t> </a:t>
            </a:r>
          </a:p>
        </p:txBody>
      </p:sp>
      <p:sp>
        <p:nvSpPr>
          <p:cNvPr id="6" name="Title 5"/>
          <p:cNvSpPr>
            <a:spLocks noGrp="1"/>
          </p:cNvSpPr>
          <p:nvPr>
            <p:ph type="title"/>
          </p:nvPr>
        </p:nvSpPr>
        <p:spPr>
          <a:prstGeom prst="rect">
            <a:avLst/>
          </a:prstGeom>
        </p:spPr>
        <p:txBody>
          <a:bodyPr/>
          <a:lstStyle/>
          <a:p>
            <a:r>
              <a:rPr lang="en-US" dirty="0" smtClean="0"/>
              <a:t>1. Introduction</a:t>
            </a:r>
            <a:endParaRPr lang="en-US" dirty="0"/>
          </a:p>
        </p:txBody>
      </p:sp>
    </p:spTree>
    <p:extLst>
      <p:ext uri="{BB962C8B-B14F-4D97-AF65-F5344CB8AC3E}">
        <p14:creationId xmlns:p14="http://schemas.microsoft.com/office/powerpoint/2010/main" xmlns="" val="150804399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4601" y="1015975"/>
            <a:ext cx="8103072" cy="5016758"/>
          </a:xfrm>
          <a:prstGeom prst="rect">
            <a:avLst/>
          </a:prstGeom>
        </p:spPr>
        <p:txBody>
          <a:bodyPr wrap="square">
            <a:spAutoFit/>
          </a:bodyPr>
          <a:lstStyle/>
          <a:p>
            <a:pPr indent="1588">
              <a:buSzPct val="75000"/>
            </a:pPr>
            <a:r>
              <a:rPr lang="en-US" sz="2000" dirty="0" smtClean="0">
                <a:solidFill>
                  <a:srgbClr val="0C1F24"/>
                </a:solidFill>
                <a:latin typeface="+mj-lt"/>
                <a:cs typeface="Source Sans Pro"/>
              </a:rPr>
              <a:t>Our discussion of Registrant Protections has covered several areas and the points of discussion up until now are as below.</a:t>
            </a:r>
          </a:p>
          <a:p>
            <a:pPr marL="285750" indent="-285750">
              <a:buSzPct val="75000"/>
            </a:pPr>
            <a:endParaRPr lang="en-US" sz="2000" dirty="0" smtClean="0">
              <a:solidFill>
                <a:srgbClr val="0C1F24"/>
              </a:solidFill>
              <a:latin typeface="+mj-lt"/>
              <a:cs typeface="Source Sans Pro"/>
            </a:endParaRPr>
          </a:p>
          <a:p>
            <a:pPr marL="285750" indent="-285750">
              <a:buSzPct val="75000"/>
            </a:pPr>
            <a:r>
              <a:rPr lang="en-US" sz="2000" dirty="0" smtClean="0">
                <a:solidFill>
                  <a:srgbClr val="0C1F24"/>
                </a:solidFill>
                <a:latin typeface="+mj-lt"/>
                <a:cs typeface="Source Sans Pro"/>
              </a:rPr>
              <a:t>COI (Continued Operations Instrument ):</a:t>
            </a:r>
          </a:p>
          <a:p>
            <a:pPr marL="285750" indent="-285750">
              <a:buSzPct val="75000"/>
              <a:buFont typeface="Wingdings" charset="2"/>
              <a:buChar char=""/>
            </a:pPr>
            <a:r>
              <a:rPr lang="en-GB" sz="2000" dirty="0" smtClean="0">
                <a:solidFill>
                  <a:srgbClr val="0C1F24"/>
                </a:solidFill>
                <a:latin typeface="+mj-lt"/>
                <a:cs typeface="Source Sans Pro"/>
              </a:rPr>
              <a:t>Many complications and limitations are identified with the COI to operate as a funding mechanism for EBERO.</a:t>
            </a:r>
          </a:p>
          <a:p>
            <a:pPr marL="285750" indent="-285750">
              <a:buSzPct val="75000"/>
              <a:buFont typeface="Wingdings" charset="2"/>
              <a:buChar char=""/>
            </a:pPr>
            <a:r>
              <a:rPr lang="en-GB" sz="2000" dirty="0" smtClean="0">
                <a:solidFill>
                  <a:srgbClr val="0C1F24"/>
                </a:solidFill>
                <a:latin typeface="+mj-lt"/>
                <a:cs typeface="Source Sans Pro"/>
              </a:rPr>
              <a:t>Alternative methods of funding </a:t>
            </a:r>
            <a:r>
              <a:rPr lang="en-GB" sz="2000" dirty="0" smtClean="0">
                <a:solidFill>
                  <a:srgbClr val="0C1F24"/>
                </a:solidFill>
                <a:latin typeface="+mj-lt"/>
                <a:cs typeface="Source Sans Pro"/>
              </a:rPr>
              <a:t>have been proposed.</a:t>
            </a:r>
          </a:p>
          <a:p>
            <a:pPr marL="285750" indent="-285750">
              <a:buSzPct val="75000"/>
              <a:buFont typeface="Wingdings" charset="2"/>
              <a:buChar char=""/>
            </a:pPr>
            <a:endParaRPr lang="en-US" sz="2000" dirty="0" smtClean="0">
              <a:solidFill>
                <a:srgbClr val="0C1F24"/>
              </a:solidFill>
              <a:latin typeface="+mj-lt"/>
              <a:cs typeface="Source Sans Pro"/>
            </a:endParaRPr>
          </a:p>
          <a:p>
            <a:pPr marL="285750" indent="-285750">
              <a:buSzPct val="75000"/>
            </a:pPr>
            <a:r>
              <a:rPr lang="en-US" sz="2000" dirty="0" smtClean="0">
                <a:solidFill>
                  <a:srgbClr val="0C1F24"/>
                </a:solidFill>
                <a:latin typeface="+mj-lt"/>
                <a:cs typeface="Source Sans Pro"/>
              </a:rPr>
              <a:t>EBERO (Emergency Back End Registry Operator) Process:</a:t>
            </a:r>
          </a:p>
          <a:p>
            <a:pPr marL="285750" indent="-285750">
              <a:buSzPct val="75000"/>
              <a:buFont typeface="Wingdings" charset="2"/>
              <a:buChar char=""/>
            </a:pPr>
            <a:r>
              <a:rPr lang="en-US" sz="2000" dirty="0" smtClean="0">
                <a:solidFill>
                  <a:srgbClr val="0C1F24"/>
                </a:solidFill>
                <a:latin typeface="+mj-lt"/>
                <a:cs typeface="Source Sans Pro"/>
              </a:rPr>
              <a:t>While we have discussed and analyzed data about occurrences of EBERO, there has been little support for making changes to EBERO at this time.</a:t>
            </a:r>
          </a:p>
          <a:p>
            <a:pPr marL="285750" indent="-285750">
              <a:buSzPct val="75000"/>
              <a:buFont typeface="Wingdings" charset="2"/>
              <a:buChar char=""/>
            </a:pPr>
            <a:endParaRPr lang="en-US" sz="2000" dirty="0" smtClean="0">
              <a:solidFill>
                <a:srgbClr val="0C1F24"/>
              </a:solidFill>
              <a:latin typeface="+mj-lt"/>
              <a:cs typeface="Source Sans Pro"/>
            </a:endParaRPr>
          </a:p>
          <a:p>
            <a:pPr marL="285750" indent="-285750">
              <a:buSzPct val="75000"/>
            </a:pPr>
            <a:r>
              <a:rPr lang="en-US" sz="2000" dirty="0" smtClean="0">
                <a:solidFill>
                  <a:srgbClr val="0C1F24"/>
                </a:solidFill>
                <a:latin typeface="+mj-lt"/>
                <a:cs typeface="Source Sans Pro"/>
              </a:rPr>
              <a:t>Background Screening Process:</a:t>
            </a:r>
          </a:p>
          <a:p>
            <a:pPr marL="285750" indent="-285750">
              <a:buSzPct val="75000"/>
              <a:buFont typeface="Wingdings" charset="2"/>
              <a:buChar char=""/>
            </a:pPr>
            <a:r>
              <a:rPr lang="en-US" sz="2000" dirty="0" smtClean="0">
                <a:solidFill>
                  <a:srgbClr val="0C1F24"/>
                </a:solidFill>
                <a:latin typeface="+mj-lt"/>
                <a:cs typeface="Source Sans Pro"/>
              </a:rPr>
              <a:t>Different requirements for the Background Screening based on TLD type have been explored. For example, different requirements for Closed and Open TLDs.</a:t>
            </a:r>
            <a:endParaRPr lang="en-US" sz="2000" dirty="0" smtClean="0">
              <a:solidFill>
                <a:srgbClr val="0C1F24"/>
              </a:solidFill>
              <a:latin typeface="+mj-lt"/>
              <a:cs typeface="Source Sans Pro"/>
            </a:endParaRPr>
          </a:p>
        </p:txBody>
      </p:sp>
      <p:sp>
        <p:nvSpPr>
          <p:cNvPr id="6" name="Title 5"/>
          <p:cNvSpPr>
            <a:spLocks noGrp="1"/>
          </p:cNvSpPr>
          <p:nvPr>
            <p:ph type="title"/>
          </p:nvPr>
        </p:nvSpPr>
        <p:spPr>
          <a:prstGeom prst="rect">
            <a:avLst/>
          </a:prstGeom>
        </p:spPr>
        <p:txBody>
          <a:bodyPr/>
          <a:lstStyle/>
          <a:p>
            <a:r>
              <a:rPr lang="en-US" altLang="ja-JP" sz="2800" dirty="0" smtClean="0"/>
              <a:t>2. Discussion Recap: Where are we at now?</a:t>
            </a:r>
            <a:endParaRPr lang="en-US" sz="2800" dirty="0"/>
          </a:p>
        </p:txBody>
      </p:sp>
    </p:spTree>
    <p:extLst>
      <p:ext uri="{BB962C8B-B14F-4D97-AF65-F5344CB8AC3E}">
        <p14:creationId xmlns:p14="http://schemas.microsoft.com/office/powerpoint/2010/main" xmlns="" val="12941224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prstGeom prst="rect">
            <a:avLst/>
          </a:prstGeom>
        </p:spPr>
        <p:txBody>
          <a:bodyPr/>
          <a:lstStyle/>
          <a:p>
            <a:r>
              <a:rPr lang="en-US" altLang="ja-JP" sz="2800" dirty="0" smtClean="0"/>
              <a:t>3. CC2 </a:t>
            </a:r>
            <a:r>
              <a:rPr lang="en-US" altLang="ja-JP" sz="2800" dirty="0" smtClean="0"/>
              <a:t>Questions: 2.3.1</a:t>
            </a:r>
            <a:endParaRPr lang="en-US" sz="2800" dirty="0"/>
          </a:p>
        </p:txBody>
      </p:sp>
      <p:sp>
        <p:nvSpPr>
          <p:cNvPr id="5" name="Rectangle 1"/>
          <p:cNvSpPr/>
          <p:nvPr/>
        </p:nvSpPr>
        <p:spPr>
          <a:xfrm>
            <a:off x="534601" y="988434"/>
            <a:ext cx="8103072" cy="2862322"/>
          </a:xfrm>
          <a:prstGeom prst="rect">
            <a:avLst/>
          </a:prstGeom>
        </p:spPr>
        <p:txBody>
          <a:bodyPr wrap="square">
            <a:spAutoFit/>
          </a:bodyPr>
          <a:lstStyle/>
          <a:p>
            <a:r>
              <a:rPr lang="en-US" sz="2000" dirty="0" smtClean="0"/>
              <a:t>2.3.1 - ICANN has included the following programs to protect registrants: an Emergency Back-End Registry Operator (EBERO), Continued Operations Instrument (COI), Data Escrow requirements, and Registry Performance Specifications in Specification 10 of the base registry agreement? Such programs are required regardless of the type of TLD. Are there any types of registries that should be exempt from such programs? If so, why? Do the above programs still serve their intended purposes? What changes, if any, might be needed to these programs if an RSP pre-approval program, discussed in section 1.1.1., were to be developed? </a:t>
            </a:r>
            <a:endParaRPr lang="en-GB" sz="2000" dirty="0"/>
          </a:p>
        </p:txBody>
      </p:sp>
    </p:spTree>
    <p:extLst>
      <p:ext uri="{BB962C8B-B14F-4D97-AF65-F5344CB8AC3E}">
        <p14:creationId xmlns:p14="http://schemas.microsoft.com/office/powerpoint/2010/main" xmlns="" val="12941224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prstGeom prst="rect">
            <a:avLst/>
          </a:prstGeom>
        </p:spPr>
        <p:txBody>
          <a:bodyPr/>
          <a:lstStyle/>
          <a:p>
            <a:r>
              <a:rPr lang="en-US" altLang="ja-JP" sz="2800" dirty="0" smtClean="0"/>
              <a:t>3. CC2 </a:t>
            </a:r>
            <a:r>
              <a:rPr lang="en-US" altLang="ja-JP" sz="2800" dirty="0" smtClean="0"/>
              <a:t>Questions: 2.3.1 Comments </a:t>
            </a:r>
            <a:endParaRPr lang="en-US" sz="2800" dirty="0"/>
          </a:p>
        </p:txBody>
      </p:sp>
      <p:sp>
        <p:nvSpPr>
          <p:cNvPr id="5" name="Rectangle 1"/>
          <p:cNvSpPr/>
          <p:nvPr/>
        </p:nvSpPr>
        <p:spPr>
          <a:xfrm>
            <a:off x="534601" y="988434"/>
            <a:ext cx="8103072" cy="2862322"/>
          </a:xfrm>
          <a:prstGeom prst="rect">
            <a:avLst/>
          </a:prstGeom>
        </p:spPr>
        <p:txBody>
          <a:bodyPr wrap="square">
            <a:spAutoFit/>
          </a:bodyPr>
          <a:lstStyle/>
          <a:p>
            <a:r>
              <a:rPr lang="en-US" sz="2000" u="sng" dirty="0" smtClean="0"/>
              <a:t>ALAC and </a:t>
            </a:r>
            <a:r>
              <a:rPr lang="en-US" sz="2000" u="sng" dirty="0" err="1" smtClean="0"/>
              <a:t>Afilias</a:t>
            </a:r>
            <a:r>
              <a:rPr lang="en-US" sz="2000" u="sng" dirty="0" smtClean="0"/>
              <a:t> supported maintaining current protections.</a:t>
            </a:r>
            <a:endParaRPr lang="en-GB" sz="2000" dirty="0" smtClean="0"/>
          </a:p>
          <a:p>
            <a:r>
              <a:rPr lang="en-US" sz="2000" dirty="0" smtClean="0"/>
              <a:t> </a:t>
            </a:r>
            <a:endParaRPr lang="en-GB" sz="2000" dirty="0" smtClean="0"/>
          </a:p>
          <a:p>
            <a:r>
              <a:rPr lang="en-US" sz="2000" dirty="0" smtClean="0"/>
              <a:t>Excerpts: </a:t>
            </a:r>
            <a:endParaRPr lang="en-GB" sz="2000" dirty="0" smtClean="0"/>
          </a:p>
          <a:p>
            <a:r>
              <a:rPr lang="en-US" sz="2000" b="1" dirty="0" smtClean="0"/>
              <a:t> </a:t>
            </a:r>
            <a:endParaRPr lang="en-GB" sz="2000" dirty="0" smtClean="0"/>
          </a:p>
          <a:p>
            <a:r>
              <a:rPr lang="en-US" sz="2000" dirty="0" smtClean="0"/>
              <a:t>“Current protections </a:t>
            </a:r>
            <a:r>
              <a:rPr lang="en-US" sz="2000" b="1" dirty="0" smtClean="0"/>
              <a:t>should remain</a:t>
            </a:r>
            <a:r>
              <a:rPr lang="en-US" sz="2000" dirty="0" smtClean="0"/>
              <a:t>. . .” – ALAC</a:t>
            </a:r>
            <a:endParaRPr lang="en-GB" sz="2000" dirty="0" smtClean="0"/>
          </a:p>
          <a:p>
            <a:r>
              <a:rPr lang="en-US" sz="2000" dirty="0" smtClean="0"/>
              <a:t> </a:t>
            </a:r>
            <a:endParaRPr lang="en-GB" sz="2000" dirty="0" smtClean="0"/>
          </a:p>
          <a:p>
            <a:r>
              <a:rPr lang="en-US" sz="2000" dirty="0" smtClean="0"/>
              <a:t>“Insofar as the EBERO is able to support the largest TLDs by registration and usage, e.g., WHOIS, DNS, SRS interactions, the </a:t>
            </a:r>
            <a:r>
              <a:rPr lang="en-US" sz="2000" b="1" dirty="0" smtClean="0"/>
              <a:t>EBERO model should be sufficient</a:t>
            </a:r>
            <a:r>
              <a:rPr lang="en-US" sz="2000" dirty="0" smtClean="0"/>
              <a:t> as defined. . .” – </a:t>
            </a:r>
            <a:r>
              <a:rPr lang="en-US" sz="2000" dirty="0" err="1" smtClean="0"/>
              <a:t>Afilias</a:t>
            </a:r>
            <a:endParaRPr lang="en-GB" sz="2000" dirty="0"/>
          </a:p>
        </p:txBody>
      </p:sp>
    </p:spTree>
    <p:extLst>
      <p:ext uri="{BB962C8B-B14F-4D97-AF65-F5344CB8AC3E}">
        <p14:creationId xmlns:p14="http://schemas.microsoft.com/office/powerpoint/2010/main" xmlns="" val="12941224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prstGeom prst="rect">
            <a:avLst/>
          </a:prstGeom>
        </p:spPr>
        <p:txBody>
          <a:bodyPr/>
          <a:lstStyle/>
          <a:p>
            <a:r>
              <a:rPr lang="en-US" altLang="ja-JP" sz="2800" dirty="0" smtClean="0"/>
              <a:t>3. CC2 </a:t>
            </a:r>
            <a:r>
              <a:rPr lang="en-US" altLang="ja-JP" sz="2800" dirty="0" smtClean="0"/>
              <a:t>Questions: 2.3.1 Comments </a:t>
            </a:r>
            <a:endParaRPr lang="en-US" sz="2800" dirty="0"/>
          </a:p>
        </p:txBody>
      </p:sp>
      <p:sp>
        <p:nvSpPr>
          <p:cNvPr id="5" name="Rectangle 1"/>
          <p:cNvSpPr/>
          <p:nvPr/>
        </p:nvSpPr>
        <p:spPr>
          <a:xfrm>
            <a:off x="534601" y="988434"/>
            <a:ext cx="8103072" cy="2862322"/>
          </a:xfrm>
          <a:prstGeom prst="rect">
            <a:avLst/>
          </a:prstGeom>
        </p:spPr>
        <p:txBody>
          <a:bodyPr wrap="square">
            <a:spAutoFit/>
          </a:bodyPr>
          <a:lstStyle/>
          <a:p>
            <a:r>
              <a:rPr lang="en-US" sz="2000" u="sng" dirty="0" smtClean="0"/>
              <a:t>Jim Prendergast recommended re-examining the entire EBERO concept.</a:t>
            </a:r>
            <a:endParaRPr lang="en-GB" sz="2000" dirty="0" smtClean="0"/>
          </a:p>
          <a:p>
            <a:r>
              <a:rPr lang="en-US" sz="2000" u="sng" dirty="0" smtClean="0"/>
              <a:t/>
            </a:r>
            <a:br>
              <a:rPr lang="en-US" sz="2000" u="sng" dirty="0" smtClean="0"/>
            </a:br>
            <a:r>
              <a:rPr lang="en-US" sz="2000" dirty="0" smtClean="0"/>
              <a:t>Excerpt:</a:t>
            </a:r>
            <a:endParaRPr lang="en-GB" sz="2000" dirty="0" smtClean="0"/>
          </a:p>
          <a:p>
            <a:r>
              <a:rPr lang="en-US" sz="2000" dirty="0" smtClean="0"/>
              <a:t> </a:t>
            </a:r>
            <a:endParaRPr lang="en-GB" sz="2000" dirty="0" smtClean="0"/>
          </a:p>
          <a:p>
            <a:r>
              <a:rPr lang="en-US" sz="2000" dirty="0" smtClean="0"/>
              <a:t>“The entire </a:t>
            </a:r>
            <a:r>
              <a:rPr lang="en-US" sz="2000" b="1" dirty="0" smtClean="0"/>
              <a:t>EBERO concept need to be re-examined</a:t>
            </a:r>
            <a:r>
              <a:rPr lang="en-US" sz="2000" dirty="0" smtClean="0"/>
              <a:t>. It is an ICANN created artificial safety net that ensures no registry ever fails. That is not how markets work. ICANN is supposed to be ensuring competition in the registry space. </a:t>
            </a:r>
            <a:r>
              <a:rPr lang="en-US" sz="2000" b="1" dirty="0" smtClean="0"/>
              <a:t>By not allowing registries to fail, they are preventing full competition from happening</a:t>
            </a:r>
            <a:r>
              <a:rPr lang="en-US" sz="2000" dirty="0" smtClean="0"/>
              <a:t>.” – Jim Prendergast</a:t>
            </a:r>
            <a:endParaRPr lang="en-GB" sz="2000" dirty="0"/>
          </a:p>
        </p:txBody>
      </p:sp>
    </p:spTree>
    <p:extLst>
      <p:ext uri="{BB962C8B-B14F-4D97-AF65-F5344CB8AC3E}">
        <p14:creationId xmlns:p14="http://schemas.microsoft.com/office/powerpoint/2010/main" xmlns="" val="12941224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prstGeom prst="rect">
            <a:avLst/>
          </a:prstGeom>
        </p:spPr>
        <p:txBody>
          <a:bodyPr/>
          <a:lstStyle/>
          <a:p>
            <a:r>
              <a:rPr lang="en-US" altLang="ja-JP" sz="2800" dirty="0" smtClean="0"/>
              <a:t>3. CC2 </a:t>
            </a:r>
            <a:r>
              <a:rPr lang="en-US" altLang="ja-JP" sz="2800" dirty="0" smtClean="0"/>
              <a:t>Questions: 2.3.1 Comments </a:t>
            </a:r>
            <a:endParaRPr lang="en-US" sz="2800" dirty="0"/>
          </a:p>
        </p:txBody>
      </p:sp>
      <p:sp>
        <p:nvSpPr>
          <p:cNvPr id="5" name="Rectangle 1"/>
          <p:cNvSpPr/>
          <p:nvPr/>
        </p:nvSpPr>
        <p:spPr>
          <a:xfrm>
            <a:off x="534601" y="988434"/>
            <a:ext cx="8103072" cy="3477875"/>
          </a:xfrm>
          <a:prstGeom prst="rect">
            <a:avLst/>
          </a:prstGeom>
        </p:spPr>
        <p:txBody>
          <a:bodyPr wrap="square">
            <a:spAutoFit/>
          </a:bodyPr>
          <a:lstStyle/>
          <a:p>
            <a:r>
              <a:rPr lang="en-US" sz="2000" u="sng" dirty="0" smtClean="0"/>
              <a:t>John Poole stated that registrant protections should be expanded and no registries should be exempt. </a:t>
            </a:r>
            <a:endParaRPr lang="en-GB" sz="2000" dirty="0" smtClean="0"/>
          </a:p>
          <a:p>
            <a:r>
              <a:rPr lang="en-US" sz="2000" dirty="0" smtClean="0"/>
              <a:t> </a:t>
            </a:r>
            <a:endParaRPr lang="en-GB" sz="2000" dirty="0" smtClean="0"/>
          </a:p>
          <a:p>
            <a:r>
              <a:rPr lang="en-US" sz="2000" dirty="0" smtClean="0"/>
              <a:t>Excerpt: </a:t>
            </a:r>
            <a:endParaRPr lang="en-GB" sz="2000" dirty="0" smtClean="0"/>
          </a:p>
          <a:p>
            <a:r>
              <a:rPr lang="en-US" sz="2000" dirty="0" smtClean="0"/>
              <a:t> </a:t>
            </a:r>
            <a:endParaRPr lang="en-GB" sz="2000" dirty="0" smtClean="0"/>
          </a:p>
          <a:p>
            <a:r>
              <a:rPr lang="en-US" sz="2000" dirty="0" smtClean="0"/>
              <a:t>“[Are there any types of registries that should be exempt from such programs?] NO! [What changes, if any, might be needed to these programs if an RSP pre-approval program, discussed in section 1.1.1., were to be developed?] </a:t>
            </a:r>
            <a:r>
              <a:rPr lang="en-US" sz="2000" b="1" dirty="0" smtClean="0"/>
              <a:t>Registrant Protections are PATHETIC need to be greatly expanded</a:t>
            </a:r>
            <a:r>
              <a:rPr lang="en-US" sz="2000" dirty="0" smtClean="0"/>
              <a:t>—this is one of the BIG failings of ICANN and the 2012 Round.” – John Poole</a:t>
            </a:r>
            <a:endParaRPr lang="en-GB" sz="2000" dirty="0"/>
          </a:p>
        </p:txBody>
      </p:sp>
    </p:spTree>
    <p:extLst>
      <p:ext uri="{BB962C8B-B14F-4D97-AF65-F5344CB8AC3E}">
        <p14:creationId xmlns:p14="http://schemas.microsoft.com/office/powerpoint/2010/main" xmlns="" val="12941224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prstGeom prst="rect">
            <a:avLst/>
          </a:prstGeom>
        </p:spPr>
        <p:txBody>
          <a:bodyPr/>
          <a:lstStyle/>
          <a:p>
            <a:r>
              <a:rPr lang="en-US" altLang="ja-JP" sz="2800" dirty="0" smtClean="0"/>
              <a:t>3. CC2 </a:t>
            </a:r>
            <a:r>
              <a:rPr lang="en-US" altLang="ja-JP" sz="2800" dirty="0" smtClean="0"/>
              <a:t>Questions: 2.3.1 Comments </a:t>
            </a:r>
            <a:endParaRPr lang="en-US" sz="2800" dirty="0"/>
          </a:p>
        </p:txBody>
      </p:sp>
      <p:sp>
        <p:nvSpPr>
          <p:cNvPr id="5" name="Rectangle 1"/>
          <p:cNvSpPr/>
          <p:nvPr/>
        </p:nvSpPr>
        <p:spPr>
          <a:xfrm>
            <a:off x="534601" y="988434"/>
            <a:ext cx="8103072" cy="5016758"/>
          </a:xfrm>
          <a:prstGeom prst="rect">
            <a:avLst/>
          </a:prstGeom>
        </p:spPr>
        <p:txBody>
          <a:bodyPr wrap="square">
            <a:spAutoFit/>
          </a:bodyPr>
          <a:lstStyle/>
          <a:p>
            <a:r>
              <a:rPr lang="en-US" sz="2000" u="sng" dirty="0" err="1" smtClean="0"/>
              <a:t>Demys</a:t>
            </a:r>
            <a:r>
              <a:rPr lang="en-US" sz="2000" u="sng" dirty="0" smtClean="0"/>
              <a:t>, </a:t>
            </a:r>
            <a:r>
              <a:rPr lang="en-US" sz="2000" u="sng" dirty="0" err="1" smtClean="0"/>
              <a:t>Nominet</a:t>
            </a:r>
            <a:r>
              <a:rPr lang="en-US" sz="2000" u="sng" dirty="0" smtClean="0"/>
              <a:t>, BRG, </a:t>
            </a:r>
            <a:r>
              <a:rPr lang="en-US" sz="2000" u="sng" dirty="0" err="1" smtClean="0"/>
              <a:t>Valideus</a:t>
            </a:r>
            <a:r>
              <a:rPr lang="en-US" sz="2000" u="sng" dirty="0" smtClean="0"/>
              <a:t>, and </a:t>
            </a:r>
            <a:r>
              <a:rPr lang="en-US" sz="2000" u="sng" dirty="0" err="1" smtClean="0"/>
              <a:t>RySG</a:t>
            </a:r>
            <a:r>
              <a:rPr lang="en-US" sz="2000" u="sng" dirty="0" smtClean="0"/>
              <a:t> recommended adjusting registrant protections to provide exemptions for closed TLDs.</a:t>
            </a:r>
            <a:endParaRPr lang="en-GB" sz="2000" dirty="0" smtClean="0"/>
          </a:p>
          <a:p>
            <a:r>
              <a:rPr lang="en-US" sz="2000" dirty="0" smtClean="0"/>
              <a:t> </a:t>
            </a:r>
            <a:endParaRPr lang="en-GB" sz="2000" dirty="0" smtClean="0"/>
          </a:p>
          <a:p>
            <a:r>
              <a:rPr lang="en-US" sz="2000" dirty="0" smtClean="0"/>
              <a:t>Excerpts:</a:t>
            </a:r>
            <a:endParaRPr lang="en-GB" sz="2000" dirty="0" smtClean="0"/>
          </a:p>
          <a:p>
            <a:r>
              <a:rPr lang="en-US" sz="2000" dirty="0" smtClean="0"/>
              <a:t>“Brand TLDs should be </a:t>
            </a:r>
            <a:r>
              <a:rPr lang="en-US" sz="2000" b="1" dirty="0" smtClean="0"/>
              <a:t>exempt from the requirements for an EBERO, COI or Data Escrow</a:t>
            </a:r>
            <a:r>
              <a:rPr lang="en-US" sz="2000" dirty="0" smtClean="0"/>
              <a:t>. . . The true purpose of all these measures is to protect an end-user of a domain in the case of the registry business failing to operate. When the only end-user is the RO as well, these measures do not protect anyone.” – </a:t>
            </a:r>
            <a:r>
              <a:rPr lang="en-US" sz="2000" dirty="0" err="1" smtClean="0"/>
              <a:t>Demys</a:t>
            </a:r>
            <a:endParaRPr lang="en-GB" sz="2000" dirty="0" smtClean="0"/>
          </a:p>
          <a:p>
            <a:r>
              <a:rPr lang="en-US" sz="2000" dirty="0" smtClean="0"/>
              <a:t> </a:t>
            </a:r>
            <a:endParaRPr lang="en-GB" sz="2000" dirty="0" smtClean="0"/>
          </a:p>
          <a:p>
            <a:r>
              <a:rPr lang="en-US" sz="2000" dirty="0" smtClean="0"/>
              <a:t>“Registrant protection is a proper objective, but these programs appear to have been drawn up on the basis of all new </a:t>
            </a:r>
            <a:r>
              <a:rPr lang="en-US" sz="2000" dirty="0" err="1" smtClean="0"/>
              <a:t>gTLDs</a:t>
            </a:r>
            <a:r>
              <a:rPr lang="en-US" sz="2000" dirty="0" smtClean="0"/>
              <a:t> being an open registration model. It seems total overkill for a closed .BRAND new </a:t>
            </a:r>
            <a:r>
              <a:rPr lang="en-US" sz="2000" dirty="0" err="1" smtClean="0"/>
              <a:t>gTLD</a:t>
            </a:r>
            <a:r>
              <a:rPr lang="en-US" sz="2000" dirty="0" smtClean="0"/>
              <a:t> to have such failsafe protections built in as mandatory. . . </a:t>
            </a:r>
            <a:r>
              <a:rPr lang="en-US" sz="2000" b="1" dirty="0" smtClean="0"/>
              <a:t>Where there are no ‘retail’ domain registrants EBERO/ COI/ Escrow are all unnecessary and not appropriate in our view</a:t>
            </a:r>
            <a:r>
              <a:rPr lang="en-US" sz="2000" dirty="0" smtClean="0"/>
              <a:t>.” -- </a:t>
            </a:r>
            <a:r>
              <a:rPr lang="en-US" sz="2000" dirty="0" err="1" smtClean="0"/>
              <a:t>Nominet</a:t>
            </a:r>
            <a:endParaRPr lang="en-GB" sz="2000" dirty="0"/>
          </a:p>
        </p:txBody>
      </p:sp>
    </p:spTree>
    <p:extLst>
      <p:ext uri="{BB962C8B-B14F-4D97-AF65-F5344CB8AC3E}">
        <p14:creationId xmlns:p14="http://schemas.microsoft.com/office/powerpoint/2010/main" xmlns="" val="12941224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ICANN Template">
      <a:dk1>
        <a:srgbClr val="0A1F24"/>
      </a:dk1>
      <a:lt1>
        <a:sysClr val="window" lastClr="FFFFFF"/>
      </a:lt1>
      <a:dk2>
        <a:srgbClr val="1A87C9"/>
      </a:dk2>
      <a:lt2>
        <a:srgbClr val="EEECE1"/>
      </a:lt2>
      <a:accent1>
        <a:srgbClr val="1A87C9"/>
      </a:accent1>
      <a:accent2>
        <a:srgbClr val="0D436C"/>
      </a:accent2>
      <a:accent3>
        <a:srgbClr val="1B6F74"/>
      </a:accent3>
      <a:accent4>
        <a:srgbClr val="EA903A"/>
      </a:accent4>
      <a:accent5>
        <a:srgbClr val="DB6033"/>
      </a:accent5>
      <a:accent6>
        <a:srgbClr val="1768B1"/>
      </a:accent6>
      <a:hlink>
        <a:srgbClr val="1D98D3"/>
      </a:hlink>
      <a:folHlink>
        <a:srgbClr val="427BBD"/>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txDef>
      <a:spPr>
        <a:noFill/>
      </a:spPr>
      <a:bodyPr wrap="square" rtlCol="0">
        <a:spAutoFit/>
      </a:bodyPr>
      <a:lstStyle>
        <a:defPPr>
          <a:defRPr dirty="0" smtClean="0">
            <a:latin typeface="Source Sans Pro"/>
            <a:cs typeface="Source Sans Pro"/>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7891</TotalTime>
  <Words>2078</Words>
  <Application>Microsoft Office PowerPoint</Application>
  <PresentationFormat>画面に合わせる (4:3)</PresentationFormat>
  <Paragraphs>227</Paragraphs>
  <Slides>29</Slides>
  <Notes>29</Notes>
  <HiddenSlides>0</HiddenSlides>
  <MMClips>0</MMClips>
  <ScaleCrop>false</ScaleCrop>
  <HeadingPairs>
    <vt:vector size="4" baseType="variant">
      <vt:variant>
        <vt:lpstr>テーマ</vt:lpstr>
      </vt:variant>
      <vt:variant>
        <vt:i4>1</vt:i4>
      </vt:variant>
      <vt:variant>
        <vt:lpstr>スライド タイトル</vt:lpstr>
      </vt:variant>
      <vt:variant>
        <vt:i4>29</vt:i4>
      </vt:variant>
    </vt:vector>
  </HeadingPairs>
  <TitlesOfParts>
    <vt:vector size="30" baseType="lpstr">
      <vt:lpstr>Office Theme</vt:lpstr>
      <vt:lpstr>スライド 1</vt:lpstr>
      <vt:lpstr>Agenda</vt:lpstr>
      <vt:lpstr>1. Introduction</vt:lpstr>
      <vt:lpstr>2. Discussion Recap: Where are we at now?</vt:lpstr>
      <vt:lpstr>3. CC2 Questions: 2.3.1</vt:lpstr>
      <vt:lpstr>3. CC2 Questions: 2.3.1 Comments </vt:lpstr>
      <vt:lpstr>3. CC2 Questions: 2.3.1 Comments </vt:lpstr>
      <vt:lpstr>3. CC2 Questions: 2.3.1 Comments </vt:lpstr>
      <vt:lpstr>3. CC2 Questions: 2.3.1 Comments </vt:lpstr>
      <vt:lpstr>3. CC2 Questions: 2.3.1 Comments </vt:lpstr>
      <vt:lpstr>3. CC2 Questions: 2.3.1 Comments </vt:lpstr>
      <vt:lpstr>3. CC2 Questions: 2.3.1 Comments </vt:lpstr>
      <vt:lpstr>3. CC2 Questions: 2.3.1 Comments </vt:lpstr>
      <vt:lpstr>3. CC2 Questions: 2.3.2</vt:lpstr>
      <vt:lpstr>3. CC2 Questions: 2.3.2 Comments </vt:lpstr>
      <vt:lpstr>3. CC2 Questions: 2.3.2 Comments </vt:lpstr>
      <vt:lpstr>3. CC2 Questions: 2.3.2 Comments </vt:lpstr>
      <vt:lpstr>3. CC2 Questions: 2.3.2 Comments </vt:lpstr>
      <vt:lpstr>3. CC2 Questions: 2.3.2 Comments </vt:lpstr>
      <vt:lpstr>3. CC2 Questions: 2.3.3</vt:lpstr>
      <vt:lpstr>3. CC2 Questions: 2.3.3 Comments </vt:lpstr>
      <vt:lpstr>3. CC2 Questions: 2.3.3 Comments </vt:lpstr>
      <vt:lpstr>3. CC2 Questions: 2.3.3 Comments </vt:lpstr>
      <vt:lpstr>3. CC2 Questions: 2.3.3 Comments </vt:lpstr>
      <vt:lpstr>3. CC2 Questions: 2.3.3 Comments </vt:lpstr>
      <vt:lpstr>3. CC2 Questions: 2.3.3 Comments </vt:lpstr>
      <vt:lpstr>3. CC2 Questions: 2.3.3 Comments </vt:lpstr>
      <vt:lpstr>3. CC2 Questions: 2.3.3 Comments </vt:lpstr>
      <vt:lpstr>3. CC2 Questions: 2.3.3 Comments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Abigail</dc:creator>
  <cp:lastModifiedBy>Windows ユーザー</cp:lastModifiedBy>
  <cp:revision>270</cp:revision>
  <cp:lastPrinted>2015-04-13T15:10:57Z</cp:lastPrinted>
  <dcterms:created xsi:type="dcterms:W3CDTF">2015-01-07T16:11:05Z</dcterms:created>
  <dcterms:modified xsi:type="dcterms:W3CDTF">2017-08-23T03:06:47Z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Jive_LatestUserAccountName">
    <vt:lpwstr>emily.barabas@icann.org</vt:lpwstr>
  </property>
  <property fmtid="{D5CDD505-2E9C-101B-9397-08002B2CF9AE}" pid="3" name="Offisync_UniqueId">
    <vt:lpwstr>14431</vt:lpwstr>
  </property>
  <property fmtid="{D5CDD505-2E9C-101B-9397-08002B2CF9AE}" pid="4" name="Offisync_ServerID">
    <vt:lpwstr>f1a3e59a-4990-4d5e-9ace-4d146556dde0</vt:lpwstr>
  </property>
  <property fmtid="{D5CDD505-2E9C-101B-9397-08002B2CF9AE}" pid="5" name="Offisync_UpdateToken">
    <vt:lpwstr>3</vt:lpwstr>
  </property>
  <property fmtid="{D5CDD505-2E9C-101B-9397-08002B2CF9AE}" pid="6" name="Jive_VersionGuid">
    <vt:lpwstr>000524a0-1127-4aea-83c5-4e896e63a307</vt:lpwstr>
  </property>
  <property fmtid="{D5CDD505-2E9C-101B-9397-08002B2CF9AE}" pid="7" name="Offisync_ProviderInitializationData">
    <vt:lpwstr>https://wecann.icann.org</vt:lpwstr>
  </property>
</Properties>
</file>