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40" r:id="rId2"/>
    <p:sldId id="381" r:id="rId3"/>
    <p:sldId id="582" r:id="rId4"/>
    <p:sldId id="580" r:id="rId5"/>
    <p:sldId id="584" r:id="rId6"/>
    <p:sldId id="583" r:id="rId7"/>
    <p:sldId id="576" r:id="rId8"/>
    <p:sldId id="585" r:id="rId9"/>
    <p:sldId id="577" r:id="rId10"/>
    <p:sldId id="398" r:id="rId11"/>
    <p:sldId id="579" r:id="rId12"/>
    <p:sldId id="54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B49"/>
    <a:srgbClr val="000000"/>
    <a:srgbClr val="DEDEDE"/>
    <a:srgbClr val="9C240F"/>
    <a:srgbClr val="CB460F"/>
    <a:srgbClr val="FA5B36"/>
    <a:srgbClr val="0E4B91"/>
    <a:srgbClr val="18548A"/>
    <a:srgbClr val="15538C"/>
    <a:srgbClr val="0B2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74" autoAdjust="0"/>
    <p:restoredTop sz="96067" autoAdjust="0"/>
  </p:normalViewPr>
  <p:slideViewPr>
    <p:cSldViewPr snapToGrid="0" snapToObjects="1">
      <p:cViewPr varScale="1">
        <p:scale>
          <a:sx n="124" d="100"/>
          <a:sy n="124" d="100"/>
        </p:scale>
        <p:origin x="736" y="176"/>
      </p:cViewPr>
      <p:guideLst>
        <p:guide orient="horz" pos="14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stylized agenda slide</a:t>
            </a:r>
            <a:r>
              <a:rPr lang="en-US" baseline="0" dirty="0"/>
              <a:t> for your presentation.</a:t>
            </a:r>
          </a:p>
          <a:p>
            <a:endParaRPr lang="en-US" baseline="0" dirty="0"/>
          </a:p>
          <a:p>
            <a:r>
              <a:rPr lang="en-US" dirty="0"/>
              <a:t>To</a:t>
            </a:r>
            <a:r>
              <a:rPr lang="en-US" baseline="0" dirty="0"/>
              <a:t> </a:t>
            </a:r>
            <a:r>
              <a:rPr lang="en-US" dirty="0"/>
              <a:t>delete a box,</a:t>
            </a:r>
            <a:r>
              <a:rPr lang="en-US" baseline="0" dirty="0"/>
              <a:t> </a:t>
            </a:r>
            <a:r>
              <a:rPr lang="en-US" dirty="0"/>
              <a:t>if there are too many boxes,</a:t>
            </a:r>
            <a:r>
              <a:rPr lang="en-US" baseline="0" dirty="0"/>
              <a:t> click the edge of the box, ensure the entire box is highlighted, then DELETE.  </a:t>
            </a:r>
          </a:p>
          <a:p>
            <a:endParaRPr lang="en-US" baseline="0" dirty="0"/>
          </a:p>
          <a:p>
            <a:r>
              <a:rPr lang="en-US" baseline="0" dirty="0"/>
              <a:t>To update the numbers and text, click inside the circle for the numbers or in the box for the text, revise the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1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13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Summarize the three main points of your</a:t>
            </a:r>
            <a:r>
              <a:rPr lang="en-US" baseline="0" dirty="0"/>
              <a:t> presentation here.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99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hyperlink" Target="facebook.com/icannorg" TargetMode="External"/><Relationship Id="rId18" Type="http://schemas.openxmlformats.org/officeDocument/2006/relationships/hyperlink" Target="https://soundcloud.com/icann" TargetMode="External"/><Relationship Id="rId3" Type="http://schemas.openxmlformats.org/officeDocument/2006/relationships/hyperlink" Target="http://www.flickr.com/photos/icann" TargetMode="External"/><Relationship Id="rId7" Type="http://schemas.openxmlformats.org/officeDocument/2006/relationships/hyperlink" Target="linkedin.com/company/icann" TargetMode="External"/><Relationship Id="rId12" Type="http://schemas.openxmlformats.org/officeDocument/2006/relationships/hyperlink" Target="http://www.facebook.com/icannorg" TargetMode="External"/><Relationship Id="rId17" Type="http://schemas.openxmlformats.org/officeDocument/2006/relationships/hyperlink" Target="http://www.youtube.com/icannnews" TargetMode="External"/><Relationship Id="rId2" Type="http://schemas.openxmlformats.org/officeDocument/2006/relationships/image" Target="../media/image19.emf"/><Relationship Id="rId16" Type="http://schemas.openxmlformats.org/officeDocument/2006/relationships/image" Target="../media/image24.png"/><Relationship Id="rId20" Type="http://schemas.openxmlformats.org/officeDocument/2006/relationships/hyperlink" Target="https://www.slideshare.net/icannpresentation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icann" TargetMode="External"/><Relationship Id="rId11" Type="http://schemas.openxmlformats.org/officeDocument/2006/relationships/image" Target="../media/image22.png"/><Relationship Id="rId5" Type="http://schemas.openxmlformats.org/officeDocument/2006/relationships/image" Target="../media/image20.png"/><Relationship Id="rId15" Type="http://schemas.openxmlformats.org/officeDocument/2006/relationships/hyperlink" Target="youtube.com/user/ICANNnews" TargetMode="External"/><Relationship Id="rId10" Type="http://schemas.openxmlformats.org/officeDocument/2006/relationships/hyperlink" Target="twitter.com/icann" TargetMode="External"/><Relationship Id="rId19" Type="http://schemas.openxmlformats.org/officeDocument/2006/relationships/image" Target="../media/image25.png"/><Relationship Id="rId4" Type="http://schemas.openxmlformats.org/officeDocument/2006/relationships/hyperlink" Target="flickr.com/photos/icann" TargetMode="External"/><Relationship Id="rId9" Type="http://schemas.openxmlformats.org/officeDocument/2006/relationships/hyperlink" Target="https://twitter.com/icann" TargetMode="External"/><Relationship Id="rId14" Type="http://schemas.openxmlformats.org/officeDocument/2006/relationships/image" Target="../media/image23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09600" y="1470212"/>
            <a:ext cx="7907338" cy="457181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721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2422" y="749729"/>
            <a:ext cx="9144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69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" y="608083"/>
            <a:ext cx="9141417" cy="57191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40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33718"/>
            <a:ext cx="7932000" cy="1759349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94869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88894"/>
            <a:ext cx="7932000" cy="180417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7577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3341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5859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70966"/>
            <a:ext cx="7932000" cy="1822102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38446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6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6" y="3562904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6" y="4252817"/>
            <a:ext cx="8119206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6" y="4553317"/>
            <a:ext cx="8119206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6999" y="5507609"/>
            <a:ext cx="1189827" cy="9492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6" y="2854692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264802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613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387118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2623942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5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933220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666325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988230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382714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152553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0387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89108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4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3" y="3562904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3" y="4252817"/>
            <a:ext cx="811987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3" y="4544352"/>
            <a:ext cx="811987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92" y="5512926"/>
            <a:ext cx="1193800" cy="952500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3" y="2854692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3425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521157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9617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1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4087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9043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74116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2115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00979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9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0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110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1667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8387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76" y="4878249"/>
            <a:ext cx="1189829" cy="949200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01667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967478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551784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112139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573882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015020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122431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238687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2543489" y="1552703"/>
            <a:ext cx="660050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2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2543489" y="1049144"/>
            <a:ext cx="5230690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2543489" y="1865312"/>
            <a:ext cx="5973449" cy="3465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2543489" y="4228306"/>
            <a:ext cx="3416667" cy="365760"/>
            <a:chOff x="5325979" y="4715893"/>
            <a:chExt cx="3416667" cy="365760"/>
          </a:xfrm>
        </p:grpSpPr>
        <p:sp>
          <p:nvSpPr>
            <p:cNvPr id="33" name="Text Placeholder 32"/>
            <p:cNvSpPr txBox="1">
              <a:spLocks/>
            </p:cNvSpPr>
            <p:nvPr/>
          </p:nvSpPr>
          <p:spPr>
            <a:xfrm>
              <a:off x="5793339" y="4734885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flickr.com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4" name="Picture 33" descr="1420947842_social_style_3_flikr-128.png">
              <a:hlinkClick r:id="rId4" action="ppaction://hlinkfile"/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 userDrawn="1"/>
        </p:nvGrpSpPr>
        <p:grpSpPr>
          <a:xfrm>
            <a:off x="2543489" y="4726326"/>
            <a:ext cx="3636602" cy="365760"/>
            <a:chOff x="1235726" y="5571713"/>
            <a:chExt cx="3636602" cy="365760"/>
          </a:xfrm>
        </p:grpSpPr>
        <p:sp>
          <p:nvSpPr>
            <p:cNvPr id="36" name="Text Placeholder 32"/>
            <p:cNvSpPr txBox="1">
              <a:spLocks/>
            </p:cNvSpPr>
            <p:nvPr/>
          </p:nvSpPr>
          <p:spPr>
            <a:xfrm>
              <a:off x="1703086" y="5592033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linkedin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/company/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7" name="Picture 36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 userDrawn="1"/>
        </p:nvGrpSpPr>
        <p:grpSpPr>
          <a:xfrm>
            <a:off x="2543489" y="2734246"/>
            <a:ext cx="2809587" cy="365760"/>
            <a:chOff x="1235726" y="3073176"/>
            <a:chExt cx="2809587" cy="365760"/>
          </a:xfrm>
        </p:grpSpPr>
        <p:sp>
          <p:nvSpPr>
            <p:cNvPr id="39" name="Text Placeholder 32"/>
            <p:cNvSpPr txBox="1">
              <a:spLocks/>
            </p:cNvSpPr>
            <p:nvPr/>
          </p:nvSpPr>
          <p:spPr>
            <a:xfrm>
              <a:off x="1703087" y="3093496"/>
              <a:ext cx="2342226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@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0" name="Picture 39" descr="1420948433_social_style_3_twiter-128.png">
              <a:hlinkClick r:id="rId10" action="ppaction://hlinkfile"/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 userDrawn="1"/>
        </p:nvGrpSpPr>
        <p:grpSpPr>
          <a:xfrm>
            <a:off x="2543489" y="3232266"/>
            <a:ext cx="3730320" cy="365760"/>
            <a:chOff x="1235727" y="3892739"/>
            <a:chExt cx="3730320" cy="365760"/>
          </a:xfrm>
        </p:grpSpPr>
        <p:sp>
          <p:nvSpPr>
            <p:cNvPr id="42" name="Text Placeholder 32"/>
            <p:cNvSpPr txBox="1">
              <a:spLocks/>
            </p:cNvSpPr>
            <p:nvPr/>
          </p:nvSpPr>
          <p:spPr>
            <a:xfrm>
              <a:off x="1703086" y="3913059"/>
              <a:ext cx="3262961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facebook.com/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icannorg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 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3" name="Picture 42" descr="1420948141_social_style_3_facebook-128.png">
              <a:hlinkClick r:id="rId13" action="ppaction://hlinkfile"/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 userDrawn="1"/>
        </p:nvGrpSpPr>
        <p:grpSpPr>
          <a:xfrm>
            <a:off x="2543489" y="3730286"/>
            <a:ext cx="3636602" cy="365760"/>
            <a:chOff x="1235726" y="4721075"/>
            <a:chExt cx="3636602" cy="365760"/>
          </a:xfrm>
        </p:grpSpPr>
        <p:pic>
          <p:nvPicPr>
            <p:cNvPr id="45" name="Picture 44" descr="1420948149_social_style_3_youtube-128.png">
              <a:hlinkClick r:id="rId15" action="ppaction://hlinkfile"/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</p:spPr>
        </p:pic>
        <p:sp>
          <p:nvSpPr>
            <p:cNvPr id="46" name="Text Placeholder 32"/>
            <p:cNvSpPr txBox="1">
              <a:spLocks/>
            </p:cNvSpPr>
            <p:nvPr/>
          </p:nvSpPr>
          <p:spPr>
            <a:xfrm>
              <a:off x="1703086" y="4734885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youtube.com/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icannnews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</p:grpSp>
      <p:grpSp>
        <p:nvGrpSpPr>
          <p:cNvPr id="47" name="Group 46"/>
          <p:cNvGrpSpPr/>
          <p:nvPr userDrawn="1"/>
        </p:nvGrpSpPr>
        <p:grpSpPr>
          <a:xfrm>
            <a:off x="2543489" y="5722367"/>
            <a:ext cx="2586167" cy="365760"/>
            <a:chOff x="5325979" y="3073176"/>
            <a:chExt cx="2586167" cy="365760"/>
          </a:xfrm>
        </p:grpSpPr>
        <p:sp>
          <p:nvSpPr>
            <p:cNvPr id="48" name="Text Placeholder 32"/>
            <p:cNvSpPr txBox="1">
              <a:spLocks/>
            </p:cNvSpPr>
            <p:nvPr/>
          </p:nvSpPr>
          <p:spPr>
            <a:xfrm>
              <a:off x="5793339" y="3093496"/>
              <a:ext cx="21188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soundcloud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 userDrawn="1"/>
        </p:nvGrpSpPr>
        <p:grpSpPr>
          <a:xfrm>
            <a:off x="2543489" y="5224346"/>
            <a:ext cx="3416667" cy="365760"/>
            <a:chOff x="5325979" y="5571713"/>
            <a:chExt cx="3416667" cy="365760"/>
          </a:xfrm>
        </p:grpSpPr>
        <p:sp>
          <p:nvSpPr>
            <p:cNvPr id="51" name="Text Placeholder 32"/>
            <p:cNvSpPr txBox="1">
              <a:spLocks/>
            </p:cNvSpPr>
            <p:nvPr/>
          </p:nvSpPr>
          <p:spPr>
            <a:xfrm>
              <a:off x="5793339" y="5592033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slideshare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icannpresentations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2" name="Picture 51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86962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32"/>
          <p:cNvSpPr txBox="1">
            <a:spLocks/>
          </p:cNvSpPr>
          <p:nvPr userDrawn="1"/>
        </p:nvSpPr>
        <p:spPr bwMode="auto">
          <a:xfrm>
            <a:off x="2191310" y="2425013"/>
            <a:ext cx="6330715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5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15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374212" y="862601"/>
            <a:ext cx="7403218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 dirty="0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799" y="1039938"/>
            <a:ext cx="4287549" cy="760694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1811695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0" y="6320453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1878697" y="6320453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610117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 userDrawn="1"/>
        </p:nvSpPr>
        <p:spPr>
          <a:xfrm flipH="1">
            <a:off x="8610117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1834554" y="2281331"/>
            <a:ext cx="0" cy="399740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1834554" y="2220449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1895439" y="2220449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8686803" y="6320453"/>
            <a:ext cx="45719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8678063" y="2219538"/>
            <a:ext cx="46593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72578" y="2842544"/>
            <a:ext cx="3149229" cy="3236708"/>
          </a:xfrm>
          <a:prstGeom prst="rect">
            <a:avLst/>
          </a:prstGeom>
        </p:spPr>
      </p:pic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8856010" cy="531346"/>
          </a:xfrm>
          <a:prstGeom prst="rect">
            <a:avLst/>
          </a:prstGeom>
        </p:spPr>
        <p:txBody>
          <a:bodyPr lIns="0" rIns="0"/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50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 userDrawn="1"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105" y="4878249"/>
            <a:ext cx="1193800" cy="952500"/>
          </a:xfrm>
          <a:prstGeom prst="rect">
            <a:avLst/>
          </a:prstGeom>
        </p:spPr>
      </p:pic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8288" y="615707"/>
            <a:ext cx="9180576" cy="5705856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7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8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9144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23477"/>
            <a:ext cx="4598988" cy="568767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0"/>
          <a:stretch>
            <a:fillRect/>
          </a:stretch>
        </p:blipFill>
        <p:spPr>
          <a:xfrm>
            <a:off x="237744" y="6460580"/>
            <a:ext cx="368520" cy="293992"/>
          </a:xfrm>
          <a:prstGeom prst="rect">
            <a:avLst/>
          </a:prstGeom>
        </p:spPr>
      </p:pic>
      <p:sp>
        <p:nvSpPr>
          <p:cNvPr id="15" name="Oval 14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1" r:id="rId3"/>
    <p:sldLayoutId id="2147483672" r:id="rId4"/>
    <p:sldLayoutId id="2147483649" r:id="rId5"/>
    <p:sldLayoutId id="2147483673" r:id="rId6"/>
    <p:sldLayoutId id="2147483751" r:id="rId7"/>
    <p:sldLayoutId id="2147483752" r:id="rId8"/>
    <p:sldLayoutId id="2147483715" r:id="rId9"/>
    <p:sldLayoutId id="2147483660" r:id="rId10"/>
    <p:sldLayoutId id="2147483676" r:id="rId11"/>
    <p:sldLayoutId id="2147483675" r:id="rId12"/>
    <p:sldLayoutId id="2147483651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55" r:id="rId19"/>
    <p:sldLayoutId id="2147483718" r:id="rId20"/>
    <p:sldLayoutId id="2147483719" r:id="rId21"/>
    <p:sldLayoutId id="2147483753" r:id="rId22"/>
    <p:sldLayoutId id="2147483679" r:id="rId23"/>
    <p:sldLayoutId id="2147483727" r:id="rId24"/>
    <p:sldLayoutId id="2147483728" r:id="rId25"/>
    <p:sldLayoutId id="2147483730" r:id="rId26"/>
    <p:sldLayoutId id="2147483731" r:id="rId27"/>
    <p:sldLayoutId id="2147483732" r:id="rId28"/>
    <p:sldLayoutId id="2147483729" r:id="rId29"/>
    <p:sldLayoutId id="2147483734" r:id="rId30"/>
    <p:sldLayoutId id="2147483688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  <p:sldLayoutId id="2147483750" r:id="rId38"/>
    <p:sldLayoutId id="2147483687" r:id="rId39"/>
    <p:sldLayoutId id="2147483735" r:id="rId40"/>
    <p:sldLayoutId id="2147483736" r:id="rId41"/>
    <p:sldLayoutId id="2147483737" r:id="rId42"/>
    <p:sldLayoutId id="2147483738" r:id="rId43"/>
    <p:sldLayoutId id="2147483739" r:id="rId44"/>
    <p:sldLayoutId id="2147483740" r:id="rId45"/>
    <p:sldLayoutId id="2147483742" r:id="rId46"/>
    <p:sldLayoutId id="2147483755" r:id="rId47"/>
    <p:sldLayoutId id="2147483717" r:id="rId48"/>
  </p:sldLayoutIdLst>
  <p:hf hdr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365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pos="260" userDrawn="1">
          <p15:clr>
            <a:srgbClr val="F26B43"/>
          </p15:clr>
        </p15:guide>
        <p15:guide id="6" orient="horz" pos="384" userDrawn="1">
          <p15:clr>
            <a:srgbClr val="F26B43"/>
          </p15:clr>
        </p15:guide>
        <p15:guide id="7" orient="horz" pos="3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a/icann.org/file/d/1N-U9dvu_IBkW1FvpGY_aGr0uW6VZTW9Y/view?usp=sharing" TargetMode="External"/><Relationship Id="rId2" Type="http://schemas.openxmlformats.org/officeDocument/2006/relationships/hyperlink" Target="https://drive.google.com/a/icann.org/file/d/1bs_bQwITOJvDIworking%20groupaj0FV2A_bbX02EptU/view?usp=sharin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cs.google.com/document/d/1DxRS7jYHh1i5USyrr0wP6dpJhQjRqrMnnT_xWuzhSqU/edit?usp=sharing" TargetMode="External"/><Relationship Id="rId5" Type="http://schemas.openxmlformats.org/officeDocument/2006/relationships/hyperlink" Target="https://docs.google.com/document/d/14uAsBg0_BnhJ6nqjitsHutm1AcFKhRsa4VAsR-WtMKI/edit?usp=sharing" TargetMode="External"/><Relationship Id="rId4" Type="http://schemas.openxmlformats.org/officeDocument/2006/relationships/hyperlink" Target="https://docs.google.com/document/d/1qp7rv4wB8TNzkPdi5yuKlpfIjgt81ClOZsq4EcA5QEg/edit?usp=shari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a/icann.org/file/d/1nS3wlI_wwK_QdUd_IfPmCMaFNxglv_zr/view?usp=sharing" TargetMode="External"/><Relationship Id="rId7" Type="http://schemas.openxmlformats.org/officeDocument/2006/relationships/hyperlink" Target="https://docs.google.com/document/d/1NLk5GurwrVFAjY0foUGCNxfcaz_MfXYaBvZ-UdVgG5M/edit?usp=sharing" TargetMode="External"/><Relationship Id="rId2" Type="http://schemas.openxmlformats.org/officeDocument/2006/relationships/hyperlink" Target="https://docs.google.com/document/d/16eBQcZeM6kQTcqdcanhLch7Kx2jtEqBOgG9Wzzjd3pY/edit?usp=sharin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cs.google.com/document/d/1nV2F1vbNoworking%20groupszJvoJQ0JzXsIvJFXOtCbVworking%20group0apX_DiQ/edit?usp=sharing" TargetMode="External"/><Relationship Id="rId5" Type="http://schemas.openxmlformats.org/officeDocument/2006/relationships/hyperlink" Target="https://drive.google.com/a/icann.org/file/d/1AIRs7ZSz9tG2zbAP0V-JJ_Cw9iCaxKWJ/view?usp=sharing" TargetMode="External"/><Relationship Id="rId4" Type="http://schemas.openxmlformats.org/officeDocument/2006/relationships/hyperlink" Target="https://docs.google.com/document/d/1naGzZPVTiqG0uj0voKfveOys1CYmVAZ6N_zeMbJvOQI/edit?usp=shari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eNpkmZWuCeRc3o89duJ-OXt2Qm7W-g3O7m14Yj_8zN4/edit?usp=sharing" TargetMode="External"/><Relationship Id="rId2" Type="http://schemas.openxmlformats.org/officeDocument/2006/relationships/hyperlink" Target="https://docs.google.com/document/d/1zXDPAjpl-S3bOHuNY4EnJhigHpJQzhNNAD4NcXIDC4o/edit?usp=sharing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rive.google.com/a/icann.org/file/d/1URP3B3GCYzEj-nWZcVV_dcrdtuSY5wM9/view?usp=sharing" TargetMode="External"/><Relationship Id="rId4" Type="http://schemas.openxmlformats.org/officeDocument/2006/relationships/hyperlink" Target="https://drive.google.com/a/icann.org/file/d/1hbc26gVvd5TjzLarGQkLxGQn_mRceF0H/view?usp=sharin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hyperlink" Target="mailto:gnso-secs@icann.org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PDP 3.0 Implementation Update &amp; Discussion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GNSO Council Working Session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3 November 2019</a:t>
            </a:r>
          </a:p>
        </p:txBody>
      </p:sp>
    </p:spTree>
    <p:extLst>
      <p:ext uri="{BB962C8B-B14F-4D97-AF65-F5344CB8AC3E}">
        <p14:creationId xmlns:p14="http://schemas.microsoft.com/office/powerpoint/2010/main" val="3311575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Linkage with </a:t>
            </a:r>
            <a:r>
              <a:rPr lang="en-US" dirty="0" err="1"/>
              <a:t>Multistakeholder</a:t>
            </a:r>
            <a:r>
              <a:rPr lang="en-US" dirty="0"/>
              <a:t> Model Evolution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ED0C5BC-44FB-8F43-B005-6A629B86AE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268489"/>
              </p:ext>
            </p:extLst>
          </p:nvPr>
        </p:nvGraphicFramePr>
        <p:xfrm>
          <a:off x="374904" y="722452"/>
          <a:ext cx="8550732" cy="5461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37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76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76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37683">
                  <a:extLst>
                    <a:ext uri="{9D8B030D-6E8A-4147-A177-3AD203B41FA5}">
                      <a16:colId xmlns:a16="http://schemas.microsoft.com/office/drawing/2014/main" val="2430160337"/>
                    </a:ext>
                  </a:extLst>
                </a:gridCol>
              </a:tblGrid>
              <a:tr h="119162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Issue 2 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Precision in Scoping Work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Issue 3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Efficient Use of Resources and Costs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Issue 5 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Representation, Inclusivity, Recruitment, and Demographics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Issue 8 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Consensus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21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#11 </a:t>
                      </a:r>
                      <a:r>
                        <a:rPr lang="en-U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Enforce deadlines and ensure bite size piece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en-US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#12 </a:t>
                      </a:r>
                      <a:r>
                        <a:rPr lang="en-U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Notification to Council of changes in work plan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en-US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#16 </a:t>
                      </a:r>
                      <a:r>
                        <a:rPr lang="en-U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Criteria for PDP working group updates</a:t>
                      </a:r>
                      <a:endParaRPr lang="en-US" sz="1400" b="0" i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#14 </a:t>
                      </a:r>
                      <a:r>
                        <a:rPr lang="en-U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Criteria to evaluate request for data gathering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en-US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#17 </a:t>
                      </a:r>
                      <a:r>
                        <a:rPr lang="en-U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Resource reporting for PDP working group</a:t>
                      </a:r>
                      <a:endParaRPr lang="en-US" sz="1400" b="0" i="0" dirty="0">
                        <a:solidFill>
                          <a:schemeClr val="accent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#1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Terms of participation for WG members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#2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Alternatives to open Working Group model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#3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Criteria for joining of new members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#5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Active role for and clear description of Council liaison to PDP Working Groups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#6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Expectations for Working Group leaders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#13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Review of working group leadership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#4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Capture vs. consensus playbook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#9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 further guidance for section 3.6 and clarification of section 3.7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#15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Independent Conflict Resolution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897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42187" y="3156173"/>
            <a:ext cx="3485915" cy="101498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42189" y="1996087"/>
            <a:ext cx="3485915" cy="101498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42190" y="1996087"/>
            <a:ext cx="898346" cy="101498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42188" y="3156173"/>
            <a:ext cx="898346" cy="101498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Arial"/>
            </a:endParaRPr>
          </a:p>
        </p:txBody>
      </p:sp>
      <p:sp>
        <p:nvSpPr>
          <p:cNvPr id="2" name="Rectangle 1"/>
          <p:cNvSpPr>
            <a:spLocks/>
          </p:cNvSpPr>
          <p:nvPr/>
        </p:nvSpPr>
        <p:spPr>
          <a:xfrm>
            <a:off x="942190" y="836001"/>
            <a:ext cx="3478781" cy="1014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42191" y="836001"/>
            <a:ext cx="898346" cy="101498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ICANN66 – SPS 2020 Work Items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168753" y="1004939"/>
            <a:ext cx="356064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FFFFFF"/>
                </a:solidFill>
                <a:cs typeface="Arial"/>
              </a:rPr>
              <a:t>1</a:t>
            </a:r>
            <a:endParaRPr lang="en-US" sz="3800" b="1" baseline="30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928121" y="1068992"/>
            <a:ext cx="21472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FFFFFF"/>
                </a:solidFill>
                <a:cs typeface="Arial"/>
              </a:rPr>
              <a:t>Complete Package 4 &amp; 5 Improvements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168752" y="2165025"/>
            <a:ext cx="356064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FFFFFF"/>
                </a:solidFill>
                <a:cs typeface="Arial"/>
              </a:rPr>
              <a:t>2</a:t>
            </a:r>
            <a:endParaRPr lang="en-US" sz="3800" b="1" baseline="30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928119" y="2255608"/>
            <a:ext cx="249998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FFFFFF"/>
                </a:solidFill>
                <a:cs typeface="Arial"/>
              </a:rPr>
              <a:t>Conduct GNSO &amp; ICANN Community consultation</a:t>
            </a:r>
          </a:p>
          <a:p>
            <a:endParaRPr lang="en-US" sz="15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68751" y="3325111"/>
            <a:ext cx="356064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FFFFFF"/>
                </a:solidFill>
                <a:cs typeface="Arial"/>
              </a:rPr>
              <a:t>3</a:t>
            </a:r>
            <a:endParaRPr lang="en-US" sz="3800" b="1" baseline="30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29398" y="3156173"/>
            <a:ext cx="3485915" cy="101498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29400" y="1996087"/>
            <a:ext cx="3485915" cy="101498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29401" y="1996087"/>
            <a:ext cx="898346" cy="1014984"/>
          </a:xfrm>
          <a:prstGeom prst="rect">
            <a:avLst/>
          </a:prstGeom>
          <a:solidFill>
            <a:srgbClr val="092F4B"/>
          </a:solidFill>
          <a:ln>
            <a:solidFill>
              <a:srgbClr val="092F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29399" y="3156173"/>
            <a:ext cx="898346" cy="1014984"/>
          </a:xfrm>
          <a:prstGeom prst="rect">
            <a:avLst/>
          </a:prstGeom>
          <a:solidFill>
            <a:srgbClr val="14528A"/>
          </a:solidFill>
          <a:ln>
            <a:solidFill>
              <a:srgbClr val="145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29401" y="836001"/>
            <a:ext cx="3485915" cy="101498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29402" y="836001"/>
            <a:ext cx="898346" cy="1014984"/>
          </a:xfrm>
          <a:prstGeom prst="rect">
            <a:avLst/>
          </a:prstGeom>
          <a:solidFill>
            <a:srgbClr val="9F44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55966" y="994197"/>
            <a:ext cx="356064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FFFFFF"/>
                </a:solidFill>
                <a:cs typeface="Arial"/>
              </a:rPr>
              <a:t>4</a:t>
            </a:r>
            <a:endParaRPr lang="en-US" sz="3800" b="1" baseline="30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15330" y="1068992"/>
            <a:ext cx="21472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FFFFFF"/>
                </a:solidFill>
                <a:cs typeface="Arial"/>
              </a:rPr>
              <a:t>Revise PDP Working Group charter template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55965" y="2165025"/>
            <a:ext cx="356064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FFFFFF"/>
                </a:solidFill>
                <a:cs typeface="Arial"/>
              </a:rPr>
              <a:t>5</a:t>
            </a:r>
            <a:endParaRPr lang="en-US" sz="3800" b="1" baseline="30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30376" y="2154480"/>
            <a:ext cx="214721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FFFFFF"/>
                </a:solidFill>
                <a:cs typeface="Arial"/>
              </a:rPr>
              <a:t>Ensure consistency &amp; linkage between related improvements</a:t>
            </a:r>
          </a:p>
          <a:p>
            <a:endParaRPr lang="en-US" sz="17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5964" y="3325111"/>
            <a:ext cx="356064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FFFFFF"/>
                </a:solidFill>
                <a:cs typeface="Arial"/>
              </a:rPr>
              <a:t>6</a:t>
            </a:r>
            <a:endParaRPr lang="en-US" sz="3800" b="1" baseline="30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15328" y="3375592"/>
            <a:ext cx="22876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FFFFFF"/>
                </a:solidFill>
                <a:cs typeface="Arial"/>
              </a:rPr>
              <a:t>Dry run selected improvements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2A20BD3-5864-9446-AC6B-A6EE54FE00B0}"/>
              </a:ext>
            </a:extLst>
          </p:cNvPr>
          <p:cNvSpPr txBox="1"/>
          <p:nvPr/>
        </p:nvSpPr>
        <p:spPr>
          <a:xfrm>
            <a:off x="1940377" y="3386666"/>
            <a:ext cx="23878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FFFFFF"/>
                </a:solidFill>
                <a:cs typeface="Arial"/>
              </a:rPr>
              <a:t>Incorporate feedback for proposed documents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271DAB-E434-E34A-8021-02C4DEE1F324}"/>
              </a:ext>
            </a:extLst>
          </p:cNvPr>
          <p:cNvSpPr txBox="1"/>
          <p:nvPr/>
        </p:nvSpPr>
        <p:spPr>
          <a:xfrm>
            <a:off x="520409" y="4451259"/>
            <a:ext cx="8103182" cy="1769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cs typeface="Source Sans Pro"/>
              </a:rPr>
              <a:t>Deliver Final Report at SPS 2020</a:t>
            </a:r>
          </a:p>
          <a:p>
            <a:pPr marL="285750" indent="-285750">
              <a:spcBef>
                <a:spcPts val="1000"/>
              </a:spcBef>
              <a:buFont typeface="Wingdings" pitchFamily="2" charset="2"/>
              <a:buChar char="q"/>
            </a:pPr>
            <a:r>
              <a:rPr lang="en-US" dirty="0">
                <a:cs typeface="Source Sans Pro"/>
              </a:rPr>
              <a:t>Final documents &amp; related work products for all 14 Improvements</a:t>
            </a:r>
          </a:p>
          <a:p>
            <a:pPr marL="285750" indent="-285750">
              <a:spcBef>
                <a:spcPts val="1000"/>
              </a:spcBef>
              <a:buFont typeface="Wingdings" pitchFamily="2" charset="2"/>
              <a:buChar char="q"/>
            </a:pPr>
            <a:r>
              <a:rPr lang="en-US" dirty="0">
                <a:cs typeface="Source Sans Pro"/>
              </a:rPr>
              <a:t>Confirmation of effective dates to deploy Improvements</a:t>
            </a:r>
          </a:p>
          <a:p>
            <a:pPr marL="285750" indent="-285750">
              <a:spcBef>
                <a:spcPts val="1000"/>
              </a:spcBef>
              <a:buFont typeface="Wingdings" pitchFamily="2" charset="2"/>
              <a:buChar char="q"/>
            </a:pPr>
            <a:r>
              <a:rPr lang="en-US" dirty="0">
                <a:cs typeface="Source Sans Pro"/>
              </a:rPr>
              <a:t>Planning for the next phase of PDP 3.0 (e.g., parking lot items, improvements not approved in ICANN63, etc.)  </a:t>
            </a:r>
          </a:p>
        </p:txBody>
      </p:sp>
    </p:spTree>
    <p:extLst>
      <p:ext uri="{BB962C8B-B14F-4D97-AF65-F5344CB8AC3E}">
        <p14:creationId xmlns:p14="http://schemas.microsoft.com/office/powerpoint/2010/main" val="3160686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233829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Progress Overview</a:t>
            </a:r>
          </a:p>
          <a:p>
            <a:r>
              <a:rPr lang="en-US" dirty="0"/>
              <a:t>Delivered Packages 1-3 of Improvements</a:t>
            </a:r>
          </a:p>
          <a:p>
            <a:r>
              <a:rPr lang="en-US" dirty="0"/>
              <a:t>Packages 4-5 Improvements</a:t>
            </a:r>
          </a:p>
          <a:p>
            <a:r>
              <a:rPr lang="en-US" dirty="0"/>
              <a:t>Linkage with </a:t>
            </a:r>
            <a:r>
              <a:rPr lang="en-US" dirty="0" err="1"/>
              <a:t>Multistakeholder</a:t>
            </a:r>
            <a:r>
              <a:rPr lang="en-US" dirty="0"/>
              <a:t> Model Evolution</a:t>
            </a:r>
          </a:p>
          <a:p>
            <a:r>
              <a:rPr lang="en-US" dirty="0"/>
              <a:t>GNSO &amp; ICANN Community Consultation</a:t>
            </a:r>
          </a:p>
          <a:p>
            <a:r>
              <a:rPr lang="en-US" dirty="0"/>
              <a:t>Post ICANN66 – SPS 2020 Work Items</a:t>
            </a:r>
          </a:p>
        </p:txBody>
      </p:sp>
    </p:spTree>
    <p:extLst>
      <p:ext uri="{BB962C8B-B14F-4D97-AF65-F5344CB8AC3E}">
        <p14:creationId xmlns:p14="http://schemas.microsoft.com/office/powerpoint/2010/main" val="2578751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668049" y="1408742"/>
            <a:ext cx="4029748" cy="2175252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2359" y="3824053"/>
            <a:ext cx="2539800" cy="2175252"/>
          </a:xfrm>
          <a:prstGeom prst="rect">
            <a:avLst/>
          </a:prstGeom>
          <a:solidFill>
            <a:schemeClr val="accent4">
              <a:alpha val="63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68049" y="1408741"/>
            <a:ext cx="4029748" cy="85769"/>
          </a:xfrm>
          <a:prstGeom prst="rect">
            <a:avLst/>
          </a:prstGeom>
          <a:solidFill>
            <a:srgbClr val="145357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2359" y="3824053"/>
            <a:ext cx="2539800" cy="87588"/>
          </a:xfrm>
          <a:prstGeom prst="rect">
            <a:avLst/>
          </a:prstGeom>
          <a:solidFill>
            <a:srgbClr val="EA90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350124" y="3824053"/>
            <a:ext cx="2539800" cy="2175252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156700" y="3824053"/>
            <a:ext cx="2539800" cy="2175252"/>
          </a:xfrm>
          <a:prstGeom prst="rect">
            <a:avLst/>
          </a:prstGeom>
          <a:solidFill>
            <a:schemeClr val="accent2">
              <a:alpha val="86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350124" y="3824053"/>
            <a:ext cx="2539800" cy="87588"/>
          </a:xfrm>
          <a:prstGeom prst="rect">
            <a:avLst/>
          </a:prstGeom>
          <a:solidFill>
            <a:srgbClr val="AC44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156700" y="3824053"/>
            <a:ext cx="2539800" cy="875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6538852" y="1595419"/>
            <a:ext cx="498944" cy="498944"/>
          </a:xfrm>
          <a:prstGeom prst="ellipse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1498529" y="4026304"/>
            <a:ext cx="498944" cy="498944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7174317" y="4037508"/>
            <a:ext cx="498944" cy="498944"/>
          </a:xfrm>
          <a:prstGeom prst="ellipse">
            <a:avLst/>
          </a:prstGeom>
          <a:solidFill>
            <a:srgbClr val="0A32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4373895" y="4037508"/>
            <a:ext cx="498944" cy="49894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6203" y="1408742"/>
            <a:ext cx="3920489" cy="2175252"/>
          </a:xfrm>
          <a:prstGeom prst="rect">
            <a:avLst/>
          </a:prstGeom>
          <a:solidFill>
            <a:schemeClr val="accent1">
              <a:alpha val="72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6204" y="1408742"/>
            <a:ext cx="3920488" cy="8576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" name="Oval 2"/>
          <p:cNvSpPr/>
          <p:nvPr/>
        </p:nvSpPr>
        <p:spPr>
          <a:xfrm>
            <a:off x="2156974" y="1602349"/>
            <a:ext cx="498944" cy="49894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6202" y="2091880"/>
            <a:ext cx="3920488" cy="1345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#1 </a:t>
            </a:r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Terms of participation for WG members</a:t>
            </a:r>
          </a:p>
          <a:p>
            <a:pPr algn="ctr">
              <a:lnSpc>
                <a:spcPct val="150000"/>
              </a:lnSpc>
            </a:pP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#2 </a:t>
            </a:r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Alternatives to open Working Group model</a:t>
            </a:r>
          </a:p>
          <a:p>
            <a:pPr algn="ctr">
              <a:lnSpc>
                <a:spcPct val="150000"/>
              </a:lnSpc>
            </a:pP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#3 </a:t>
            </a:r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 for joining of new members</a:t>
            </a:r>
          </a:p>
          <a:p>
            <a:pPr algn="ctr">
              <a:lnSpc>
                <a:spcPct val="150000"/>
              </a:lnSpc>
            </a:pP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#6 </a:t>
            </a:r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Expectations for Working Group leaders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3192" y="2091291"/>
            <a:ext cx="4141579" cy="1345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dirty="0">
                <a:solidFill>
                  <a:srgbClr val="FFFFFF"/>
                </a:solidFill>
                <a:latin typeface="Arial"/>
                <a:cs typeface="Arial"/>
              </a:rPr>
              <a:t>#11 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Enforce deadlines &amp; ensure bite size pieces</a:t>
            </a:r>
          </a:p>
          <a:p>
            <a:pPr algn="ctr">
              <a:lnSpc>
                <a:spcPct val="150000"/>
              </a:lnSpc>
            </a:pPr>
            <a:r>
              <a:rPr lang="en-US" sz="1400" b="1" dirty="0">
                <a:solidFill>
                  <a:srgbClr val="FFFFFF"/>
                </a:solidFill>
                <a:latin typeface="Arial"/>
                <a:cs typeface="Arial"/>
              </a:rPr>
              <a:t>#12 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Notification to Council of change in work plan</a:t>
            </a:r>
          </a:p>
          <a:p>
            <a:pPr algn="ctr">
              <a:lnSpc>
                <a:spcPct val="150000"/>
              </a:lnSpc>
            </a:pPr>
            <a:r>
              <a:rPr lang="en-US" sz="1400" b="1" dirty="0">
                <a:solidFill>
                  <a:srgbClr val="FFFFFF"/>
                </a:solidFill>
                <a:latin typeface="Arial"/>
                <a:cs typeface="Arial"/>
              </a:rPr>
              <a:t>#14 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Criteria to evaluate request for data gathering </a:t>
            </a:r>
          </a:p>
          <a:p>
            <a:pPr algn="ctr">
              <a:lnSpc>
                <a:spcPct val="150000"/>
              </a:lnSpc>
            </a:pPr>
            <a:r>
              <a:rPr lang="en-US" sz="1400" b="1" dirty="0">
                <a:solidFill>
                  <a:srgbClr val="FFFFFF"/>
                </a:solidFill>
                <a:latin typeface="Arial"/>
                <a:cs typeface="Arial"/>
              </a:rPr>
              <a:t>#16 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Criteria for PDP Working Group updates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7500" y="4507191"/>
            <a:ext cx="2539801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1400" b="1" dirty="0">
                <a:solidFill>
                  <a:srgbClr val="FFFFFF"/>
                </a:solidFill>
                <a:latin typeface="Arial"/>
                <a:cs typeface="Arial"/>
              </a:rPr>
              <a:t>#13 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Review of working group leadership</a:t>
            </a:r>
          </a:p>
          <a:p>
            <a:pPr algn="ctr"/>
            <a:endParaRPr lang="en-US" sz="10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1400" b="1" dirty="0">
                <a:solidFill>
                  <a:srgbClr val="FFFFFF"/>
                </a:solidFill>
                <a:latin typeface="Arial"/>
                <a:cs typeface="Arial"/>
              </a:rPr>
              <a:t>#5 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Active role for and clear description of Council liaison to PDP Working Groups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350124" y="4507191"/>
            <a:ext cx="2539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#9 </a:t>
            </a:r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further guidance for section 3.6 and clarification of section 3.7</a:t>
            </a:r>
          </a:p>
          <a:p>
            <a:pPr algn="ctr"/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#15 </a:t>
            </a:r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Independent Conflict Resolution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386450" y="4507191"/>
            <a:ext cx="2080048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1400" b="1" dirty="0">
                <a:solidFill>
                  <a:srgbClr val="FFFFFF"/>
                </a:solidFill>
                <a:latin typeface="Arial"/>
                <a:cs typeface="Arial"/>
              </a:rPr>
              <a:t>#17 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Resource reporting for PDP Working Group</a:t>
            </a:r>
          </a:p>
          <a:p>
            <a:pPr algn="ctr"/>
            <a:endParaRPr lang="en-US" sz="10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1400" b="1" dirty="0">
                <a:solidFill>
                  <a:srgbClr val="FFFFFF"/>
                </a:solidFill>
                <a:latin typeface="Arial"/>
                <a:cs typeface="Arial"/>
              </a:rPr>
              <a:t>#4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Capture vs. consensus playbook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36546" y="1628683"/>
            <a:ext cx="253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21235" y="1602349"/>
            <a:ext cx="253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2359" y="4033234"/>
            <a:ext cx="253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50124" y="4053147"/>
            <a:ext cx="253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156700" y="4053147"/>
            <a:ext cx="253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</p:spPr>
        <p:txBody>
          <a:bodyPr/>
          <a:lstStyle/>
          <a:p>
            <a:r>
              <a:rPr lang="en-US" dirty="0"/>
              <a:t>Progress Overview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BE6019-EA11-E24C-B08C-D62464207CAF}"/>
              </a:ext>
            </a:extLst>
          </p:cNvPr>
          <p:cNvSpPr/>
          <p:nvPr/>
        </p:nvSpPr>
        <p:spPr>
          <a:xfrm>
            <a:off x="908538" y="800173"/>
            <a:ext cx="4207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cs typeface="Source Sans Pro"/>
              </a:rPr>
              <a:t>Fourteen (14) PDP 3.0 Improvements</a:t>
            </a:r>
          </a:p>
        </p:txBody>
      </p:sp>
      <p:pic>
        <p:nvPicPr>
          <p:cNvPr id="32" name="Picture 31" descr="0185-clipboard.eps">
            <a:extLst>
              <a:ext uri="{FF2B5EF4-FFF2-40B4-BE49-F238E27FC236}">
                <a16:creationId xmlns:a16="http://schemas.microsoft.com/office/drawing/2014/main" id="{F335CC91-C9D3-954F-A249-6B78669C078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202" y="685057"/>
            <a:ext cx="481596" cy="56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503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Progress Overview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633959" y="1729832"/>
            <a:ext cx="1955927" cy="1394847"/>
            <a:chOff x="408227" y="1213404"/>
            <a:chExt cx="1955927" cy="1394847"/>
          </a:xfrm>
        </p:grpSpPr>
        <p:sp>
          <p:nvSpPr>
            <p:cNvPr id="53" name="Rectangle 52"/>
            <p:cNvSpPr/>
            <p:nvPr/>
          </p:nvSpPr>
          <p:spPr>
            <a:xfrm>
              <a:off x="408227" y="1213404"/>
              <a:ext cx="1955927" cy="1394847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54362" y="1340460"/>
              <a:ext cx="1446022" cy="10853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>
                <a:lnSpc>
                  <a:spcPts val="2660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Arial"/>
                  <a:cs typeface="Arial"/>
                </a:rPr>
                <a:t>Package 1</a:t>
              </a:r>
              <a:r>
                <a:rPr lang="en-US" sz="140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lang="en-US" sz="1400" u="sng" dirty="0">
                  <a:solidFill>
                    <a:srgbClr val="FFFFFF"/>
                  </a:solidFill>
                  <a:latin typeface="Arial"/>
                  <a:cs typeface="Arial"/>
                </a:rPr>
                <a:t>Delivered</a:t>
              </a:r>
              <a:r>
                <a:rPr lang="en-US" sz="1400" dirty="0">
                  <a:solidFill>
                    <a:srgbClr val="FFFFFF"/>
                  </a:solidFill>
                  <a:latin typeface="Arial"/>
                  <a:cs typeface="Arial"/>
                </a:rPr>
                <a:t> on </a:t>
              </a:r>
            </a:p>
            <a:p>
              <a:pPr algn="ctr">
                <a:lnSpc>
                  <a:spcPts val="2660"/>
                </a:lnSpc>
              </a:pPr>
              <a:r>
                <a:rPr lang="en-US" sz="1400" dirty="0">
                  <a:solidFill>
                    <a:srgbClr val="FFFFFF"/>
                  </a:solidFill>
                  <a:latin typeface="Arial"/>
                  <a:cs typeface="Arial"/>
                </a:rPr>
                <a:t>13 Aug 2019 </a:t>
              </a:r>
            </a:p>
          </p:txBody>
        </p:sp>
      </p:grpSp>
      <p:pic>
        <p:nvPicPr>
          <p:cNvPr id="62" name="Picture 61" descr="0309-arrow-right.eps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952" y="2241109"/>
            <a:ext cx="539472" cy="339272"/>
          </a:xfrm>
          <a:prstGeom prst="rect">
            <a:avLst/>
          </a:prstGeom>
        </p:spPr>
      </p:pic>
      <p:grpSp>
        <p:nvGrpSpPr>
          <p:cNvPr id="73" name="Group 72"/>
          <p:cNvGrpSpPr/>
          <p:nvPr/>
        </p:nvGrpSpPr>
        <p:grpSpPr>
          <a:xfrm>
            <a:off x="3594036" y="1729832"/>
            <a:ext cx="1955927" cy="1394847"/>
            <a:chOff x="3348765" y="1213404"/>
            <a:chExt cx="1955927" cy="1394847"/>
          </a:xfrm>
        </p:grpSpPr>
        <p:sp>
          <p:nvSpPr>
            <p:cNvPr id="66" name="Rectangle 65"/>
            <p:cNvSpPr/>
            <p:nvPr/>
          </p:nvSpPr>
          <p:spPr>
            <a:xfrm>
              <a:off x="3348765" y="1213404"/>
              <a:ext cx="1955927" cy="1394847"/>
            </a:xfrm>
            <a:prstGeom prst="rect">
              <a:avLst/>
            </a:prstGeom>
            <a:solidFill>
              <a:schemeClr val="accent3">
                <a:alpha val="80000"/>
              </a:schemeClr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>
                <a:latin typeface="Arial"/>
                <a:cs typeface="Arial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594900" y="1340460"/>
              <a:ext cx="1446022" cy="1085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660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Arial"/>
                  <a:cs typeface="Arial"/>
                </a:rPr>
                <a:t>Package 2</a:t>
              </a:r>
            </a:p>
            <a:p>
              <a:pPr algn="ctr">
                <a:lnSpc>
                  <a:spcPts val="2660"/>
                </a:lnSpc>
              </a:pPr>
              <a:r>
                <a:rPr lang="en-US" sz="1400" u="sng" dirty="0">
                  <a:solidFill>
                    <a:srgbClr val="FFFFFF"/>
                  </a:solidFill>
                  <a:latin typeface="Arial"/>
                  <a:cs typeface="Arial"/>
                </a:rPr>
                <a:t>Delivered</a:t>
              </a:r>
              <a:r>
                <a:rPr lang="en-US" sz="1400" dirty="0">
                  <a:solidFill>
                    <a:srgbClr val="FFFFFF"/>
                  </a:solidFill>
                  <a:latin typeface="Arial"/>
                  <a:cs typeface="Arial"/>
                </a:rPr>
                <a:t> on </a:t>
              </a:r>
            </a:p>
            <a:p>
              <a:pPr algn="ctr">
                <a:lnSpc>
                  <a:spcPts val="2660"/>
                </a:lnSpc>
              </a:pPr>
              <a:r>
                <a:rPr lang="en-US" sz="1400" dirty="0">
                  <a:solidFill>
                    <a:srgbClr val="FFFFFF"/>
                  </a:solidFill>
                  <a:latin typeface="Arial"/>
                  <a:cs typeface="Arial"/>
                </a:rPr>
                <a:t>25 Sep 2019</a:t>
              </a:r>
            </a:p>
          </p:txBody>
        </p:sp>
      </p:grpSp>
      <p:pic>
        <p:nvPicPr>
          <p:cNvPr id="68" name="Picture 67" descr="0309-arrow-right.eps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1797" y="2241109"/>
            <a:ext cx="539472" cy="339272"/>
          </a:xfrm>
          <a:prstGeom prst="rect">
            <a:avLst/>
          </a:prstGeom>
        </p:spPr>
      </p:pic>
      <p:grpSp>
        <p:nvGrpSpPr>
          <p:cNvPr id="72" name="Group 71"/>
          <p:cNvGrpSpPr/>
          <p:nvPr/>
        </p:nvGrpSpPr>
        <p:grpSpPr>
          <a:xfrm>
            <a:off x="6554113" y="1729832"/>
            <a:ext cx="1955927" cy="1567450"/>
            <a:chOff x="6328381" y="1213404"/>
            <a:chExt cx="1955927" cy="1567450"/>
          </a:xfrm>
        </p:grpSpPr>
        <p:sp>
          <p:nvSpPr>
            <p:cNvPr id="69" name="Rectangle 68"/>
            <p:cNvSpPr/>
            <p:nvPr/>
          </p:nvSpPr>
          <p:spPr>
            <a:xfrm>
              <a:off x="6328381" y="1213404"/>
              <a:ext cx="1955927" cy="1394847"/>
            </a:xfrm>
            <a:prstGeom prst="rect">
              <a:avLst/>
            </a:prstGeom>
            <a:solidFill>
              <a:schemeClr val="accent4">
                <a:alpha val="78000"/>
              </a:schemeClr>
            </a:solidFill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>
                <a:latin typeface="Arial"/>
                <a:cs typeface="Arial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574516" y="1340460"/>
              <a:ext cx="1446022" cy="1440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660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Arial"/>
                  <a:cs typeface="Arial"/>
                </a:rPr>
                <a:t>Package 3</a:t>
              </a:r>
            </a:p>
            <a:p>
              <a:pPr algn="ctr">
                <a:lnSpc>
                  <a:spcPts val="2660"/>
                </a:lnSpc>
              </a:pPr>
              <a:r>
                <a:rPr lang="en-US" sz="1400" u="sng" dirty="0">
                  <a:solidFill>
                    <a:srgbClr val="FFFFFF"/>
                  </a:solidFill>
                  <a:latin typeface="Arial"/>
                  <a:cs typeface="Arial"/>
                </a:rPr>
                <a:t>Delivered</a:t>
              </a:r>
              <a:r>
                <a:rPr lang="en-US" sz="1400" dirty="0">
                  <a:solidFill>
                    <a:srgbClr val="FFFFFF"/>
                  </a:solidFill>
                  <a:latin typeface="Arial"/>
                  <a:cs typeface="Arial"/>
                </a:rPr>
                <a:t> on</a:t>
              </a:r>
            </a:p>
            <a:p>
              <a:pPr algn="ctr">
                <a:lnSpc>
                  <a:spcPts val="2660"/>
                </a:lnSpc>
              </a:pPr>
              <a:r>
                <a:rPr lang="en-US" sz="1400" dirty="0">
                  <a:solidFill>
                    <a:srgbClr val="FFFFFF"/>
                  </a:solidFill>
                  <a:latin typeface="Arial"/>
                  <a:cs typeface="Arial"/>
                </a:rPr>
                <a:t>22 Oct 2019</a:t>
              </a:r>
            </a:p>
            <a:p>
              <a:pPr algn="ctr">
                <a:lnSpc>
                  <a:spcPts val="2660"/>
                </a:lnSpc>
              </a:pPr>
              <a:endParaRPr lang="en-US" sz="17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33959" y="4220987"/>
            <a:ext cx="1955927" cy="1394847"/>
            <a:chOff x="408227" y="1213404"/>
            <a:chExt cx="1955927" cy="1394847"/>
          </a:xfrm>
        </p:grpSpPr>
        <p:sp>
          <p:nvSpPr>
            <p:cNvPr id="76" name="Rectangle 75"/>
            <p:cNvSpPr/>
            <p:nvPr/>
          </p:nvSpPr>
          <p:spPr>
            <a:xfrm>
              <a:off x="408227" y="1213404"/>
              <a:ext cx="1955927" cy="1394847"/>
            </a:xfrm>
            <a:prstGeom prst="rect">
              <a:avLst/>
            </a:prstGeom>
            <a:solidFill>
              <a:schemeClr val="accent5">
                <a:alpha val="81000"/>
              </a:schemeClr>
            </a:solidFill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>
                <a:latin typeface="Arial"/>
                <a:cs typeface="Arial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54362" y="1340460"/>
              <a:ext cx="1446022" cy="739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660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Arial"/>
                  <a:cs typeface="Arial"/>
                </a:rPr>
                <a:t>Package 4</a:t>
              </a:r>
            </a:p>
            <a:p>
              <a:pPr algn="ctr">
                <a:lnSpc>
                  <a:spcPts val="2660"/>
                </a:lnSpc>
              </a:pPr>
              <a:r>
                <a:rPr lang="en-US" sz="1400" dirty="0">
                  <a:solidFill>
                    <a:srgbClr val="FFFFFF"/>
                  </a:solidFill>
                  <a:latin typeface="Arial"/>
                  <a:cs typeface="Arial"/>
                </a:rPr>
                <a:t>Post ICANN66</a:t>
              </a:r>
            </a:p>
          </p:txBody>
        </p:sp>
      </p:grpSp>
      <p:pic>
        <p:nvPicPr>
          <p:cNvPr id="78" name="Picture 77" descr="0309-arrow-right.eps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952" y="4732264"/>
            <a:ext cx="539472" cy="339272"/>
          </a:xfrm>
          <a:prstGeom prst="rect">
            <a:avLst/>
          </a:prstGeom>
        </p:spPr>
      </p:pic>
      <p:grpSp>
        <p:nvGrpSpPr>
          <p:cNvPr id="79" name="Group 78"/>
          <p:cNvGrpSpPr/>
          <p:nvPr/>
        </p:nvGrpSpPr>
        <p:grpSpPr>
          <a:xfrm>
            <a:off x="3594036" y="4220987"/>
            <a:ext cx="1955927" cy="1394847"/>
            <a:chOff x="3348765" y="1213404"/>
            <a:chExt cx="1955927" cy="1394847"/>
          </a:xfrm>
        </p:grpSpPr>
        <p:sp>
          <p:nvSpPr>
            <p:cNvPr id="80" name="Rectangle 79"/>
            <p:cNvSpPr/>
            <p:nvPr/>
          </p:nvSpPr>
          <p:spPr>
            <a:xfrm>
              <a:off x="3348765" y="1213404"/>
              <a:ext cx="1955927" cy="1394847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>
                <a:latin typeface="Arial"/>
                <a:cs typeface="Arial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594900" y="1340460"/>
              <a:ext cx="1446022" cy="739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660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Arial"/>
                  <a:cs typeface="Arial"/>
                </a:rPr>
                <a:t>Package 5</a:t>
              </a:r>
            </a:p>
            <a:p>
              <a:pPr algn="ctr">
                <a:lnSpc>
                  <a:spcPts val="2660"/>
                </a:lnSpc>
              </a:pPr>
              <a:r>
                <a:rPr lang="en-US" sz="1400" dirty="0">
                  <a:solidFill>
                    <a:srgbClr val="FFFFFF"/>
                  </a:solidFill>
                  <a:latin typeface="Arial"/>
                  <a:cs typeface="Arial"/>
                </a:rPr>
                <a:t>Pre SPS2020</a:t>
              </a:r>
            </a:p>
          </p:txBody>
        </p:sp>
      </p:grpSp>
      <p:cxnSp>
        <p:nvCxnSpPr>
          <p:cNvPr id="89" name="Elbow Connector 88"/>
          <p:cNvCxnSpPr>
            <a:stCxn id="76" idx="0"/>
            <a:endCxn id="69" idx="2"/>
          </p:cNvCxnSpPr>
          <p:nvPr/>
        </p:nvCxnSpPr>
        <p:spPr>
          <a:xfrm rot="5400000" flipH="1" flipV="1">
            <a:off x="4023846" y="712756"/>
            <a:ext cx="1096308" cy="5920154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bg1">
                <a:lumMod val="6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33959" y="1593947"/>
            <a:ext cx="1955927" cy="146834"/>
          </a:xfrm>
          <a:prstGeom prst="rect">
            <a:avLst/>
          </a:prstGeom>
          <a:solidFill>
            <a:srgbClr val="156493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594036" y="1593947"/>
            <a:ext cx="1955927" cy="146834"/>
          </a:xfrm>
          <a:prstGeom prst="rect">
            <a:avLst/>
          </a:prstGeom>
          <a:solidFill>
            <a:srgbClr val="145052"/>
          </a:solidFill>
          <a:ln w="19050" cmpd="sng">
            <a:solidFill>
              <a:srgbClr val="17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554113" y="1593947"/>
            <a:ext cx="1955927" cy="146834"/>
          </a:xfrm>
          <a:prstGeom prst="rect">
            <a:avLst/>
          </a:prstGeom>
          <a:solidFill>
            <a:srgbClr val="BA7132"/>
          </a:solidFill>
          <a:ln>
            <a:solidFill>
              <a:srgbClr val="B871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33959" y="4074153"/>
            <a:ext cx="1955927" cy="146834"/>
          </a:xfrm>
          <a:prstGeom prst="rect">
            <a:avLst/>
          </a:prstGeom>
          <a:solidFill>
            <a:srgbClr val="A34729"/>
          </a:solidFill>
          <a:ln>
            <a:solidFill>
              <a:srgbClr val="A14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594036" y="4074153"/>
            <a:ext cx="1955927" cy="146834"/>
          </a:xfrm>
          <a:prstGeom prst="rect">
            <a:avLst/>
          </a:prstGeom>
          <a:solidFill>
            <a:srgbClr val="092F4B"/>
          </a:solidFill>
          <a:ln>
            <a:solidFill>
              <a:srgbClr val="0B2F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C00AA8-7A02-DB4E-9879-52DA34D91AD6}"/>
              </a:ext>
            </a:extLst>
          </p:cNvPr>
          <p:cNvSpPr txBox="1"/>
          <p:nvPr/>
        </p:nvSpPr>
        <p:spPr>
          <a:xfrm>
            <a:off x="381278" y="3503776"/>
            <a:ext cx="75822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cs typeface="Source Sans Pro"/>
              </a:rPr>
              <a:t>ICANN66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7E3955-E666-DA43-836C-48A0EF4CBFE3}"/>
              </a:ext>
            </a:extLst>
          </p:cNvPr>
          <p:cNvSpPr txBox="1"/>
          <p:nvPr/>
        </p:nvSpPr>
        <p:spPr>
          <a:xfrm>
            <a:off x="947097" y="1021722"/>
            <a:ext cx="287258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>
                <a:cs typeface="Source Sans Pro"/>
              </a:rPr>
              <a:t>Dates of Package Delivery</a:t>
            </a:r>
          </a:p>
        </p:txBody>
      </p:sp>
      <p:pic>
        <p:nvPicPr>
          <p:cNvPr id="40" name="Picture 39" descr="0177-truck.eps">
            <a:extLst>
              <a:ext uri="{FF2B5EF4-FFF2-40B4-BE49-F238E27FC236}">
                <a16:creationId xmlns:a16="http://schemas.microsoft.com/office/drawing/2014/main" id="{A579681E-8CC8-2A4A-AFB8-5EF593BA8DD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304" y="946452"/>
            <a:ext cx="517024" cy="42753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F7F4E1D-9A60-AC40-B163-575440223AC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360" y="3734729"/>
            <a:ext cx="682440" cy="62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420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Delivered Packages 1-3 Improvements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E45FAF4-3080-6F4C-B234-EF6621E77647}"/>
              </a:ext>
            </a:extLst>
          </p:cNvPr>
          <p:cNvSpPr/>
          <p:nvPr/>
        </p:nvSpPr>
        <p:spPr>
          <a:xfrm>
            <a:off x="582151" y="1003221"/>
            <a:ext cx="7979697" cy="90764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#1, #2, #3, #6 | </a:t>
            </a:r>
            <a:r>
              <a:rPr lang="en-US" sz="2000" b="1" i="1" dirty="0"/>
              <a:t>Expectations, Requirements, Participation Methods for GNSO Working Groups Members and Leaders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A5FA35F-E37A-7C46-9236-FDAEE909AB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303895"/>
              </p:ext>
            </p:extLst>
          </p:nvPr>
        </p:nvGraphicFramePr>
        <p:xfrm>
          <a:off x="565078" y="2107933"/>
          <a:ext cx="7979696" cy="40835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28910">
                  <a:extLst>
                    <a:ext uri="{9D8B030D-6E8A-4147-A177-3AD203B41FA5}">
                      <a16:colId xmlns:a16="http://schemas.microsoft.com/office/drawing/2014/main" val="1411457277"/>
                    </a:ext>
                  </a:extLst>
                </a:gridCol>
                <a:gridCol w="5650786">
                  <a:extLst>
                    <a:ext uri="{9D8B030D-6E8A-4147-A177-3AD203B41FA5}">
                      <a16:colId xmlns:a16="http://schemas.microsoft.com/office/drawing/2014/main" val="1458038085"/>
                    </a:ext>
                  </a:extLst>
                </a:gridCol>
              </a:tblGrid>
              <a:tr h="61784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sng" strike="noStrike" dirty="0">
                          <a:solidFill>
                            <a:srgbClr val="1155CC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Statement of participation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 document that seeks affirmative commitment from working group members before they can participate in a working group</a:t>
                      </a:r>
                      <a:endParaRPr lang="en-US" sz="1400" dirty="0">
                        <a:effectLst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866149472"/>
                  </a:ext>
                </a:extLst>
              </a:tr>
              <a:tr h="85911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sng" strike="noStrike">
                          <a:solidFill>
                            <a:srgbClr val="1155CC"/>
                          </a:solidFill>
                          <a:effectLst/>
                          <a:latin typeface="Arial" panose="020B0604020202020204" pitchFamily="34" charset="0"/>
                          <a:hlinkClick r:id="rId3"/>
                        </a:rPr>
                        <a:t>A comparison table of working group models</a:t>
                      </a:r>
                      <a:endParaRPr lang="en-US" sz="140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 document that identifies three policy working group models, notes aspects for consideration during working group formation, and lists elements of different models that can be mixed and matched</a:t>
                      </a:r>
                      <a:endParaRPr lang="en-US" sz="1400">
                        <a:effectLst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744021077"/>
                  </a:ext>
                </a:extLst>
              </a:tr>
              <a:tr h="85911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sng" strike="noStrike">
                          <a:solidFill>
                            <a:srgbClr val="1155CC"/>
                          </a:solidFill>
                          <a:effectLst/>
                          <a:latin typeface="Arial" panose="020B0604020202020204" pitchFamily="34" charset="0"/>
                          <a:hlinkClick r:id="rId4"/>
                        </a:rPr>
                        <a:t>Criteria for joining of new members</a:t>
                      </a:r>
                      <a:endParaRPr lang="en-US" sz="140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 document that provides additional clarifications for the GNSO Working Group Guidelines and outlines factors that a working group should consider in determining whether to accept new members after the start of the effort</a:t>
                      </a:r>
                      <a:endParaRPr lang="en-US" sz="1400">
                        <a:effectLst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545227620"/>
                  </a:ext>
                </a:extLst>
              </a:tr>
              <a:tr h="63055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sng" strike="noStrike">
                          <a:solidFill>
                            <a:srgbClr val="1155CC"/>
                          </a:solidFill>
                          <a:effectLst/>
                          <a:latin typeface="Arial" panose="020B0604020202020204" pitchFamily="34" charset="0"/>
                          <a:hlinkClick r:id="rId5"/>
                        </a:rPr>
                        <a:t>Working group member skills guide</a:t>
                      </a:r>
                      <a:endParaRPr lang="en-US" sz="140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 document that lists resources, tips, and suggestions that help ensure new members are sufficiently prepared for full participation in a working group</a:t>
                      </a:r>
                      <a:endParaRPr lang="en-US" sz="1400" dirty="0">
                        <a:effectLst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57889331"/>
                  </a:ext>
                </a:extLst>
              </a:tr>
              <a:tr h="85911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sng" strike="noStrike" dirty="0">
                          <a:solidFill>
                            <a:srgbClr val="1155CC"/>
                          </a:solidFill>
                          <a:effectLst/>
                          <a:latin typeface="Arial" panose="020B0604020202020204" pitchFamily="34" charset="0"/>
                          <a:hlinkClick r:id="rId6"/>
                        </a:rPr>
                        <a:t>Expectations for working group leaders</a:t>
                      </a:r>
                      <a:endParaRPr lang="en-US" sz="1400" dirty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 tool that facilitates the working group’s selection and review of its leadership positions and helps a working group and the Council hold its leaders accountable</a:t>
                      </a:r>
                      <a:endParaRPr lang="en-US" sz="1400" dirty="0">
                        <a:effectLst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574931759"/>
                  </a:ext>
                </a:extLst>
              </a:tr>
            </a:tbl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53D4DD16-BD36-A141-9D51-6BC91DA8603F}"/>
              </a:ext>
            </a:extLst>
          </p:cNvPr>
          <p:cNvSpPr/>
          <p:nvPr/>
        </p:nvSpPr>
        <p:spPr>
          <a:xfrm>
            <a:off x="4305455" y="666470"/>
            <a:ext cx="498944" cy="498944"/>
          </a:xfrm>
          <a:prstGeom prst="ellipse">
            <a:avLst/>
          </a:prstGeom>
          <a:solidFill>
            <a:schemeClr val="accent6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Arial"/>
                <a:cs typeface="Arial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54543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Delivered Packages 1-3 Improvements (cont.)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E45FAF4-3080-6F4C-B234-EF6621E77647}"/>
              </a:ext>
            </a:extLst>
          </p:cNvPr>
          <p:cNvSpPr/>
          <p:nvPr/>
        </p:nvSpPr>
        <p:spPr>
          <a:xfrm>
            <a:off x="582151" y="1041678"/>
            <a:ext cx="7979697" cy="72850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000" b="1" dirty="0"/>
              <a:t>#11, #12, #14, #16 | </a:t>
            </a:r>
            <a:r>
              <a:rPr lang="en-US" sz="2000" b="1" i="1" dirty="0"/>
              <a:t>Project Management Related Improvements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A5FA35F-E37A-7C46-9236-FDAEE909AB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369205"/>
              </p:ext>
            </p:extLst>
          </p:nvPr>
        </p:nvGraphicFramePr>
        <p:xfrm>
          <a:off x="565079" y="2018971"/>
          <a:ext cx="7979696" cy="3825747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2328910">
                  <a:extLst>
                    <a:ext uri="{9D8B030D-6E8A-4147-A177-3AD203B41FA5}">
                      <a16:colId xmlns:a16="http://schemas.microsoft.com/office/drawing/2014/main" val="1411457277"/>
                    </a:ext>
                  </a:extLst>
                </a:gridCol>
                <a:gridCol w="5650786">
                  <a:extLst>
                    <a:ext uri="{9D8B030D-6E8A-4147-A177-3AD203B41FA5}">
                      <a16:colId xmlns:a16="http://schemas.microsoft.com/office/drawing/2014/main" val="1458038085"/>
                    </a:ext>
                  </a:extLst>
                </a:gridCol>
              </a:tblGrid>
              <a:tr h="617841">
                <a:tc>
                  <a:txBody>
                    <a:bodyPr/>
                    <a:lstStyle/>
                    <a:p>
                      <a:pPr marL="0" marR="0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hlinkClick r:id="rId2"/>
                        </a:rPr>
                        <a:t>GNSO project work product catalog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0854" marR="60854" marT="60854" marB="60854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 list of staff-managed work products that help document and guide the progress of a working group from start to finish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0854" marR="60854" marT="60854" marB="60854"/>
                </a:tc>
                <a:extLst>
                  <a:ext uri="{0D108BD9-81ED-4DB2-BD59-A6C34878D82A}">
                    <a16:rowId xmlns:a16="http://schemas.microsoft.com/office/drawing/2014/main" val="866149472"/>
                  </a:ext>
                </a:extLst>
              </a:tr>
              <a:tr h="859118">
                <a:tc>
                  <a:txBody>
                    <a:bodyPr/>
                    <a:lstStyle/>
                    <a:p>
                      <a:pPr marL="0" marR="0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hlinkClick r:id="rId3"/>
                        </a:rPr>
                        <a:t>Next generation project list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0854" marR="60854" marT="60854" marB="60854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 tool that helps the GNSO Council evaluate the appropriate health of Council-managed projects in terms of their schedule, tasks, activities, action items, and risks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0854" marR="60854" marT="60854" marB="60854"/>
                </a:tc>
                <a:extLst>
                  <a:ext uri="{0D108BD9-81ED-4DB2-BD59-A6C34878D82A}">
                    <a16:rowId xmlns:a16="http://schemas.microsoft.com/office/drawing/2014/main" val="744021077"/>
                  </a:ext>
                </a:extLst>
              </a:tr>
              <a:tr h="859118">
                <a:tc>
                  <a:txBody>
                    <a:bodyPr/>
                    <a:lstStyle/>
                    <a:p>
                      <a:pPr marL="0" marR="0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hlinkClick r:id="rId4"/>
                        </a:rPr>
                        <a:t>Project status and condition change procedure</a:t>
                      </a:r>
                      <a:r>
                        <a:rPr lang="en-US" sz="1400" b="1">
                          <a:effectLst/>
                        </a:rPr>
                        <a:t> &amp; </a:t>
                      </a:r>
                      <a:r>
                        <a:rPr lang="en-US" sz="1400" b="1">
                          <a:effectLst/>
                          <a:hlinkClick r:id="rId5"/>
                        </a:rPr>
                        <a:t>flowchart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0854" marR="60854" marT="60854" marB="60854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 process that assists working group and Council leadership in assessing the state of a project and determining when disruptions require Council attention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0854" marR="60854" marT="60854" marB="60854"/>
                </a:tc>
                <a:extLst>
                  <a:ext uri="{0D108BD9-81ED-4DB2-BD59-A6C34878D82A}">
                    <a16:rowId xmlns:a16="http://schemas.microsoft.com/office/drawing/2014/main" val="545227620"/>
                  </a:ext>
                </a:extLst>
              </a:tr>
              <a:tr h="630552">
                <a:tc>
                  <a:txBody>
                    <a:bodyPr/>
                    <a:lstStyle/>
                    <a:p>
                      <a:pPr marL="0" marR="0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hlinkClick r:id="rId6"/>
                        </a:rPr>
                        <a:t>Project change request form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0854" marR="60854" marT="60854" marB="60854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 formal request for a GNSO working group to submit to the GNSO Council in order to modify any deliverable or baseline delivery date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0854" marR="60854" marT="60854" marB="60854"/>
                </a:tc>
                <a:extLst>
                  <a:ext uri="{0D108BD9-81ED-4DB2-BD59-A6C34878D82A}">
                    <a16:rowId xmlns:a16="http://schemas.microsoft.com/office/drawing/2014/main" val="1057889331"/>
                  </a:ext>
                </a:extLst>
              </a:tr>
              <a:tr h="859118">
                <a:tc>
                  <a:txBody>
                    <a:bodyPr/>
                    <a:lstStyle/>
                    <a:p>
                      <a:pPr marL="0" marR="0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hlinkClick r:id="rId7"/>
                        </a:rPr>
                        <a:t>Checklist: criteria to evaluate request for data gathering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0854" marR="60854" marT="60854" marB="60854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 tool that assists PDP working group in performing its due diligence before submitting a data gathering request to the GNSO Council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0854" marR="60854" marT="60854" marB="60854"/>
                </a:tc>
                <a:extLst>
                  <a:ext uri="{0D108BD9-81ED-4DB2-BD59-A6C34878D82A}">
                    <a16:rowId xmlns:a16="http://schemas.microsoft.com/office/drawing/2014/main" val="1574931759"/>
                  </a:ext>
                </a:extLst>
              </a:tr>
            </a:tbl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53D4DD16-BD36-A141-9D51-6BC91DA8603F}"/>
              </a:ext>
            </a:extLst>
          </p:cNvPr>
          <p:cNvSpPr/>
          <p:nvPr/>
        </p:nvSpPr>
        <p:spPr>
          <a:xfrm>
            <a:off x="4322528" y="792206"/>
            <a:ext cx="498944" cy="498944"/>
          </a:xfrm>
          <a:prstGeom prst="ellipse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Arial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65544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5F25068-67A6-194F-AAA0-61228771FB69}"/>
              </a:ext>
            </a:extLst>
          </p:cNvPr>
          <p:cNvSpPr/>
          <p:nvPr/>
        </p:nvSpPr>
        <p:spPr>
          <a:xfrm>
            <a:off x="628650" y="1177456"/>
            <a:ext cx="7979697" cy="904353"/>
          </a:xfrm>
          <a:prstGeom prst="roundRect">
            <a:avLst/>
          </a:prstGeom>
          <a:solidFill>
            <a:schemeClr val="accent4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#5, #13 | </a:t>
            </a:r>
            <a:r>
              <a:rPr lang="en-US" sz="2000" b="1" i="1" dirty="0"/>
              <a:t>Review of GNSO Council Liaison to PDP Working Groups and Working Group Leadership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31F71B3-B861-2E4A-8EC9-4567CE72AD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340782"/>
              </p:ext>
            </p:extLst>
          </p:nvPr>
        </p:nvGraphicFramePr>
        <p:xfrm>
          <a:off x="628650" y="2328093"/>
          <a:ext cx="7886700" cy="1409340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2525516">
                  <a:extLst>
                    <a:ext uri="{9D8B030D-6E8A-4147-A177-3AD203B41FA5}">
                      <a16:colId xmlns:a16="http://schemas.microsoft.com/office/drawing/2014/main" val="463635596"/>
                    </a:ext>
                  </a:extLst>
                </a:gridCol>
                <a:gridCol w="5361184">
                  <a:extLst>
                    <a:ext uri="{9D8B030D-6E8A-4147-A177-3AD203B41FA5}">
                      <a16:colId xmlns:a16="http://schemas.microsoft.com/office/drawing/2014/main" val="621451990"/>
                    </a:ext>
                  </a:extLst>
                </a:gridCol>
              </a:tblGrid>
              <a:tr h="651444">
                <a:tc>
                  <a:txBody>
                    <a:bodyPr/>
                    <a:lstStyle/>
                    <a:p>
                      <a:pPr marL="0" marR="0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hlinkClick r:id="rId2"/>
                        </a:rPr>
                        <a:t>New liaison briefing and liaison handover</a:t>
                      </a:r>
                      <a:r>
                        <a:rPr lang="en-US" sz="1400" b="1">
                          <a:effectLst/>
                        </a:rPr>
                        <a:t> 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0854" marR="60854" marT="60854" marB="60854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 tool that assists a new GNSO Council liaison to a PDP working group in getting up to speed with the liaison role and responsibilities generally, but also specific to the particular PDP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0854" marR="60854" marT="60854" marB="60854"/>
                </a:tc>
                <a:extLst>
                  <a:ext uri="{0D108BD9-81ED-4DB2-BD59-A6C34878D82A}">
                    <a16:rowId xmlns:a16="http://schemas.microsoft.com/office/drawing/2014/main" val="2188599429"/>
                  </a:ext>
                </a:extLst>
              </a:tr>
              <a:tr h="469916">
                <a:tc>
                  <a:txBody>
                    <a:bodyPr/>
                    <a:lstStyle/>
                    <a:p>
                      <a:pPr marL="0" marR="0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hlinkClick r:id="rId3"/>
                        </a:rPr>
                        <a:t>GNSO Council liaison supplemental guidance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0854" marR="60854" marT="60854" marB="60854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 checklist that details job duties of a GNSO Council liaison to a PDP working group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0854" marR="60854" marT="60854" marB="60854"/>
                </a:tc>
                <a:extLst>
                  <a:ext uri="{0D108BD9-81ED-4DB2-BD59-A6C34878D82A}">
                    <a16:rowId xmlns:a16="http://schemas.microsoft.com/office/drawing/2014/main" val="427942033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EFC72E4-B675-5546-966D-376172B80A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446854"/>
              </p:ext>
            </p:extLst>
          </p:nvPr>
        </p:nvGraphicFramePr>
        <p:xfrm>
          <a:off x="628650" y="3946810"/>
          <a:ext cx="7886700" cy="1650450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2546065">
                  <a:extLst>
                    <a:ext uri="{9D8B030D-6E8A-4147-A177-3AD203B41FA5}">
                      <a16:colId xmlns:a16="http://schemas.microsoft.com/office/drawing/2014/main" val="2511166957"/>
                    </a:ext>
                  </a:extLst>
                </a:gridCol>
                <a:gridCol w="5340635">
                  <a:extLst>
                    <a:ext uri="{9D8B030D-6E8A-4147-A177-3AD203B41FA5}">
                      <a16:colId xmlns:a16="http://schemas.microsoft.com/office/drawing/2014/main" val="668660554"/>
                    </a:ext>
                  </a:extLst>
                </a:gridCol>
              </a:tblGrid>
              <a:tr h="651444">
                <a:tc>
                  <a:txBody>
                    <a:bodyPr/>
                    <a:lstStyle/>
                    <a:p>
                      <a:pPr marL="0" marR="0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hlinkClick r:id="rId4"/>
                        </a:rPr>
                        <a:t>Regular review of PDP working group leadership by GNSO Council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0854" marR="60854" marT="60854" marB="60854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 process that helps the GNSO Council evaluate the performance of PDP working group leadership and address possible issues/opportunities identified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0854" marR="60854" marT="60854" marB="60854"/>
                </a:tc>
                <a:extLst>
                  <a:ext uri="{0D108BD9-81ED-4DB2-BD59-A6C34878D82A}">
                    <a16:rowId xmlns:a16="http://schemas.microsoft.com/office/drawing/2014/main" val="5456678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hlinkClick r:id="rId5"/>
                        </a:rPr>
                        <a:t>PDP working group member survey on leadership performance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0854" marR="60854" marT="60854" marB="60854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An anonymous survey to be completed by PDP WG members and feed into the regular review of PDP working group leadership by the GNSO Council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0854" marR="60854" marT="60854" marB="60854"/>
                </a:tc>
                <a:extLst>
                  <a:ext uri="{0D108BD9-81ED-4DB2-BD59-A6C34878D82A}">
                    <a16:rowId xmlns:a16="http://schemas.microsoft.com/office/drawing/2014/main" val="1249127556"/>
                  </a:ext>
                </a:extLst>
              </a:tr>
            </a:tbl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4B12A933-AE0F-F14D-B26E-0ABCD0DFB5C1}"/>
              </a:ext>
            </a:extLst>
          </p:cNvPr>
          <p:cNvSpPr/>
          <p:nvPr/>
        </p:nvSpPr>
        <p:spPr>
          <a:xfrm>
            <a:off x="4322528" y="823296"/>
            <a:ext cx="498944" cy="498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Arial"/>
                <a:cs typeface="Arial"/>
              </a:rPr>
              <a:t>3</a:t>
            </a: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9632C7D2-A90A-DB48-9BB7-17BC4D08C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</p:spPr>
        <p:txBody>
          <a:bodyPr/>
          <a:lstStyle/>
          <a:p>
            <a:r>
              <a:rPr lang="en-US" dirty="0"/>
              <a:t>Delivered Packages 1-3 Improvements (cont.)</a:t>
            </a:r>
          </a:p>
        </p:txBody>
      </p:sp>
    </p:spTree>
    <p:extLst>
      <p:ext uri="{BB962C8B-B14F-4D97-AF65-F5344CB8AC3E}">
        <p14:creationId xmlns:p14="http://schemas.microsoft.com/office/powerpoint/2010/main" val="3484987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5">
            <a:extLst>
              <a:ext uri="{FF2B5EF4-FFF2-40B4-BE49-F238E27FC236}">
                <a16:creationId xmlns:a16="http://schemas.microsoft.com/office/drawing/2014/main" id="{9632C7D2-A90A-DB48-9BB7-17BC4D08C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</p:spPr>
        <p:txBody>
          <a:bodyPr/>
          <a:lstStyle/>
          <a:p>
            <a:r>
              <a:rPr lang="en-US" dirty="0"/>
              <a:t>Packages 4-5 Improvements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4C11493-0501-1B44-952D-AB02287EA022}"/>
              </a:ext>
            </a:extLst>
          </p:cNvPr>
          <p:cNvSpPr/>
          <p:nvPr/>
        </p:nvSpPr>
        <p:spPr>
          <a:xfrm>
            <a:off x="582151" y="1120453"/>
            <a:ext cx="7979697" cy="7317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#9, #15 | </a:t>
            </a:r>
            <a:r>
              <a:rPr lang="en-US" sz="2000" b="1" i="1" dirty="0"/>
              <a:t>Consensus Building &amp; Conflict Resolution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4CCD8CE-5992-3D40-B2B0-5E9B97814123}"/>
              </a:ext>
            </a:extLst>
          </p:cNvPr>
          <p:cNvSpPr/>
          <p:nvPr/>
        </p:nvSpPr>
        <p:spPr>
          <a:xfrm>
            <a:off x="4305455" y="783701"/>
            <a:ext cx="498944" cy="498944"/>
          </a:xfrm>
          <a:prstGeom prst="ellipse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Arial"/>
                <a:cs typeface="Arial"/>
              </a:rPr>
              <a:t>4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95A9483-4803-CC44-B30E-0AD89DA722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296033"/>
              </p:ext>
            </p:extLst>
          </p:nvPr>
        </p:nvGraphicFramePr>
        <p:xfrm>
          <a:off x="675148" y="2041513"/>
          <a:ext cx="7886700" cy="2234565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2525516">
                  <a:extLst>
                    <a:ext uri="{9D8B030D-6E8A-4147-A177-3AD203B41FA5}">
                      <a16:colId xmlns:a16="http://schemas.microsoft.com/office/drawing/2014/main" val="463635596"/>
                    </a:ext>
                  </a:extLst>
                </a:gridCol>
                <a:gridCol w="5361184">
                  <a:extLst>
                    <a:ext uri="{9D8B030D-6E8A-4147-A177-3AD203B41FA5}">
                      <a16:colId xmlns:a16="http://schemas.microsoft.com/office/drawing/2014/main" val="621451990"/>
                    </a:ext>
                  </a:extLst>
                </a:gridCol>
              </a:tblGrid>
              <a:tr h="651444">
                <a:tc>
                  <a:txBody>
                    <a:bodyPr/>
                    <a:lstStyle/>
                    <a:p>
                      <a:pPr marL="0" marR="0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dirty="0">
                          <a:effectLst/>
                        </a:rPr>
                        <a:t>Briefing Document on the Concept of “Consensus” in the PDP</a:t>
                      </a:r>
                      <a:endParaRPr lang="en-US" sz="1400" b="1" u="sng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0854" marR="60854" marT="60854" marB="60854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 briefing document that explains the concept of “consensus” and references experience with consensus building in the Internet Engineering Taskforce (IETF) (overtaken by Improvement #4)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0854" marR="60854" marT="60854" marB="60854"/>
                </a:tc>
                <a:extLst>
                  <a:ext uri="{0D108BD9-81ED-4DB2-BD59-A6C34878D82A}">
                    <a16:rowId xmlns:a16="http://schemas.microsoft.com/office/drawing/2014/main" val="2188599429"/>
                  </a:ext>
                </a:extLst>
              </a:tr>
              <a:tr h="469916">
                <a:tc>
                  <a:txBody>
                    <a:bodyPr/>
                    <a:lstStyle/>
                    <a:p>
                      <a:pPr marL="0" marR="0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dirty="0">
                          <a:effectLst/>
                        </a:rPr>
                        <a:t>Clarification to Complaint Process in GNSO Working Group Guidelines</a:t>
                      </a:r>
                      <a:endParaRPr lang="en-US" sz="1400" b="1" u="sng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0854" marR="60854" marT="60854" marB="60854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 guideline document that provides detailed suggestions to improve the Section 3.7 complaint proceeding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0854" marR="60854" marT="60854" marB="60854"/>
                </a:tc>
                <a:extLst>
                  <a:ext uri="{0D108BD9-81ED-4DB2-BD59-A6C34878D82A}">
                    <a16:rowId xmlns:a16="http://schemas.microsoft.com/office/drawing/2014/main" val="4279420335"/>
                  </a:ext>
                </a:extLst>
              </a:tr>
              <a:tr h="469916">
                <a:tc>
                  <a:txBody>
                    <a:bodyPr/>
                    <a:lstStyle/>
                    <a:p>
                      <a:pPr marL="0" marR="0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Independent Conflict Resolution</a:t>
                      </a:r>
                    </a:p>
                  </a:txBody>
                  <a:tcPr marL="60854" marR="60854" marT="60854" marB="60854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 reference guide to conflict resolution resources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0854" marR="60854" marT="60854" marB="60854"/>
                </a:tc>
                <a:extLst>
                  <a:ext uri="{0D108BD9-81ED-4DB2-BD59-A6C34878D82A}">
                    <a16:rowId xmlns:a16="http://schemas.microsoft.com/office/drawing/2014/main" val="4011180047"/>
                  </a:ext>
                </a:extLst>
              </a:tr>
            </a:tbl>
          </a:graphicData>
        </a:graphic>
      </p:graphicFrame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850E0A8-7625-B141-AF1A-C7E5EECCFBF3}"/>
              </a:ext>
            </a:extLst>
          </p:cNvPr>
          <p:cNvSpPr/>
          <p:nvPr/>
        </p:nvSpPr>
        <p:spPr>
          <a:xfrm>
            <a:off x="675148" y="4874319"/>
            <a:ext cx="7979697" cy="731794"/>
          </a:xfrm>
          <a:prstGeom prst="roundRect">
            <a:avLst/>
          </a:prstGeom>
          <a:solidFill>
            <a:schemeClr val="accent2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#17, #4 | </a:t>
            </a:r>
            <a:r>
              <a:rPr lang="en-US" sz="2000" b="1" i="1" dirty="0"/>
              <a:t>Resource Reporting &amp; Consensus Playbook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43B9EB9-C9F7-084F-8523-AF9E50891D8E}"/>
              </a:ext>
            </a:extLst>
          </p:cNvPr>
          <p:cNvSpPr/>
          <p:nvPr/>
        </p:nvSpPr>
        <p:spPr>
          <a:xfrm>
            <a:off x="4398452" y="4537567"/>
            <a:ext cx="498944" cy="498944"/>
          </a:xfrm>
          <a:prstGeom prst="ellipse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Arial"/>
                <a:cs typeface="Arial"/>
              </a:rPr>
              <a:t>5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7D66DFE-7E9D-8946-9634-E81483A04F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779727"/>
              </p:ext>
            </p:extLst>
          </p:nvPr>
        </p:nvGraphicFramePr>
        <p:xfrm>
          <a:off x="675148" y="5795379"/>
          <a:ext cx="7886700" cy="412613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2525516">
                  <a:extLst>
                    <a:ext uri="{9D8B030D-6E8A-4147-A177-3AD203B41FA5}">
                      <a16:colId xmlns:a16="http://schemas.microsoft.com/office/drawing/2014/main" val="2839820015"/>
                    </a:ext>
                  </a:extLst>
                </a:gridCol>
                <a:gridCol w="5361184">
                  <a:extLst>
                    <a:ext uri="{9D8B030D-6E8A-4147-A177-3AD203B41FA5}">
                      <a16:colId xmlns:a16="http://schemas.microsoft.com/office/drawing/2014/main" val="2604408311"/>
                    </a:ext>
                  </a:extLst>
                </a:gridCol>
              </a:tblGrid>
              <a:tr h="412613">
                <a:tc>
                  <a:txBody>
                    <a:bodyPr/>
                    <a:lstStyle/>
                    <a:p>
                      <a:pPr marL="0" marR="0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dirty="0">
                          <a:effectLst/>
                        </a:rPr>
                        <a:t>Deliverables TBD</a:t>
                      </a:r>
                      <a:endParaRPr lang="en-US" sz="1400" b="1" u="sng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0854" marR="60854" marT="60854" marB="60854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Deliverables TBD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0854" marR="60854" marT="60854" marB="60854"/>
                </a:tc>
                <a:extLst>
                  <a:ext uri="{0D108BD9-81ED-4DB2-BD59-A6C34878D82A}">
                    <a16:rowId xmlns:a16="http://schemas.microsoft.com/office/drawing/2014/main" val="1707716253"/>
                  </a:ext>
                </a:extLst>
              </a:tr>
            </a:tbl>
          </a:graphicData>
        </a:graphic>
      </p:graphicFrame>
      <p:sp>
        <p:nvSpPr>
          <p:cNvPr id="6" name="Notched Right Arrow 5">
            <a:extLst>
              <a:ext uri="{FF2B5EF4-FFF2-40B4-BE49-F238E27FC236}">
                <a16:creationId xmlns:a16="http://schemas.microsoft.com/office/drawing/2014/main" id="{3E4D8025-2B88-7B41-9BE6-2D4E9794742E}"/>
              </a:ext>
            </a:extLst>
          </p:cNvPr>
          <p:cNvSpPr/>
          <p:nvPr/>
        </p:nvSpPr>
        <p:spPr>
          <a:xfrm>
            <a:off x="0" y="649353"/>
            <a:ext cx="1957754" cy="742635"/>
          </a:xfrm>
          <a:prstGeom prst="notched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i="1" dirty="0"/>
              <a:t>Coming soon…</a:t>
            </a:r>
          </a:p>
        </p:txBody>
      </p:sp>
      <p:sp>
        <p:nvSpPr>
          <p:cNvPr id="18" name="Notched Right Arrow 17">
            <a:extLst>
              <a:ext uri="{FF2B5EF4-FFF2-40B4-BE49-F238E27FC236}">
                <a16:creationId xmlns:a16="http://schemas.microsoft.com/office/drawing/2014/main" id="{C6829B3E-8CB9-684E-83AD-123AC3BB696B}"/>
              </a:ext>
            </a:extLst>
          </p:cNvPr>
          <p:cNvSpPr/>
          <p:nvPr/>
        </p:nvSpPr>
        <p:spPr>
          <a:xfrm>
            <a:off x="0" y="4350490"/>
            <a:ext cx="1957754" cy="742635"/>
          </a:xfrm>
          <a:prstGeom prst="notched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i="1" dirty="0"/>
              <a:t>Coming soon…</a:t>
            </a:r>
          </a:p>
        </p:txBody>
      </p:sp>
    </p:spTree>
    <p:extLst>
      <p:ext uri="{BB962C8B-B14F-4D97-AF65-F5344CB8AC3E}">
        <p14:creationId xmlns:p14="http://schemas.microsoft.com/office/powerpoint/2010/main" val="15540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7000" y="1803587"/>
            <a:ext cx="4445000" cy="45464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schemeClr val="accent1">
                  <a:lumMod val="40000"/>
                  <a:lumOff val="6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332112" y="3722140"/>
            <a:ext cx="479776" cy="460368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700" b="1" dirty="0">
                <a:solidFill>
                  <a:schemeClr val="accent1"/>
                </a:solidFill>
                <a:cs typeface="Arial"/>
              </a:rPr>
              <a:t>&amp;</a:t>
            </a:r>
            <a:endParaRPr lang="en-US" sz="1700" b="1" dirty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8" name="Text Placeholder 32"/>
          <p:cNvSpPr txBox="1">
            <a:spLocks/>
          </p:cNvSpPr>
          <p:nvPr/>
        </p:nvSpPr>
        <p:spPr bwMode="auto">
          <a:xfrm>
            <a:off x="5021493" y="2683637"/>
            <a:ext cx="3654778" cy="123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285750" indent="-285750" eaLnBrk="1" hangingPunct="1">
              <a:spcBef>
                <a:spcPts val="800"/>
              </a:spcBef>
              <a:buFont typeface="Wingdings" pitchFamily="2" charset="2"/>
              <a:buChar char="q"/>
            </a:pPr>
            <a:r>
              <a:rPr lang="id-ID" sz="1500" b="1" dirty="0" err="1">
                <a:solidFill>
                  <a:srgbClr val="002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Invitation</a:t>
            </a:r>
            <a:r>
              <a:rPr lang="id-ID" sz="1500" b="1" dirty="0">
                <a:solidFill>
                  <a:srgbClr val="002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500" b="1" dirty="0" err="1">
                <a:solidFill>
                  <a:srgbClr val="002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id-ID" sz="1500" b="1" dirty="0">
                <a:solidFill>
                  <a:srgbClr val="002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500" b="1" dirty="0" err="1">
                <a:solidFill>
                  <a:srgbClr val="002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lang="id-ID" sz="1500" b="1" dirty="0">
                <a:solidFill>
                  <a:srgbClr val="002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500" b="1" dirty="0" err="1">
                <a:solidFill>
                  <a:srgbClr val="002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  <a:r>
              <a:rPr lang="id-ID" sz="1500" b="1" dirty="0">
                <a:solidFill>
                  <a:srgbClr val="002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500" b="1" dirty="0" err="1">
                <a:solidFill>
                  <a:srgbClr val="002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id-ID" sz="1500" b="1" dirty="0">
                <a:solidFill>
                  <a:srgbClr val="002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500" b="1" u="sng" dirty="0" err="1">
                <a:solidFill>
                  <a:srgbClr val="002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selected</a:t>
            </a:r>
            <a:r>
              <a:rPr lang="id-ID" sz="1500" b="1" dirty="0">
                <a:solidFill>
                  <a:srgbClr val="002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PDP 3.0 </a:t>
            </a:r>
            <a:r>
              <a:rPr lang="id-ID" sz="1500" b="1" dirty="0" err="1">
                <a:solidFill>
                  <a:srgbClr val="002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r>
              <a:rPr lang="id-ID" sz="1500" b="1" dirty="0">
                <a:solidFill>
                  <a:srgbClr val="002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500" b="1" dirty="0" err="1">
                <a:solidFill>
                  <a:srgbClr val="002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id-ID" sz="1500" b="1" dirty="0">
                <a:solidFill>
                  <a:srgbClr val="002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500" b="1" u="sng" dirty="0">
                <a:solidFill>
                  <a:srgbClr val="002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Friday, 22 November</a:t>
            </a:r>
          </a:p>
          <a:p>
            <a:pPr marL="800100" lvl="1" indent="-285750">
              <a:spcBef>
                <a:spcPts val="800"/>
              </a:spcBef>
              <a:buFont typeface="Wingdings" pitchFamily="2" charset="2"/>
              <a:buChar char="§"/>
            </a:pPr>
            <a:r>
              <a:rPr lang="id-ID" sz="1500" b="1" dirty="0">
                <a:solidFill>
                  <a:srgbClr val="002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#1 </a:t>
            </a:r>
            <a:r>
              <a:rPr lang="en-US" sz="1500" dirty="0">
                <a:solidFill>
                  <a:srgbClr val="002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Terms of participation for working group members </a:t>
            </a:r>
          </a:p>
          <a:p>
            <a:pPr marL="800100" lvl="1" indent="-285750">
              <a:buFont typeface="Wingdings" pitchFamily="2" charset="2"/>
              <a:buChar char="§"/>
            </a:pPr>
            <a:r>
              <a:rPr lang="en-US" sz="1500" b="1" dirty="0">
                <a:solidFill>
                  <a:srgbClr val="002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#2</a:t>
            </a:r>
            <a:r>
              <a:rPr lang="en-US" sz="1500" dirty="0">
                <a:solidFill>
                  <a:srgbClr val="002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Consider alternatives to open working group model</a:t>
            </a:r>
          </a:p>
          <a:p>
            <a:pPr marL="800100" lvl="1" indent="-285750">
              <a:buFont typeface="Wingdings" pitchFamily="2" charset="2"/>
              <a:buChar char="§"/>
            </a:pPr>
            <a:r>
              <a:rPr lang="en-US" sz="1500" b="1" dirty="0">
                <a:solidFill>
                  <a:srgbClr val="002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#3</a:t>
            </a:r>
            <a:r>
              <a:rPr lang="en-US" sz="1500" dirty="0">
                <a:solidFill>
                  <a:srgbClr val="002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Criteria for joining of new members</a:t>
            </a:r>
            <a:endParaRPr lang="id-ID" sz="1500" dirty="0">
              <a:solidFill>
                <a:srgbClr val="002B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800"/>
              </a:spcBef>
              <a:buFont typeface="Wingdings" pitchFamily="2" charset="2"/>
              <a:buChar char="q"/>
            </a:pPr>
            <a:r>
              <a:rPr lang="id-ID" sz="1500" b="1" dirty="0" err="1">
                <a:solidFill>
                  <a:srgbClr val="002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id-ID" sz="1500" b="1" dirty="0">
                <a:solidFill>
                  <a:srgbClr val="002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500" b="1" dirty="0" err="1">
                <a:solidFill>
                  <a:srgbClr val="002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id-ID" sz="1500" b="1" dirty="0">
                <a:solidFill>
                  <a:srgbClr val="002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500" b="1" dirty="0" err="1">
                <a:solidFill>
                  <a:srgbClr val="002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lang="id-ID" sz="1500" b="1" dirty="0">
                <a:solidFill>
                  <a:srgbClr val="002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500" b="1" dirty="0" err="1">
                <a:solidFill>
                  <a:srgbClr val="002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</a:t>
            </a:r>
            <a:r>
              <a:rPr lang="id-ID" sz="1500" b="1" dirty="0">
                <a:solidFill>
                  <a:srgbClr val="002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800100" lvl="1" indent="-285750">
              <a:spcBef>
                <a:spcPts val="800"/>
              </a:spcBef>
              <a:buFont typeface="Wingdings" pitchFamily="2" charset="2"/>
              <a:buChar char="§"/>
            </a:pPr>
            <a:r>
              <a:rPr lang="id-ID" sz="1500" dirty="0">
                <a:solidFill>
                  <a:srgbClr val="002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ALAC/At-</a:t>
            </a:r>
            <a:r>
              <a:rPr lang="id-ID" sz="1500" dirty="0" err="1">
                <a:solidFill>
                  <a:srgbClr val="002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lang="id-ID" sz="1500" dirty="0">
                <a:solidFill>
                  <a:srgbClr val="002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d-ID" sz="1500" dirty="0" err="1">
                <a:solidFill>
                  <a:srgbClr val="002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ccNSO</a:t>
            </a:r>
            <a:r>
              <a:rPr lang="id-ID" sz="1500" dirty="0">
                <a:solidFill>
                  <a:srgbClr val="002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d-ID" sz="1500" dirty="0" err="1">
                <a:solidFill>
                  <a:srgbClr val="002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id-ID" sz="1500" dirty="0">
                <a:solidFill>
                  <a:srgbClr val="002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GAC via </a:t>
            </a:r>
            <a:r>
              <a:rPr lang="id-ID" sz="1500" dirty="0" err="1">
                <a:solidFill>
                  <a:srgbClr val="002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id-ID" sz="1500" dirty="0">
                <a:solidFill>
                  <a:srgbClr val="002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500" dirty="0" err="1">
                <a:solidFill>
                  <a:srgbClr val="002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respective</a:t>
            </a:r>
            <a:r>
              <a:rPr lang="id-ID" sz="1500" dirty="0">
                <a:solidFill>
                  <a:srgbClr val="002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500" u="sng" dirty="0" err="1">
                <a:solidFill>
                  <a:srgbClr val="002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liaisions</a:t>
            </a:r>
            <a:endParaRPr lang="id-ID" sz="1500" u="sng" dirty="0">
              <a:solidFill>
                <a:srgbClr val="002B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285750">
              <a:buFont typeface="Wingdings" pitchFamily="2" charset="2"/>
              <a:buChar char="§"/>
            </a:pPr>
            <a:r>
              <a:rPr lang="id-ID" sz="1500" dirty="0">
                <a:solidFill>
                  <a:srgbClr val="002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ASO/SSAC/RSSAC email </a:t>
            </a:r>
            <a:r>
              <a:rPr lang="id-ID" sz="1500" dirty="0">
                <a:solidFill>
                  <a:srgbClr val="0A344E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gnso-secs@icann.org</a:t>
            </a:r>
            <a:endParaRPr lang="id-ID" sz="1500" u="sng" dirty="0">
              <a:solidFill>
                <a:srgbClr val="0A344E"/>
              </a:solidFill>
              <a:latin typeface="+mn-lt"/>
              <a:cs typeface="Arial"/>
            </a:endParaRPr>
          </a:p>
          <a:p>
            <a:pPr eaLnBrk="1" hangingPunct="1">
              <a:spcBef>
                <a:spcPts val="800"/>
              </a:spcBef>
            </a:pPr>
            <a:endParaRPr lang="id-ID" sz="1500" dirty="0">
              <a:solidFill>
                <a:srgbClr val="0A344E"/>
              </a:solidFill>
              <a:latin typeface="+mn-lt"/>
              <a:cs typeface="Arial"/>
            </a:endParaRPr>
          </a:p>
        </p:txBody>
      </p:sp>
      <p:sp>
        <p:nvSpPr>
          <p:cNvPr id="9" name="Text Placeholder 33"/>
          <p:cNvSpPr txBox="1">
            <a:spLocks/>
          </p:cNvSpPr>
          <p:nvPr/>
        </p:nvSpPr>
        <p:spPr>
          <a:xfrm>
            <a:off x="5021493" y="2175353"/>
            <a:ext cx="3654777" cy="1005371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082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AU" b="1" dirty="0">
                <a:solidFill>
                  <a:srgbClr val="0A344E"/>
                </a:solidFill>
                <a:latin typeface="+mn-lt"/>
                <a:ea typeface="Segoe UI" panose="020B0502040204020203" pitchFamily="34" charset="0"/>
                <a:cs typeface="Arial"/>
              </a:rPr>
              <a:t>Wider ICANN Community</a:t>
            </a:r>
          </a:p>
        </p:txBody>
      </p:sp>
      <p:sp>
        <p:nvSpPr>
          <p:cNvPr id="19" name="Text Placeholder 33"/>
          <p:cNvSpPr txBox="1">
            <a:spLocks/>
          </p:cNvSpPr>
          <p:nvPr/>
        </p:nvSpPr>
        <p:spPr>
          <a:xfrm>
            <a:off x="576493" y="2180951"/>
            <a:ext cx="3546013" cy="1005371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082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AU" b="1" dirty="0">
                <a:solidFill>
                  <a:schemeClr val="bg1"/>
                </a:solidFill>
                <a:latin typeface="+mn-lt"/>
                <a:ea typeface="Segoe UI" panose="020B0502040204020203" pitchFamily="34" charset="0"/>
                <a:cs typeface="Arial"/>
              </a:rPr>
              <a:t>GNSO Community</a:t>
            </a:r>
          </a:p>
        </p:txBody>
      </p:sp>
      <p:sp>
        <p:nvSpPr>
          <p:cNvPr id="21" name="Text Placeholder 32"/>
          <p:cNvSpPr txBox="1">
            <a:spLocks/>
          </p:cNvSpPr>
          <p:nvPr/>
        </p:nvSpPr>
        <p:spPr bwMode="auto">
          <a:xfrm>
            <a:off x="467729" y="2690468"/>
            <a:ext cx="3654778" cy="123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285750" indent="-285750">
              <a:spcBef>
                <a:spcPts val="1000"/>
              </a:spcBef>
              <a:buFont typeface="Wingdings" pitchFamily="2" charset="2"/>
              <a:buChar char="q"/>
            </a:pPr>
            <a:r>
              <a:rPr lang="en-US" sz="1500" b="1" dirty="0">
                <a:solidFill>
                  <a:schemeClr val="bg1"/>
                </a:solidFill>
                <a:latin typeface="+mj-lt"/>
                <a:cs typeface="Arial"/>
              </a:rPr>
              <a:t>GNSO Council: </a:t>
            </a:r>
            <a:r>
              <a:rPr lang="en-US" sz="1500" dirty="0">
                <a:solidFill>
                  <a:schemeClr val="bg1"/>
                </a:solidFill>
                <a:latin typeface="+mj-lt"/>
                <a:cs typeface="Arial"/>
              </a:rPr>
              <a:t>Consider holding an additional meeting for </a:t>
            </a:r>
            <a:r>
              <a:rPr lang="en-US" sz="1500" u="sng" dirty="0">
                <a:solidFill>
                  <a:schemeClr val="bg1"/>
                </a:solidFill>
                <a:latin typeface="+mj-lt"/>
                <a:cs typeface="Arial"/>
              </a:rPr>
              <a:t>incoming Councilors</a:t>
            </a:r>
          </a:p>
          <a:p>
            <a:pPr marL="285750" indent="-285750" eaLnBrk="1" hangingPunct="1">
              <a:spcBef>
                <a:spcPts val="1500"/>
              </a:spcBef>
              <a:buFont typeface="Wingdings" pitchFamily="2" charset="2"/>
              <a:buChar char="q"/>
            </a:pPr>
            <a:r>
              <a:rPr lang="en-US" sz="1500" b="1" dirty="0">
                <a:solidFill>
                  <a:schemeClr val="bg1"/>
                </a:solidFill>
                <a:latin typeface="+mn-lt"/>
                <a:cs typeface="Arial"/>
              </a:rPr>
              <a:t>GNSO Stakeholder Groups &amp; Constituencies:</a:t>
            </a:r>
            <a:r>
              <a:rPr lang="en-US" sz="1500" dirty="0">
                <a:solidFill>
                  <a:schemeClr val="bg1"/>
                </a:solidFill>
                <a:latin typeface="+mn-lt"/>
                <a:cs typeface="Arial"/>
              </a:rPr>
              <a:t> Invitation to provide input for PDP 3.0 implementation by </a:t>
            </a:r>
            <a:r>
              <a:rPr lang="en-US" sz="1500" u="sng" dirty="0">
                <a:solidFill>
                  <a:schemeClr val="bg1"/>
                </a:solidFill>
                <a:latin typeface="+mn-lt"/>
                <a:cs typeface="Arial"/>
              </a:rPr>
              <a:t>Friday, 22 November</a:t>
            </a:r>
          </a:p>
          <a:p>
            <a:pPr marL="800100" lvl="1" indent="-285750">
              <a:spcBef>
                <a:spcPts val="1000"/>
              </a:spcBef>
              <a:buFont typeface="Wingdings" pitchFamily="2" charset="2"/>
              <a:buChar char="§"/>
            </a:pPr>
            <a:r>
              <a:rPr lang="en-US" sz="1500" dirty="0">
                <a:solidFill>
                  <a:schemeClr val="bg1"/>
                </a:solidFill>
                <a:latin typeface="+mn-lt"/>
                <a:cs typeface="Arial"/>
              </a:rPr>
              <a:t>Share all implementation documents already delivered to the GNSO Council</a:t>
            </a:r>
          </a:p>
          <a:p>
            <a:pPr marL="800100" lvl="1" indent="-285750">
              <a:spcBef>
                <a:spcPts val="1000"/>
              </a:spcBef>
              <a:buFont typeface="Wingdings" pitchFamily="2" charset="2"/>
              <a:buChar char="§"/>
            </a:pPr>
            <a:r>
              <a:rPr lang="en-US" sz="1500" dirty="0">
                <a:solidFill>
                  <a:schemeClr val="bg1"/>
                </a:solidFill>
                <a:latin typeface="+mn-lt"/>
                <a:cs typeface="Arial"/>
              </a:rPr>
              <a:t>SGs/Cs provide feedback via their </a:t>
            </a:r>
            <a:r>
              <a:rPr lang="en-US" sz="1500" u="sng" dirty="0">
                <a:solidFill>
                  <a:schemeClr val="bg1"/>
                </a:solidFill>
                <a:latin typeface="+mn-lt"/>
                <a:cs typeface="Arial"/>
              </a:rPr>
              <a:t>Council representatives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374904" y="46179"/>
            <a:ext cx="8452573" cy="4506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GNSO &amp; ICANN Community Consultation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A6FCB5-7B32-D945-9333-B9DB985CDB04}"/>
              </a:ext>
            </a:extLst>
          </p:cNvPr>
          <p:cNvSpPr txBox="1"/>
          <p:nvPr/>
        </p:nvSpPr>
        <p:spPr>
          <a:xfrm>
            <a:off x="2012194" y="772163"/>
            <a:ext cx="5511800" cy="895117"/>
          </a:xfrm>
          <a:prstGeom prst="rect">
            <a:avLst/>
          </a:prstGeom>
          <a:ln w="31750" cmpd="sng"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>
              <a:spcBef>
                <a:spcPts val="1000"/>
              </a:spcBef>
            </a:pPr>
            <a:endParaRPr lang="en-US" sz="1000" b="1" i="1" dirty="0">
              <a:solidFill>
                <a:srgbClr val="0A344E"/>
              </a:solidFill>
              <a:ea typeface="Segoe UI" panose="020B0502040204020203" pitchFamily="34" charset="0"/>
              <a:cs typeface="Arial"/>
            </a:endParaRPr>
          </a:p>
          <a:p>
            <a:pPr algn="ctr"/>
            <a:r>
              <a:rPr lang="en-US" b="1" dirty="0">
                <a:solidFill>
                  <a:srgbClr val="0A344E"/>
                </a:solidFill>
                <a:ea typeface="Segoe UI" panose="020B0502040204020203" pitchFamily="34" charset="0"/>
                <a:cs typeface="Arial"/>
              </a:rPr>
              <a:t>PDP 3.0 Webinar</a:t>
            </a:r>
          </a:p>
          <a:p>
            <a:pPr algn="ctr">
              <a:spcBef>
                <a:spcPts val="500"/>
              </a:spcBef>
            </a:pPr>
            <a:r>
              <a:rPr lang="en-US" sz="1600" b="1" dirty="0">
                <a:solidFill>
                  <a:srgbClr val="0A344E"/>
                </a:solidFill>
                <a:ea typeface="Segoe UI" panose="020B0502040204020203" pitchFamily="34" charset="0"/>
                <a:cs typeface="Arial"/>
              </a:rPr>
              <a:t>Wednesday, 27 November 2019 </a:t>
            </a:r>
          </a:p>
          <a:p>
            <a:pPr algn="ctr"/>
            <a:endParaRPr lang="en-AU" sz="1000" b="1" i="1" dirty="0">
              <a:solidFill>
                <a:srgbClr val="0A344E"/>
              </a:solidFill>
              <a:ea typeface="Segoe UI" panose="020B0502040204020203" pitchFamily="34" charset="0"/>
              <a:cs typeface="Arial"/>
            </a:endParaRPr>
          </a:p>
        </p:txBody>
      </p:sp>
      <p:pic>
        <p:nvPicPr>
          <p:cNvPr id="14" name="Picture 13" descr="0087-display.eps">
            <a:extLst>
              <a:ext uri="{FF2B5EF4-FFF2-40B4-BE49-F238E27FC236}">
                <a16:creationId xmlns:a16="http://schemas.microsoft.com/office/drawing/2014/main" id="{C1F6C4EE-7371-D746-937C-BC1811F8780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6139" y="940072"/>
            <a:ext cx="660400" cy="584200"/>
          </a:xfrm>
          <a:prstGeom prst="rect">
            <a:avLst/>
          </a:prstGeom>
        </p:spPr>
      </p:pic>
      <p:pic>
        <p:nvPicPr>
          <p:cNvPr id="16" name="Picture 15" descr="0087-display.eps">
            <a:extLst>
              <a:ext uri="{FF2B5EF4-FFF2-40B4-BE49-F238E27FC236}">
                <a16:creationId xmlns:a16="http://schemas.microsoft.com/office/drawing/2014/main" id="{1410FFCB-4BCE-8349-A386-F6510F1FF26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8681" y="940072"/>
            <a:ext cx="6604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619569"/>
      </p:ext>
    </p:extLst>
  </p:cSld>
  <p:clrMapOvr>
    <a:masterClrMapping/>
  </p:clrMapOvr>
</p:sld>
</file>

<file path=ppt/theme/theme1.xml><?xml version="1.0" encoding="utf-8"?>
<a:theme xmlns:a="http://schemas.openxmlformats.org/drawingml/2006/main" name="ICANNPPT_Arial_4x3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CANN PPT Template 4x3 20170607 (2).potx" id="{F2E86674-818B-4AF6-B9A5-625A3A795F51}" vid="{F6BB203E-BAFC-494B-A50F-57F1DB9FFF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ICANNPPT_Arial_4x3_June 2017_potx</Template>
  <TotalTime>479</TotalTime>
  <Words>1308</Words>
  <Application>Microsoft Macintosh PowerPoint</Application>
  <PresentationFormat>On-screen Show (4:3)</PresentationFormat>
  <Paragraphs>182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ICANNPPT_Arial_4x3_June 2017_potx</vt:lpstr>
      <vt:lpstr>PDP 3.0 Implementation Update &amp; Discussion </vt:lpstr>
      <vt:lpstr>Agenda</vt:lpstr>
      <vt:lpstr>Progress Overview</vt:lpstr>
      <vt:lpstr>Progress Overview</vt:lpstr>
      <vt:lpstr>Delivered Packages 1-3 Improvements</vt:lpstr>
      <vt:lpstr>Delivered Packages 1-3 Improvements (cont.)</vt:lpstr>
      <vt:lpstr>Delivered Packages 1-3 Improvements (cont.)</vt:lpstr>
      <vt:lpstr>Packages 4-5 Improvements</vt:lpstr>
      <vt:lpstr>GNSO &amp; ICANN Community Consultation</vt:lpstr>
      <vt:lpstr>Linkage with Multistakeholder Model Evolution</vt:lpstr>
      <vt:lpstr>Post ICANN66 – SPS 2020 Work Items 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 (75 characters maximum)</dc:title>
  <dc:creator>Ariel Liang</dc:creator>
  <cp:lastModifiedBy>Ariel Liang</cp:lastModifiedBy>
  <cp:revision>57</cp:revision>
  <cp:lastPrinted>2017-01-26T19:29:02Z</cp:lastPrinted>
  <dcterms:created xsi:type="dcterms:W3CDTF">2019-08-21T12:19:51Z</dcterms:created>
  <dcterms:modified xsi:type="dcterms:W3CDTF">2019-10-30T05:52:03Z</dcterms:modified>
</cp:coreProperties>
</file>