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540" r:id="rId2"/>
    <p:sldId id="381" r:id="rId3"/>
    <p:sldId id="398" r:id="rId4"/>
    <p:sldId id="574" r:id="rId5"/>
    <p:sldId id="575" r:id="rId6"/>
    <p:sldId id="576" r:id="rId7"/>
    <p:sldId id="577" r:id="rId8"/>
    <p:sldId id="57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55" autoAdjust="0"/>
    <p:restoredTop sz="94088" autoAdjust="0"/>
  </p:normalViewPr>
  <p:slideViewPr>
    <p:cSldViewPr snapToGrid="0" snapToObjects="1">
      <p:cViewPr>
        <p:scale>
          <a:sx n="113" d="100"/>
          <a:sy n="113" d="100"/>
        </p:scale>
        <p:origin x="2112" y="216"/>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7/21/19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7/21/19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urldefense.proofpoint.com/v2/url?u=https-3A__docs.google.com_document_d_1LqjpQ5ehXLDyTPOczR7PIFDTGcQA-5FAKS-2Dmeylna8Nww_edit-23heading-3Dh.v791l710xqjh&amp;d=DwMFaQ&amp;c=FmY1u3PJp6wrcrwll3mSVzgfkbPSS6sJms7xcl4I5cM&amp;r=UAy6fqdE7uFkRCc7uzN4yui8bwTtqofadZHiQEIO1vw&amp;m=66UZ35BSVORGyPrYdyrkgCPOoVf6CJwB46Sjs63ekC4&amp;s=I_JRObdxEr1fsVUwvtOyTbkI8y2WAZcynGVFWIfAW5E&amp;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urldefense.proofpoint.com/v2/url?u=https-3A__docs.google.com_document_d_1LqjpQ5ehXLDyTPOczR7PIFDTGcQA-5FAKS-2Dmeylna8Nww_edit-23heading-3Dh.v791l710xqjh&amp;d=DwMFaQ&amp;c=FmY1u3PJp6wrcrwll3mSVzgfkbPSS6sJms7xcl4I5cM&amp;r=UAy6fqdE7uFkRCc7uzN4yui8bwTtqofadZHiQEIO1vw&amp;m=66UZ35BSVORGyPrYdyrkgCPOoVf6CJwB46Sjs63ekC4&amp;s=I_JRObdxEr1fsVUwvtOyTbkI8y2WAZcynGVFWIfAW5E&amp;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#13. Review of Working Group Leadership</a:t>
            </a:r>
          </a:p>
        </p:txBody>
      </p:sp>
      <p:sp>
        <p:nvSpPr>
          <p:cNvPr id="3" name="Text Placeholder 2"/>
          <p:cNvSpPr>
            <a:spLocks noGrp="1"/>
          </p:cNvSpPr>
          <p:nvPr>
            <p:ph type="body" sz="quarter" idx="10"/>
          </p:nvPr>
        </p:nvSpPr>
        <p:spPr/>
        <p:txBody>
          <a:bodyPr>
            <a:normAutofit/>
          </a:bodyPr>
          <a:lstStyle/>
          <a:p>
            <a:r>
              <a:rPr lang="en-US" dirty="0"/>
              <a:t>Darcy </a:t>
            </a:r>
            <a:r>
              <a:rPr lang="en-US" dirty="0" err="1"/>
              <a:t>Southwell</a:t>
            </a:r>
            <a:endParaRPr lang="en-US" dirty="0"/>
          </a:p>
        </p:txBody>
      </p:sp>
      <p:sp>
        <p:nvSpPr>
          <p:cNvPr id="5" name="Text Placeholder 4"/>
          <p:cNvSpPr>
            <a:spLocks noGrp="1"/>
          </p:cNvSpPr>
          <p:nvPr>
            <p:ph type="body" sz="quarter" idx="12"/>
          </p:nvPr>
        </p:nvSpPr>
        <p:spPr>
          <a:xfrm>
            <a:off x="2070848" y="4952248"/>
            <a:ext cx="6382512" cy="403785"/>
          </a:xfrm>
        </p:spPr>
        <p:txBody>
          <a:bodyPr>
            <a:normAutofit/>
          </a:bodyPr>
          <a:lstStyle/>
          <a:p>
            <a:r>
              <a:rPr lang="en-US" dirty="0"/>
              <a:t>23 July 2019</a:t>
            </a:r>
          </a:p>
        </p:txBody>
      </p:sp>
    </p:spTree>
    <p:extLst>
      <p:ext uri="{BB962C8B-B14F-4D97-AF65-F5344CB8AC3E}">
        <p14:creationId xmlns:p14="http://schemas.microsoft.com/office/powerpoint/2010/main" val="331157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Background/Intro for #13 </a:t>
            </a:r>
          </a:p>
        </p:txBody>
      </p:sp>
      <p:sp>
        <p:nvSpPr>
          <p:cNvPr id="3" name="Content Placeholder 2"/>
          <p:cNvSpPr>
            <a:spLocks noGrp="1"/>
          </p:cNvSpPr>
          <p:nvPr>
            <p:ph sz="quarter" idx="10"/>
          </p:nvPr>
        </p:nvSpPr>
        <p:spPr/>
        <p:txBody>
          <a:bodyPr>
            <a:normAutofit/>
          </a:bodyPr>
          <a:lstStyle/>
          <a:p>
            <a:pPr marL="0" indent="0">
              <a:buNone/>
            </a:pPr>
            <a:r>
              <a:rPr lang="en-US" dirty="0"/>
              <a:t>Objective from PDP 3.0 Report:</a:t>
            </a:r>
          </a:p>
          <a:p>
            <a:r>
              <a:rPr lang="en-US" dirty="0"/>
              <a:t>Allow for regular review of PDP leadership team to be able to identify early on potential issues </a:t>
            </a:r>
          </a:p>
          <a:p>
            <a:r>
              <a:rPr lang="en-US" dirty="0"/>
              <a:t>Despite running possibly for multiple years, there is currently no system in place that allows for the regular review of the functioning of PDP WG leadership teams. The Council could run an anonymous survey amongst the PDP WG to obtain feedback on the WG Chair(s) on a regular basis to facilitate its role as a manager of the PDP. Similarly, there is no process in place that allows a WG to challenge and/or replace its leadership team.</a:t>
            </a:r>
            <a:br>
              <a:rPr lang="en-US" dirty="0"/>
            </a:br>
            <a:endParaRPr lang="en-US" dirty="0"/>
          </a:p>
        </p:txBody>
      </p:sp>
    </p:spTree>
    <p:extLst>
      <p:ext uri="{BB962C8B-B14F-4D97-AF65-F5344CB8AC3E}">
        <p14:creationId xmlns:p14="http://schemas.microsoft.com/office/powerpoint/2010/main" val="92868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Options and Considerations</a:t>
            </a:r>
          </a:p>
        </p:txBody>
      </p:sp>
      <p:sp>
        <p:nvSpPr>
          <p:cNvPr id="3" name="Content Placeholder 2"/>
          <p:cNvSpPr>
            <a:spLocks noGrp="1"/>
          </p:cNvSpPr>
          <p:nvPr>
            <p:ph sz="quarter" idx="10"/>
          </p:nvPr>
        </p:nvSpPr>
        <p:spPr/>
        <p:txBody>
          <a:bodyPr>
            <a:normAutofit/>
          </a:bodyPr>
          <a:lstStyle/>
          <a:p>
            <a:pPr marL="0" indent="0">
              <a:buNone/>
            </a:pPr>
            <a:r>
              <a:rPr lang="en-US" dirty="0"/>
              <a:t>Some options identified to date are listed below. Note, these options do not seem to be mutually exclusive and could in fact form a more </a:t>
            </a:r>
            <a:r>
              <a:rPr lang="en-US"/>
              <a:t>complete package. </a:t>
            </a:r>
            <a:r>
              <a:rPr lang="en-US" dirty="0"/>
              <a:t>Options include.</a:t>
            </a:r>
          </a:p>
          <a:p>
            <a:r>
              <a:rPr lang="en-US" dirty="0"/>
              <a:t>Appointing PDP Leadership for 12-Month Periods</a:t>
            </a:r>
          </a:p>
          <a:p>
            <a:r>
              <a:rPr lang="en-US" dirty="0"/>
              <a:t>Anonymous Survey</a:t>
            </a:r>
          </a:p>
          <a:p>
            <a:r>
              <a:rPr lang="en-US" dirty="0"/>
              <a:t>WG Challenge to Replace Leadership</a:t>
            </a:r>
          </a:p>
          <a:p>
            <a:pPr marL="0" indent="0">
              <a:buNone/>
            </a:pPr>
            <a:r>
              <a:rPr lang="en-US" dirty="0"/>
              <a:t>Consider: Whatever solution is decided for #13, it must tie closely to the expectations of #6 (expectations of PDP leaders) and #11 (enforcement of deadlines and bite size pieces)</a:t>
            </a:r>
          </a:p>
        </p:txBody>
      </p:sp>
    </p:spTree>
    <p:extLst>
      <p:ext uri="{BB962C8B-B14F-4D97-AF65-F5344CB8AC3E}">
        <p14:creationId xmlns:p14="http://schemas.microsoft.com/office/powerpoint/2010/main" val="12111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Appointing PDP Leadership for 12-Month Periods.</a:t>
            </a:r>
          </a:p>
        </p:txBody>
      </p:sp>
      <p:sp>
        <p:nvSpPr>
          <p:cNvPr id="3" name="Content Placeholder 2"/>
          <p:cNvSpPr>
            <a:spLocks noGrp="1"/>
          </p:cNvSpPr>
          <p:nvPr>
            <p:ph sz="quarter" idx="10"/>
          </p:nvPr>
        </p:nvSpPr>
        <p:spPr/>
        <p:txBody>
          <a:bodyPr>
            <a:normAutofit fontScale="92500" lnSpcReduction="20000"/>
          </a:bodyPr>
          <a:lstStyle/>
          <a:p>
            <a:r>
              <a:rPr lang="en-US" dirty="0"/>
              <a:t>Consider: From Improvement #11 – If PDPs are broken into bite-sized pieces, perhaps even executed in phases, there may be natural inflection points in which to appoint new leadership or reappoint existing leadership. With this approach, the transitions could be aligned on the structure and timeline of the project and may be less disruptive than a strict 12-month cycle. </a:t>
            </a:r>
          </a:p>
          <a:p>
            <a:pPr marL="0" indent="0">
              <a:buNone/>
            </a:pPr>
            <a:r>
              <a:rPr lang="en-US" sz="2000" dirty="0"/>
              <a:t>Options</a:t>
            </a:r>
          </a:p>
          <a:p>
            <a:r>
              <a:rPr lang="en-US" sz="2000" dirty="0"/>
              <a:t>Leaders serve 12-month term with deliberate reappointment. What criteria must be affirmed for reappointment? How will we collect it? </a:t>
            </a:r>
          </a:p>
          <a:p>
            <a:pPr lvl="1"/>
            <a:r>
              <a:rPr lang="en-US" sz="2000" dirty="0"/>
              <a:t>Pros: Puts leaders on notice that leadership positions are not guaranteed.</a:t>
            </a:r>
          </a:p>
          <a:p>
            <a:pPr lvl="1"/>
            <a:r>
              <a:rPr lang="en-US" sz="2000" dirty="0"/>
              <a:t>Cons:  Does Council have bandwidth to engage in these annual reviews for multiple PDPs? If Council is slow to review or deliberately delays a review, it sends a poor message to leaders. Some may assume Council isn’t concerned with their performance. Others may assume it was just a threat.</a:t>
            </a:r>
            <a:r>
              <a:rPr lang="en-US" dirty="0"/>
              <a:t> #13 must tie closely to the expectations of #6 and #11</a:t>
            </a:r>
            <a:endParaRPr lang="en-US" sz="2000" dirty="0"/>
          </a:p>
          <a:p>
            <a:endParaRPr lang="en-US" dirty="0"/>
          </a:p>
        </p:txBody>
      </p:sp>
    </p:spTree>
    <p:extLst>
      <p:ext uri="{BB962C8B-B14F-4D97-AF65-F5344CB8AC3E}">
        <p14:creationId xmlns:p14="http://schemas.microsoft.com/office/powerpoint/2010/main" val="271462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490316" cy="450663"/>
          </a:xfrm>
        </p:spPr>
        <p:txBody>
          <a:bodyPr>
            <a:normAutofit fontScale="90000"/>
          </a:bodyPr>
          <a:lstStyle/>
          <a:p>
            <a:r>
              <a:rPr lang="en-US" dirty="0"/>
              <a:t>Appointing PDP Leadership for 12-Month Periods, cont.</a:t>
            </a:r>
          </a:p>
        </p:txBody>
      </p:sp>
      <p:sp>
        <p:nvSpPr>
          <p:cNvPr id="3" name="Content Placeholder 2"/>
          <p:cNvSpPr>
            <a:spLocks noGrp="1"/>
          </p:cNvSpPr>
          <p:nvPr>
            <p:ph sz="quarter" idx="10"/>
          </p:nvPr>
        </p:nvSpPr>
        <p:spPr/>
        <p:txBody>
          <a:bodyPr>
            <a:normAutofit/>
          </a:bodyPr>
          <a:lstStyle/>
          <a:p>
            <a:pPr marL="0" indent="0">
              <a:buNone/>
            </a:pPr>
            <a:r>
              <a:rPr lang="en-US" sz="2000" dirty="0"/>
              <a:t>Options, </a:t>
            </a:r>
            <a:r>
              <a:rPr lang="en-US" sz="2000" dirty="0" err="1"/>
              <a:t>cont</a:t>
            </a:r>
            <a:r>
              <a:rPr lang="en-US" sz="2000" dirty="0"/>
              <a:t>:</a:t>
            </a:r>
          </a:p>
          <a:p>
            <a:r>
              <a:rPr lang="en-US" sz="2000" dirty="0"/>
              <a:t>Leaders do not have term limit, but performance is reviewed annually (and that’s written into the charter). If during the annual review Council is not satisfied that the leader(s) are performing satisfactorily to the </a:t>
            </a:r>
            <a:r>
              <a:rPr lang="en-US" sz="2000" u="sng" dirty="0">
                <a:hlinkClick r:id="rId2" tooltip="https://urldefense.proofpoint.com/v2/url?u=https-3A__docs.google.com_document_d_1LqjpQ5ehXLDyTPOczR7PIFDTGcQA-5FAKS-2Dmeylna8Nww_edit-23heading-3Dh.v791l710xqjh&amp;d=DwMFaQ&amp;c=FmY1u3PJp6wrcrwll3mSVzgfkbPSS6sJms7xcl4I5cM&amp;r=UAy6fqdE7uFkRCc7uzN4yui8bwTtqofadZHiQEIO1vw&amp;m=66UZ35BSVORGyPrYdyrkgCPOoVf6CJwB46Sjs63ekC4&amp;s=I_JRObdxEr1fsVUwvtOyTbkI8y2WAZcynGVFWIfAW5E&amp;e="/>
              </a:rPr>
              <a:t>GNSO Working Group Expectations for Leaders [docs.google.com]</a:t>
            </a:r>
            <a:r>
              <a:rPr lang="en-US" sz="2000" dirty="0"/>
              <a:t> and the PDP’s charter, the leader(s) will be removed.</a:t>
            </a:r>
          </a:p>
          <a:p>
            <a:pPr lvl="1"/>
            <a:r>
              <a:rPr lang="en-US" sz="2000" dirty="0"/>
              <a:t>Pros:  Gives Council more flexibility as to when to take action and how.  If a leader is found to be struggling but improves with Council and/or Liaison advice/support, then he/she can continue and become an effective leader.</a:t>
            </a:r>
          </a:p>
          <a:p>
            <a:pPr lvl="1"/>
            <a:r>
              <a:rPr lang="en-US" sz="2000" dirty="0"/>
              <a:t>Cons: Assumption that leadership position won’t be challenged.</a:t>
            </a:r>
          </a:p>
          <a:p>
            <a:endParaRPr lang="en-US" dirty="0"/>
          </a:p>
        </p:txBody>
      </p:sp>
    </p:spTree>
    <p:extLst>
      <p:ext uri="{BB962C8B-B14F-4D97-AF65-F5344CB8AC3E}">
        <p14:creationId xmlns:p14="http://schemas.microsoft.com/office/powerpoint/2010/main" val="153532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490316" cy="450663"/>
          </a:xfrm>
        </p:spPr>
        <p:txBody>
          <a:bodyPr>
            <a:normAutofit fontScale="90000"/>
          </a:bodyPr>
          <a:lstStyle/>
          <a:p>
            <a:r>
              <a:rPr lang="en-US" dirty="0"/>
              <a:t>Anonymous Survey</a:t>
            </a:r>
          </a:p>
        </p:txBody>
      </p:sp>
      <p:sp>
        <p:nvSpPr>
          <p:cNvPr id="3" name="Content Placeholder 2"/>
          <p:cNvSpPr>
            <a:spLocks noGrp="1"/>
          </p:cNvSpPr>
          <p:nvPr>
            <p:ph sz="quarter" idx="10"/>
          </p:nvPr>
        </p:nvSpPr>
        <p:spPr>
          <a:xfrm>
            <a:off x="609600" y="959556"/>
            <a:ext cx="7907338" cy="5082469"/>
          </a:xfrm>
        </p:spPr>
        <p:txBody>
          <a:bodyPr>
            <a:normAutofit fontScale="92500" lnSpcReduction="20000"/>
          </a:bodyPr>
          <a:lstStyle/>
          <a:p>
            <a:r>
              <a:rPr lang="en-US" sz="2000" dirty="0"/>
              <a:t>While there was opposition to leadership surveys at the SPS, it might be worth revisiting, now that there is more detail available from PDP 3.0 work.</a:t>
            </a:r>
          </a:p>
          <a:p>
            <a:r>
              <a:rPr lang="en-US" sz="2000" dirty="0"/>
              <a:t>Some factors to consider in a potential survey include:</a:t>
            </a:r>
          </a:p>
          <a:p>
            <a:pPr lvl="1"/>
            <a:r>
              <a:rPr lang="en-US" sz="2000" u="sng" dirty="0"/>
              <a:t>Purpose</a:t>
            </a:r>
            <a:r>
              <a:rPr lang="en-US" sz="2000" dirty="0"/>
              <a:t>. One idea is this:  “Understand member perception of Working Group leaderships performance against what is expected of them in the </a:t>
            </a:r>
            <a:r>
              <a:rPr lang="en-US" sz="2000" u="sng" dirty="0">
                <a:hlinkClick r:id="rId2" tooltip="https://urldefense.proofpoint.com/v2/url?u=https-3A__docs.google.com_document_d_1LqjpQ5ehXLDyTPOczR7PIFDTGcQA-5FAKS-2Dmeylna8Nww_edit-23heading-3Dh.v791l710xqjh&amp;d=DwMFaQ&amp;c=FmY1u3PJp6wrcrwll3mSVzgfkbPSS6sJms7xcl4I5cM&amp;r=UAy6fqdE7uFkRCc7uzN4yui8bwTtqofadZHiQEIO1vw&amp;m=66UZ35BSVORGyPrYdyrkgCPOoVf6CJwB46Sjs63ekC4&amp;s=I_JRObdxEr1fsVUwvtOyTbkI8y2WAZcynGVFWIfAW5E&amp;e="/>
              </a:rPr>
              <a:t>GNSO Working Group Expectations for Leaders [docs.google.com]</a:t>
            </a:r>
            <a:r>
              <a:rPr lang="en-US" sz="2000" dirty="0"/>
              <a:t> and the PDP’s charter.”</a:t>
            </a:r>
          </a:p>
          <a:p>
            <a:pPr lvl="1"/>
            <a:r>
              <a:rPr lang="en-US" sz="2000" u="sng" dirty="0"/>
              <a:t>Frequency</a:t>
            </a:r>
            <a:r>
              <a:rPr lang="en-US" sz="2000" dirty="0"/>
              <a:t>. 12 months? 18 months? Something else (e.g., milestone)?</a:t>
            </a:r>
          </a:p>
          <a:p>
            <a:pPr lvl="1"/>
            <a:r>
              <a:rPr lang="en-US" sz="2000" u="sng" dirty="0"/>
              <a:t>Questions</a:t>
            </a:r>
            <a:r>
              <a:rPr lang="en-US" sz="2000" dirty="0"/>
              <a:t>. Base survey questions on key criteria from Improvements #6 and #11 that will factor into identifying successful or unsuccessful leadership.  Those criteria could be presented as statements, such as “Working Group documents represent the diversity of Working Group views” or “The Chair [or Working Group leadership] usually assumes a neutral role regarding substantive matters discussed by the Working Group.” Limit number of questions to 10 or so. The longer the survey, the less likely folks will be willing to complete it. We’ll end up getting responses from the outliers.</a:t>
            </a:r>
          </a:p>
          <a:p>
            <a:pPr lvl="1"/>
            <a:endParaRPr lang="en-US" sz="2000" dirty="0"/>
          </a:p>
          <a:p>
            <a:endParaRPr lang="en-US" dirty="0"/>
          </a:p>
        </p:txBody>
      </p:sp>
    </p:spTree>
    <p:extLst>
      <p:ext uri="{BB962C8B-B14F-4D97-AF65-F5344CB8AC3E}">
        <p14:creationId xmlns:p14="http://schemas.microsoft.com/office/powerpoint/2010/main" val="5200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490316" cy="450663"/>
          </a:xfrm>
        </p:spPr>
        <p:txBody>
          <a:bodyPr>
            <a:normAutofit fontScale="90000"/>
          </a:bodyPr>
          <a:lstStyle/>
          <a:p>
            <a:r>
              <a:rPr lang="en-US" dirty="0"/>
              <a:t>Anonymous Survey, cont.</a:t>
            </a:r>
          </a:p>
        </p:txBody>
      </p:sp>
      <p:sp>
        <p:nvSpPr>
          <p:cNvPr id="3" name="Content Placeholder 2"/>
          <p:cNvSpPr>
            <a:spLocks noGrp="1"/>
          </p:cNvSpPr>
          <p:nvPr>
            <p:ph sz="quarter" idx="10"/>
          </p:nvPr>
        </p:nvSpPr>
        <p:spPr/>
        <p:txBody>
          <a:bodyPr>
            <a:normAutofit/>
          </a:bodyPr>
          <a:lstStyle/>
          <a:p>
            <a:r>
              <a:rPr lang="en-US" sz="2000" dirty="0"/>
              <a:t>Some factors to consider in a potential survey include, cont.:</a:t>
            </a:r>
          </a:p>
          <a:p>
            <a:pPr lvl="1"/>
            <a:r>
              <a:rPr lang="en-US" sz="2000" u="sng" dirty="0"/>
              <a:t>Rating Scale</a:t>
            </a:r>
            <a:r>
              <a:rPr lang="en-US" sz="2000" dirty="0"/>
              <a:t>.  Suggest responses be presented as a model of something like “Strongly Agree, Agee, Neutral, Disagree, Strongly Disagree.”</a:t>
            </a:r>
          </a:p>
          <a:p>
            <a:pPr lvl="1"/>
            <a:r>
              <a:rPr lang="en-US" sz="2000" u="sng" dirty="0"/>
              <a:t>Anonymity</a:t>
            </a:r>
            <a:r>
              <a:rPr lang="en-US" sz="2000" dirty="0"/>
              <a:t>. If we want honest answers, I think we have to keep this survey anonymous. Should not assume we’re looking for bad behavior but rather we’re utilizing survey results to reinforce the aspects specifically asked in the survey in relation to the (monthly) reporting the Council receives and the formal expectations.</a:t>
            </a:r>
          </a:p>
          <a:p>
            <a:pPr lvl="1"/>
            <a:endParaRPr lang="en-US" sz="2000" dirty="0"/>
          </a:p>
          <a:p>
            <a:endParaRPr lang="en-US" dirty="0"/>
          </a:p>
        </p:txBody>
      </p:sp>
    </p:spTree>
    <p:extLst>
      <p:ext uri="{BB962C8B-B14F-4D97-AF65-F5344CB8AC3E}">
        <p14:creationId xmlns:p14="http://schemas.microsoft.com/office/powerpoint/2010/main" val="209550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490316" cy="450663"/>
          </a:xfrm>
        </p:spPr>
        <p:txBody>
          <a:bodyPr>
            <a:normAutofit fontScale="90000"/>
          </a:bodyPr>
          <a:lstStyle/>
          <a:p>
            <a:r>
              <a:rPr lang="en-US" dirty="0"/>
              <a:t>WG Challenge to Replace Leadership</a:t>
            </a:r>
          </a:p>
        </p:txBody>
      </p:sp>
      <p:sp>
        <p:nvSpPr>
          <p:cNvPr id="3" name="Content Placeholder 2"/>
          <p:cNvSpPr>
            <a:spLocks noGrp="1"/>
          </p:cNvSpPr>
          <p:nvPr>
            <p:ph sz="quarter" idx="10"/>
          </p:nvPr>
        </p:nvSpPr>
        <p:spPr/>
        <p:txBody>
          <a:bodyPr>
            <a:normAutofit/>
          </a:bodyPr>
          <a:lstStyle/>
          <a:p>
            <a:pPr marL="0" indent="0">
              <a:buNone/>
            </a:pPr>
            <a:r>
              <a:rPr lang="en-US" dirty="0"/>
              <a:t>Note: Replacement of leadership is more of a potential outcome from the review of PDP leadership, rather than an option to consider for performing the review. </a:t>
            </a:r>
          </a:p>
          <a:p>
            <a:pPr marL="0" indent="0">
              <a:buNone/>
            </a:pPr>
            <a:r>
              <a:rPr lang="en-US" dirty="0"/>
              <a:t>Question:</a:t>
            </a:r>
          </a:p>
          <a:p>
            <a:r>
              <a:rPr lang="en-US" dirty="0"/>
              <a:t>Is there more we want to consider beyond what Flip is leading in #9 and #15? </a:t>
            </a:r>
          </a:p>
          <a:p>
            <a:r>
              <a:rPr lang="en-US" dirty="0"/>
              <a:t>As managers of the PDP, it seems that the Council should be utilizing WG review and PDP monthly reporting to evaluate leadership performance. </a:t>
            </a:r>
          </a:p>
          <a:p>
            <a:r>
              <a:rPr lang="en-US" dirty="0"/>
              <a:t>Does Council need further procedures to allow it to remove any PDP leaders?</a:t>
            </a:r>
          </a:p>
          <a:p>
            <a:pPr lvl="1"/>
            <a:endParaRPr lang="en-US" sz="2000" dirty="0"/>
          </a:p>
          <a:p>
            <a:endParaRPr lang="en-US" dirty="0"/>
          </a:p>
        </p:txBody>
      </p:sp>
    </p:spTree>
    <p:extLst>
      <p:ext uri="{BB962C8B-B14F-4D97-AF65-F5344CB8AC3E}">
        <p14:creationId xmlns:p14="http://schemas.microsoft.com/office/powerpoint/2010/main" val="40204185"/>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25</TotalTime>
  <Words>353</Words>
  <Application>Microsoft Macintosh PowerPoint</Application>
  <PresentationFormat>On-screen Show (4:3)</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ICANNPPT_Arial_4x3_June 2017_potx</vt:lpstr>
      <vt:lpstr>#13. Review of Working Group Leadership</vt:lpstr>
      <vt:lpstr>Background/Intro for #13 </vt:lpstr>
      <vt:lpstr>Options and Considerations</vt:lpstr>
      <vt:lpstr>Appointing PDP Leadership for 12-Month Periods.</vt:lpstr>
      <vt:lpstr>Appointing PDP Leadership for 12-Month Periods, cont.</vt:lpstr>
      <vt:lpstr>Anonymous Survey</vt:lpstr>
      <vt:lpstr>Anonymous Survey, cont.</vt:lpstr>
      <vt:lpstr>WG Challenge to Replace Leadership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Review of Working Group Leadership</dc:title>
  <dc:creator>Steve Chan</dc:creator>
  <cp:lastModifiedBy>Steve Chan</cp:lastModifiedBy>
  <cp:revision>4</cp:revision>
  <cp:lastPrinted>2018-03-02T16:33:35Z</cp:lastPrinted>
  <dcterms:created xsi:type="dcterms:W3CDTF">2019-07-21T22:32:33Z</dcterms:created>
  <dcterms:modified xsi:type="dcterms:W3CDTF">2019-07-21T22:57:43Z</dcterms:modified>
</cp:coreProperties>
</file>