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handoutMasterIdLst>
    <p:handoutMasterId r:id="rId13"/>
  </p:handoutMasterIdLst>
  <p:sldIdLst>
    <p:sldId id="256" r:id="rId2"/>
    <p:sldId id="336" r:id="rId3"/>
    <p:sldId id="337" r:id="rId4"/>
    <p:sldId id="338" r:id="rId5"/>
    <p:sldId id="339" r:id="rId6"/>
    <p:sldId id="340" r:id="rId7"/>
    <p:sldId id="341" r:id="rId8"/>
    <p:sldId id="342" r:id="rId9"/>
    <p:sldId id="344" r:id="rId10"/>
    <p:sldId id="34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22">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538C"/>
    <a:srgbClr val="A34729"/>
    <a:srgbClr val="B87137"/>
    <a:srgbClr val="BA7132"/>
    <a:srgbClr val="A1472D"/>
    <a:srgbClr val="0E4B91"/>
    <a:srgbClr val="18548A"/>
    <a:srgbClr val="0B2F49"/>
    <a:srgbClr val="092F4B"/>
    <a:srgbClr val="17505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79" autoAdjust="0"/>
    <p:restoredTop sz="86409" autoAdjust="0"/>
  </p:normalViewPr>
  <p:slideViewPr>
    <p:cSldViewPr snapToGrid="0" snapToObjects="1">
      <p:cViewPr>
        <p:scale>
          <a:sx n="87" d="100"/>
          <a:sy n="87" d="100"/>
        </p:scale>
        <p:origin x="808" y="200"/>
      </p:cViewPr>
      <p:guideLst>
        <p:guide orient="horz" pos="142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8F13CC-A6A6-524A-A0F8-DAB9B298E3B6}" type="datetimeFigureOut">
              <a:rPr lang="en-US" smtClean="0"/>
              <a:t>11/1/17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CED518-EFD6-E34B-989E-6B6564A75595}" type="slidenum">
              <a:rPr lang="en-US" smtClean="0"/>
              <a:t>‹#›</a:t>
            </a:fld>
            <a:endParaRPr lang="en-US"/>
          </a:p>
        </p:txBody>
      </p:sp>
    </p:spTree>
    <p:extLst>
      <p:ext uri="{BB962C8B-B14F-4D97-AF65-F5344CB8AC3E}">
        <p14:creationId xmlns:p14="http://schemas.microsoft.com/office/powerpoint/2010/main" val="23140004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614CD-FA73-DF49-AA13-A5EF746D725A}" type="datetimeFigureOut">
              <a:rPr lang="en-US" smtClean="0"/>
              <a:t>11/1/17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002FF9-4628-B146-9948-95257A430692}" type="slidenum">
              <a:rPr lang="en-US" smtClean="0"/>
              <a:t>‹#›</a:t>
            </a:fld>
            <a:endParaRPr lang="en-US"/>
          </a:p>
        </p:txBody>
      </p:sp>
    </p:spTree>
    <p:extLst>
      <p:ext uri="{BB962C8B-B14F-4D97-AF65-F5344CB8AC3E}">
        <p14:creationId xmlns:p14="http://schemas.microsoft.com/office/powerpoint/2010/main" val="21568994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7E002FF9-4628-B146-9948-95257A430692}" type="slidenum">
              <a:rPr lang="en-US" smtClean="0"/>
              <a:t>1</a:t>
            </a:fld>
            <a:endParaRPr lang="en-US"/>
          </a:p>
        </p:txBody>
      </p:sp>
    </p:spTree>
    <p:extLst>
      <p:ext uri="{BB962C8B-B14F-4D97-AF65-F5344CB8AC3E}">
        <p14:creationId xmlns:p14="http://schemas.microsoft.com/office/powerpoint/2010/main" val="1661654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2</a:t>
            </a:fld>
            <a:endParaRPr lang="en-US"/>
          </a:p>
        </p:txBody>
      </p:sp>
    </p:spTree>
    <p:extLst>
      <p:ext uri="{BB962C8B-B14F-4D97-AF65-F5344CB8AC3E}">
        <p14:creationId xmlns:p14="http://schemas.microsoft.com/office/powerpoint/2010/main" val="1050118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4</a:t>
            </a:fld>
            <a:endParaRPr lang="en-US"/>
          </a:p>
        </p:txBody>
      </p:sp>
    </p:spTree>
    <p:extLst>
      <p:ext uri="{BB962C8B-B14F-4D97-AF65-F5344CB8AC3E}">
        <p14:creationId xmlns:p14="http://schemas.microsoft.com/office/powerpoint/2010/main" val="1655807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03404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spTree>
    <p:extLst>
      <p:ext uri="{BB962C8B-B14F-4D97-AF65-F5344CB8AC3E}">
        <p14:creationId xmlns:p14="http://schemas.microsoft.com/office/powerpoint/2010/main" val="13053726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20830832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4" name="Picture 3" descr="agenda2.jpg"/>
          <p:cNvPicPr>
            <a:picLocks noChangeAspect="1"/>
          </p:cNvPicPr>
          <p:nvPr userDrawn="1"/>
        </p:nvPicPr>
        <p:blipFill rotWithShape="1">
          <a:blip r:embed="rId2">
            <a:extLst>
              <a:ext uri="{28A0092B-C50C-407E-A947-70E740481C1C}">
                <a14:useLocalDpi xmlns:a14="http://schemas.microsoft.com/office/drawing/2010/main" val="0"/>
              </a:ext>
            </a:extLst>
          </a:blip>
          <a:srcRect l="19229" r="19889"/>
          <a:stretch/>
        </p:blipFill>
        <p:spPr>
          <a:xfrm>
            <a:off x="0" y="-2541"/>
            <a:ext cx="9144000" cy="6869049"/>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descr="agenda3.jpg"/>
          <p:cNvPicPr>
            <a:picLocks noChangeAspect="1"/>
          </p:cNvPicPr>
          <p:nvPr userDrawn="1"/>
        </p:nvPicPr>
        <p:blipFill rotWithShape="1">
          <a:blip r:embed="rId2">
            <a:extLst>
              <a:ext uri="{28A0092B-C50C-407E-A947-70E740481C1C}">
                <a14:useLocalDpi xmlns:a14="http://schemas.microsoft.com/office/drawing/2010/main" val="0"/>
              </a:ext>
            </a:extLst>
          </a:blip>
          <a:srcRect l="19206" r="19518"/>
          <a:stretch/>
        </p:blipFill>
        <p:spPr>
          <a:xfrm>
            <a:off x="0" y="0"/>
            <a:ext cx="9155981" cy="6876852"/>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40803308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4" r:id="rId4"/>
    <p:sldLayoutId id="2147483655" r:id="rId5"/>
    <p:sldLayoutId id="2147483663" r:id="rId6"/>
    <p:sldLayoutId id="2147483662" r:id="rId7"/>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92362" y="4503924"/>
            <a:ext cx="7643952" cy="1297791"/>
          </a:xfrm>
          <a:prstGeom prst="rect">
            <a:avLst/>
          </a:prstGeom>
          <a:noFill/>
        </p:spPr>
        <p:txBody>
          <a:bodyPr wrap="none" rtlCol="0">
            <a:spAutoFit/>
          </a:bodyPr>
          <a:lstStyle/>
          <a:p>
            <a:pPr>
              <a:lnSpc>
                <a:spcPts val="4700"/>
              </a:lnSpc>
            </a:pPr>
            <a:r>
              <a:rPr lang="en-US" sz="4000" smtClean="0">
                <a:solidFill>
                  <a:srgbClr val="FFFFFF"/>
                </a:solidFill>
                <a:latin typeface="Source Sans Pro"/>
                <a:cs typeface="Source Sans Pro"/>
              </a:rPr>
              <a:t>GNSO RDS </a:t>
            </a:r>
            <a:r>
              <a:rPr lang="en-US" sz="4000" dirty="0" smtClean="0">
                <a:solidFill>
                  <a:srgbClr val="FFFFFF"/>
                </a:solidFill>
                <a:latin typeface="Source Sans Pro"/>
                <a:cs typeface="Source Sans Pro"/>
              </a:rPr>
              <a:t>PDP </a:t>
            </a:r>
            <a:r>
              <a:rPr lang="mr-IN" sz="4000" dirty="0" smtClean="0">
                <a:solidFill>
                  <a:srgbClr val="FFFFFF"/>
                </a:solidFill>
                <a:latin typeface="Source Sans Pro"/>
                <a:cs typeface="Source Sans Pro"/>
              </a:rPr>
              <a:t>–</a:t>
            </a:r>
            <a:r>
              <a:rPr lang="en-US" sz="4000" dirty="0" smtClean="0">
                <a:solidFill>
                  <a:srgbClr val="FFFFFF"/>
                </a:solidFill>
                <a:latin typeface="Source Sans Pro"/>
                <a:cs typeface="Source Sans Pro"/>
              </a:rPr>
              <a:t> Drafting Team 7</a:t>
            </a:r>
          </a:p>
          <a:p>
            <a:pPr>
              <a:lnSpc>
                <a:spcPts val="4700"/>
              </a:lnSpc>
            </a:pPr>
            <a:endParaRPr lang="en-US" sz="4000" dirty="0">
              <a:solidFill>
                <a:srgbClr val="FFFFFF"/>
              </a:solidFill>
              <a:latin typeface="Source Sans Pro"/>
              <a:cs typeface="Source Sans Pro"/>
            </a:endParaRPr>
          </a:p>
        </p:txBody>
      </p:sp>
      <p:sp>
        <p:nvSpPr>
          <p:cNvPr id="4" name="TextBox 3"/>
          <p:cNvSpPr txBox="1"/>
          <p:nvPr/>
        </p:nvSpPr>
        <p:spPr>
          <a:xfrm>
            <a:off x="1792362" y="5152820"/>
            <a:ext cx="4136069" cy="461665"/>
          </a:xfrm>
          <a:prstGeom prst="rect">
            <a:avLst/>
          </a:prstGeom>
          <a:noFill/>
        </p:spPr>
        <p:txBody>
          <a:bodyPr wrap="none" rtlCol="0">
            <a:spAutoFit/>
          </a:bodyPr>
          <a:lstStyle/>
          <a:p>
            <a:r>
              <a:rPr lang="en-US" sz="2400" dirty="0" smtClean="0">
                <a:solidFill>
                  <a:srgbClr val="FFFFFF"/>
                </a:solidFill>
                <a:latin typeface="Source Sans Pro"/>
                <a:cs typeface="Source Sans Pro"/>
                <a:sym typeface="Wingdings"/>
              </a:rPr>
              <a:t>ICANN60  </a:t>
            </a:r>
            <a:r>
              <a:rPr lang="en-US" sz="2400" dirty="0" smtClean="0">
                <a:solidFill>
                  <a:srgbClr val="FFFFFF"/>
                </a:solidFill>
                <a:latin typeface="Source Sans Pro"/>
                <a:ea typeface="Wingdings"/>
                <a:cs typeface="Source Sans Pro"/>
                <a:sym typeface="Wingdings"/>
              </a:rPr>
              <a:t>|  November 1, 2017</a:t>
            </a:r>
            <a:endParaRPr lang="en-US" sz="2400" dirty="0">
              <a:solidFill>
                <a:srgbClr val="FFFFFF"/>
              </a:solidFill>
              <a:latin typeface="Source Sans Pro"/>
              <a:cs typeface="Source Sans Pro"/>
            </a:endParaRPr>
          </a:p>
        </p:txBody>
      </p:sp>
      <p:sp>
        <p:nvSpPr>
          <p:cNvPr id="5" name="TextBox 4"/>
          <p:cNvSpPr txBox="1"/>
          <p:nvPr/>
        </p:nvSpPr>
        <p:spPr>
          <a:xfrm>
            <a:off x="6145646" y="627196"/>
            <a:ext cx="184666" cy="369332"/>
          </a:xfrm>
          <a:prstGeom prst="rect">
            <a:avLst/>
          </a:prstGeom>
          <a:noFill/>
        </p:spPr>
        <p:txBody>
          <a:bodyPr wrap="none" rtlCol="0">
            <a:spAutoFit/>
          </a:bodyPr>
          <a:lstStyle/>
          <a:p>
            <a:endParaRPr lang="en-US" dirty="0"/>
          </a:p>
        </p:txBody>
      </p:sp>
      <p:sp>
        <p:nvSpPr>
          <p:cNvPr id="2" name="Rectangle 1"/>
          <p:cNvSpPr/>
          <p:nvPr/>
        </p:nvSpPr>
        <p:spPr>
          <a:xfrm>
            <a:off x="97690" y="88587"/>
            <a:ext cx="7639665" cy="1446550"/>
          </a:xfrm>
          <a:prstGeom prst="rect">
            <a:avLst/>
          </a:prstGeom>
        </p:spPr>
        <p:txBody>
          <a:bodyPr wrap="square">
            <a:spAutoFit/>
          </a:bodyPr>
          <a:lstStyle/>
          <a:p>
            <a:r>
              <a:rPr lang="en-US" sz="4400" b="1">
                <a:solidFill>
                  <a:schemeClr val="bg1"/>
                </a:solidFill>
                <a:latin typeface="Calibri" charset="0"/>
                <a:ea typeface="Calibri" charset="0"/>
                <a:cs typeface="Calibri" charset="0"/>
              </a:rPr>
              <a:t>Criminal Investigation or DNS Abuse Mitigation</a:t>
            </a:r>
            <a:r>
              <a:rPr lang="en-US" sz="4400">
                <a:solidFill>
                  <a:schemeClr val="bg1"/>
                </a:solidFill>
              </a:rPr>
              <a:t> </a:t>
            </a:r>
          </a:p>
        </p:txBody>
      </p:sp>
    </p:spTree>
    <p:extLst>
      <p:ext uri="{BB962C8B-B14F-4D97-AF65-F5344CB8AC3E}">
        <p14:creationId xmlns:p14="http://schemas.microsoft.com/office/powerpoint/2010/main" val="1367408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use Case </a:t>
            </a:r>
            <a:r>
              <a:rPr lang="mr-IN" dirty="0" smtClean="0"/>
              <a:t>–</a:t>
            </a:r>
            <a:r>
              <a:rPr lang="en-US" dirty="0" smtClean="0"/>
              <a:t> Domain Related to Other Crime </a:t>
            </a:r>
            <a:endParaRPr lang="en-US" dirty="0"/>
          </a:p>
        </p:txBody>
      </p:sp>
      <p:sp>
        <p:nvSpPr>
          <p:cNvPr id="3" name="Text Placeholder 2"/>
          <p:cNvSpPr>
            <a:spLocks noGrp="1"/>
          </p:cNvSpPr>
          <p:nvPr>
            <p:ph type="body" idx="4294967295"/>
          </p:nvPr>
        </p:nvSpPr>
        <p:spPr>
          <a:xfrm>
            <a:off x="628650" y="1235689"/>
            <a:ext cx="7886700" cy="4351338"/>
          </a:xfrm>
          <a:prstGeom prst="rect">
            <a:avLst/>
          </a:prstGeom>
        </p:spPr>
        <p:txBody>
          <a:bodyPr/>
          <a:lstStyle/>
          <a:p>
            <a:r>
              <a:rPr lang="en-US" sz="3200" kern="1200" dirty="0" smtClean="0">
                <a:solidFill>
                  <a:schemeClr val="tx1"/>
                </a:solidFill>
                <a:effectLst/>
                <a:latin typeface="+mn-lt"/>
                <a:ea typeface="+mn-ea"/>
                <a:cs typeface="+mn-cs"/>
              </a:rPr>
              <a:t>Determine domain ownership or involvement with operating a domain name tied to real-world criminal/abuse activities</a:t>
            </a:r>
            <a:r>
              <a:rPr lang="en-US" dirty="0" smtClean="0">
                <a:effectLst/>
              </a:rPr>
              <a:t> </a:t>
            </a:r>
            <a:endParaRPr lang="en-US" dirty="0"/>
          </a:p>
        </p:txBody>
      </p:sp>
    </p:spTree>
    <p:extLst>
      <p:ext uri="{BB962C8B-B14F-4D97-AF65-F5344CB8AC3E}">
        <p14:creationId xmlns:p14="http://schemas.microsoft.com/office/powerpoint/2010/main" val="246638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356" y="946445"/>
            <a:ext cx="8823287" cy="5509200"/>
          </a:xfrm>
          <a:prstGeom prst="rect">
            <a:avLst/>
          </a:prstGeom>
        </p:spPr>
        <p:txBody>
          <a:bodyPr wrap="square">
            <a:spAutoFit/>
          </a:bodyPr>
          <a:lstStyle/>
          <a:p>
            <a:r>
              <a:rPr lang="en-US" sz="3200" dirty="0"/>
              <a:t>The broad category of criminal investigation or DNS abuse mitigation covers all use of an RDS to support criminal and other investigations, abuse prevention, security incident response, and other activities to protect people, systems, and networks from detrimental activities.  </a:t>
            </a:r>
            <a:endParaRPr lang="en-US" sz="3200" dirty="0" smtClean="0"/>
          </a:p>
          <a:p>
            <a:endParaRPr lang="en-US" sz="3200" dirty="0"/>
          </a:p>
          <a:p>
            <a:r>
              <a:rPr lang="en-US" sz="3200" dirty="0" smtClean="0"/>
              <a:t>These </a:t>
            </a:r>
            <a:r>
              <a:rPr lang="en-US" sz="3200" dirty="0"/>
              <a:t>activities range from criminal activities like extortion, phishing, and provision of child abuse materials to abusive activities including denial-of-service attacks, spam, and harassment</a:t>
            </a:r>
            <a:r>
              <a:rPr lang="en-US" sz="3200" dirty="0" smtClean="0"/>
              <a:t>.</a:t>
            </a:r>
          </a:p>
        </p:txBody>
      </p:sp>
      <p:sp>
        <p:nvSpPr>
          <p:cNvPr id="4" name="Title 3"/>
          <p:cNvSpPr>
            <a:spLocks noGrp="1"/>
          </p:cNvSpPr>
          <p:nvPr>
            <p:ph type="title"/>
          </p:nvPr>
        </p:nvSpPr>
        <p:spPr>
          <a:xfrm>
            <a:off x="0" y="-7477"/>
            <a:ext cx="9144000" cy="756777"/>
          </a:xfrm>
          <a:prstGeom prst="rect">
            <a:avLst/>
          </a:prstGeom>
        </p:spPr>
        <p:txBody>
          <a:bodyPr/>
          <a:lstStyle/>
          <a:p>
            <a:r>
              <a:rPr lang="en-US" dirty="0" smtClean="0"/>
              <a:t>Definition</a:t>
            </a:r>
            <a:endParaRPr lang="en-US" dirty="0"/>
          </a:p>
        </p:txBody>
      </p:sp>
    </p:spTree>
    <p:extLst>
      <p:ext uri="{BB962C8B-B14F-4D97-AF65-F5344CB8AC3E}">
        <p14:creationId xmlns:p14="http://schemas.microsoft.com/office/powerpoint/2010/main" val="1901455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Users</a:t>
            </a:r>
            <a:endParaRPr lang="en-US" dirty="0"/>
          </a:p>
        </p:txBody>
      </p:sp>
      <p:sp>
        <p:nvSpPr>
          <p:cNvPr id="4" name="Text Placeholder 3"/>
          <p:cNvSpPr>
            <a:spLocks noGrp="1"/>
          </p:cNvSpPr>
          <p:nvPr>
            <p:ph type="body" idx="4294967295"/>
          </p:nvPr>
        </p:nvSpPr>
        <p:spPr>
          <a:xfrm>
            <a:off x="628650" y="940721"/>
            <a:ext cx="7886700" cy="4351338"/>
          </a:xfrm>
          <a:prstGeom prst="rect">
            <a:avLst/>
          </a:prstGeom>
        </p:spPr>
        <p:txBody>
          <a:bodyPr/>
          <a:lstStyle/>
          <a:p>
            <a:pPr rtl="0" eaLnBrk="1" latinLnBrk="0" hangingPunct="1"/>
            <a:r>
              <a:rPr lang="en-US" dirty="0" smtClean="0"/>
              <a:t>Law e</a:t>
            </a:r>
            <a:r>
              <a:rPr lang="en-US" sz="3200" kern="1200" dirty="0" smtClean="0">
                <a:solidFill>
                  <a:schemeClr val="tx1"/>
                </a:solidFill>
                <a:effectLst/>
                <a:latin typeface="+mn-lt"/>
                <a:ea typeface="+mn-ea"/>
                <a:cs typeface="+mn-cs"/>
              </a:rPr>
              <a:t>nforcement</a:t>
            </a:r>
          </a:p>
          <a:p>
            <a:pPr rtl="0" eaLnBrk="1" latinLnBrk="0" hangingPunct="1"/>
            <a:r>
              <a:rPr lang="en-US" dirty="0"/>
              <a:t>C</a:t>
            </a:r>
            <a:r>
              <a:rPr lang="en-US" sz="3200" kern="1200" dirty="0" smtClean="0">
                <a:solidFill>
                  <a:schemeClr val="tx1"/>
                </a:solidFill>
                <a:effectLst/>
                <a:latin typeface="+mn-lt"/>
                <a:ea typeface="+mn-ea"/>
                <a:cs typeface="+mn-cs"/>
              </a:rPr>
              <a:t>ybersecurity professionals</a:t>
            </a:r>
          </a:p>
          <a:p>
            <a:pPr rtl="0" eaLnBrk="1" latinLnBrk="0" hangingPunct="1"/>
            <a:r>
              <a:rPr lang="en-US" sz="3200" kern="1200" dirty="0" smtClean="0">
                <a:solidFill>
                  <a:schemeClr val="tx1"/>
                </a:solidFill>
                <a:effectLst/>
                <a:latin typeface="+mn-lt"/>
                <a:ea typeface="+mn-ea"/>
                <a:cs typeface="+mn-cs"/>
              </a:rPr>
              <a:t>IT administrators</a:t>
            </a:r>
          </a:p>
          <a:p>
            <a:pPr rtl="0" eaLnBrk="1" latinLnBrk="0" hangingPunct="1"/>
            <a:r>
              <a:rPr lang="en-US" dirty="0"/>
              <a:t>A</a:t>
            </a:r>
            <a:r>
              <a:rPr lang="en-US" sz="3200" kern="1200" dirty="0" smtClean="0">
                <a:solidFill>
                  <a:schemeClr val="tx1"/>
                </a:solidFill>
                <a:effectLst/>
                <a:latin typeface="+mn-lt"/>
                <a:ea typeface="+mn-ea"/>
                <a:cs typeface="+mn-cs"/>
              </a:rPr>
              <a:t>utomated protection systems</a:t>
            </a:r>
          </a:p>
          <a:p>
            <a:pPr rtl="0" eaLnBrk="1" latinLnBrk="0" hangingPunct="1"/>
            <a:r>
              <a:rPr lang="en-US" dirty="0" smtClean="0"/>
              <a:t>Other actors pursuing abuse issues</a:t>
            </a:r>
            <a:endParaRPr lang="en-US" dirty="0" smtClean="0">
              <a:effectLst/>
            </a:endParaRPr>
          </a:p>
        </p:txBody>
      </p:sp>
    </p:spTree>
    <p:extLst>
      <p:ext uri="{BB962C8B-B14F-4D97-AF65-F5344CB8AC3E}">
        <p14:creationId xmlns:p14="http://schemas.microsoft.com/office/powerpoint/2010/main" val="1280158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rtl="0" eaLnBrk="1" latinLnBrk="0" hangingPunct="1"/>
            <a:r>
              <a:rPr lang="en-US" dirty="0" smtClean="0"/>
              <a:t>Tasks</a:t>
            </a:r>
            <a:endParaRPr lang="en-US" dirty="0"/>
          </a:p>
        </p:txBody>
      </p:sp>
      <p:sp>
        <p:nvSpPr>
          <p:cNvPr id="3" name="Text Placeholder 2"/>
          <p:cNvSpPr>
            <a:spLocks noGrp="1"/>
          </p:cNvSpPr>
          <p:nvPr>
            <p:ph type="body" idx="4294967295"/>
          </p:nvPr>
        </p:nvSpPr>
        <p:spPr>
          <a:xfrm>
            <a:off x="628650" y="703177"/>
            <a:ext cx="7886700" cy="5432152"/>
          </a:xfrm>
          <a:prstGeom prst="rect">
            <a:avLst/>
          </a:prstGeom>
        </p:spPr>
        <p:txBody>
          <a:bodyPr>
            <a:normAutofit fontScale="92500" lnSpcReduction="20000"/>
          </a:bodyPr>
          <a:lstStyle/>
          <a:p>
            <a:pPr rtl="0" eaLnBrk="1" latinLnBrk="0" hangingPunct="1"/>
            <a:r>
              <a:rPr lang="en-US" dirty="0" smtClean="0"/>
              <a:t>D</a:t>
            </a:r>
            <a:r>
              <a:rPr lang="en-US" sz="3200" kern="1200" dirty="0" smtClean="0">
                <a:solidFill>
                  <a:schemeClr val="tx1"/>
                </a:solidFill>
                <a:effectLst/>
                <a:latin typeface="+mn-lt"/>
                <a:ea typeface="+mn-ea"/>
                <a:cs typeface="+mn-cs"/>
              </a:rPr>
              <a:t>epend upon the circumstances!</a:t>
            </a:r>
          </a:p>
          <a:p>
            <a:pPr rtl="0" eaLnBrk="1" latinLnBrk="0" hangingPunct="1"/>
            <a:r>
              <a:rPr lang="en-US" sz="3200" kern="1200" dirty="0" smtClean="0">
                <a:solidFill>
                  <a:schemeClr val="tx1"/>
                </a:solidFill>
                <a:effectLst/>
                <a:latin typeface="+mn-lt"/>
                <a:ea typeface="+mn-ea"/>
                <a:cs typeface="+mn-cs"/>
              </a:rPr>
              <a:t>Contact domain owners and/or the entities that provide services for an affected domain to </a:t>
            </a:r>
          </a:p>
          <a:p>
            <a:pPr lvl="1"/>
            <a:r>
              <a:rPr lang="en-US" sz="2800" dirty="0"/>
              <a:t>M</a:t>
            </a:r>
            <a:r>
              <a:rPr lang="en-US" sz="2800" kern="1200" dirty="0" smtClean="0">
                <a:solidFill>
                  <a:schemeClr val="tx1"/>
                </a:solidFill>
                <a:effectLst/>
                <a:latin typeface="+mn-lt"/>
                <a:ea typeface="+mn-ea"/>
                <a:cs typeface="+mn-cs"/>
              </a:rPr>
              <a:t>itigate problems</a:t>
            </a:r>
          </a:p>
          <a:p>
            <a:pPr lvl="1"/>
            <a:r>
              <a:rPr lang="en-US" dirty="0" smtClean="0"/>
              <a:t>G</a:t>
            </a:r>
            <a:r>
              <a:rPr lang="en-US" sz="2800" kern="1200" dirty="0" smtClean="0">
                <a:solidFill>
                  <a:schemeClr val="tx1"/>
                </a:solidFill>
                <a:effectLst/>
                <a:latin typeface="+mn-lt"/>
                <a:ea typeface="+mn-ea"/>
                <a:cs typeface="+mn-cs"/>
              </a:rPr>
              <a:t>ather evidence</a:t>
            </a:r>
          </a:p>
          <a:p>
            <a:pPr lvl="1"/>
            <a:r>
              <a:rPr lang="en-US" dirty="0"/>
              <a:t>N</a:t>
            </a:r>
            <a:r>
              <a:rPr lang="en-US" sz="2800" kern="1200" dirty="0" smtClean="0">
                <a:solidFill>
                  <a:schemeClr val="tx1"/>
                </a:solidFill>
                <a:effectLst/>
                <a:latin typeface="+mn-lt"/>
                <a:ea typeface="+mn-ea"/>
                <a:cs typeface="+mn-cs"/>
              </a:rPr>
              <a:t>otify them of compromises</a:t>
            </a:r>
          </a:p>
          <a:p>
            <a:pPr rtl="0" eaLnBrk="1" latinLnBrk="0" hangingPunct="1"/>
            <a:r>
              <a:rPr lang="en-US" dirty="0"/>
              <a:t>E</a:t>
            </a:r>
            <a:r>
              <a:rPr lang="en-US" sz="3200" kern="1200" dirty="0" smtClean="0">
                <a:solidFill>
                  <a:schemeClr val="tx1"/>
                </a:solidFill>
                <a:effectLst/>
                <a:latin typeface="+mn-lt"/>
                <a:ea typeface="+mn-ea"/>
                <a:cs typeface="+mn-cs"/>
              </a:rPr>
              <a:t>xpand investigations and associations to fully understand the scope of an abuse issue</a:t>
            </a:r>
          </a:p>
          <a:p>
            <a:pPr rtl="0" eaLnBrk="1" latinLnBrk="0" hangingPunct="1"/>
            <a:r>
              <a:rPr lang="en-US" dirty="0"/>
              <a:t>I</a:t>
            </a:r>
            <a:r>
              <a:rPr lang="en-US" sz="3200" kern="1200" dirty="0" smtClean="0">
                <a:solidFill>
                  <a:schemeClr val="tx1"/>
                </a:solidFill>
                <a:effectLst/>
                <a:latin typeface="+mn-lt"/>
                <a:ea typeface="+mn-ea"/>
                <a:cs typeface="+mn-cs"/>
              </a:rPr>
              <a:t>dentify Internet infrastructure involved with detrimental activities</a:t>
            </a:r>
          </a:p>
          <a:p>
            <a:pPr rtl="0" eaLnBrk="1" latinLnBrk="0" hangingPunct="1"/>
            <a:r>
              <a:rPr lang="en-US" dirty="0"/>
              <a:t>I</a:t>
            </a:r>
            <a:r>
              <a:rPr lang="en-US" sz="3200" kern="1200" dirty="0" smtClean="0">
                <a:solidFill>
                  <a:schemeClr val="tx1"/>
                </a:solidFill>
                <a:effectLst/>
                <a:latin typeface="+mn-lt"/>
                <a:ea typeface="+mn-ea"/>
                <a:cs typeface="+mn-cs"/>
              </a:rPr>
              <a:t>nform protection systems to take protective actions</a:t>
            </a:r>
          </a:p>
          <a:p>
            <a:pPr rtl="0" eaLnBrk="1" latinLnBrk="0" hangingPunct="1"/>
            <a:r>
              <a:rPr lang="en-US" dirty="0"/>
              <a:t>R</a:t>
            </a:r>
            <a:r>
              <a:rPr lang="en-US" sz="3200" kern="1200" dirty="0" smtClean="0">
                <a:solidFill>
                  <a:schemeClr val="tx1"/>
                </a:solidFill>
                <a:effectLst/>
                <a:latin typeface="+mn-lt"/>
                <a:ea typeface="+mn-ea"/>
                <a:cs typeface="+mn-cs"/>
              </a:rPr>
              <a:t>equest suspension of domain names</a:t>
            </a:r>
          </a:p>
        </p:txBody>
      </p:sp>
    </p:spTree>
    <p:extLst>
      <p:ext uri="{BB962C8B-B14F-4D97-AF65-F5344CB8AC3E}">
        <p14:creationId xmlns:p14="http://schemas.microsoft.com/office/powerpoint/2010/main" val="1263561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Categories of Actors</a:t>
            </a:r>
            <a:endParaRPr lang="en-US" dirty="0"/>
          </a:p>
        </p:txBody>
      </p:sp>
      <p:sp>
        <p:nvSpPr>
          <p:cNvPr id="3" name="Text Placeholder 2"/>
          <p:cNvSpPr>
            <a:spLocks noGrp="1"/>
          </p:cNvSpPr>
          <p:nvPr>
            <p:ph type="body" idx="4294967295"/>
          </p:nvPr>
        </p:nvSpPr>
        <p:spPr>
          <a:xfrm>
            <a:off x="628650" y="1825625"/>
            <a:ext cx="7886700" cy="4351338"/>
          </a:xfrm>
          <a:prstGeom prst="rect">
            <a:avLst/>
          </a:prstGeom>
        </p:spPr>
        <p:txBody>
          <a:bodyPr/>
          <a:lstStyle/>
          <a:p>
            <a:r>
              <a:rPr lang="en-US" dirty="0" smtClean="0"/>
              <a:t>I</a:t>
            </a:r>
            <a:r>
              <a:rPr lang="en-US" sz="3200" kern="1200" dirty="0" smtClean="0">
                <a:solidFill>
                  <a:schemeClr val="tx1"/>
                </a:solidFill>
                <a:effectLst/>
                <a:latin typeface="+mn-lt"/>
                <a:ea typeface="+mn-ea"/>
                <a:cs typeface="+mn-cs"/>
              </a:rPr>
              <a:t>ndividuals or small teams making ad-hoc data requests for single or small sets of domains</a:t>
            </a:r>
          </a:p>
          <a:p>
            <a:r>
              <a:rPr lang="en-US" sz="3200" kern="1200" dirty="0" smtClean="0">
                <a:solidFill>
                  <a:schemeClr val="tx1"/>
                </a:solidFill>
                <a:effectLst/>
                <a:latin typeface="+mn-lt"/>
                <a:ea typeface="+mn-ea"/>
                <a:cs typeface="+mn-cs"/>
              </a:rPr>
              <a:t>Automated processes that may query for information about thousands to millions of domains </a:t>
            </a:r>
            <a:endParaRPr lang="en-US" dirty="0"/>
          </a:p>
        </p:txBody>
      </p:sp>
    </p:spTree>
    <p:extLst>
      <p:ext uri="{BB962C8B-B14F-4D97-AF65-F5344CB8AC3E}">
        <p14:creationId xmlns:p14="http://schemas.microsoft.com/office/powerpoint/2010/main" val="2063968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Categories of Actions</a:t>
            </a:r>
            <a:endParaRPr lang="en-US" dirty="0"/>
          </a:p>
        </p:txBody>
      </p:sp>
      <p:sp>
        <p:nvSpPr>
          <p:cNvPr id="3" name="Text Placeholder 2"/>
          <p:cNvSpPr>
            <a:spLocks noGrp="1"/>
          </p:cNvSpPr>
          <p:nvPr>
            <p:ph type="body" idx="4294967295"/>
          </p:nvPr>
        </p:nvSpPr>
        <p:spPr>
          <a:xfrm>
            <a:off x="628650" y="1825625"/>
            <a:ext cx="7886700" cy="4351338"/>
          </a:xfrm>
          <a:prstGeom prst="rect">
            <a:avLst/>
          </a:prstGeom>
        </p:spPr>
        <p:txBody>
          <a:bodyPr/>
          <a:lstStyle/>
          <a:p>
            <a:r>
              <a:rPr lang="en-US" dirty="0" smtClean="0"/>
              <a:t>Determination of domain compromise vs. exclusive control</a:t>
            </a:r>
          </a:p>
          <a:p>
            <a:r>
              <a:rPr lang="en-US" dirty="0" smtClean="0"/>
              <a:t>Notification of appropriate parties to security and abuse issues</a:t>
            </a:r>
          </a:p>
          <a:p>
            <a:r>
              <a:rPr lang="en-US" dirty="0" smtClean="0"/>
              <a:t>Understanding scale and scope of incidents and campaigns</a:t>
            </a:r>
          </a:p>
        </p:txBody>
      </p:sp>
    </p:spTree>
    <p:extLst>
      <p:ext uri="{BB962C8B-B14F-4D97-AF65-F5344CB8AC3E}">
        <p14:creationId xmlns:p14="http://schemas.microsoft.com/office/powerpoint/2010/main" val="491305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RDS Touchpoints</a:t>
            </a:r>
            <a:r>
              <a:rPr lang="en-US" baseline="0" dirty="0" smtClean="0"/>
              <a:t> in the Category</a:t>
            </a:r>
            <a:endParaRPr lang="en-US" dirty="0"/>
          </a:p>
        </p:txBody>
      </p:sp>
      <p:sp>
        <p:nvSpPr>
          <p:cNvPr id="3" name="Text Placeholder 2"/>
          <p:cNvSpPr>
            <a:spLocks noGrp="1"/>
          </p:cNvSpPr>
          <p:nvPr>
            <p:ph type="body" idx="4294967295"/>
          </p:nvPr>
        </p:nvSpPr>
        <p:spPr>
          <a:xfrm>
            <a:off x="628650" y="1132451"/>
            <a:ext cx="7886700" cy="4351338"/>
          </a:xfrm>
          <a:prstGeom prst="rect">
            <a:avLst/>
          </a:prstGeom>
        </p:spPr>
        <p:txBody>
          <a:bodyPr/>
          <a:lstStyle/>
          <a:p>
            <a:r>
              <a:rPr lang="en-US" dirty="0" smtClean="0"/>
              <a:t>Indirect involvement of a domain name in some other criminal and/or abuse case</a:t>
            </a:r>
          </a:p>
          <a:p>
            <a:r>
              <a:rPr lang="en-US" dirty="0" smtClean="0"/>
              <a:t>Infrastructure affected by but not involved in an incident</a:t>
            </a:r>
          </a:p>
        </p:txBody>
      </p:sp>
    </p:spTree>
    <p:extLst>
      <p:ext uri="{BB962C8B-B14F-4D97-AF65-F5344CB8AC3E}">
        <p14:creationId xmlns:p14="http://schemas.microsoft.com/office/powerpoint/2010/main" val="1952458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use Cases </a:t>
            </a:r>
            <a:r>
              <a:rPr lang="mr-IN" dirty="0" smtClean="0"/>
              <a:t>–</a:t>
            </a:r>
            <a:r>
              <a:rPr lang="en-US" dirty="0" smtClean="0"/>
              <a:t> Individual Investigations</a:t>
            </a:r>
            <a:endParaRPr lang="en-US" dirty="0"/>
          </a:p>
        </p:txBody>
      </p:sp>
      <p:sp>
        <p:nvSpPr>
          <p:cNvPr id="3" name="Text Placeholder 2"/>
          <p:cNvSpPr>
            <a:spLocks noGrp="1"/>
          </p:cNvSpPr>
          <p:nvPr>
            <p:ph type="body" idx="4294967295"/>
          </p:nvPr>
        </p:nvSpPr>
        <p:spPr>
          <a:xfrm>
            <a:off x="628649" y="881727"/>
            <a:ext cx="8382615" cy="5401085"/>
          </a:xfrm>
          <a:prstGeom prst="rect">
            <a:avLst/>
          </a:prstGeom>
        </p:spPr>
        <p:txBody>
          <a:bodyPr>
            <a:normAutofit fontScale="92500" lnSpcReduction="10000"/>
          </a:bodyPr>
          <a:lstStyle/>
          <a:p>
            <a:r>
              <a:rPr lang="en-US" sz="3200" kern="1200" dirty="0" smtClean="0">
                <a:solidFill>
                  <a:schemeClr val="tx1"/>
                </a:solidFill>
                <a:effectLst/>
              </a:rPr>
              <a:t>Manual determination of domain status (malicious/compromised)</a:t>
            </a:r>
          </a:p>
          <a:p>
            <a:r>
              <a:rPr lang="en-US" sz="3200" kern="1200" dirty="0" smtClean="0">
                <a:solidFill>
                  <a:schemeClr val="tx1"/>
                </a:solidFill>
                <a:effectLst/>
                <a:latin typeface="+mn-lt"/>
                <a:ea typeface="+mn-ea"/>
                <a:cs typeface="+mn-cs"/>
              </a:rPr>
              <a:t>Notify parties responsible for a domain name that has had its website compromised</a:t>
            </a:r>
            <a:endParaRPr lang="en-US" sz="3200" kern="1200" dirty="0" smtClean="0">
              <a:solidFill>
                <a:schemeClr val="tx1"/>
              </a:solidFill>
              <a:effectLst/>
            </a:endParaRPr>
          </a:p>
          <a:p>
            <a:r>
              <a:rPr lang="en-US" sz="3200" kern="1200" dirty="0" smtClean="0">
                <a:solidFill>
                  <a:schemeClr val="tx1"/>
                </a:solidFill>
                <a:effectLst/>
                <a:latin typeface="+mn-lt"/>
                <a:ea typeface="+mn-ea"/>
                <a:cs typeface="+mn-cs"/>
              </a:rPr>
              <a:t>Notify parties responsible for a domain name that has had its management account compromised</a:t>
            </a:r>
            <a:endParaRPr lang="en-US" dirty="0"/>
          </a:p>
          <a:p>
            <a:r>
              <a:rPr lang="en-US" dirty="0"/>
              <a:t>Notify registrar </a:t>
            </a:r>
            <a:r>
              <a:rPr lang="en-US" dirty="0" smtClean="0"/>
              <a:t>of </a:t>
            </a:r>
            <a:r>
              <a:rPr lang="en-US" dirty="0"/>
              <a:t>malicious domain name registration for mitigation and/or evidence </a:t>
            </a:r>
            <a:r>
              <a:rPr lang="en-US" dirty="0" smtClean="0"/>
              <a:t>gathering</a:t>
            </a:r>
          </a:p>
          <a:p>
            <a:r>
              <a:rPr lang="en-US" sz="3200" kern="1200" dirty="0" smtClean="0">
                <a:solidFill>
                  <a:schemeClr val="tx1"/>
                </a:solidFill>
                <a:effectLst/>
                <a:latin typeface="+mn-lt"/>
                <a:ea typeface="+mn-ea"/>
                <a:cs typeface="+mn-cs"/>
              </a:rPr>
              <a:t>Expand knowledge from malicious domain to other domains involved in incident</a:t>
            </a:r>
            <a:endParaRPr lang="en-US" dirty="0" smtClean="0"/>
          </a:p>
        </p:txBody>
      </p:sp>
    </p:spTree>
    <p:extLst>
      <p:ext uri="{BB962C8B-B14F-4D97-AF65-F5344CB8AC3E}">
        <p14:creationId xmlns:p14="http://schemas.microsoft.com/office/powerpoint/2010/main" val="1275502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use Cases </a:t>
            </a:r>
            <a:r>
              <a:rPr lang="mr-IN" dirty="0" smtClean="0"/>
              <a:t>–</a:t>
            </a:r>
            <a:r>
              <a:rPr lang="en-US" dirty="0" smtClean="0"/>
              <a:t> </a:t>
            </a:r>
            <a:r>
              <a:rPr lang="en-US" sz="3200" b="0" i="0" kern="1200" baseline="0" dirty="0" smtClean="0">
                <a:solidFill>
                  <a:schemeClr val="bg1"/>
                </a:solidFill>
                <a:effectLst/>
                <a:latin typeface="Source Sans Pro"/>
                <a:ea typeface="+mj-ea"/>
                <a:cs typeface="Source Sans Pro"/>
              </a:rPr>
              <a:t>Automated Processes</a:t>
            </a:r>
            <a:r>
              <a:rPr lang="en-US" dirty="0" smtClean="0"/>
              <a:t> </a:t>
            </a:r>
            <a:endParaRPr lang="en-US" dirty="0"/>
          </a:p>
        </p:txBody>
      </p:sp>
      <p:sp>
        <p:nvSpPr>
          <p:cNvPr id="3" name="Text Placeholder 2"/>
          <p:cNvSpPr>
            <a:spLocks noGrp="1"/>
          </p:cNvSpPr>
          <p:nvPr>
            <p:ph type="body" idx="4294967295"/>
          </p:nvPr>
        </p:nvSpPr>
        <p:spPr>
          <a:xfrm>
            <a:off x="628649" y="881727"/>
            <a:ext cx="8382615" cy="5401085"/>
          </a:xfrm>
          <a:prstGeom prst="rect">
            <a:avLst/>
          </a:prstGeom>
        </p:spPr>
        <p:txBody>
          <a:bodyPr>
            <a:normAutofit/>
          </a:bodyPr>
          <a:lstStyle/>
          <a:p>
            <a:r>
              <a:rPr lang="en-US" dirty="0"/>
              <a:t>Automatically determine if a domain used for an attack is registered </a:t>
            </a:r>
            <a:r>
              <a:rPr lang="en-US" dirty="0" smtClean="0"/>
              <a:t>maliciously</a:t>
            </a:r>
          </a:p>
          <a:p>
            <a:r>
              <a:rPr lang="en-US" dirty="0"/>
              <a:t>Automatically create reputation score for domain names</a:t>
            </a:r>
            <a:r>
              <a:rPr lang="en-US" dirty="0"/>
              <a:t> </a:t>
            </a:r>
            <a:endParaRPr lang="en-US" dirty="0" smtClean="0"/>
          </a:p>
          <a:p>
            <a:r>
              <a:rPr lang="en-US" sz="3200" i="0" kern="1200" dirty="0" smtClean="0">
                <a:solidFill>
                  <a:schemeClr val="tx1"/>
                </a:solidFill>
                <a:effectLst/>
                <a:latin typeface="+mn-lt"/>
                <a:ea typeface="+mn-ea"/>
                <a:cs typeface="+mn-cs"/>
              </a:rPr>
              <a:t>Automated notifications of abuse</a:t>
            </a:r>
          </a:p>
          <a:p>
            <a:r>
              <a:rPr lang="en-US" sz="3200" kern="1200" dirty="0" smtClean="0">
                <a:solidFill>
                  <a:schemeClr val="tx1"/>
                </a:solidFill>
                <a:effectLst/>
                <a:latin typeface="+mn-lt"/>
                <a:ea typeface="+mn-ea"/>
                <a:cs typeface="+mn-cs"/>
              </a:rPr>
              <a:t>Automatically expand knowledge from one or more known malicious domains to other domains potentially part of the same issue</a:t>
            </a:r>
          </a:p>
        </p:txBody>
      </p:sp>
    </p:spTree>
    <p:extLst>
      <p:ext uri="{BB962C8B-B14F-4D97-AF65-F5344CB8AC3E}">
        <p14:creationId xmlns:p14="http://schemas.microsoft.com/office/powerpoint/2010/main" val="1932951078"/>
      </p:ext>
    </p:extLst>
  </p:cSld>
  <p:clrMapOvr>
    <a:masterClrMapping/>
  </p:clrMapOvr>
</p:sld>
</file>

<file path=ppt/theme/theme1.xml><?xml version="1.0" encoding="utf-8"?>
<a:theme xmlns:a="http://schemas.openxmlformats.org/drawingml/2006/main" name="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38504</TotalTime>
  <Words>395</Words>
  <Application>Microsoft Macintosh PowerPoint</Application>
  <PresentationFormat>On-screen Show (4:3)</PresentationFormat>
  <Paragraphs>49</Paragraphs>
  <Slides>10</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Calibri</vt:lpstr>
      <vt:lpstr>Source Sans Pro</vt:lpstr>
      <vt:lpstr>Source Sans Pro Light</vt:lpstr>
      <vt:lpstr>Wingdings</vt:lpstr>
      <vt:lpstr>Arial</vt:lpstr>
      <vt:lpstr>Office Theme</vt:lpstr>
      <vt:lpstr>PowerPoint Presentation</vt:lpstr>
      <vt:lpstr>Definition</vt:lpstr>
      <vt:lpstr>Users</vt:lpstr>
      <vt:lpstr>Tasks</vt:lpstr>
      <vt:lpstr>Categories of Actors</vt:lpstr>
      <vt:lpstr>Categories of Actions</vt:lpstr>
      <vt:lpstr>Other RDS Touchpoints in the Category</vt:lpstr>
      <vt:lpstr>Sample use Cases – Individual Investigations</vt:lpstr>
      <vt:lpstr>Sample use Cases – Automated Processes </vt:lpstr>
      <vt:lpstr>Sample use Case – Domain Related to Other Crime </vt:lpstr>
    </vt:vector>
  </TitlesOfParts>
  <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Abigail</dc:creator>
  <cp:lastModifiedBy>Rod Rasmussen</cp:lastModifiedBy>
  <cp:revision>441</cp:revision>
  <cp:lastPrinted>2017-06-22T15:17:15Z</cp:lastPrinted>
  <dcterms:created xsi:type="dcterms:W3CDTF">2015-01-07T16:11:05Z</dcterms:created>
  <dcterms:modified xsi:type="dcterms:W3CDTF">2017-11-01T11:26:08Z</dcterms:modified>
</cp:coreProperties>
</file>