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749" r:id="rId1"/>
    <p:sldMasterId id="2147483737" r:id="rId2"/>
    <p:sldMasterId id="2147483849" r:id="rId3"/>
  </p:sldMasterIdLst>
  <p:notesMasterIdLst>
    <p:notesMasterId r:id="rId16"/>
  </p:notesMasterIdLst>
  <p:handoutMasterIdLst>
    <p:handoutMasterId r:id="rId17"/>
  </p:handoutMasterIdLst>
  <p:sldIdLst>
    <p:sldId id="311" r:id="rId4"/>
    <p:sldId id="312" r:id="rId5"/>
    <p:sldId id="313" r:id="rId6"/>
    <p:sldId id="281" r:id="rId7"/>
    <p:sldId id="321" r:id="rId8"/>
    <p:sldId id="323" r:id="rId9"/>
    <p:sldId id="326" r:id="rId10"/>
    <p:sldId id="327" r:id="rId11"/>
    <p:sldId id="329" r:id="rId12"/>
    <p:sldId id="328" r:id="rId13"/>
    <p:sldId id="324" r:id="rId14"/>
    <p:sldId id="292" r:id="rId15"/>
  </p:sldIdLst>
  <p:sldSz cx="9144000" cy="6858000" type="screen4x3"/>
  <p:notesSz cx="6858000" cy="9144000"/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 indent="2286000">
      <a:defRPr>
        <a:latin typeface="Arial"/>
        <a:ea typeface="Arial"/>
        <a:cs typeface="Arial"/>
        <a:sym typeface="Arial"/>
      </a:defRPr>
    </a:lvl6pPr>
    <a:lvl7pPr indent="2743200">
      <a:defRPr>
        <a:latin typeface="Arial"/>
        <a:ea typeface="Arial"/>
        <a:cs typeface="Arial"/>
        <a:sym typeface="Arial"/>
      </a:defRPr>
    </a:lvl7pPr>
    <a:lvl8pPr indent="3200400">
      <a:defRPr>
        <a:latin typeface="Arial"/>
        <a:ea typeface="Arial"/>
        <a:cs typeface="Arial"/>
        <a:sym typeface="Arial"/>
      </a:defRPr>
    </a:lvl8pPr>
    <a:lvl9pPr indent="3657600">
      <a:defRPr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6D17"/>
    <a:srgbClr val="008000"/>
    <a:srgbClr val="CCCC66"/>
    <a:srgbClr val="FF0000"/>
    <a:srgbClr val="FF8000"/>
    <a:srgbClr val="E508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2F2F2"/>
          </a:solidFill>
        </a:fill>
      </a:tcStyle>
    </a:wholeTbl>
    <a:band2H>
      <a:tcTxStyle/>
      <a:tcStyle>
        <a:tcBdr/>
        <a:fill>
          <a:solidFill>
            <a:srgbClr val="F9F9F9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DDDDD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DDDDD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DDDDD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CDCDC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69696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69696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69696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CFCF"/>
          </a:solidFill>
        </a:fill>
      </a:tcStyle>
    </a:wholeTbl>
    <a:band2H>
      <a:tcTxStyle/>
      <a:tcStyle>
        <a:tcBdr/>
        <a:fill>
          <a:solidFill>
            <a:srgbClr val="E8E8E8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D4D4D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D4D4D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D4D4D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DDDDD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DDDDD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618" autoAdjust="0"/>
  </p:normalViewPr>
  <p:slideViewPr>
    <p:cSldViewPr>
      <p:cViewPr>
        <p:scale>
          <a:sx n="94" d="100"/>
          <a:sy n="94" d="100"/>
        </p:scale>
        <p:origin x="-2032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707D3-7D93-5E4B-A290-591854182B81}" type="datetimeFigureOut">
              <a:rPr lang="en-US" smtClean="0"/>
              <a:t>17-02-08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B1260-51D2-CE48-89FD-08D8DE69DB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8709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53" name="Shape 5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1178245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e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1.jpeg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8E3E-BF59-5E4B-BAF7-509A220C346E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24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6BFD5-0339-5E4C-A22D-DF0D5B404BF0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710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9DCDD-E44C-8A48-93FF-51EB1E5C0878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619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FB4D3-3473-5A43-A534-ECC5FFC42324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6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56875-148A-5743-AC04-941E1428B891}" type="datetime1">
              <a:rPr lang="en-CA" smtClean="0"/>
              <a:t>17-02-08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93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75D86-6E6B-504C-BA88-18503B1895F7}" type="datetime1">
              <a:rPr lang="en-CA" smtClean="0"/>
              <a:t>17-02-08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165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281F-A6CB-4843-A67D-5458E201EEE6}" type="datetime1">
              <a:rPr lang="en-CA" smtClean="0"/>
              <a:t>17-02-08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388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FEC2E-AB8B-9340-8019-9D768FB0FE3D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89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96E2-A596-CF4D-BBFE-31A4EE00A7BA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56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2609E-A308-E145-9F96-E01FEF004190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38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E8AF4-2AB6-2548-BDC3-34CB5404CEAD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824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AFEC-A6D0-804C-A790-DC547F2A1FFE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646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C3D2C-710E-ED41-B2DC-05D96252FBD5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802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FCF6C-2E91-EC45-B06B-4E44C9312636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804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8937-2C7F-BB43-8AAF-6B6D61EDF3A6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4572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C286C-A68C-094B-B6B9-664A6CCBBC40}" type="datetime1">
              <a:rPr lang="en-CA" smtClean="0"/>
              <a:t>17-02-08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247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B1A9-6418-3E46-8992-2A7942B97DEE}" type="datetime1">
              <a:rPr lang="en-CA" smtClean="0"/>
              <a:t>17-02-08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2440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7E62D-5055-A84E-A05A-545F83BB4406}" type="datetime1">
              <a:rPr lang="en-CA" smtClean="0"/>
              <a:t>17-02-08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4451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9EF3-47CB-AE4F-BA19-BCEC47287983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664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BF8EC-E07A-CF4B-9CF7-CCDD263C2066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261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FD72C-2BBA-B04C-BCBF-F31D126C6F2E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078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DC58D-4720-704C-9779-62A6A325F9AD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1331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7DFE686-E7C6-DE44-9C1F-8DB6A0D90692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6A6B8-E219-E346-B567-B9A0FA74DB0B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Watermar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D935FCD8-3175-C641-AA4A-558F92AC3E68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BCDA-E7B3-5944-9D51-6C07F090F070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Watermar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241AC-1F24-0F48-A87F-D518556B4ED5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14C1F-6F22-E94D-A793-C57F2A60B262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2CD98-7F9E-E846-A0FF-C02C32B9CF08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CAF1-FD81-0A42-BB24-06B7787AFF98}" type="datetime1">
              <a:rPr lang="en-CA" smtClean="0"/>
              <a:t>17-02-08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1B623-8B15-164A-82CE-E37B3BFFFC79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1F9E-6015-4F41-8FD8-933F1A056A21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D9DA4-ED5B-3941-82DC-D7A1A7004894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7DC97-1074-9542-AE4D-FA233BBA98B3}" type="datetime1">
              <a:rPr lang="en-CA" smtClean="0"/>
              <a:t>17-02-08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E69F3-8317-DF4A-8769-6B2CB52B0F39}" type="datetime1">
              <a:rPr lang="en-CA" smtClean="0"/>
              <a:t>17-02-08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3CAB-819E-134C-B1A9-1FA41B4F05CF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2A444-7227-074E-BAAB-FAD332BDE19B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417D-6282-5D49-85EC-03601F60CB1C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29E6-296D-0B4E-9693-75093C9158D9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8FB-3CD0-1F4E-A6C2-B3360129CC78}" type="datetime1">
              <a:rPr lang="en-CA" smtClean="0"/>
              <a:t>17-02-08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6B61-C2A3-324D-8E99-6F371F84A57F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0E6CA-DEC1-D240-B9BA-E8C9517ED439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20" Type="http://schemas.openxmlformats.org/officeDocument/2006/relationships/slideLayout" Target="../slideLayouts/slideLayout42.xml"/><Relationship Id="rId21" Type="http://schemas.openxmlformats.org/officeDocument/2006/relationships/theme" Target="../theme/theme3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DD741-DADF-1040-9CC4-47D37DEBC62D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144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0D287-168E-3D47-9CA9-BB01D67E76E1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D5E3C-AE82-1444-8A7C-DF89ADAF7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4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49477B95-1AD0-324F-B377-2C741B55DD4E}" type="datetime1">
              <a:rPr lang="en-CA" smtClean="0"/>
              <a:t>17-02-08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4358442F-1DDF-BE42-AD63-D37580DA6AB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  <p:sldLayoutId id="2147483861" r:id="rId12"/>
    <p:sldLayoutId id="2147483862" r:id="rId13"/>
    <p:sldLayoutId id="2147483863" r:id="rId14"/>
    <p:sldLayoutId id="2147483864" r:id="rId15"/>
    <p:sldLayoutId id="2147483865" r:id="rId16"/>
    <p:sldLayoutId id="2147483866" r:id="rId17"/>
    <p:sldLayoutId id="2147483867" r:id="rId18"/>
    <p:sldLayoutId id="2147483868" r:id="rId19"/>
    <p:sldLayoutId id="2147483869" r:id="rId20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hyperlink" Target="http://ec.europa.eu/justice/data-protection/article-29/documentation/opinion-recommendation/files/2013/wp203_en.pdf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315343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Privacy Protection for Domain Name Registrants at ICANN:  </a:t>
            </a:r>
            <a:br>
              <a:rPr lang="en-US" sz="4800" dirty="0" smtClean="0"/>
            </a:br>
            <a:r>
              <a:rPr lang="en-US" sz="4800" dirty="0" smtClean="0"/>
              <a:t>Discussion of Factors Important to the Determination of Purpose </a:t>
            </a:r>
            <a:endParaRPr lang="en-US" sz="4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Stephanie Perrin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President Digital Discretion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PhD Candidate, Faculty of Information U of Toronto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4120542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207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en-US" dirty="0" smtClean="0"/>
              <a:t>Outline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dirty="0" smtClean="0"/>
          </a:p>
          <a:p>
            <a:pPr marL="742950" indent="-742950">
              <a:buAutoNum type="arabicPeriod"/>
            </a:pPr>
            <a:r>
              <a:rPr lang="en-US" sz="3600" dirty="0" smtClean="0">
                <a:solidFill>
                  <a:srgbClr val="000090"/>
                </a:solidFill>
              </a:rPr>
              <a:t>Why is purpose important?</a:t>
            </a:r>
          </a:p>
          <a:p>
            <a:pPr marL="742950" indent="-742950">
              <a:buAutoNum type="arabicPeriod"/>
            </a:pPr>
            <a:r>
              <a:rPr lang="en-US" sz="3600" dirty="0" smtClean="0">
                <a:solidFill>
                  <a:srgbClr val="000090"/>
                </a:solidFill>
              </a:rPr>
              <a:t>What have the data protection commissioners said?</a:t>
            </a:r>
          </a:p>
          <a:p>
            <a:pPr marL="742950" indent="-742950">
              <a:buAutoNum type="arabicPeriod"/>
            </a:pPr>
            <a:r>
              <a:rPr lang="en-US" sz="3600" dirty="0" smtClean="0">
                <a:solidFill>
                  <a:srgbClr val="000090"/>
                </a:solidFill>
              </a:rPr>
              <a:t>Article 29 Opinion 2013</a:t>
            </a:r>
          </a:p>
          <a:p>
            <a:pPr marL="742950" indent="-742950">
              <a:buAutoNum type="arabicPeriod"/>
            </a:pPr>
            <a:r>
              <a:rPr lang="en-US" sz="3600" dirty="0" smtClean="0">
                <a:solidFill>
                  <a:srgbClr val="000090"/>
                </a:solidFill>
              </a:rPr>
              <a:t>Other data protection acts</a:t>
            </a:r>
          </a:p>
          <a:p>
            <a:pPr marL="742950" indent="-742950">
              <a:buAutoNum type="arabicPeriod"/>
            </a:pPr>
            <a:endParaRPr lang="en-US" sz="36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44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4400" dirty="0" smtClean="0">
              <a:solidFill>
                <a:srgbClr val="00009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941761" cy="219547"/>
          </a:xfrm>
        </p:spPr>
        <p:txBody>
          <a:bodyPr/>
          <a:lstStyle/>
          <a:p>
            <a:r>
              <a:rPr lang="en-US" dirty="0" smtClean="0"/>
              <a:t>Perrin Privacy Protection at ICANN :Purpose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z="6000" smtClean="0"/>
              <a:t>2</a:t>
            </a:fld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559150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en-US" sz="4400" dirty="0" smtClean="0"/>
              <a:t>Importance of Purpose Limitation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pPr>
              <a:buFont typeface="Arial"/>
              <a:buChar char="•"/>
            </a:pPr>
            <a:r>
              <a:rPr lang="en-US" sz="4400" dirty="0" smtClean="0">
                <a:solidFill>
                  <a:srgbClr val="000090"/>
                </a:solidFill>
              </a:rPr>
              <a:t>A broad interpretation of the purpose of collection, use and disclosure allows subsequent reuse for different reasons</a:t>
            </a:r>
          </a:p>
          <a:p>
            <a:pPr>
              <a:buFont typeface="Arial"/>
              <a:buChar char="•"/>
            </a:pPr>
            <a:r>
              <a:rPr lang="en-US" sz="4400" dirty="0" smtClean="0">
                <a:solidFill>
                  <a:srgbClr val="000090"/>
                </a:solidFill>
              </a:rPr>
              <a:t>Purpose limitation is the first premise of data protection analysis, purpose must be narrow, proportionate</a:t>
            </a:r>
          </a:p>
          <a:p>
            <a:pPr>
              <a:buFont typeface="Arial"/>
              <a:buChar char="•"/>
            </a:pPr>
            <a:endParaRPr lang="en-US" sz="4400" dirty="0" smtClean="0">
              <a:solidFill>
                <a:srgbClr val="00009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Perrin: Privacy Protection at ICANN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z="6000" smtClean="0"/>
              <a:t>3</a:t>
            </a:fld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552919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2013 Registrars Accreditation Agreement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4400" dirty="0" smtClean="0"/>
              <a:t>WHOIS data delivery requirements are stipulated here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400" dirty="0" smtClean="0"/>
              <a:t>Registrant data collection and retention requirements for law enforcement purposes (2 years after last contact with registrant)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400" dirty="0" smtClean="0"/>
              <a:t>Registrant data escrowed in US for recovery and legal issues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400" dirty="0" smtClean="0"/>
              <a:t>Data must be available for bulk processing by third party service providers</a:t>
            </a:r>
          </a:p>
          <a:p>
            <a:pPr marL="0" indent="0">
              <a:buNone/>
            </a:pPr>
            <a:endParaRPr lang="en-US" sz="44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4400" dirty="0" smtClean="0">
              <a:solidFill>
                <a:srgbClr val="00009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z="6000" smtClean="0"/>
              <a:t>4</a:t>
            </a:fld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229653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en-US" sz="4400" dirty="0" smtClean="0"/>
              <a:t>Factors in the Analysis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pPr marL="908050" lvl="1">
              <a:buFont typeface="Arial"/>
              <a:buChar char="•"/>
            </a:pPr>
            <a:r>
              <a:rPr lang="en-US" sz="3400" dirty="0" smtClean="0">
                <a:solidFill>
                  <a:srgbClr val="000000"/>
                </a:solidFill>
              </a:rPr>
              <a:t>ICANN is the data controller</a:t>
            </a:r>
          </a:p>
          <a:p>
            <a:pPr marL="908050" lvl="1">
              <a:buFont typeface="Arial"/>
              <a:buChar char="•"/>
            </a:pPr>
            <a:r>
              <a:rPr lang="en-US" sz="3400" dirty="0" smtClean="0">
                <a:solidFill>
                  <a:srgbClr val="000000"/>
                </a:solidFill>
              </a:rPr>
              <a:t>Registrars are data processors with respect to all data mandated by the RAA, data controllers for their customer relations data</a:t>
            </a:r>
          </a:p>
          <a:p>
            <a:pPr marL="908050" lvl="1">
              <a:buFont typeface="Arial"/>
              <a:buChar char="•"/>
            </a:pPr>
            <a:r>
              <a:rPr lang="en-US" sz="3400" dirty="0">
                <a:solidFill>
                  <a:srgbClr val="000000"/>
                </a:solidFill>
              </a:rPr>
              <a:t>R</a:t>
            </a:r>
            <a:r>
              <a:rPr lang="en-US" sz="3400" dirty="0" smtClean="0">
                <a:solidFill>
                  <a:srgbClr val="000000"/>
                </a:solidFill>
              </a:rPr>
              <a:t>egistries are data processors with respect to the data required by their contracts, including PICs</a:t>
            </a:r>
          </a:p>
          <a:p>
            <a:pPr marL="908050" lvl="1">
              <a:buFont typeface="Arial"/>
              <a:buChar char="•"/>
            </a:pPr>
            <a:r>
              <a:rPr lang="en-US" sz="3400" dirty="0" smtClean="0">
                <a:solidFill>
                  <a:srgbClr val="000000"/>
                </a:solidFill>
              </a:rPr>
              <a:t>Purpose needs to be established in the context of ICANN’s mandate and mission</a:t>
            </a:r>
          </a:p>
          <a:p>
            <a:pPr marL="908050" lvl="1">
              <a:buFont typeface="Arial"/>
              <a:buChar char="•"/>
            </a:pPr>
            <a:endParaRPr lang="en-US" sz="3400" dirty="0" smtClean="0">
              <a:solidFill>
                <a:srgbClr val="000000"/>
              </a:solidFill>
            </a:endParaRPr>
          </a:p>
          <a:p>
            <a:pPr marL="908050" lvl="1">
              <a:buFont typeface="Arial"/>
              <a:buChar char="•"/>
            </a:pPr>
            <a:endParaRPr lang="en-US" sz="3400" dirty="0" smtClean="0">
              <a:solidFill>
                <a:srgbClr val="000000"/>
              </a:solidFill>
            </a:endParaRPr>
          </a:p>
          <a:p>
            <a:pPr marL="908050" lvl="1">
              <a:buFont typeface="Arial"/>
              <a:buChar char="•"/>
            </a:pPr>
            <a:endParaRPr lang="en-US" sz="3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44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4400" dirty="0" smtClean="0">
              <a:solidFill>
                <a:srgbClr val="00009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Perrin: Privacy Protection at ICANN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z="6000" smtClean="0"/>
              <a:t>5</a:t>
            </a:fld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361865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US" sz="4400" dirty="0" smtClean="0"/>
              <a:t>What have the EU DPAs said?</a:t>
            </a:r>
            <a:endParaRPr sz="44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85000" lnSpcReduction="20000"/>
          </a:bodyPr>
          <a:lstStyle/>
          <a:p>
            <a:pPr>
              <a:buFont typeface="Arial"/>
              <a:buChar char="•"/>
            </a:pPr>
            <a:r>
              <a:rPr lang="en-US" sz="3600" dirty="0" smtClean="0">
                <a:ea typeface="ＭＳ Ｐゴシック" charset="0"/>
                <a:cs typeface="Goudy Old Style"/>
              </a:rPr>
              <a:t>Art 29: </a:t>
            </a:r>
            <a:r>
              <a:rPr lang="en-US" sz="3600" dirty="0"/>
              <a:t>5/2000 The Use of Public Directories for Reverse of Multi-criteria Searching </a:t>
            </a:r>
            <a:r>
              <a:rPr lang="en-US" sz="3600" dirty="0" smtClean="0"/>
              <a:t>Services:  </a:t>
            </a:r>
            <a:r>
              <a:rPr lang="en-US" sz="3600" dirty="0"/>
              <a:t>n</a:t>
            </a:r>
            <a:r>
              <a:rPr lang="en-US" sz="3600" dirty="0" smtClean="0"/>
              <a:t>ew </a:t>
            </a:r>
            <a:r>
              <a:rPr lang="en-US" sz="3600" dirty="0"/>
              <a:t>purpose not compatible with original</a:t>
            </a:r>
            <a:endParaRPr lang="en-CA" sz="3600" dirty="0"/>
          </a:p>
          <a:p>
            <a:pPr>
              <a:buFont typeface="Arial"/>
              <a:buChar char="•"/>
            </a:pPr>
            <a:r>
              <a:rPr lang="en-CA" sz="3300" dirty="0" smtClean="0"/>
              <a:t>IWGDPT 2000:  Common position on WHOIS: </a:t>
            </a:r>
            <a:r>
              <a:rPr lang="en-US" sz="3300" dirty="0"/>
              <a:t>State purpose, restrict data published, restrict marketing and secondary use</a:t>
            </a:r>
            <a:r>
              <a:rPr lang="en-CA" sz="3300" dirty="0"/>
              <a:t> </a:t>
            </a:r>
            <a:r>
              <a:rPr lang="en-CA" sz="3300" dirty="0" smtClean="0"/>
              <a:t> </a:t>
            </a:r>
            <a:endParaRPr lang="en-US" sz="3300" dirty="0" smtClean="0"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r>
              <a:rPr lang="en-US" sz="3300" dirty="0" smtClean="0">
                <a:ea typeface="ＭＳ Ｐゴシック" charset="0"/>
                <a:cs typeface="Goudy Old Style"/>
              </a:rPr>
              <a:t>2003  </a:t>
            </a:r>
            <a:r>
              <a:rPr lang="en-US" sz="3300" dirty="0"/>
              <a:t>EC </a:t>
            </a:r>
            <a:r>
              <a:rPr lang="en-US" sz="3300" dirty="0" smtClean="0"/>
              <a:t>DG15</a:t>
            </a:r>
            <a:r>
              <a:rPr lang="en-CA" sz="3300" dirty="0" smtClean="0"/>
              <a:t>: </a:t>
            </a:r>
            <a:r>
              <a:rPr lang="en-US" sz="3300" dirty="0"/>
              <a:t>Note reverse directories, define purpose, proportionality</a:t>
            </a:r>
            <a:r>
              <a:rPr lang="en-CA" sz="3300" dirty="0"/>
              <a:t> </a:t>
            </a:r>
            <a:endParaRPr lang="en-US" sz="3300" dirty="0" smtClean="0"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r>
              <a:rPr lang="en-US" sz="3300" dirty="0" smtClean="0">
                <a:latin typeface="Goudy Old Style"/>
                <a:ea typeface="ＭＳ Ｐゴシック" charset="0"/>
                <a:cs typeface="Goudy Old Style"/>
              </a:rPr>
              <a:t>2003 </a:t>
            </a:r>
            <a:r>
              <a:rPr lang="en-US" sz="3300" dirty="0" err="1" smtClean="0">
                <a:latin typeface="Goudy Old Style"/>
                <a:ea typeface="ＭＳ Ｐゴシック" charset="0"/>
                <a:cs typeface="Goudy Old Style"/>
              </a:rPr>
              <a:t>IWGDPT:</a:t>
            </a:r>
            <a:r>
              <a:rPr lang="en-US" sz="3300" dirty="0" err="1"/>
              <a:t>Letter</a:t>
            </a:r>
            <a:r>
              <a:rPr lang="en-US" sz="3300" dirty="0"/>
              <a:t> to ICANN re Names Council WHOIS task </a:t>
            </a:r>
            <a:r>
              <a:rPr lang="en-US" sz="3300" dirty="0" smtClean="0"/>
              <a:t>force</a:t>
            </a:r>
            <a:r>
              <a:rPr lang="en-CA" sz="3300" dirty="0" smtClean="0"/>
              <a:t>:  </a:t>
            </a:r>
            <a:r>
              <a:rPr lang="en-US" sz="3200" dirty="0"/>
              <a:t>Notes earlier interventions, define purpose, objection to searching by name</a:t>
            </a:r>
            <a:endParaRPr lang="en-CA" sz="3200" dirty="0"/>
          </a:p>
          <a:p>
            <a:pPr>
              <a:buFont typeface="Arial"/>
              <a:buChar char="•"/>
            </a:pPr>
            <a:endParaRPr lang="en-US" sz="3300" dirty="0" smtClean="0">
              <a:latin typeface="Goudy Old Style"/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0" indent="0">
              <a:buNone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 smtClean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37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US" sz="4400" dirty="0" smtClean="0"/>
              <a:t>What have the EU DPAs said?</a:t>
            </a:r>
            <a:endParaRPr sz="44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7500" lnSpcReduction="20000"/>
          </a:bodyPr>
          <a:lstStyle/>
          <a:p>
            <a:pPr>
              <a:buFont typeface="Arial"/>
              <a:buChar char="•"/>
            </a:pPr>
            <a:r>
              <a:rPr lang="en-US" sz="3600" dirty="0" smtClean="0">
                <a:ea typeface="ＭＳ Ｐゴシック" charset="0"/>
                <a:cs typeface="Goudy Old Style"/>
              </a:rPr>
              <a:t>2003 Art 29: </a:t>
            </a:r>
            <a:r>
              <a:rPr lang="en-US" sz="3200" dirty="0"/>
              <a:t>Opinion 2/2003 on </a:t>
            </a:r>
            <a:r>
              <a:rPr lang="en-US" sz="3200" dirty="0" smtClean="0"/>
              <a:t>WHOIS:  </a:t>
            </a:r>
            <a:r>
              <a:rPr lang="en-US" sz="3600" dirty="0"/>
              <a:t>Summary of views expressed so far, response to WHOIS task force</a:t>
            </a:r>
            <a:r>
              <a:rPr lang="en-CA" sz="3600" dirty="0"/>
              <a:t> </a:t>
            </a:r>
            <a:endParaRPr lang="en-CA" sz="3600" dirty="0" smtClean="0"/>
          </a:p>
          <a:p>
            <a:pPr>
              <a:buFont typeface="Arial"/>
              <a:buChar char="•"/>
            </a:pPr>
            <a:r>
              <a:rPr lang="en-US" sz="3600" dirty="0" smtClean="0"/>
              <a:t>2006 Art 29:  Letter </a:t>
            </a:r>
            <a:r>
              <a:rPr lang="en-US" sz="3600" dirty="0"/>
              <a:t>to ICANN 22/06 </a:t>
            </a:r>
            <a:r>
              <a:rPr lang="en-US" sz="3600" dirty="0" err="1"/>
              <a:t>Schaar</a:t>
            </a:r>
            <a:r>
              <a:rPr lang="en-US" sz="3600" dirty="0"/>
              <a:t> to Cerf </a:t>
            </a:r>
            <a:r>
              <a:rPr lang="en-US" sz="3600" dirty="0" smtClean="0"/>
              <a:t>re WHOIS discussions:</a:t>
            </a:r>
            <a:r>
              <a:rPr lang="en-CA" sz="3600" dirty="0" smtClean="0"/>
              <a:t> </a:t>
            </a:r>
            <a:r>
              <a:rPr lang="en-US" sz="3600" dirty="0"/>
              <a:t>Purpose not defined, data must be </a:t>
            </a:r>
            <a:r>
              <a:rPr lang="en-US" sz="3600" dirty="0" smtClean="0"/>
              <a:t>limited</a:t>
            </a:r>
          </a:p>
          <a:p>
            <a:pPr>
              <a:buFont typeface="Arial"/>
              <a:buChar char="•"/>
            </a:pPr>
            <a:r>
              <a:rPr lang="en-US" sz="3600" dirty="0" smtClean="0"/>
              <a:t>2007 Art 29: </a:t>
            </a:r>
            <a:r>
              <a:rPr lang="en-US" sz="3600" dirty="0"/>
              <a:t>Letter to ICANN 12/03 </a:t>
            </a:r>
            <a:r>
              <a:rPr lang="en-US" sz="3600" dirty="0" err="1"/>
              <a:t>Schaar</a:t>
            </a:r>
            <a:r>
              <a:rPr lang="en-US" sz="3600" dirty="0"/>
              <a:t> to Cerf re WHOIS Task </a:t>
            </a:r>
            <a:r>
              <a:rPr lang="en-US" sz="3600" dirty="0" smtClean="0"/>
              <a:t>Force:  </a:t>
            </a:r>
            <a:r>
              <a:rPr lang="en-US" sz="3600" dirty="0"/>
              <a:t>Expresses same concerns as earlier </a:t>
            </a:r>
            <a:endParaRPr lang="en-CA" sz="3600" dirty="0"/>
          </a:p>
          <a:p>
            <a:pPr>
              <a:buFont typeface="Arial"/>
              <a:buChar char="•"/>
            </a:pPr>
            <a:r>
              <a:rPr lang="en-CA" sz="3600" dirty="0" smtClean="0"/>
              <a:t> 2014 EDPS: </a:t>
            </a:r>
            <a:r>
              <a:rPr lang="en-US" sz="3600" dirty="0"/>
              <a:t>Letter to ICANN 17/04 </a:t>
            </a:r>
            <a:r>
              <a:rPr lang="en-US" sz="3600" dirty="0" err="1"/>
              <a:t>Hustinx</a:t>
            </a:r>
            <a:r>
              <a:rPr lang="en-US" sz="3600" dirty="0"/>
              <a:t> to </a:t>
            </a:r>
            <a:r>
              <a:rPr lang="en-US" sz="3600" dirty="0" smtClean="0"/>
              <a:t>Jeffrey:  </a:t>
            </a:r>
            <a:r>
              <a:rPr lang="en-US" sz="3200" dirty="0"/>
              <a:t>Data retention practices required by RAA are not in compliance with EU Charter of Rights</a:t>
            </a:r>
            <a:endParaRPr lang="en-CA" sz="32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US" sz="3300" dirty="0" smtClean="0">
              <a:latin typeface="Goudy Old Style"/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0" indent="0">
              <a:buNone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 smtClean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882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US" sz="4400" dirty="0"/>
              <a:t>Article 29 Opinion 2013</a:t>
            </a:r>
            <a:br>
              <a:rPr lang="en-US" sz="4400" dirty="0"/>
            </a:br>
            <a:endParaRPr sz="44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CA" sz="3600" dirty="0">
                <a:hlinkClick r:id="rId2"/>
              </a:rPr>
              <a:t>http://ec.europa.eu/justice/data-protection/article-29/documentation/opinion-recommendation/files/2013/</a:t>
            </a:r>
            <a:r>
              <a:rPr lang="en-CA" sz="3600" dirty="0" smtClean="0">
                <a:hlinkClick r:id="rId2"/>
              </a:rPr>
              <a:t>wp203_en.pdf</a:t>
            </a:r>
            <a:r>
              <a:rPr lang="en-CA" sz="3600" dirty="0" smtClean="0"/>
              <a:t>  Prepared as advice concerning the proposed regulation, discusses issues surrounding purpose limitation</a:t>
            </a:r>
          </a:p>
          <a:p>
            <a:pPr marL="0" indent="0">
              <a:buNone/>
            </a:pPr>
            <a:endParaRPr lang="en-CA" sz="36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US" sz="3300" dirty="0" smtClean="0">
              <a:latin typeface="Goudy Old Style"/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0" indent="0">
              <a:buNone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 smtClean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828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US" sz="4400" dirty="0" smtClean="0"/>
              <a:t>Other Jurisdictions</a:t>
            </a:r>
            <a:r>
              <a:rPr lang="en-US" sz="4400" dirty="0"/>
              <a:t/>
            </a:r>
            <a:br>
              <a:rPr lang="en-US" sz="4400" dirty="0"/>
            </a:br>
            <a:endParaRPr sz="44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85000" lnSpcReduction="20000"/>
          </a:bodyPr>
          <a:lstStyle/>
          <a:p>
            <a:r>
              <a:rPr lang="en-CA" sz="3600" dirty="0" smtClean="0"/>
              <a:t>Revised OECD Guidelines:  </a:t>
            </a:r>
            <a:r>
              <a:rPr lang="en-CA" sz="3600" dirty="0"/>
              <a:t>Purpose Specification Principle </a:t>
            </a:r>
          </a:p>
          <a:p>
            <a:r>
              <a:rPr lang="en-CA" sz="3600" dirty="0"/>
              <a:t>9</a:t>
            </a:r>
            <a:r>
              <a:rPr lang="en-CA" sz="3600" dirty="0" smtClean="0"/>
              <a:t>.The </a:t>
            </a:r>
            <a:r>
              <a:rPr lang="en-CA" sz="3600" dirty="0"/>
              <a:t>purposes for which personal data are collected should be specified </a:t>
            </a:r>
            <a:r>
              <a:rPr lang="en-CA" sz="3600" dirty="0" smtClean="0"/>
              <a:t>not </a:t>
            </a:r>
            <a:r>
              <a:rPr lang="en-CA" sz="3600" dirty="0"/>
              <a:t>later than at the time of data collection and the subsequent use limited to </a:t>
            </a:r>
            <a:r>
              <a:rPr lang="en-CA" sz="3600" dirty="0" smtClean="0"/>
              <a:t>the </a:t>
            </a:r>
            <a:r>
              <a:rPr lang="en-CA" sz="3600" dirty="0"/>
              <a:t>fulfilment of those purposes or such others as are not incompatible with </a:t>
            </a:r>
            <a:r>
              <a:rPr lang="en-CA" sz="3600" dirty="0" smtClean="0"/>
              <a:t>those </a:t>
            </a:r>
            <a:r>
              <a:rPr lang="en-CA" sz="3600" dirty="0"/>
              <a:t>purposes and as are </a:t>
            </a:r>
            <a:r>
              <a:rPr lang="en-CA" sz="3600" dirty="0" smtClean="0"/>
              <a:t>specified </a:t>
            </a:r>
            <a:r>
              <a:rPr lang="en-CA" sz="3600" dirty="0"/>
              <a:t>on each occasion of change of purpose. </a:t>
            </a:r>
            <a:endParaRPr lang="en-CA" sz="3600" dirty="0" smtClean="0"/>
          </a:p>
          <a:p>
            <a:r>
              <a:rPr lang="en-CA" sz="3600" dirty="0" smtClean="0"/>
              <a:t>Must be read in conjunction with other principles</a:t>
            </a:r>
            <a:endParaRPr lang="en-CA" sz="36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US" sz="3300" dirty="0" smtClean="0">
              <a:latin typeface="Goudy Old Style"/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0" indent="0">
              <a:buNone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 smtClean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402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US" sz="4400" dirty="0" smtClean="0"/>
              <a:t>Other Jurisdictions</a:t>
            </a:r>
            <a:r>
              <a:rPr lang="en-US" sz="4400" dirty="0"/>
              <a:t/>
            </a:r>
            <a:br>
              <a:rPr lang="en-US" sz="4400" dirty="0"/>
            </a:br>
            <a:endParaRPr sz="44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r>
              <a:rPr lang="en-CA" sz="3600" dirty="0" smtClean="0"/>
              <a:t>Canada</a:t>
            </a:r>
            <a:r>
              <a:rPr lang="en-CA" sz="3600" dirty="0" smtClean="0"/>
              <a:t>:  </a:t>
            </a:r>
            <a:r>
              <a:rPr lang="en-CA" sz="3600" dirty="0" smtClean="0"/>
              <a:t> </a:t>
            </a:r>
            <a:endParaRPr lang="en-CA" sz="3600" dirty="0"/>
          </a:p>
          <a:p>
            <a:r>
              <a:rPr lang="en-CA" sz="3600" b="1" dirty="0"/>
              <a:t>Appropriate purposes</a:t>
            </a:r>
          </a:p>
          <a:p>
            <a:r>
              <a:rPr lang="en-CA" sz="3600" dirty="0" smtClean="0"/>
              <a:t>5(</a:t>
            </a:r>
            <a:r>
              <a:rPr lang="en-CA" sz="3600" dirty="0"/>
              <a:t>3) An organization may collect, use or disclose personal information only for purposes that a reasonable person would consider are appropriate in the circumstances</a:t>
            </a:r>
            <a:r>
              <a:rPr lang="en-CA" sz="3600" dirty="0" smtClean="0"/>
              <a:t>.</a:t>
            </a:r>
          </a:p>
          <a:p>
            <a:r>
              <a:rPr lang="en-CA" sz="3600" dirty="0" smtClean="0"/>
              <a:t>Must be read in conjunction with </a:t>
            </a:r>
            <a:r>
              <a:rPr lang="de-DE" sz="3600" b="1" dirty="0"/>
              <a:t>CAN/CSA-Q830-</a:t>
            </a:r>
            <a:r>
              <a:rPr lang="de-DE" sz="3600" b="1" dirty="0" smtClean="0"/>
              <a:t>96 </a:t>
            </a:r>
            <a:r>
              <a:rPr lang="de-DE" sz="3600" dirty="0" err="1" smtClean="0"/>
              <a:t>Principle</a:t>
            </a:r>
            <a:r>
              <a:rPr lang="de-DE" sz="3600" dirty="0" smtClean="0"/>
              <a:t> 4.2 </a:t>
            </a:r>
            <a:r>
              <a:rPr lang="de-DE" sz="3600" dirty="0" err="1" smtClean="0"/>
              <a:t>Identifying</a:t>
            </a:r>
            <a:r>
              <a:rPr lang="de-DE" sz="3600" dirty="0" smtClean="0"/>
              <a:t> </a:t>
            </a:r>
            <a:r>
              <a:rPr lang="de-DE" sz="3600" dirty="0" err="1" smtClean="0"/>
              <a:t>Purposes</a:t>
            </a:r>
            <a:endParaRPr lang="de-DE" sz="3600" dirty="0"/>
          </a:p>
          <a:p>
            <a:endParaRPr lang="en-CA" sz="36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CA" sz="3600" dirty="0"/>
          </a:p>
          <a:p>
            <a:pPr>
              <a:buFont typeface="Arial"/>
              <a:buChar char="•"/>
            </a:pPr>
            <a:endParaRPr lang="en-US" sz="3300" dirty="0" smtClean="0">
              <a:latin typeface="Goudy Old Style"/>
              <a:ea typeface="ＭＳ Ｐゴシック" charset="0"/>
              <a:cs typeface="Goudy Old Style"/>
            </a:endParaRPr>
          </a:p>
          <a:p>
            <a:pPr>
              <a:buFont typeface="Arial"/>
              <a:buChar char="•"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0" indent="0">
              <a:buNone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 smtClean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b="1" dirty="0"/>
              <a:t>CAN/CSA-Q830-96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161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US" sz="4400" dirty="0" smtClean="0"/>
              <a:t>Proposed Solutions:  Purpose</a:t>
            </a:r>
            <a:endParaRPr sz="44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62500" lnSpcReduction="20000"/>
          </a:bodyPr>
          <a:lstStyle/>
          <a:p>
            <a:pPr>
              <a:buFont typeface="Arial"/>
              <a:buChar char="•"/>
            </a:pPr>
            <a:r>
              <a:rPr lang="en-US" sz="4200" dirty="0" smtClean="0">
                <a:latin typeface="Goudy Old Style"/>
                <a:ea typeface="ＭＳ Ｐゴシック" charset="0"/>
                <a:cs typeface="Goudy Old Style"/>
              </a:rPr>
              <a:t>Purpose of RDS data collection, use and disclosure (processing) must match narrow ICANN remit</a:t>
            </a:r>
          </a:p>
          <a:p>
            <a:pPr>
              <a:buFont typeface="Arial"/>
              <a:buChar char="•"/>
            </a:pPr>
            <a:r>
              <a:rPr lang="en-US" sz="4200" dirty="0" smtClean="0">
                <a:latin typeface="Goudy Old Style"/>
                <a:ea typeface="ＭＳ Ｐゴシック" charset="0"/>
                <a:cs typeface="Goudy Old Style"/>
              </a:rPr>
              <a:t>Public safety actors and private sector security firms want easy public access to data, but is lawful investigation and trade mark enforcement a purpose of registration data collection?</a:t>
            </a:r>
          </a:p>
          <a:p>
            <a:pPr>
              <a:buFont typeface="Arial"/>
              <a:buChar char="•"/>
            </a:pPr>
            <a:r>
              <a:rPr lang="en-US" sz="4200" dirty="0" smtClean="0">
                <a:latin typeface="Goudy Old Style"/>
                <a:ea typeface="ＭＳ Ｐゴシック" charset="0"/>
                <a:cs typeface="Goudy Old Style"/>
              </a:rPr>
              <a:t>Risk of purpose of RDS data collection being  broadened through “public interest commitments” (PICS) in new top level domains</a:t>
            </a:r>
          </a:p>
          <a:p>
            <a:pPr>
              <a:buFont typeface="Arial"/>
              <a:buChar char="•"/>
            </a:pPr>
            <a:r>
              <a:rPr lang="en-US" sz="4200" dirty="0" smtClean="0">
                <a:latin typeface="Goudy Old Style"/>
                <a:ea typeface="ＭＳ Ｐゴシック" charset="0"/>
                <a:cs typeface="Goudy Old Style"/>
              </a:rPr>
              <a:t>Language barriers:  use case </a:t>
            </a:r>
            <a:r>
              <a:rPr lang="en-US" sz="4200" dirty="0" err="1" smtClean="0">
                <a:latin typeface="Goudy Old Style"/>
                <a:ea typeface="ＭＳ Ｐゴシック" charset="0"/>
                <a:cs typeface="Goudy Old Style"/>
              </a:rPr>
              <a:t>vs</a:t>
            </a:r>
            <a:r>
              <a:rPr lang="en-US" sz="4200" dirty="0" smtClean="0">
                <a:latin typeface="Goudy Old Style"/>
                <a:ea typeface="ＭＳ Ｐゴシック" charset="0"/>
                <a:cs typeface="Goudy Old Style"/>
              </a:rPr>
              <a:t> purpose of processing:  we need to understand how the different communities discuss data processing so that we can have a more effective dialogue</a:t>
            </a:r>
          </a:p>
          <a:p>
            <a:pPr>
              <a:buFont typeface="Arial"/>
              <a:buChar char="•"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0" indent="0">
              <a:buNone/>
            </a:pPr>
            <a:endParaRPr lang="en-US" sz="4200" dirty="0" smtClean="0">
              <a:latin typeface="Goudy Old Style"/>
              <a:ea typeface="ＭＳ Ｐゴシック" charset="0"/>
              <a:cs typeface="Goudy Old Style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 smtClean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US" sz="3200" dirty="0">
              <a:latin typeface="Helvetica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174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0"/>
            <a:ext cx="8435280" cy="2060848"/>
          </a:xfrm>
        </p:spPr>
        <p:txBody>
          <a:bodyPr/>
          <a:lstStyle/>
          <a:p>
            <a:r>
              <a:rPr lang="en-US" sz="4400" dirty="0" smtClean="0"/>
              <a:t>Questions?</a:t>
            </a:r>
            <a:endParaRPr lang="en-US" sz="4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3600" dirty="0">
              <a:solidFill>
                <a:srgbClr val="000090"/>
              </a:solidFill>
            </a:endParaRPr>
          </a:p>
          <a:p>
            <a:pPr marL="0" indent="0" algn="ctr">
              <a:buNone/>
            </a:pPr>
            <a:r>
              <a:rPr lang="en-US" sz="3600" dirty="0" err="1">
                <a:solidFill>
                  <a:srgbClr val="000090"/>
                </a:solidFill>
              </a:rPr>
              <a:t>s</a:t>
            </a:r>
            <a:r>
              <a:rPr lang="en-US" sz="3600" dirty="0" err="1" smtClean="0">
                <a:solidFill>
                  <a:srgbClr val="000090"/>
                </a:solidFill>
              </a:rPr>
              <a:t>tephanie.perrin@mail.utoronto.ca</a:t>
            </a:r>
            <a:endParaRPr lang="en-US" sz="36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3600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r>
              <a:rPr lang="en-US" sz="3600" dirty="0" err="1" smtClean="0">
                <a:solidFill>
                  <a:srgbClr val="000090"/>
                </a:solidFill>
              </a:rPr>
              <a:t>stephanie@digitaldiscretion.ca</a:t>
            </a:r>
            <a:endParaRPr lang="en-US" sz="3600" dirty="0" smtClean="0">
              <a:solidFill>
                <a:srgbClr val="000090"/>
              </a:solidFill>
            </a:endParaRPr>
          </a:p>
          <a:p>
            <a:pPr marL="0" indent="0">
              <a:buNone/>
            </a:pPr>
            <a:endParaRPr lang="en-US" sz="3600" dirty="0" smtClean="0">
              <a:solidFill>
                <a:srgbClr val="00009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Perrin Privacy Protection at ICANN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D5E3C-AE82-1444-8A7C-DF89ADAF761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38496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Custom Design">
  <a:themeElements>
    <a:clrScheme name="Capital">
      <a:dk1>
        <a:srgbClr val="000000"/>
      </a:dk1>
      <a:lt1>
        <a:srgbClr val="FFFFFF"/>
      </a:lt1>
      <a:dk2>
        <a:srgbClr val="6F6D5D"/>
      </a:dk2>
      <a:lt2>
        <a:srgbClr val="7C8F97"/>
      </a:lt2>
      <a:accent1>
        <a:srgbClr val="4B5A60"/>
      </a:accent1>
      <a:accent2>
        <a:srgbClr val="9C5238"/>
      </a:accent2>
      <a:accent3>
        <a:srgbClr val="504539"/>
      </a:accent3>
      <a:accent4>
        <a:srgbClr val="C1AD79"/>
      </a:accent4>
      <a:accent5>
        <a:srgbClr val="667559"/>
      </a:accent5>
      <a:accent6>
        <a:srgbClr val="BAD6AD"/>
      </a:accent6>
      <a:hlink>
        <a:srgbClr val="524A82"/>
      </a:hlink>
      <a:folHlink>
        <a:srgbClr val="8F995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nkwell">
  <a:themeElements>
    <a:clrScheme name="Custom 2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rotWithShape="0">
              <a:srgbClr val="000000">
                <a:alpha val="60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6425" cap="flat">
          <a:solidFill>
            <a:srgbClr val="DDDDDD"/>
          </a:solidFill>
          <a:prstDash val="solid"/>
          <a:bevel/>
        </a:ln>
        <a:effectLst>
          <a:outerShdw blurRad="38100" dist="25400" dir="2700000" rotWithShape="0">
            <a:srgbClr val="000000">
              <a:alpha val="60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6425" cap="flat">
          <a:solidFill>
            <a:srgbClr val="DDDDDD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11069</TotalTime>
  <Words>704</Words>
  <Application>Microsoft Macintosh PowerPoint</Application>
  <PresentationFormat>On-screen Show (4:3)</PresentationFormat>
  <Paragraphs>113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1_Custom Design</vt:lpstr>
      <vt:lpstr>Custom Design</vt:lpstr>
      <vt:lpstr>Inkwell</vt:lpstr>
      <vt:lpstr>Privacy Protection for Domain Name Registrants at ICANN:   Discussion of Factors Important to the Determination of Purpose </vt:lpstr>
      <vt:lpstr>Outline</vt:lpstr>
      <vt:lpstr>Importance of Purpose Limitation</vt:lpstr>
      <vt:lpstr>2013 Registrars Accreditation Agreement</vt:lpstr>
      <vt:lpstr>Factors in the Analysis</vt:lpstr>
      <vt:lpstr>What have the EU DPAs said?</vt:lpstr>
      <vt:lpstr>What have the EU DPAs said?</vt:lpstr>
      <vt:lpstr>Article 29 Opinion 2013 </vt:lpstr>
      <vt:lpstr>Other Jurisdictions </vt:lpstr>
      <vt:lpstr>Other Jurisdictions </vt:lpstr>
      <vt:lpstr>Proposed Solutions:  Purpose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[title]</dc:title>
  <dc:creator>work</dc:creator>
  <cp:lastModifiedBy>Stephanie Perrin</cp:lastModifiedBy>
  <cp:revision>99</cp:revision>
  <dcterms:modified xsi:type="dcterms:W3CDTF">2017-02-08T15:30:26Z</dcterms:modified>
</cp:coreProperties>
</file>