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6" r:id="rId2"/>
    <p:sldId id="570" r:id="rId3"/>
    <p:sldId id="584" r:id="rId4"/>
    <p:sldId id="580" r:id="rId5"/>
    <p:sldId id="575" r:id="rId6"/>
    <p:sldId id="593" r:id="rId7"/>
    <p:sldId id="577" r:id="rId8"/>
    <p:sldId id="601" r:id="rId9"/>
    <p:sldId id="558" r:id="rId10"/>
    <p:sldId id="559" r:id="rId11"/>
    <p:sldId id="588" r:id="rId12"/>
    <p:sldId id="591" r:id="rId13"/>
    <p:sldId id="602" r:id="rId14"/>
    <p:sldId id="594" r:id="rId15"/>
    <p:sldId id="595" r:id="rId16"/>
    <p:sldId id="549" r:id="rId17"/>
    <p:sldId id="551" r:id="rId18"/>
    <p:sldId id="543" r:id="rId19"/>
    <p:sldId id="552" r:id="rId20"/>
    <p:sldId id="564" r:id="rId21"/>
    <p:sldId id="597" r:id="rId22"/>
    <p:sldId id="598" r:id="rId23"/>
    <p:sldId id="59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Charles Gomes" initials="CG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40F"/>
    <a:srgbClr val="CC9900"/>
    <a:srgbClr val="FFCC00"/>
    <a:srgbClr val="008080"/>
    <a:srgbClr val="339966"/>
    <a:srgbClr val="FF9900"/>
    <a:srgbClr val="000000"/>
    <a:srgbClr val="DEDEDE"/>
    <a:srgbClr val="002B49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3827" autoAdjust="0"/>
  </p:normalViewPr>
  <p:slideViewPr>
    <p:cSldViewPr snapToGrid="0" snapToObjects="1">
      <p:cViewPr varScale="1">
        <p:scale>
          <a:sx n="105" d="100"/>
          <a:sy n="105" d="100"/>
        </p:scale>
        <p:origin x="584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3-11T14:56:46.169" idx="1">
    <p:pos x="4877" y="56"/>
    <p:text>Remove content and just show the blank table with row &amp; column headers.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0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6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1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14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9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Divider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04067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linkedin/company/icann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facebook.com/icannorg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slideshare/icannpresentations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7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0102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4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13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theme" Target="../theme/theme1.xml"/><Relationship Id="rId57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762" r:id="rId23"/>
    <p:sldLayoutId id="2147483679" r:id="rId24"/>
    <p:sldLayoutId id="2147483727" r:id="rId25"/>
    <p:sldLayoutId id="2147483728" r:id="rId26"/>
    <p:sldLayoutId id="2147483730" r:id="rId27"/>
    <p:sldLayoutId id="2147483731" r:id="rId28"/>
    <p:sldLayoutId id="2147483732" r:id="rId29"/>
    <p:sldLayoutId id="2147483729" r:id="rId30"/>
    <p:sldLayoutId id="2147483734" r:id="rId31"/>
    <p:sldLayoutId id="2147483688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50" r:id="rId39"/>
    <p:sldLayoutId id="2147483687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2" r:id="rId47"/>
    <p:sldLayoutId id="2147483755" r:id="rId48"/>
    <p:sldLayoutId id="2147483717" r:id="rId49"/>
    <p:sldLayoutId id="2147483756" r:id="rId50"/>
    <p:sldLayoutId id="2147483757" r:id="rId51"/>
    <p:sldLayoutId id="2147483758" r:id="rId52"/>
    <p:sldLayoutId id="2147483759" r:id="rId53"/>
    <p:sldLayoutId id="2147483760" r:id="rId54"/>
    <p:sldLayoutId id="2147483761" r:id="rId55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m.icann.org/pipermail/gnso-rds-pdp-6/" TargetMode="External"/><Relationship Id="rId4" Type="http://schemas.openxmlformats.org/officeDocument/2006/relationships/hyperlink" Target="https://community.icann.org/download/attachments/79431882/DT6FinalAnswersfortheLegalActionsPurpose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nso-rds-pdp-6@icann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m.icann.org/pipermail/gnso-rds-pdp-7/" TargetMode="External"/><Relationship Id="rId4" Type="http://schemas.openxmlformats.org/officeDocument/2006/relationships/hyperlink" Target="https://community.icann.org/download/attachments/79431882/DT7AnswerstoQuestions-7March2018.pdf?version=1&amp;modificationDate=1520537113211&amp;api=v2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nso-rds-pdp-7@icann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s://community.icann.org/download/attachments/74580010/DraftingTeam4-DNPurchaseSale-Purpose-v9-clean.pdf?version=1&amp;modificationDate=1510442425000&amp;api=v2" TargetMode="External"/><Relationship Id="rId5" Type="http://schemas.openxmlformats.org/officeDocument/2006/relationships/hyperlink" Target="https://community.icann.org/download/attachments/74580010/DraftingTeam4-DNPurchaseSale-Purpose-v9-clean.doc?version=1&amp;modificationDate=1510442435000&amp;api=v2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x/zAi8B" TargetMode="External"/><Relationship Id="rId4" Type="http://schemas.openxmlformats.org/officeDocument/2006/relationships/hyperlink" Target="https://community.icann.org/x/QIxlAw" TargetMode="External"/><Relationship Id="rId5" Type="http://schemas.openxmlformats.org/officeDocument/2006/relationships/hyperlink" Target="https://community.icann.org/x/p4xlAw" TargetMode="External"/><Relationship Id="rId6" Type="http://schemas.openxmlformats.org/officeDocument/2006/relationships/hyperlink" Target="https://community.icann.org/download/attachments/59644409/RDSPDP-Newsletter-March2018.pdf?version=1&amp;modificationDate=1520538783732&amp;api=v2" TargetMode="External"/><Relationship Id="rId7" Type="http://schemas.openxmlformats.org/officeDocument/2006/relationships/hyperlink" Target="https://community.icann.org/x/E4xlAw" TargetMode="External"/><Relationship Id="rId8" Type="http://schemas.openxmlformats.org/officeDocument/2006/relationships/hyperlink" Target="https://community.icann.org/x/rjJ-Ag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x/ygi8B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EMAIL@EXAMPLE.TL" TargetMode="External"/><Relationship Id="rId3" Type="http://schemas.openxmlformats.org/officeDocument/2006/relationships/hyperlink" Target="mailto:EMAIL@EXAMPLE.TL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o.icann.org/2FNLdWe" TargetMode="External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m.icann.org/pipermail/gnso-rds-pdp-5/" TargetMode="External"/><Relationship Id="rId4" Type="http://schemas.openxmlformats.org/officeDocument/2006/relationships/hyperlink" Target="https://community.icann.org/download/attachments/79431882/DT5FinalAnswersfortheRegulatoryPurpose.pdf" TargetMode="External"/><Relationship Id="rId5" Type="http://schemas.openxmlformats.org/officeDocument/2006/relationships/hyperlink" Target="https://community.icann.org/download/attachments/79431882/DT5FinalAnswersfortheICANNContractualCompliancePurpose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nso-rds-pdp-5@ican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236" y="0"/>
            <a:ext cx="4556764" cy="27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DT#6: Legal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41933"/>
            <a:ext cx="7907338" cy="3048014"/>
          </a:xfrm>
        </p:spPr>
        <p:txBody>
          <a:bodyPr/>
          <a:lstStyle/>
          <a:p>
            <a:r>
              <a:rPr lang="en-US" dirty="0"/>
              <a:t>Mailing list address: </a:t>
            </a:r>
            <a:r>
              <a:rPr lang="en-US" dirty="0">
                <a:hlinkClick r:id="rId2"/>
              </a:rPr>
              <a:t>gnso-rds-pdp-6@icann.org</a:t>
            </a:r>
            <a:r>
              <a:rPr lang="en-US" dirty="0"/>
              <a:t> </a:t>
            </a:r>
          </a:p>
          <a:p>
            <a:r>
              <a:rPr lang="en-US" dirty="0"/>
              <a:t>Mailing list archive: </a:t>
            </a:r>
            <a:r>
              <a:rPr lang="en-US" dirty="0">
                <a:hlinkClick r:id="rId3"/>
              </a:rPr>
              <a:t>http://mm.icann.org/pipermail/gnso-rds-pdp-6/</a:t>
            </a:r>
            <a:endParaRPr lang="en-US" dirty="0"/>
          </a:p>
          <a:p>
            <a:r>
              <a:rPr lang="en-US" dirty="0"/>
              <a:t>Coordinated by: Chuck Gomes</a:t>
            </a:r>
          </a:p>
          <a:p>
            <a:r>
              <a:rPr lang="en-US" dirty="0"/>
              <a:t>Members: Paul Keating, Roger Carney, Vicky Sheckler, Farzaneh Badii, Griffin Barnett, Juan Manuel Rojas</a:t>
            </a:r>
          </a:p>
          <a:p>
            <a:r>
              <a:rPr lang="en-US" dirty="0"/>
              <a:t>DT6 Answers (to be introduced </a:t>
            </a:r>
            <a:r>
              <a:rPr lang="en-US" dirty="0"/>
              <a:t>by Griffin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>
                <a:hlinkClick r:id="rId4"/>
              </a:rPr>
              <a:t>https://community.icann.org/download/attachments/79431882/DT6FinalAnswersfortheLegalActionsPurpose.pdf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4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679449" cy="450663"/>
          </a:xfrm>
        </p:spPr>
        <p:txBody>
          <a:bodyPr/>
          <a:lstStyle/>
          <a:p>
            <a:r>
              <a:rPr lang="en-US" dirty="0"/>
              <a:t>DT#7: Criminal Investigation/DNS Abuse Mitigation – Investigation, Notification, and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41933"/>
            <a:ext cx="7907338" cy="3048014"/>
          </a:xfrm>
        </p:spPr>
        <p:txBody>
          <a:bodyPr/>
          <a:lstStyle/>
          <a:p>
            <a:r>
              <a:rPr lang="en-US" dirty="0"/>
              <a:t>Mailing list address:  </a:t>
            </a:r>
            <a:r>
              <a:rPr lang="en-US" dirty="0">
                <a:hlinkClick r:id="rId2"/>
              </a:rPr>
              <a:t>gnso-rds-pdp-7@icann.org</a:t>
            </a:r>
            <a:endParaRPr lang="en-US" dirty="0"/>
          </a:p>
          <a:p>
            <a:r>
              <a:rPr lang="en-US" dirty="0"/>
              <a:t>Mailing list archive: </a:t>
            </a:r>
            <a:r>
              <a:rPr lang="en-US" dirty="0">
                <a:hlinkClick r:id="rId3"/>
              </a:rPr>
              <a:t>http://mm.icann.org/pipermail/gnso-rds-pdp-7/</a:t>
            </a:r>
            <a:endParaRPr lang="en-US" dirty="0"/>
          </a:p>
          <a:p>
            <a:r>
              <a:rPr lang="en-US" dirty="0"/>
              <a:t>Coordinated by: Marika Konings</a:t>
            </a:r>
          </a:p>
          <a:p>
            <a:r>
              <a:rPr lang="en-US" dirty="0"/>
              <a:t>Members: Richard Leaning, Marc Anderson, Kiran Malancharuvil, Ayden Ferdeline, Rod Rasmussen, Raoul Plommer</a:t>
            </a:r>
          </a:p>
          <a:p>
            <a:r>
              <a:rPr lang="en-US" dirty="0"/>
              <a:t>DT7 Answers (to be introduced by Marc):</a:t>
            </a:r>
            <a:br>
              <a:rPr lang="en-US" dirty="0"/>
            </a:br>
            <a:r>
              <a:rPr lang="en-US" dirty="0">
                <a:hlinkClick r:id="rId4"/>
              </a:rPr>
              <a:t>https://community.icann.org/download/attachments/79431882/DT7AnswerstoQuestions-7March2018.pdf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 Item #4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/>
                <a:cs typeface="Source Sans Pro"/>
              </a:rPr>
              <a:t>Deliberate on remaining possible purposes for processing gTLD registration data </a:t>
            </a:r>
          </a:p>
        </p:txBody>
      </p:sp>
    </p:spTree>
    <p:extLst>
      <p:ext uri="{BB962C8B-B14F-4D97-AF65-F5344CB8AC3E}">
        <p14:creationId xmlns:p14="http://schemas.microsoft.com/office/powerpoint/2010/main" val="90303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50761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Refer to Drafting Team 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6568" y="721217"/>
            <a:ext cx="8366975" cy="5101867"/>
          </a:xfrm>
        </p:spPr>
        <p:txBody>
          <a:bodyPr/>
          <a:lstStyle/>
          <a:p>
            <a:r>
              <a:rPr lang="en-US" sz="1800" dirty="0"/>
              <a:t>Refer to definitions produced by Drafting Teams in November 2017:</a:t>
            </a:r>
          </a:p>
          <a:p>
            <a:pPr lvl="1"/>
            <a:r>
              <a:rPr lang="en-US" sz="1800" dirty="0" smtClean="0"/>
              <a:t>DT5</a:t>
            </a:r>
            <a:r>
              <a:rPr lang="en-US" sz="1800" dirty="0"/>
              <a:t>: </a:t>
            </a:r>
            <a:r>
              <a:rPr lang="en-US" sz="1800" dirty="0">
                <a:hlinkClick r:id="rId2" invalidUrl="https://community.icann.org/download/attachments/74580010/DT5 Final Deliverable for the Contactual Enforcement Purpose (Use Case) - 8 Nov 17 (002)1.pdf?version=1&amp;modificationDate=1510442530000&amp;api=v2"/>
              </a:rPr>
              <a:t>ICANN Contractual Enforcement PDF</a:t>
            </a:r>
            <a:r>
              <a:rPr lang="en-US" sz="1800" dirty="0"/>
              <a:t> and </a:t>
            </a:r>
            <a:r>
              <a:rPr lang="en-US" sz="1800" dirty="0" smtClean="0">
                <a:hlinkClick r:id="rId3" invalidUrl="https://community.icann.org/download/attachments/74580010/DT5 Final Deliverable for the Contactual Enforcement Purpose (Use Case) - 8 Nov 17 (002)1.docx?version=1&amp;modificationDate=1510442545000&amp;api=v2"/>
              </a:rPr>
              <a:t>DOC</a:t>
            </a:r>
            <a:endParaRPr lang="en-US" sz="1800" dirty="0" smtClean="0"/>
          </a:p>
          <a:p>
            <a:pPr lvl="1"/>
            <a:r>
              <a:rPr lang="en-US" sz="1800" dirty="0"/>
              <a:t>DT4: </a:t>
            </a:r>
            <a:r>
              <a:rPr lang="en-US" sz="1800" dirty="0">
                <a:hlinkClick r:id="rId4"/>
              </a:rPr>
              <a:t>Domain Name Purchase/Sale PDF</a:t>
            </a:r>
            <a:r>
              <a:rPr lang="en-US" sz="1800" dirty="0"/>
              <a:t> and </a:t>
            </a:r>
            <a:r>
              <a:rPr lang="en-US" sz="1800" dirty="0" smtClean="0">
                <a:hlinkClick r:id="rId5"/>
              </a:rPr>
              <a:t>DOC</a:t>
            </a:r>
            <a:endParaRPr lang="en-US" sz="1800" dirty="0"/>
          </a:p>
          <a:p>
            <a:r>
              <a:rPr lang="en-US" sz="1800" dirty="0" smtClean="0"/>
              <a:t>Starting </a:t>
            </a:r>
            <a:r>
              <a:rPr lang="en-US" sz="1800" dirty="0"/>
              <a:t>with </a:t>
            </a:r>
            <a:r>
              <a:rPr lang="en-US" sz="1800" dirty="0"/>
              <a:t>ICANN Contractual Compliance (DT5) and Domain Name Purchase/Sale (DT4), </a:t>
            </a:r>
            <a:r>
              <a:rPr lang="en-US" sz="1800" dirty="0"/>
              <a:t>for each possible purpose, let’s consider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Is this a legitimate purpose for processing registration data?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If so, what data (including contact data) is necessary for this purpose?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Is that data already collected for another (compatible) purpose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8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50761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DT5 - ICANN Contractual Enforcement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80771" y="660257"/>
            <a:ext cx="8366975" cy="5691775"/>
          </a:xfrm>
        </p:spPr>
        <p:txBody>
          <a:bodyPr/>
          <a:lstStyle/>
          <a:p>
            <a:r>
              <a:rPr lang="en-US" sz="1800" b="1" u="sng" dirty="0"/>
              <a:t>Drafting Team’s Purpose Summary:</a:t>
            </a:r>
            <a:br>
              <a:rPr lang="en-US" sz="1800" b="1" u="sng" dirty="0"/>
            </a:br>
            <a:r>
              <a:rPr lang="en-US" sz="1800" dirty="0"/>
              <a:t>Information accessed to enable ICANN Compliance to monitor and enforce contracted parties’ agreements with ICANN.</a:t>
            </a:r>
          </a:p>
          <a:p>
            <a:r>
              <a:rPr lang="en-US" sz="1800" b="1" dirty="0"/>
              <a:t>Data:</a:t>
            </a:r>
            <a:br>
              <a:rPr lang="en-US" sz="1800" b="1" dirty="0"/>
            </a:br>
            <a:r>
              <a:rPr lang="en-US" sz="1800" dirty="0"/>
              <a:t>ICANN organization may require the following data elements to check ICANN contractual compliance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Registrant Name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Registrant Street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Registrant Email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Name Server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Domain 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Log files and, … other records associated with the Registration containing dates, times, and time zones of communications and sessions, including initial registration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Updated Date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Registry Expiry 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477" y="5970121"/>
            <a:ext cx="753441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/>
              <a:t>DT5 Output: </a:t>
            </a:r>
            <a:r>
              <a:rPr lang="en-US" sz="1200" dirty="0"/>
              <a:t>https://community.icann.org/download/attachments/74580010</a:t>
            </a:r>
            <a:br>
              <a:rPr lang="en-US" sz="1200" dirty="0"/>
            </a:br>
            <a:r>
              <a:rPr lang="en-US" sz="1200" dirty="0"/>
              <a:t>/DT5%20Final%20Deliverable%20for%20the%20Contactual%20Enforcement%20Purpose%20%28Use%20Case%29%20-%208%20Nov%2017%20%28002%291.pdf</a:t>
            </a:r>
          </a:p>
        </p:txBody>
      </p:sp>
    </p:spTree>
    <p:extLst>
      <p:ext uri="{BB962C8B-B14F-4D97-AF65-F5344CB8AC3E}">
        <p14:creationId xmlns:p14="http://schemas.microsoft.com/office/powerpoint/2010/main" val="405589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507613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DT4 - Domain Name Purchase/Sale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6568" y="721217"/>
            <a:ext cx="8366975" cy="5472319"/>
          </a:xfrm>
        </p:spPr>
        <p:txBody>
          <a:bodyPr/>
          <a:lstStyle/>
          <a:p>
            <a:r>
              <a:rPr lang="en-US" sz="1600" b="1" u="sng" dirty="0"/>
              <a:t>Drafting Team’s Purpose Summary: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dirty="0"/>
              <a:t>Information to enable contact between the registrant and third-party buyer to assist registrant in proving and exercising property interest in the domain name and third-party buyer in confirming the registrant's property interest and related merchantability.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5" y="1922526"/>
            <a:ext cx="77914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2636" y="6081881"/>
            <a:ext cx="753441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/>
              <a:t>DT4 Output: </a:t>
            </a:r>
            <a:r>
              <a:rPr lang="en-US" sz="1200" dirty="0"/>
              <a:t>https://community.icann.org/download/attachments/74580010/</a:t>
            </a:r>
            <a:br>
              <a:rPr lang="en-US" sz="1200" dirty="0"/>
            </a:br>
            <a:r>
              <a:rPr lang="en-US" sz="1200" dirty="0"/>
              <a:t>DraftingTeam4-DNPurchaseSale-Purpose-v9-clean.pdf</a:t>
            </a:r>
          </a:p>
        </p:txBody>
      </p:sp>
    </p:spTree>
    <p:extLst>
      <p:ext uri="{BB962C8B-B14F-4D97-AF65-F5344CB8AC3E}">
        <p14:creationId xmlns:p14="http://schemas.microsoft.com/office/powerpoint/2010/main" val="98793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Source Sans Pro Light"/>
              </a:rPr>
              <a:t>Agenda Item #5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action items and proposed decision points</a:t>
            </a:r>
          </a:p>
        </p:txBody>
      </p:sp>
    </p:spTree>
    <p:extLst>
      <p:ext uri="{BB962C8B-B14F-4D97-AF65-F5344CB8AC3E}">
        <p14:creationId xmlns:p14="http://schemas.microsoft.com/office/powerpoint/2010/main" val="125851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Source Sans Pro Light"/>
              </a:rPr>
              <a:t>Agenda Item #6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Meeting Materials &amp; Background Slides</a:t>
            </a:r>
          </a:p>
        </p:txBody>
      </p:sp>
    </p:spTree>
    <p:extLst>
      <p:ext uri="{BB962C8B-B14F-4D97-AF65-F5344CB8AC3E}">
        <p14:creationId xmlns:p14="http://schemas.microsoft.com/office/powerpoint/2010/main" val="11726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142034" cy="450663"/>
          </a:xfrm>
        </p:spPr>
        <p:txBody>
          <a:bodyPr/>
          <a:lstStyle/>
          <a:p>
            <a:r>
              <a:rPr lang="en-US" dirty="0"/>
              <a:t>Sessions at ICANN61 and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39892"/>
            <a:ext cx="7907338" cy="4571813"/>
          </a:xfrm>
        </p:spPr>
        <p:txBody>
          <a:bodyPr/>
          <a:lstStyle/>
          <a:p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PDP WG sessions at ICANN61:</a:t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hlinkClick r:id="rId2"/>
              </a:rPr>
              <a:t>Saturday March 10, 2018</a:t>
            </a:r>
            <a:r>
              <a:rPr lang="en-US" dirty="0"/>
              <a:t> (8.30-12.00 local time)</a:t>
            </a:r>
            <a:br>
              <a:rPr lang="en-US" dirty="0"/>
            </a:br>
            <a:r>
              <a:rPr lang="en-US" dirty="0">
                <a:hlinkClick r:id="rId3"/>
              </a:rPr>
              <a:t>Wednesday March 14, 2018</a:t>
            </a:r>
            <a:r>
              <a:rPr lang="en-US" dirty="0"/>
              <a:t> (15.15-18.30 local time)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information:</a:t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Docs: </a:t>
            </a: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https://community.icann.org/x/QIxlAw</a:t>
            </a: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Docs: </a:t>
            </a: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https://community.icann.org/x/p4xlAw</a:t>
            </a:r>
            <a:endParaRPr lang="en-US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RDS PDP Newsletter:</a:t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hlinkClick r:id="rId6"/>
              </a:rPr>
              <a:t>RDS PDP - Newsletter - March 2018</a:t>
            </a: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Charter:</a:t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https://community.icann.org/x/E4xlAw</a:t>
            </a:r>
            <a:endParaRPr lang="en-US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online wiki space (with meeting transcripts, call recordings, draft documents and background materials):</a:t>
            </a:r>
            <a:b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https://community.icann.org/x/rjJ-Ag</a:t>
            </a:r>
            <a:r>
              <a:rPr lang="en-US" dirty="0">
                <a:solidFill>
                  <a:srgbClr val="0C1F24"/>
                </a:solidFill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1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788" y="736025"/>
            <a:ext cx="6804212" cy="1809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2968430" y="1137323"/>
            <a:ext cx="4808999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Reach us at:</a:t>
            </a:r>
          </a:p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Email: gnso-rds-pdp-wg@icann.org</a:t>
            </a:r>
          </a:p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Website: http://tinyurl.com/ng-rds</a:t>
            </a:r>
          </a:p>
        </p:txBody>
      </p:sp>
      <p:pic>
        <p:nvPicPr>
          <p:cNvPr id="8" name="Picture 2" descr="C:\Users\Lisa Phifer\AppData\Local\Microsoft\Windows\Temporary Internet Files\Content.IE5\N8CAZ7FU\Question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2" y="2673780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5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Next-Generation gTLD </a:t>
            </a:r>
            <a:br>
              <a:rPr lang="en-US" dirty="0"/>
            </a:br>
            <a:r>
              <a:rPr lang="en-US" dirty="0"/>
              <a:t>Registration Directory Service (RDS) to replace WHOIS PDP WG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 61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70848" y="3652549"/>
            <a:ext cx="6382512" cy="937380"/>
          </a:xfrm>
        </p:spPr>
        <p:txBody>
          <a:bodyPr>
            <a:normAutofit/>
          </a:bodyPr>
          <a:lstStyle/>
          <a:p>
            <a:r>
              <a:rPr lang="en-US" dirty="0"/>
              <a:t>Face-to-Face Working Group </a:t>
            </a:r>
            <a:r>
              <a:rPr lang="en-US" dirty="0"/>
              <a:t>Meeting</a:t>
            </a:r>
          </a:p>
          <a:p>
            <a:r>
              <a:rPr lang="en-US" dirty="0">
                <a:solidFill>
                  <a:srgbClr val="0C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14 March (15.15-18.30 Local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0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Additional Materials </a:t>
            </a:r>
            <a:br>
              <a:rPr lang="en-US" dirty="0"/>
            </a:br>
            <a:r>
              <a:rPr lang="en-US" dirty="0"/>
              <a:t>for Reference</a:t>
            </a:r>
          </a:p>
        </p:txBody>
      </p:sp>
    </p:spTree>
    <p:extLst>
      <p:ext uri="{BB962C8B-B14F-4D97-AF65-F5344CB8AC3E}">
        <p14:creationId xmlns:p14="http://schemas.microsoft.com/office/powerpoint/2010/main" val="341169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47597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Summary of previous registration data agreements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675" y="866308"/>
            <a:ext cx="5962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9632" y="866308"/>
            <a:ext cx="1280160" cy="4647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50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8185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Related WG Agreements (footnoted on previous slide)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4" y="1197735"/>
            <a:ext cx="8689135" cy="44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0835" y="5879309"/>
            <a:ext cx="763717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/>
              <a:t>Source: https://community.icann.org/download/attachments/79432604/KeyConceptsDeliberation-WorkingDraft-13Feb2018.pdf</a:t>
            </a:r>
          </a:p>
        </p:txBody>
      </p:sp>
    </p:spTree>
    <p:extLst>
      <p:ext uri="{BB962C8B-B14F-4D97-AF65-F5344CB8AC3E}">
        <p14:creationId xmlns:p14="http://schemas.microsoft.com/office/powerpoint/2010/main" val="2072075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555" y="97789"/>
            <a:ext cx="8654965" cy="6630349"/>
            <a:chOff x="388555" y="97789"/>
            <a:chExt cx="8654965" cy="6630349"/>
          </a:xfrm>
        </p:grpSpPr>
        <p:sp>
          <p:nvSpPr>
            <p:cNvPr id="22" name="Rectangle 21"/>
            <p:cNvSpPr/>
            <p:nvPr/>
          </p:nvSpPr>
          <p:spPr>
            <a:xfrm>
              <a:off x="827317" y="6466528"/>
              <a:ext cx="74893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/>
                <a:t>https://newgtlds.icann.org/sites/default/files/agreements/agreement-approved-31jul17-en.pdf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8555" y="1205785"/>
              <a:ext cx="4572000" cy="52629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/>
                <a:t>Domain Name: EXAMPLE.TLD</a:t>
              </a:r>
            </a:p>
            <a:p>
              <a:r>
                <a:rPr lang="en-US" sz="1200" dirty="0"/>
                <a:t>Domain ID: D1234567-TLD </a:t>
              </a:r>
            </a:p>
            <a:p>
              <a:r>
                <a:rPr lang="en-US" sz="1200" dirty="0"/>
                <a:t>WHOIS Server: whois.example.tld</a:t>
              </a:r>
            </a:p>
            <a:p>
              <a:r>
                <a:rPr lang="en-US" sz="1200" dirty="0"/>
                <a:t>Referral URL: http://www.example.tld</a:t>
              </a:r>
            </a:p>
            <a:p>
              <a:r>
                <a:rPr lang="en-US" sz="1200" dirty="0"/>
                <a:t>Updated Date: 2009-05-29T20:13:00Z</a:t>
              </a:r>
            </a:p>
            <a:p>
              <a:r>
                <a:rPr lang="en-US" sz="1200" dirty="0"/>
                <a:t>Creation Date: 2000-10-08T00:45:00Z</a:t>
              </a:r>
            </a:p>
            <a:p>
              <a:r>
                <a:rPr lang="en-US" sz="1200" dirty="0"/>
                <a:t>Registry Expiry Date: 2010-10-08T00:44:59Z</a:t>
              </a:r>
            </a:p>
            <a:p>
              <a:r>
                <a:rPr lang="en-US" sz="1200" dirty="0"/>
                <a:t>Sponsoring Registrar: EXAMPLE REGISTRAR LLC</a:t>
              </a:r>
            </a:p>
            <a:p>
              <a:r>
                <a:rPr lang="en-US" sz="1200" dirty="0"/>
                <a:t>Sponsoring Registrar IANA ID: 5555555</a:t>
              </a:r>
            </a:p>
            <a:p>
              <a:r>
                <a:rPr lang="en-US" sz="1200" dirty="0"/>
                <a:t>Domain Status: clientDeleteProhibited</a:t>
              </a:r>
            </a:p>
            <a:p>
              <a:r>
                <a:rPr lang="en-US" sz="1200" dirty="0"/>
                <a:t>Domain Status: clientRenewProhibited</a:t>
              </a:r>
            </a:p>
            <a:p>
              <a:r>
                <a:rPr lang="en-US" sz="1200" dirty="0"/>
                <a:t>Domain Status: clientTransferProhibited</a:t>
              </a:r>
            </a:p>
            <a:p>
              <a:r>
                <a:rPr lang="en-US" sz="1200" dirty="0"/>
                <a:t>Domain Status: serverUpdateProhibited</a:t>
              </a:r>
            </a:p>
            <a:p>
              <a:endParaRPr lang="en-US" sz="1200" dirty="0"/>
            </a:p>
            <a:p>
              <a:r>
                <a:rPr lang="en-US" sz="1200" dirty="0"/>
                <a:t>Registrant ID: 5372808-ERL</a:t>
              </a:r>
            </a:p>
            <a:p>
              <a:r>
                <a:rPr lang="en-US" sz="1200" dirty="0"/>
                <a:t>Registrant Name: EXAMPLE REGISTRANT</a:t>
              </a:r>
            </a:p>
            <a:p>
              <a:r>
                <a:rPr lang="en-US" sz="1200" dirty="0"/>
                <a:t>Registrant Organization: EXAMPLE ORGANIZATION</a:t>
              </a:r>
            </a:p>
            <a:p>
              <a:r>
                <a:rPr lang="en-US" sz="1200" dirty="0"/>
                <a:t>Registrant Street: 123 EXAMPLE STREET</a:t>
              </a:r>
            </a:p>
            <a:p>
              <a:r>
                <a:rPr lang="en-US" sz="1200" dirty="0"/>
                <a:t>Registrant City: ANYTOWN</a:t>
              </a:r>
            </a:p>
            <a:p>
              <a:r>
                <a:rPr lang="en-US" sz="1200" dirty="0"/>
                <a:t>Registrant State/Province: AP</a:t>
              </a:r>
            </a:p>
            <a:p>
              <a:r>
                <a:rPr lang="en-US" sz="1200" dirty="0"/>
                <a:t>Registrant Postal Code: A1A1A1</a:t>
              </a:r>
            </a:p>
            <a:p>
              <a:r>
                <a:rPr lang="en-US" sz="1200" dirty="0"/>
                <a:t>Registrant Country: EX</a:t>
              </a:r>
            </a:p>
            <a:p>
              <a:r>
                <a:rPr lang="en-US" sz="1200" dirty="0"/>
                <a:t>Registrant Phone: +1.5555551212</a:t>
              </a:r>
            </a:p>
            <a:p>
              <a:r>
                <a:rPr lang="en-US" sz="1200" dirty="0"/>
                <a:t>Registrant Phone Ext: 1234</a:t>
              </a:r>
            </a:p>
            <a:p>
              <a:r>
                <a:rPr lang="en-US" sz="1200" dirty="0"/>
                <a:t>Registrant Fax: +1.5555551213</a:t>
              </a:r>
            </a:p>
            <a:p>
              <a:r>
                <a:rPr lang="en-US" sz="1200" dirty="0"/>
                <a:t>Registrant Fax Ext: 4321</a:t>
              </a:r>
            </a:p>
            <a:p>
              <a:r>
                <a:rPr lang="en-US" sz="1200" dirty="0"/>
                <a:t>Registrant Email: </a:t>
              </a:r>
              <a:r>
                <a:rPr lang="en-US" sz="1200" dirty="0">
                  <a:hlinkClick r:id="rId2"/>
                </a:rPr>
                <a:t>EMAIL@EXAMPLE.TL</a:t>
              </a:r>
              <a:endParaRPr lang="en-US" sz="1200" dirty="0"/>
            </a:p>
            <a:p>
              <a:r>
                <a:rPr lang="en-US" sz="1200" dirty="0"/>
                <a:t>D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206104" y="97789"/>
              <a:ext cx="4837416" cy="637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Admin ID: 5372809-ERL</a:t>
              </a:r>
            </a:p>
            <a:p>
              <a:r>
                <a:rPr lang="en-US" sz="1200" dirty="0"/>
                <a:t>Admin Name: EXAMPLE REGISTRANT ADMINISTRATIVE</a:t>
              </a:r>
            </a:p>
            <a:p>
              <a:r>
                <a:rPr lang="en-US" sz="1200" dirty="0"/>
                <a:t>Admin Organization: EXAMPLE REGISTRANT ORGANIZATION</a:t>
              </a:r>
            </a:p>
            <a:p>
              <a:r>
                <a:rPr lang="en-US" sz="1200" dirty="0"/>
                <a:t>Admin Street: 123 EXAMPLE STREET</a:t>
              </a:r>
            </a:p>
            <a:p>
              <a:r>
                <a:rPr lang="en-US" sz="1200" dirty="0"/>
                <a:t>Admin City: ANYTOWN</a:t>
              </a:r>
            </a:p>
            <a:p>
              <a:r>
                <a:rPr lang="en-US" sz="1200" dirty="0"/>
                <a:t>Admin State/Province: AP</a:t>
              </a:r>
            </a:p>
            <a:p>
              <a:r>
                <a:rPr lang="en-US" sz="1200" dirty="0"/>
                <a:t>Admin Postal Code: A1A1A1</a:t>
              </a:r>
            </a:p>
            <a:p>
              <a:r>
                <a:rPr lang="en-US" sz="1200" dirty="0"/>
                <a:t>Admin Country: EX</a:t>
              </a:r>
            </a:p>
            <a:p>
              <a:r>
                <a:rPr lang="en-US" sz="1200" dirty="0"/>
                <a:t>Admin Phone: +1.5555551212</a:t>
              </a:r>
            </a:p>
            <a:p>
              <a:r>
                <a:rPr lang="en-US" sz="1200" dirty="0"/>
                <a:t>Admin Phone Ext: 1234</a:t>
              </a:r>
            </a:p>
            <a:p>
              <a:r>
                <a:rPr lang="en-US" sz="1200" dirty="0"/>
                <a:t>Admin Fax: +1.5555551213</a:t>
              </a:r>
            </a:p>
            <a:p>
              <a:r>
                <a:rPr lang="en-US" sz="1200" dirty="0"/>
                <a:t>Admin Fax Ext:</a:t>
              </a:r>
            </a:p>
            <a:p>
              <a:r>
                <a:rPr lang="en-US" sz="1200" dirty="0"/>
                <a:t>Admin Email: </a:t>
              </a:r>
              <a:r>
                <a:rPr lang="en-US" sz="1200" dirty="0">
                  <a:hlinkClick r:id="rId3"/>
                </a:rPr>
                <a:t>EMAIL@EXAMPLE.TLD</a:t>
              </a:r>
              <a:r>
                <a:rPr lang="en-US" sz="1200" dirty="0"/>
                <a:t/>
              </a:r>
              <a:br>
                <a:rPr lang="en-US" sz="1200" dirty="0"/>
              </a:br>
              <a:endParaRPr lang="en-US" sz="1200" dirty="0"/>
            </a:p>
            <a:p>
              <a:r>
                <a:rPr lang="en-US" sz="1200" dirty="0"/>
                <a:t>Tech ID: 5372811-ERL</a:t>
              </a:r>
            </a:p>
            <a:p>
              <a:r>
                <a:rPr lang="en-US" sz="1200" dirty="0"/>
                <a:t>Tech Name: EXAMPLE REGISTRAR TECHNICAL</a:t>
              </a:r>
            </a:p>
            <a:p>
              <a:r>
                <a:rPr lang="en-US" sz="1200" dirty="0"/>
                <a:t>Tech Organization: EXAMPLE REGISTRAR LLC</a:t>
              </a:r>
            </a:p>
            <a:p>
              <a:r>
                <a:rPr lang="en-US" sz="1200" dirty="0"/>
                <a:t>Tech Street: 123 EXAMPLE STREET</a:t>
              </a:r>
            </a:p>
            <a:p>
              <a:r>
                <a:rPr lang="en-US" sz="1200" dirty="0"/>
                <a:t>Tech City: ANYTOWN</a:t>
              </a:r>
            </a:p>
            <a:p>
              <a:r>
                <a:rPr lang="en-US" sz="1200" dirty="0"/>
                <a:t>Tech State/Province: AP</a:t>
              </a:r>
            </a:p>
            <a:p>
              <a:r>
                <a:rPr lang="en-US" sz="1200" dirty="0"/>
                <a:t>Tech Postal Code: A1A1A1</a:t>
              </a:r>
            </a:p>
            <a:p>
              <a:r>
                <a:rPr lang="en-US" sz="1200" dirty="0"/>
                <a:t>Tech Country: EX</a:t>
              </a:r>
            </a:p>
            <a:p>
              <a:r>
                <a:rPr lang="en-US" sz="1200" dirty="0"/>
                <a:t>Tech Phone: +1.1235551234 </a:t>
              </a:r>
            </a:p>
            <a:p>
              <a:r>
                <a:rPr lang="en-US" sz="1200" dirty="0"/>
                <a:t>Tech Phone Ext: 1234</a:t>
              </a:r>
            </a:p>
            <a:p>
              <a:r>
                <a:rPr lang="en-US" sz="1200" dirty="0"/>
                <a:t>Tech Fax: +1.5555551213</a:t>
              </a:r>
            </a:p>
            <a:p>
              <a:r>
                <a:rPr lang="en-US" sz="1200" dirty="0"/>
                <a:t>Tech Fax Ext: 93</a:t>
              </a:r>
            </a:p>
            <a:p>
              <a:r>
                <a:rPr lang="en-US" sz="1200" dirty="0"/>
                <a:t>Tech Email: </a:t>
              </a:r>
              <a:r>
                <a:rPr lang="en-US" sz="1200" dirty="0">
                  <a:hlinkClick r:id="rId3"/>
                </a:rPr>
                <a:t>EMAIL@EXAMPLE.TLD</a:t>
              </a:r>
              <a:r>
                <a:rPr lang="en-US" sz="1200" dirty="0"/>
                <a:t/>
              </a:r>
              <a:br>
                <a:rPr lang="en-US" sz="1200" dirty="0"/>
              </a:br>
              <a:endParaRPr lang="en-US" sz="1200" dirty="0"/>
            </a:p>
            <a:p>
              <a:r>
                <a:rPr lang="en-US" sz="1200" dirty="0"/>
                <a:t>Name Server: NS01.EXAMPLEREGISTRAR.TLD</a:t>
              </a:r>
            </a:p>
            <a:p>
              <a:r>
                <a:rPr lang="en-US" sz="1200" dirty="0"/>
                <a:t>Name Server: NS02.EXAMPLEREGISTRAR.TLD</a:t>
              </a:r>
            </a:p>
            <a:p>
              <a:r>
                <a:rPr lang="en-US" sz="1200" dirty="0"/>
                <a:t>DNSSEC: signedDelegation</a:t>
              </a:r>
            </a:p>
            <a:p>
              <a:r>
                <a:rPr lang="en-US" sz="1200" dirty="0"/>
                <a:t>DNSSEC: unsigned</a:t>
              </a:r>
            </a:p>
            <a:p>
              <a:r>
                <a:rPr lang="en-US" sz="1200" dirty="0"/>
                <a:t>&gt;&gt;&gt; Last update of WHOIS database: 2009-05-29T20:15:00Z &lt;&lt;&lt;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2229" y="432079"/>
              <a:ext cx="291932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cs typeface="Source Sans Pro"/>
                </a:rPr>
                <a:t>Example WHOIS Record</a:t>
              </a:r>
            </a:p>
            <a:p>
              <a:r>
                <a:rPr lang="en-US" sz="2000" dirty="0">
                  <a:cs typeface="Source Sans Pro"/>
                </a:rPr>
                <a:t>From Registry Agreement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4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42114" y="1299014"/>
            <a:ext cx="2539800" cy="2175252"/>
          </a:xfrm>
          <a:prstGeom prst="rect">
            <a:avLst/>
          </a:prstGeom>
          <a:solidFill>
            <a:srgbClr val="CC9900">
              <a:alpha val="62353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42114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55959" y="3668605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5959" y="3668605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4368284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373576" y="3882060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2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Introductions </a:t>
            </a:r>
            <a:b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&amp; SOI Updates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7364" y="1982152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Quick Review </a:t>
            </a:r>
            <a:b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of Meeting Goals and Saturday progress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03505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2114" y="1492556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5959" y="3882060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Agenda: Wednesday 14 March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8044" y="3675406"/>
            <a:ext cx="2539800" cy="217525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Deliberate on remaining possible purposes for processing registration 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8044" y="3675406"/>
            <a:ext cx="2539800" cy="87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01815" y="3888861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83024" y="4477502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Confirm action items &amp; proposed decision points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044" y="3888861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28039" y="1291796"/>
            <a:ext cx="2539800" cy="2130416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28039" y="1291796"/>
            <a:ext cx="2539800" cy="87588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045656" y="1494047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57789" y="1974934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Entities identified or contacted using gTLD registration data (cont’d)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28039" y="1510650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089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Source Sans Pro Light"/>
              </a:rPr>
              <a:t>Agenda Item #1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Member Introductions</a:t>
            </a:r>
            <a:br>
              <a:rPr lang="en-US" dirty="0"/>
            </a:br>
            <a:r>
              <a:rPr lang="en-US" dirty="0"/>
              <a:t>and SOI Updates</a:t>
            </a:r>
          </a:p>
        </p:txBody>
      </p:sp>
    </p:spTree>
    <p:extLst>
      <p:ext uri="{BB962C8B-B14F-4D97-AF65-F5344CB8AC3E}">
        <p14:creationId xmlns:p14="http://schemas.microsoft.com/office/powerpoint/2010/main" val="387591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Source Sans Pro Light"/>
              </a:rPr>
              <a:t>Agenda Item #2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</a:t>
            </a:r>
            <a:br>
              <a:rPr lang="en-US" dirty="0"/>
            </a:br>
            <a:r>
              <a:rPr lang="en-US" dirty="0"/>
              <a:t>Meeting Goals and </a:t>
            </a:r>
            <a:br>
              <a:rPr lang="en-US" dirty="0"/>
            </a:br>
            <a:r>
              <a:rPr lang="en-US" dirty="0"/>
              <a:t>Saturday progress</a:t>
            </a:r>
          </a:p>
        </p:txBody>
      </p:sp>
    </p:spTree>
    <p:extLst>
      <p:ext uri="{BB962C8B-B14F-4D97-AF65-F5344CB8AC3E}">
        <p14:creationId xmlns:p14="http://schemas.microsoft.com/office/powerpoint/2010/main" val="278624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787082"/>
            <a:ext cx="7907338" cy="4571813"/>
          </a:xfrm>
        </p:spPr>
        <p:txBody>
          <a:bodyPr/>
          <a:lstStyle/>
          <a:p>
            <a:r>
              <a:rPr lang="en-US" sz="1600" dirty="0"/>
              <a:t>As the WG has deliberated on these Charter Questions:</a:t>
            </a:r>
          </a:p>
          <a:p>
            <a:pPr lvl="1"/>
            <a:r>
              <a:rPr lang="en-US" sz="1600" i="1" dirty="0">
                <a:solidFill>
                  <a:srgbClr val="9C240F"/>
                </a:solidFill>
              </a:rPr>
              <a:t>Who should have access to gTLD registration data and for what purposes?</a:t>
            </a:r>
          </a:p>
          <a:p>
            <a:pPr lvl="1"/>
            <a:r>
              <a:rPr lang="en-US" sz="1600" i="1" dirty="0">
                <a:solidFill>
                  <a:srgbClr val="9C240F"/>
                </a:solidFill>
              </a:rPr>
              <a:t>What data should be collected, stored, and disclosed for those purposes? </a:t>
            </a:r>
          </a:p>
          <a:p>
            <a:r>
              <a:rPr lang="en-US" sz="1600" dirty="0"/>
              <a:t>We may be constraining our thinking by deliberating on existing WHOIS data elements, assuming today’s (often implicit) definitions, without clearly-stated expectations of the entities identified and/or contacted using registration data</a:t>
            </a:r>
          </a:p>
          <a:p>
            <a:r>
              <a:rPr lang="en-US" sz="1600" dirty="0"/>
              <a:t>To address these concerns and enable more effective deliberation, purpose drafting teams were asked to re-convene to answer the following questions: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Who associated with the domain name registration needs to be identified and/or contacted for each purpose?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What is the objective achieved by identifying and/or contacting each of those entities?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/>
              <a:t>What might be expected of that entity with regard to the domain name?</a:t>
            </a:r>
          </a:p>
          <a:p>
            <a:r>
              <a:rPr lang="en-US" sz="1600" dirty="0"/>
              <a:t>On Saturday, </a:t>
            </a:r>
            <a:r>
              <a:rPr lang="en-US" sz="1600" dirty="0"/>
              <a:t>four DTs presented their answers to the full WG: today, the other three DTs will present their answers.</a:t>
            </a:r>
          </a:p>
          <a:p>
            <a:r>
              <a:rPr lang="en-US" sz="1600" dirty="0"/>
              <a:t>Time permitting, results </a:t>
            </a:r>
            <a:r>
              <a:rPr lang="en-US" sz="1600" dirty="0"/>
              <a:t>will be put to use at the end of today’s session, where we will resume deliberation on possible purposes and associated data</a:t>
            </a:r>
          </a:p>
        </p:txBody>
      </p:sp>
    </p:spTree>
    <p:extLst>
      <p:ext uri="{BB962C8B-B14F-4D97-AF65-F5344CB8AC3E}">
        <p14:creationId xmlns:p14="http://schemas.microsoft.com/office/powerpoint/2010/main" val="45475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502461"/>
          </a:xfrm>
          <a:solidFill>
            <a:schemeClr val="bg1"/>
          </a:solidFill>
        </p:spPr>
        <p:txBody>
          <a:bodyPr/>
          <a:lstStyle/>
          <a:p>
            <a:r>
              <a:rPr lang="en-US" sz="1600" dirty="0"/>
              <a:t>Summary of entities to be identified or contacted for each possible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81442"/>
            <a:ext cx="7907338" cy="45718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Table available </a:t>
            </a:r>
            <a:r>
              <a:rPr lang="en-US" dirty="0" smtClean="0"/>
              <a:t>in PDF form: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go.icann.org/2FNLdWe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2394"/>
              </p:ext>
            </p:extLst>
          </p:nvPr>
        </p:nvGraphicFramePr>
        <p:xfrm>
          <a:off x="146306" y="658373"/>
          <a:ext cx="8912349" cy="4876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253"/>
                <a:gridCol w="684951"/>
                <a:gridCol w="685565"/>
                <a:gridCol w="684951"/>
                <a:gridCol w="685565"/>
                <a:gridCol w="684951"/>
                <a:gridCol w="685565"/>
                <a:gridCol w="684951"/>
                <a:gridCol w="685565"/>
                <a:gridCol w="684951"/>
                <a:gridCol w="685565"/>
                <a:gridCol w="684951"/>
                <a:gridCol w="685565"/>
              </a:tblGrid>
              <a:tr h="3677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Purpose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Tech Issue Resolution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DNS Research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DN Management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Individual Internet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Use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DN Certification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DN Purchase Sale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 dirty="0">
                          <a:effectLst/>
                        </a:rPr>
                        <a:t>ICANN Contractual Enforcement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Regulatory</a:t>
                      </a:r>
                      <a:endParaRPr lang="en-US" sz="7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Enforcement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Legal Action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CA/DA Investigation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CA/DA Notification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CA/DA Reputation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Identify 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 Owner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Registrar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Registry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PP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7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Hosting provider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62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DNS Admin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 User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49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- 3rd parties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Contact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 Owner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Registrar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82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Registry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PP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7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Hosting provider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62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DNS Admin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DN User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- 3rd parties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Objective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Notify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7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Request Action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Verify ID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Use ID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Confirm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330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Expectations of Contacted Entity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Investigate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896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Respond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182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Resolve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  <a:tr h="756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- Have right and/or ability to take action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5800" marR="458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5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Source Sans Pro Light"/>
                <a:cs typeface="Source Sans Pro Light"/>
              </a:rPr>
              <a:t>Agenda Item #3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Identified or Contacted using gTLD Registration Data (Cont’d)</a:t>
            </a:r>
          </a:p>
        </p:txBody>
      </p:sp>
    </p:spTree>
    <p:extLst>
      <p:ext uri="{BB962C8B-B14F-4D97-AF65-F5344CB8AC3E}">
        <p14:creationId xmlns:p14="http://schemas.microsoft.com/office/powerpoint/2010/main" val="112578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1005381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DT#5: Regulatory Enforcement </a:t>
            </a:r>
            <a:br>
              <a:rPr lang="en-US" dirty="0"/>
            </a:br>
            <a:r>
              <a:rPr lang="en-US" dirty="0"/>
              <a:t>and ICANN Contractual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41933"/>
            <a:ext cx="7907338" cy="3048014"/>
          </a:xfrm>
        </p:spPr>
        <p:txBody>
          <a:bodyPr/>
          <a:lstStyle/>
          <a:p>
            <a:r>
              <a:rPr lang="en-US" dirty="0"/>
              <a:t>Mailing list address:  </a:t>
            </a:r>
            <a:r>
              <a:rPr lang="en-US" dirty="0">
                <a:hlinkClick r:id="rId2"/>
              </a:rPr>
              <a:t>gnso-rds-pdp-5@icann.org</a:t>
            </a:r>
            <a:r>
              <a:rPr lang="en-US" dirty="0"/>
              <a:t> </a:t>
            </a:r>
          </a:p>
          <a:p>
            <a:r>
              <a:rPr lang="en-US" dirty="0"/>
              <a:t>Mailing list archive: </a:t>
            </a:r>
            <a:r>
              <a:rPr lang="en-US" dirty="0">
                <a:hlinkClick r:id="rId3"/>
              </a:rPr>
              <a:t>http://mm.icann.org/pipermail/gnso-rds-pdp-5/</a:t>
            </a:r>
            <a:endParaRPr lang="en-US" dirty="0"/>
          </a:p>
          <a:p>
            <a:r>
              <a:rPr lang="en-US" dirty="0"/>
              <a:t>Coordinated by: Chuck Gomes</a:t>
            </a:r>
          </a:p>
          <a:p>
            <a:r>
              <a:rPr lang="en-US" dirty="0"/>
              <a:t>Members: Elizabeth Bacon, Theo Geurts, Steve Metalitz, Krishna Seeburn, Farell Folly, Bastiaan Goslings, Kathy Kleiman</a:t>
            </a:r>
          </a:p>
          <a:p>
            <a:r>
              <a:rPr lang="en-US" dirty="0"/>
              <a:t>DT5 Answers (to be introduced by Farell and Beth):</a:t>
            </a:r>
          </a:p>
          <a:p>
            <a:pPr lvl="1"/>
            <a:r>
              <a:rPr lang="en-US" dirty="0">
                <a:hlinkClick r:id="rId4"/>
              </a:rPr>
              <a:t>https://community.icann.org/download/attachments/79431882/DT5FinalAnswersfortheRegulatoryPurpose.pdf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https://community.icann.org/download/attachments/79431882/DT5FinalAnswersfortheICANNContractualCompliancePurpose.pdf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329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1398</TotalTime>
  <Words>776</Words>
  <Application>Microsoft Macintosh PowerPoint</Application>
  <PresentationFormat>On-screen Show (4:3)</PresentationFormat>
  <Paragraphs>569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Courier New</vt:lpstr>
      <vt:lpstr>ＭＳ Ｐゴシック</vt:lpstr>
      <vt:lpstr>Segoe UI</vt:lpstr>
      <vt:lpstr>Source Sans Pro</vt:lpstr>
      <vt:lpstr>Source Sans Pro Light</vt:lpstr>
      <vt:lpstr>Times New Roman</vt:lpstr>
      <vt:lpstr>Wingdings</vt:lpstr>
      <vt:lpstr>Arial</vt:lpstr>
      <vt:lpstr>ICANNPPT_Arial_4x3_June 2017_potx</vt:lpstr>
      <vt:lpstr>PowerPoint Presentation</vt:lpstr>
      <vt:lpstr>Next-Generation gTLD  Registration Directory Service (RDS) to replace WHOIS PDP WG</vt:lpstr>
      <vt:lpstr>Agenda: Wednesday 14 March </vt:lpstr>
      <vt:lpstr>WG Member Introductions and SOI Updates</vt:lpstr>
      <vt:lpstr>Quick Review of  Meeting Goals and  Saturday progress</vt:lpstr>
      <vt:lpstr>Goals for this meeting</vt:lpstr>
      <vt:lpstr>Summary of entities to be identified or contacted for each possible purpose</vt:lpstr>
      <vt:lpstr>Entities Identified or Contacted using gTLD Registration Data (Cont’d)</vt:lpstr>
      <vt:lpstr>DT#5: Regulatory Enforcement  and ICANN Contractual Enforcement</vt:lpstr>
      <vt:lpstr>DT#6: Legal Actions</vt:lpstr>
      <vt:lpstr>DT#7: Criminal Investigation/DNS Abuse Mitigation – Investigation, Notification, and Reputation</vt:lpstr>
      <vt:lpstr>Deliberate on remaining possible purposes for processing gTLD registration data </vt:lpstr>
      <vt:lpstr>Refer to Drafting Team Outputs</vt:lpstr>
      <vt:lpstr>DT5 - ICANN Contractual Enforcement</vt:lpstr>
      <vt:lpstr>DT4 - Domain Name Purchase/Sale</vt:lpstr>
      <vt:lpstr>Confirm action items and proposed decision points</vt:lpstr>
      <vt:lpstr>Links to Meeting Materials &amp; Background Slides</vt:lpstr>
      <vt:lpstr>Sessions at ICANN61 and Further Information</vt:lpstr>
      <vt:lpstr>Thank You and Questions</vt:lpstr>
      <vt:lpstr>PowerPoint Presentation</vt:lpstr>
      <vt:lpstr>Summary of previous registration data agreements</vt:lpstr>
      <vt:lpstr>Related WG Agreements (footnoted on previous slide)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Marika Konings</dc:creator>
  <cp:lastModifiedBy>Caitlin Tubergen</cp:lastModifiedBy>
  <cp:revision>76</cp:revision>
  <cp:lastPrinted>2018-03-12T16:04:02Z</cp:lastPrinted>
  <dcterms:created xsi:type="dcterms:W3CDTF">2017-10-16T17:04:06Z</dcterms:created>
  <dcterms:modified xsi:type="dcterms:W3CDTF">2018-03-12T16:12:16Z</dcterms:modified>
</cp:coreProperties>
</file>