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40" r:id="rId2"/>
    <p:sldId id="256" r:id="rId3"/>
    <p:sldId id="322" r:id="rId4"/>
    <p:sldId id="289" r:id="rId5"/>
    <p:sldId id="342" r:id="rId6"/>
    <p:sldId id="355" r:id="rId7"/>
    <p:sldId id="354" r:id="rId8"/>
    <p:sldId id="290" r:id="rId9"/>
    <p:sldId id="343" r:id="rId10"/>
    <p:sldId id="347" r:id="rId11"/>
    <p:sldId id="292" r:id="rId12"/>
    <p:sldId id="344" r:id="rId13"/>
    <p:sldId id="348" r:id="rId14"/>
    <p:sldId id="350" r:id="rId15"/>
    <p:sldId id="349" r:id="rId16"/>
    <p:sldId id="351" r:id="rId17"/>
    <p:sldId id="353" r:id="rId18"/>
    <p:sldId id="352" r:id="rId19"/>
    <p:sldId id="291" r:id="rId20"/>
    <p:sldId id="345" r:id="rId21"/>
    <p:sldId id="293" r:id="rId22"/>
    <p:sldId id="346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ka Konings" initials="M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B91"/>
    <a:srgbClr val="9C240F"/>
    <a:srgbClr val="CB460F"/>
    <a:srgbClr val="FA5B36"/>
    <a:srgbClr val="18548A"/>
    <a:srgbClr val="15538C"/>
    <a:srgbClr val="0B2F49"/>
    <a:srgbClr val="092F4B"/>
    <a:srgbClr val="A1472D"/>
    <a:srgbClr val="A34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5801" autoAdjust="0"/>
  </p:normalViewPr>
  <p:slideViewPr>
    <p:cSldViewPr snapToGrid="0" snapToObjects="1">
      <p:cViewPr>
        <p:scale>
          <a:sx n="90" d="100"/>
          <a:sy n="90" d="100"/>
        </p:scale>
        <p:origin x="1936" y="448"/>
      </p:cViewPr>
      <p:guideLst>
        <p:guide orient="horz" pos="14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3168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6/25/16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6/25/16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654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Breakup</a:t>
            </a:r>
            <a:r>
              <a:rPr lang="en-US" baseline="0" dirty="0" smtClean="0"/>
              <a:t> your presentation, divide it into sections.  This is especially useful if most of your presentation is text.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714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Breakup</a:t>
            </a:r>
            <a:r>
              <a:rPr lang="en-US" baseline="0" dirty="0" smtClean="0"/>
              <a:t> your presentation, divide it into sections.  This is especially useful if most of your presentation is text.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305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</a:t>
            </a:r>
            <a:r>
              <a:rPr lang="en-US" baseline="0" dirty="0" smtClean="0"/>
              <a:t> adjust the email/web address to whichever email or web address is best suited to your presentation.  This should be your final slide.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922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stylized agenda slide</a:t>
            </a:r>
            <a:r>
              <a:rPr lang="en-US" baseline="0" dirty="0" smtClean="0"/>
              <a:t> for your presentation.</a:t>
            </a:r>
          </a:p>
          <a:p>
            <a:endParaRPr lang="en-US" baseline="0" dirty="0" smtClean="0"/>
          </a:p>
          <a:p>
            <a:r>
              <a:rPr lang="en-US" dirty="0" smtClean="0"/>
              <a:t>To</a:t>
            </a:r>
            <a:r>
              <a:rPr lang="en-US" baseline="0" dirty="0" smtClean="0"/>
              <a:t> </a:t>
            </a:r>
            <a:r>
              <a:rPr lang="en-US" dirty="0" smtClean="0"/>
              <a:t>delete a box,</a:t>
            </a:r>
            <a:r>
              <a:rPr lang="en-US" baseline="0" dirty="0" smtClean="0"/>
              <a:t> </a:t>
            </a:r>
            <a:r>
              <a:rPr lang="en-US" dirty="0" smtClean="0"/>
              <a:t>if there are too many boxes,</a:t>
            </a:r>
            <a:r>
              <a:rPr lang="en-US" baseline="0" dirty="0" smtClean="0"/>
              <a:t> click the edge of the box, ensure the entire box is highlighted, then DELETE.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update the numbers and text, click inside the circle for the numbers or in the box for the text, revise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107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Breakup</a:t>
            </a:r>
            <a:r>
              <a:rPr lang="en-US" baseline="0" dirty="0" smtClean="0"/>
              <a:t> your presentation, divide it into sections.  This is especially useful if most of your presentation is text.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244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Breakup</a:t>
            </a:r>
            <a:r>
              <a:rPr lang="en-US" baseline="0" dirty="0" smtClean="0"/>
              <a:t> your presentation, divide it into sections.  This is especially useful if most of your presentation is text.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160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Breakup</a:t>
            </a:r>
            <a:r>
              <a:rPr lang="en-US" baseline="0" dirty="0" smtClean="0"/>
              <a:t> your presentation, divide it into sections.  This is especially useful if most of your presentation is text.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986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-67733"/>
            <a:ext cx="9309518" cy="6954090"/>
            <a:chOff x="0" y="-67733"/>
            <a:chExt cx="9309518" cy="6954090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46474"/>
              <a:ext cx="9309518" cy="6368988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0" y="-67733"/>
              <a:ext cx="9309518" cy="351829"/>
            </a:xfrm>
            <a:prstGeom prst="rect">
              <a:avLst/>
            </a:prstGeom>
            <a:solidFill>
              <a:srgbClr val="0624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6602262"/>
              <a:ext cx="9309518" cy="284095"/>
            </a:xfrm>
            <a:prstGeom prst="rect">
              <a:avLst/>
            </a:prstGeom>
            <a:solidFill>
              <a:srgbClr val="0624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angle 6"/>
          <p:cNvSpPr/>
          <p:nvPr userDrawn="1"/>
        </p:nvSpPr>
        <p:spPr>
          <a:xfrm>
            <a:off x="0" y="4130514"/>
            <a:ext cx="9309518" cy="1898497"/>
          </a:xfrm>
          <a:prstGeom prst="rect">
            <a:avLst/>
          </a:prstGeom>
          <a:solidFill>
            <a:srgbClr val="1768B1">
              <a:alpha val="8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130514"/>
            <a:ext cx="1697789" cy="18984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ICANN_Logo_W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66" y="4566371"/>
            <a:ext cx="1253416" cy="97283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flipV="1">
            <a:off x="-1" y="4130513"/>
            <a:ext cx="9309519" cy="116253"/>
          </a:xfrm>
          <a:prstGeom prst="rect">
            <a:avLst/>
          </a:prstGeom>
          <a:solidFill>
            <a:srgbClr val="0C1F24">
              <a:alpha val="3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F02A38-9571-8943-B1EC-5DD787849B1C}" type="datetimeFigureOut">
              <a:rPr lang="en-US" smtClean="0"/>
              <a:t>6/25/16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3F4635-328A-4942-B933-9316327A6A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76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2110371"/>
            <a:ext cx="9198524" cy="4759071"/>
            <a:chOff x="0" y="2110371"/>
            <a:chExt cx="9198524" cy="4759071"/>
          </a:xfrm>
        </p:grpSpPr>
        <p:sp>
          <p:nvSpPr>
            <p:cNvPr id="3" name="Freeform 2"/>
            <p:cNvSpPr/>
            <p:nvPr userDrawn="1"/>
          </p:nvSpPr>
          <p:spPr>
            <a:xfrm>
              <a:off x="0" y="2110371"/>
              <a:ext cx="9198524" cy="4759071"/>
            </a:xfrm>
            <a:custGeom>
              <a:avLst/>
              <a:gdLst>
                <a:gd name="connsiteX0" fmla="*/ 0 w 9198524"/>
                <a:gd name="connsiteY0" fmla="*/ 0 h 5515904"/>
                <a:gd name="connsiteX1" fmla="*/ 9198524 w 9198524"/>
                <a:gd name="connsiteY1" fmla="*/ 3014506 h 5515904"/>
                <a:gd name="connsiteX2" fmla="*/ 9198524 w 9198524"/>
                <a:gd name="connsiteY2" fmla="*/ 5477421 h 5515904"/>
                <a:gd name="connsiteX3" fmla="*/ 0 w 9198524"/>
                <a:gd name="connsiteY3" fmla="*/ 5515904 h 5515904"/>
                <a:gd name="connsiteX4" fmla="*/ 0 w 9198524"/>
                <a:gd name="connsiteY4" fmla="*/ 0 h 551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98524" h="5515904">
                  <a:moveTo>
                    <a:pt x="0" y="0"/>
                  </a:moveTo>
                  <a:lnTo>
                    <a:pt x="9198524" y="3014506"/>
                  </a:lnTo>
                  <a:lnTo>
                    <a:pt x="9198524" y="5477421"/>
                  </a:lnTo>
                  <a:lnTo>
                    <a:pt x="0" y="5515904"/>
                  </a:lnTo>
                  <a:cubicBezTo>
                    <a:pt x="4276" y="3685821"/>
                    <a:pt x="8553" y="1855738"/>
                    <a:pt x="0" y="0"/>
                  </a:cubicBezTo>
                  <a:close/>
                </a:path>
              </a:pathLst>
            </a:custGeom>
            <a:solidFill>
              <a:srgbClr val="1768B1">
                <a:alpha val="1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 3"/>
            <p:cNvSpPr/>
            <p:nvPr userDrawn="1"/>
          </p:nvSpPr>
          <p:spPr>
            <a:xfrm>
              <a:off x="1" y="3174865"/>
              <a:ext cx="9144000" cy="3694577"/>
            </a:xfrm>
            <a:custGeom>
              <a:avLst/>
              <a:gdLst>
                <a:gd name="connsiteX0" fmla="*/ 6029715 w 6029715"/>
                <a:gd name="connsiteY0" fmla="*/ 0 h 6875638"/>
                <a:gd name="connsiteX1" fmla="*/ 6029715 w 6029715"/>
                <a:gd name="connsiteY1" fmla="*/ 6875638 h 6875638"/>
                <a:gd name="connsiteX2" fmla="*/ 0 w 6029715"/>
                <a:gd name="connsiteY2" fmla="*/ 6875638 h 6875638"/>
                <a:gd name="connsiteX3" fmla="*/ 6029715 w 6029715"/>
                <a:gd name="connsiteY3" fmla="*/ 0 h 687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9715" h="6875638">
                  <a:moveTo>
                    <a:pt x="6029715" y="0"/>
                  </a:moveTo>
                  <a:lnTo>
                    <a:pt x="6029715" y="6875638"/>
                  </a:lnTo>
                  <a:lnTo>
                    <a:pt x="0" y="6875638"/>
                  </a:lnTo>
                  <a:lnTo>
                    <a:pt x="6029715" y="0"/>
                  </a:lnTo>
                  <a:close/>
                </a:path>
              </a:pathLst>
            </a:custGeom>
            <a:solidFill>
              <a:srgbClr val="1768B1">
                <a:alpha val="1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34" name="Slide Number Placeholder 5"/>
          <p:cNvSpPr txBox="1">
            <a:spLocks/>
          </p:cNvSpPr>
          <p:nvPr userDrawn="1"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   |   </a:t>
            </a:r>
            <a:fld id="{D43A6F16-D3CF-4F46-B6D9-B3CAB1B87938}" type="slidenum">
              <a:rPr lang="en-US" sz="1400" smtClean="0">
                <a:solidFill>
                  <a:srgbClr val="FFFFFF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4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35" name="Title 19"/>
          <p:cNvSpPr>
            <a:spLocks noGrp="1"/>
          </p:cNvSpPr>
          <p:nvPr userDrawn="1"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   |   </a:t>
            </a:r>
            <a:fld id="{D43A6F16-D3CF-4F46-B6D9-B3CAB1B87938}" type="slidenum">
              <a:rPr lang="en-US" sz="1400" smtClean="0">
                <a:solidFill>
                  <a:srgbClr val="FFFFFF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4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112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9" r="3872"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36" name="Text Placeholder 3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 Light"/>
                <a:cs typeface="Source Sans Pro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 of an Agenda Item</a:t>
            </a:r>
          </a:p>
          <a:p>
            <a:pPr lvl="0"/>
            <a:r>
              <a:rPr lang="en-US" dirty="0" smtClean="0"/>
              <a:t>Section Divider</a:t>
            </a:r>
          </a:p>
        </p:txBody>
      </p:sp>
      <p:pic>
        <p:nvPicPr>
          <p:cNvPr id="6" name="Picture 5" descr="ICANN Logo-06.eps"/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" y="6402263"/>
            <a:ext cx="450555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9" r="3872"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9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 Light"/>
                <a:cs typeface="Source Sans Pro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 of an Agenda Item</a:t>
            </a:r>
          </a:p>
          <a:p>
            <a:pPr lvl="0"/>
            <a:r>
              <a:rPr lang="en-US" dirty="0" smtClean="0"/>
              <a:t>Section Divider</a:t>
            </a:r>
          </a:p>
        </p:txBody>
      </p:sp>
      <p:pic>
        <p:nvPicPr>
          <p:cNvPr id="4" name="Picture 3" descr="ICANN Logo-06.eps"/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" y="6402263"/>
            <a:ext cx="450555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9" r="3872"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4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Source Sans Pro"/>
                <a:cs typeface="Source Sans Pro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 of an Agenda Item</a:t>
            </a:r>
          </a:p>
          <a:p>
            <a:pPr lvl="0"/>
            <a:r>
              <a:rPr lang="en-US" dirty="0" smtClean="0"/>
              <a:t>Section Divider</a:t>
            </a:r>
          </a:p>
        </p:txBody>
      </p:sp>
      <p:pic>
        <p:nvPicPr>
          <p:cNvPr id="6" name="Picture 5" descr="ICANN Logo-06.eps"/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" y="6402263"/>
            <a:ext cx="450555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3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9" r="3872"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36" name="Text Placeholder 3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"/>
                <a:cs typeface="Source Sans Pro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 of an Agenda Item</a:t>
            </a:r>
          </a:p>
          <a:p>
            <a:pPr lvl="0"/>
            <a:r>
              <a:rPr lang="en-US" dirty="0" smtClean="0"/>
              <a:t>Section Divider</a:t>
            </a:r>
          </a:p>
        </p:txBody>
      </p:sp>
      <p:pic>
        <p:nvPicPr>
          <p:cNvPr id="5" name="Picture 4" descr="ICANN Logo-06.eps"/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" y="6402263"/>
            <a:ext cx="450555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0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9" r="3872"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4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Source Sans Pro"/>
                <a:cs typeface="Source Sans Pro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 of an Agenda Item</a:t>
            </a:r>
          </a:p>
          <a:p>
            <a:pPr lvl="0"/>
            <a:r>
              <a:rPr lang="en-US" dirty="0" smtClean="0"/>
              <a:t>Section Divider</a:t>
            </a:r>
          </a:p>
        </p:txBody>
      </p:sp>
      <p:pic>
        <p:nvPicPr>
          <p:cNvPr id="6" name="Picture 5" descr="ICANN Logo-06.eps"/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" y="6402263"/>
            <a:ext cx="450555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84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4" r:id="rId4"/>
    <p:sldLayoutId id="2147483655" r:id="rId5"/>
    <p:sldLayoutId id="2147483663" r:id="rId6"/>
    <p:sldLayoutId id="2147483662" r:id="rId7"/>
    <p:sldLayoutId id="2147483665" r:id="rId8"/>
    <p:sldLayoutId id="2147483666" r:id="rId9"/>
    <p:sldLayoutId id="2147483668" r:id="rId10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hyperlink" Target="https://community.icann.org/x/QIxlAw" TargetMode="External"/><Relationship Id="rId12" Type="http://schemas.openxmlformats.org/officeDocument/2006/relationships/hyperlink" Target="https://community.icann.org/x/p4xlAw" TargetMode="External"/><Relationship Id="rId13" Type="http://schemas.openxmlformats.org/officeDocument/2006/relationships/hyperlink" Target="NULL" TargetMode="External"/><Relationship Id="rId1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community.icann.org/x/rjJ-Ag" TargetMode="External"/><Relationship Id="rId4" Type="http://schemas.openxmlformats.org/officeDocument/2006/relationships/hyperlink" Target="https://community.icann.org/x/E4xlAw" TargetMode="External"/><Relationship Id="rId5" Type="http://schemas.openxmlformats.org/officeDocument/2006/relationships/hyperlink" Target="https://community.icann.org/x/I4xlAw" TargetMode="External"/><Relationship Id="rId6" Type="http://schemas.openxmlformats.org/officeDocument/2006/relationships/hyperlink" Target="NULL" TargetMode="External"/><Relationship Id="rId7" Type="http://schemas.openxmlformats.org/officeDocument/2006/relationships/hyperlink" Target="NULL" TargetMode="External"/><Relationship Id="rId8" Type="http://schemas.openxmlformats.org/officeDocument/2006/relationships/hyperlink" Target="NULL" TargetMode="External"/><Relationship Id="rId9" Type="http://schemas.openxmlformats.org/officeDocument/2006/relationships/hyperlink" Target="NULL" TargetMode="External"/><Relationship Id="rId10" Type="http://schemas.openxmlformats.org/officeDocument/2006/relationships/hyperlink" Target="NUL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368" y="754690"/>
            <a:ext cx="3420765" cy="83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1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601" y="1402699"/>
            <a:ext cx="81030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0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Formal Early Outreach: 11 May – 16 June</a:t>
            </a:r>
          </a:p>
          <a:p>
            <a:pPr marL="742950" lvl="1" indent="-285750">
              <a:buSzPct val="75000"/>
              <a:buFont typeface="Wingdings" charset="2"/>
              <a:buChar char=""/>
            </a:pPr>
            <a:r>
              <a:rPr lang="en-US" sz="20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ICANN SO/ACs &amp; GNSO SG/Cs additions to Key Inputs</a:t>
            </a:r>
          </a:p>
          <a:p>
            <a:pPr marL="742950" lvl="1" indent="-285750">
              <a:buSzPct val="75000"/>
              <a:buFont typeface="Wingdings" charset="2"/>
              <a:buChar char=""/>
            </a:pPr>
            <a:r>
              <a:rPr lang="en-US" sz="20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Responses now being reviewed by WG</a:t>
            </a:r>
            <a:r>
              <a:rPr lang="en-US" sz="2000" dirty="0">
                <a:solidFill>
                  <a:srgbClr val="0C1F24"/>
                </a:solidFill>
                <a:latin typeface="Source Sans Pro Light"/>
                <a:cs typeface="Source Sans Pro Light"/>
              </a:rPr>
              <a:t> -- https://community.icann.org/x/pYxlAw</a:t>
            </a:r>
            <a:r>
              <a:rPr lang="en-US" sz="20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/>
            </a:r>
            <a:br>
              <a:rPr lang="en-US" sz="20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</a:br>
            <a:endParaRPr lang="en-US" sz="2000" dirty="0" smtClean="0">
              <a:solidFill>
                <a:srgbClr val="0C1F24"/>
              </a:solidFill>
              <a:latin typeface="Source Sans Pro Light"/>
              <a:cs typeface="Source Sans Pro Light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Source Sans Pro Light"/>
                <a:cs typeface="Source Sans Pro Light"/>
              </a:rPr>
              <a:t>Informal Outreach: 11 June – 28 June</a:t>
            </a:r>
          </a:p>
          <a:p>
            <a:pPr marL="742950" lvl="1" indent="-285750">
              <a:buSzPct val="75000"/>
              <a:buFont typeface="Wingdings" charset="2"/>
              <a:buChar char="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Source Sans Pro Light"/>
                <a:cs typeface="Source Sans Pro Light"/>
              </a:rPr>
              <a:t>ICANN SO/ACs &amp; GNSO SG/Cs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Source Sans Pro Light"/>
                <a:cs typeface="Source Sans Pro Light"/>
              </a:rPr>
              <a:t>additions to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Source Sans Pro Light"/>
                <a:cs typeface="Source Sans Pro Light"/>
              </a:rPr>
              <a:t/>
            </a:r>
            <a:b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Source Sans Pro Light"/>
                <a:cs typeface="Source Sans Pro Light"/>
              </a:rPr>
            </a:b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Source Sans Pro Light"/>
                <a:cs typeface="Source Sans Pro Light"/>
              </a:rPr>
              <a:t>Initial Possible Requirements List</a:t>
            </a:r>
          </a:p>
          <a:p>
            <a:pPr marL="742950" lvl="1" indent="-285750">
              <a:buSzPct val="75000"/>
              <a:buFont typeface="Wingdings" charset="2"/>
              <a:buChar char="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Source Sans Pro Light"/>
                <a:cs typeface="Source Sans Pro Light"/>
              </a:rPr>
              <a:t>Input requested at this session and WG’s F2F session:</a:t>
            </a:r>
            <a:b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Source Sans Pro Light"/>
                <a:cs typeface="Source Sans Pro Light"/>
              </a:rPr>
            </a:b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Source Sans Pro Light"/>
                <a:cs typeface="Source Sans Pro Light"/>
              </a:rPr>
              <a:t>Tuesday 28 June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Source Sans Pro Light"/>
                <a:cs typeface="Source Sans Pro Light"/>
              </a:rPr>
              <a:t>08:00-10:30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Source Sans Pro Light"/>
                <a:cs typeface="Source Sans Pro Light"/>
              </a:rPr>
              <a:t>-- http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Source Sans Pro Light"/>
                <a:cs typeface="Source Sans Pro Light"/>
              </a:rPr>
              <a:t>://sched.co/7GqJ 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latin typeface="Source Sans Pro Light"/>
              <a:cs typeface="Source Sans Pro Light"/>
            </a:endParaRPr>
          </a:p>
          <a:p>
            <a:pPr marL="742950" lvl="1" indent="-285750">
              <a:buSzPct val="75000"/>
              <a:buFont typeface="Wingdings" charset="2"/>
              <a:buChar char=""/>
            </a:pPr>
            <a:endParaRPr lang="en-US" sz="2000" dirty="0">
              <a:solidFill>
                <a:srgbClr val="0C1F24"/>
              </a:solidFill>
              <a:latin typeface="Source Sans Pro Light"/>
              <a:cs typeface="Source Sans Pro Light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0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Additional opportunities planned throughout Phase 1, including</a:t>
            </a:r>
          </a:p>
          <a:p>
            <a:pPr marL="742950" lvl="1" indent="-285750">
              <a:buSzPct val="75000"/>
              <a:buFont typeface="Wingdings" charset="2"/>
              <a:buChar char=""/>
            </a:pPr>
            <a:r>
              <a:rPr lang="en-US" sz="20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Public Comment on proposed responses to Fundamental Questions and if a Next-Gen RDS is needed to replace WHOIS</a:t>
            </a:r>
          </a:p>
          <a:p>
            <a:pPr marL="742950" lvl="1" indent="-285750">
              <a:buSzPct val="75000"/>
              <a:buFont typeface="Wingdings" charset="2"/>
              <a:buChar char=""/>
            </a:pPr>
            <a:r>
              <a:rPr lang="en-US" sz="20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Public Comment on Initial Phase 1 Report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Near-term Opportunities for Early Input</a:t>
            </a:r>
            <a:endParaRPr lang="en-US" dirty="0"/>
          </a:p>
        </p:txBody>
      </p:sp>
      <p:pic>
        <p:nvPicPr>
          <p:cNvPr id="2050" name="Picture 2" descr="C:\Users\Lisa Phifer\AppData\Local\Microsoft\Windows\Temporary Internet Files\Content.IE5\4W4EYHD9\community-v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972" y="2124588"/>
            <a:ext cx="1656568" cy="165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31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Next-Gen RDS: </a:t>
            </a:r>
            <a:br>
              <a:rPr lang="en-US" b="1" dirty="0"/>
            </a:br>
            <a:r>
              <a:rPr lang="en-US" b="1" dirty="0"/>
              <a:t>Today’s Gaps, </a:t>
            </a:r>
            <a:r>
              <a:rPr lang="en-US" b="1" dirty="0" smtClean="0"/>
              <a:t>Tomorrow’s </a:t>
            </a:r>
            <a:r>
              <a:rPr lang="en-US" b="1" dirty="0"/>
              <a:t>Policy Framework</a:t>
            </a:r>
          </a:p>
          <a:p>
            <a:r>
              <a:rPr lang="en-US" dirty="0" smtClean="0">
                <a:latin typeface="Source Sans Pro Light"/>
                <a:cs typeface="Source Sans Pro Light"/>
              </a:rPr>
              <a:t>Agenda Item #3</a:t>
            </a:r>
            <a:endParaRPr lang="en-US" dirty="0">
              <a:latin typeface="Source Sans Pro Light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401416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601" y="1402699"/>
            <a:ext cx="81030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000" dirty="0">
                <a:solidFill>
                  <a:srgbClr val="0C1F24"/>
                </a:solidFill>
                <a:latin typeface="Source Sans Pro Light"/>
                <a:cs typeface="Source Sans Pro Light"/>
              </a:rPr>
              <a:t>This PDP WG is expected to establish consensus requirements for gTLD registration directory services, using them to determine if and why a next-generation RDS is needed, and then establish a new policy framework to support those requirements.</a:t>
            </a:r>
          </a:p>
          <a:p>
            <a:pPr marL="285750" indent="-285750">
              <a:buSzPct val="75000"/>
              <a:buFont typeface="Wingdings" charset="2"/>
              <a:buChar char=""/>
            </a:pPr>
            <a:endParaRPr lang="en-US" sz="2000" dirty="0">
              <a:solidFill>
                <a:srgbClr val="0C1F24"/>
              </a:solidFill>
              <a:latin typeface="Source Sans Pro Light"/>
              <a:cs typeface="Source Sans Pro Light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Source Sans Pro Light"/>
                <a:cs typeface="Source Sans Pro Light"/>
              </a:rPr>
              <a:t>All community members that collect, store, provide, or use registration data using WHOIS today have an interest in the outcome of this PDP!</a:t>
            </a:r>
          </a:p>
          <a:p>
            <a:pPr marL="285750" indent="-285750">
              <a:buSzPct val="75000"/>
              <a:buFont typeface="Wingdings" charset="2"/>
              <a:buChar char=""/>
            </a:pPr>
            <a:endParaRPr lang="en-US" sz="2000" dirty="0">
              <a:solidFill>
                <a:srgbClr val="0C1F24"/>
              </a:solidFill>
              <a:latin typeface="Source Sans Pro Light"/>
              <a:cs typeface="Source Sans Pro Light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000" dirty="0">
                <a:solidFill>
                  <a:srgbClr val="0C1F24"/>
                </a:solidFill>
                <a:latin typeface="Source Sans Pro Light"/>
                <a:cs typeface="Source Sans Pro Light"/>
              </a:rPr>
              <a:t>This session provides all interested parties with an opportunity to voice your concerns about WHOIS and needs for gTLD registration data, </a:t>
            </a:r>
            <a:r>
              <a:rPr lang="en-US" sz="20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helping </a:t>
            </a:r>
            <a:r>
              <a:rPr lang="en-US" sz="2000" dirty="0">
                <a:solidFill>
                  <a:srgbClr val="0C1F24"/>
                </a:solidFill>
                <a:latin typeface="Source Sans Pro Light"/>
                <a:cs typeface="Source Sans Pro Light"/>
              </a:rPr>
              <a:t>to augment and shape the possible requirements to be deliberated upon by this WG</a:t>
            </a:r>
            <a:r>
              <a:rPr lang="en-US" sz="2000" dirty="0"/>
              <a:t>.</a:t>
            </a:r>
            <a:endParaRPr lang="en-US" sz="2000" dirty="0">
              <a:solidFill>
                <a:srgbClr val="0C1F24"/>
              </a:solidFill>
              <a:latin typeface="Source Sans Pro Light"/>
              <a:cs typeface="Source Sans Pro Ligh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seeking YOUR input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84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RDS PDP Charter Questions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828776" y="1223673"/>
            <a:ext cx="2539800" cy="2175252"/>
            <a:chOff x="651511" y="1299014"/>
            <a:chExt cx="2539800" cy="2175252"/>
          </a:xfrm>
        </p:grpSpPr>
        <p:sp>
          <p:nvSpPr>
            <p:cNvPr id="18" name="Rectangle 17"/>
            <p:cNvSpPr/>
            <p:nvPr/>
          </p:nvSpPr>
          <p:spPr>
            <a:xfrm>
              <a:off x="651511" y="1299014"/>
              <a:ext cx="2539800" cy="2175252"/>
            </a:xfrm>
            <a:prstGeom prst="rect">
              <a:avLst/>
            </a:prstGeom>
            <a:solidFill>
              <a:schemeClr val="accent1">
                <a:alpha val="72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1511" y="1299014"/>
              <a:ext cx="2539800" cy="875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86759" y="1398377"/>
              <a:ext cx="2080048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  <a:latin typeface="Source Sans Pro"/>
                  <a:cs typeface="Source Sans Pro"/>
                </a:rPr>
                <a:t>Users and Purposes</a:t>
              </a:r>
            </a:p>
            <a:p>
              <a:pPr algn="ctr"/>
              <a:endParaRPr lang="en-US" b="1" dirty="0">
                <a:solidFill>
                  <a:srgbClr val="FFFFFF"/>
                </a:solidFill>
                <a:latin typeface="Source Sans Pro"/>
                <a:cs typeface="Source Sans Pro"/>
              </a:endParaRPr>
            </a:p>
            <a:p>
              <a:pPr algn="ctr"/>
              <a:r>
                <a:rPr lang="en-US" sz="1400" b="1" i="1" dirty="0">
                  <a:solidFill>
                    <a:srgbClr val="FFFFFF"/>
                  </a:solidFill>
                  <a:latin typeface="Source Sans Pro"/>
                  <a:cs typeface="Source Sans Pro"/>
                </a:rPr>
                <a:t>Who should have access to gTLD registration data and </a:t>
              </a:r>
              <a:r>
                <a:rPr lang="en-US" sz="1400" b="1" i="1" dirty="0" smtClean="0">
                  <a:solidFill>
                    <a:srgbClr val="FFFFFF"/>
                  </a:solidFill>
                  <a:latin typeface="Source Sans Pro"/>
                  <a:cs typeface="Source Sans Pro"/>
                </a:rPr>
                <a:t>why (for what purposes)?</a:t>
              </a:r>
              <a:endParaRPr lang="en-US" b="1" i="1" dirty="0">
                <a:solidFill>
                  <a:srgbClr val="FFFFFF"/>
                </a:solidFill>
                <a:latin typeface="Source Sans Pro"/>
                <a:cs typeface="Source Sans Pro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55907" y="3585957"/>
            <a:ext cx="2539800" cy="2175252"/>
            <a:chOff x="5824236" y="5998014"/>
            <a:chExt cx="2539800" cy="2175252"/>
          </a:xfrm>
        </p:grpSpPr>
        <p:sp>
          <p:nvSpPr>
            <p:cNvPr id="3" name="Rectangle 2"/>
            <p:cNvSpPr/>
            <p:nvPr/>
          </p:nvSpPr>
          <p:spPr>
            <a:xfrm>
              <a:off x="5824236" y="5998014"/>
              <a:ext cx="2539800" cy="2175252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824236" y="5998014"/>
              <a:ext cx="2539800" cy="87588"/>
            </a:xfrm>
            <a:prstGeom prst="rect">
              <a:avLst/>
            </a:prstGeom>
            <a:solidFill>
              <a:srgbClr val="145357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53986" y="6097377"/>
              <a:ext cx="2080048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  <a:latin typeface="Source Sans Pro"/>
                  <a:cs typeface="Source Sans Pro"/>
                </a:rPr>
                <a:t>Gated Access</a:t>
              </a:r>
            </a:p>
            <a:p>
              <a:pPr algn="ctr"/>
              <a:endParaRPr lang="en-US" b="1" dirty="0">
                <a:solidFill>
                  <a:srgbClr val="FFFFFF"/>
                </a:solidFill>
                <a:latin typeface="Source Sans Pro"/>
                <a:cs typeface="Source Sans Pro"/>
              </a:endParaRPr>
            </a:p>
            <a:p>
              <a:pPr algn="ctr"/>
              <a:r>
                <a:rPr lang="en-US" sz="1400" b="1" i="1" dirty="0">
                  <a:solidFill>
                    <a:srgbClr val="FFFFFF"/>
                  </a:solidFill>
                  <a:latin typeface="Source Sans Pro"/>
                  <a:cs typeface="Source Sans Pro"/>
                </a:rPr>
                <a:t>What steps should be taken to control data access for each user/purpose?</a:t>
              </a:r>
              <a:endParaRPr lang="en-US" b="1" i="1" dirty="0">
                <a:solidFill>
                  <a:srgbClr val="FFFFFF"/>
                </a:solidFill>
                <a:latin typeface="Source Sans Pro"/>
                <a:cs typeface="Source Sans Pro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635723" y="3585957"/>
            <a:ext cx="2539800" cy="2175252"/>
            <a:chOff x="8522850" y="5998014"/>
            <a:chExt cx="2539800" cy="2175252"/>
          </a:xfrm>
        </p:grpSpPr>
        <p:sp>
          <p:nvSpPr>
            <p:cNvPr id="4" name="Rectangle 3"/>
            <p:cNvSpPr/>
            <p:nvPr/>
          </p:nvSpPr>
          <p:spPr>
            <a:xfrm>
              <a:off x="8522850" y="5998014"/>
              <a:ext cx="2539800" cy="2175252"/>
            </a:xfrm>
            <a:prstGeom prst="rect">
              <a:avLst/>
            </a:prstGeom>
            <a:solidFill>
              <a:schemeClr val="accent4">
                <a:alpha val="63000"/>
              </a:schemeClr>
            </a:solidFill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522850" y="5998014"/>
              <a:ext cx="2539800" cy="87588"/>
            </a:xfrm>
            <a:prstGeom prst="rect">
              <a:avLst/>
            </a:prstGeom>
            <a:solidFill>
              <a:srgbClr val="EA90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758100" y="6097377"/>
              <a:ext cx="208004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  <a:latin typeface="Source Sans Pro"/>
                  <a:cs typeface="Source Sans Pro"/>
                </a:rPr>
                <a:t>Registration</a:t>
              </a:r>
              <a:br>
                <a:rPr lang="en-US" b="1" dirty="0" smtClean="0">
                  <a:solidFill>
                    <a:srgbClr val="FFFFFF"/>
                  </a:solidFill>
                  <a:latin typeface="Source Sans Pro"/>
                  <a:cs typeface="Source Sans Pro"/>
                </a:rPr>
              </a:br>
              <a:r>
                <a:rPr lang="en-US" b="1" dirty="0" smtClean="0">
                  <a:solidFill>
                    <a:srgbClr val="FFFFFF"/>
                  </a:solidFill>
                  <a:latin typeface="Source Sans Pro"/>
                  <a:cs typeface="Source Sans Pro"/>
                </a:rPr>
                <a:t>Data Accuracy</a:t>
              </a:r>
            </a:p>
            <a:p>
              <a:pPr algn="ctr"/>
              <a:endParaRPr lang="en-US" b="1" dirty="0">
                <a:solidFill>
                  <a:srgbClr val="FFFFFF"/>
                </a:solidFill>
                <a:latin typeface="Source Sans Pro"/>
                <a:cs typeface="Source Sans Pro"/>
              </a:endParaRPr>
            </a:p>
            <a:p>
              <a:pPr algn="ctr"/>
              <a:r>
                <a:rPr lang="en-US" b="1" dirty="0">
                  <a:solidFill>
                    <a:srgbClr val="FFFFFF"/>
                  </a:solidFill>
                  <a:latin typeface="Source Sans Pro"/>
                  <a:cs typeface="Source Sans Pro"/>
                </a:rPr>
                <a:t> </a:t>
              </a:r>
              <a:r>
                <a:rPr lang="en-US" sz="1400" b="1" i="1" dirty="0">
                  <a:solidFill>
                    <a:srgbClr val="FFFFFF"/>
                  </a:solidFill>
                  <a:latin typeface="Source Sans Pro"/>
                  <a:cs typeface="Source Sans Pro"/>
                </a:rPr>
                <a:t>What steps should be taken to improve data accuracy</a:t>
              </a:r>
              <a:r>
                <a:rPr lang="en-US" sz="1400" b="1" i="1" dirty="0" smtClean="0">
                  <a:solidFill>
                    <a:srgbClr val="FFFFFF"/>
                  </a:solidFill>
                  <a:latin typeface="Source Sans Pro"/>
                  <a:cs typeface="Source Sans Pro"/>
                </a:rPr>
                <a:t>?</a:t>
              </a:r>
              <a:endParaRPr lang="en-US" b="1" i="1" dirty="0">
                <a:solidFill>
                  <a:srgbClr val="FFFFFF"/>
                </a:solidFill>
                <a:latin typeface="Source Sans Pro"/>
                <a:cs typeface="Source Sans Pro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64182" y="1223673"/>
            <a:ext cx="2556734" cy="2175252"/>
            <a:chOff x="5620243" y="1223673"/>
            <a:chExt cx="2556734" cy="2175252"/>
          </a:xfrm>
        </p:grpSpPr>
        <p:sp>
          <p:nvSpPr>
            <p:cNvPr id="8" name="Rectangle 7"/>
            <p:cNvSpPr/>
            <p:nvPr/>
          </p:nvSpPr>
          <p:spPr>
            <a:xfrm>
              <a:off x="5620243" y="1223673"/>
              <a:ext cx="2539800" cy="2175252"/>
            </a:xfrm>
            <a:prstGeom prst="rect">
              <a:avLst/>
            </a:prstGeom>
            <a:solidFill>
              <a:schemeClr val="accent2">
                <a:alpha val="86000"/>
              </a:schemeClr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37177" y="1223673"/>
              <a:ext cx="2539800" cy="8758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49993" y="1323036"/>
              <a:ext cx="2080048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  <a:latin typeface="Source Sans Pro"/>
                  <a:cs typeface="Source Sans Pro"/>
                </a:rPr>
                <a:t>Privacy</a:t>
              </a:r>
            </a:p>
            <a:p>
              <a:pPr algn="ctr"/>
              <a:endParaRPr lang="en-US" b="1" dirty="0">
                <a:solidFill>
                  <a:srgbClr val="FFFFFF"/>
                </a:solidFill>
                <a:latin typeface="Source Sans Pro"/>
                <a:cs typeface="Source Sans Pro"/>
              </a:endParaRPr>
            </a:p>
            <a:p>
              <a:pPr algn="ctr"/>
              <a:r>
                <a:rPr lang="en-US" sz="1400" b="1" i="1" dirty="0">
                  <a:solidFill>
                    <a:srgbClr val="FFFFFF"/>
                  </a:solidFill>
                  <a:latin typeface="Source Sans Pro"/>
                  <a:cs typeface="Source Sans Pro"/>
                </a:rPr>
                <a:t>What steps are needed to protect data and privacy?</a:t>
              </a:r>
              <a:endParaRPr lang="en-US" b="1" i="1" dirty="0">
                <a:solidFill>
                  <a:srgbClr val="FFFFFF"/>
                </a:solidFill>
                <a:latin typeface="Source Sans Pro"/>
                <a:cs typeface="Source Sans Pro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96479" y="769131"/>
            <a:ext cx="2539800" cy="2175252"/>
            <a:chOff x="3350125" y="862268"/>
            <a:chExt cx="2539800" cy="2175252"/>
          </a:xfrm>
        </p:grpSpPr>
        <p:sp>
          <p:nvSpPr>
            <p:cNvPr id="7" name="Rectangle 6"/>
            <p:cNvSpPr/>
            <p:nvPr/>
          </p:nvSpPr>
          <p:spPr>
            <a:xfrm>
              <a:off x="3350125" y="862268"/>
              <a:ext cx="2539800" cy="2175252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50125" y="862268"/>
              <a:ext cx="2539800" cy="87588"/>
            </a:xfrm>
            <a:prstGeom prst="rect">
              <a:avLst/>
            </a:prstGeom>
            <a:solidFill>
              <a:srgbClr val="AC441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85373" y="961631"/>
              <a:ext cx="208004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  <a:latin typeface="Source Sans Pro"/>
                  <a:cs typeface="Source Sans Pro"/>
                </a:rPr>
                <a:t>Registration</a:t>
              </a:r>
              <a:br>
                <a:rPr lang="en-US" b="1" dirty="0" smtClean="0">
                  <a:solidFill>
                    <a:srgbClr val="FFFFFF"/>
                  </a:solidFill>
                  <a:latin typeface="Source Sans Pro"/>
                  <a:cs typeface="Source Sans Pro"/>
                </a:rPr>
              </a:br>
              <a:r>
                <a:rPr lang="en-US" b="1" dirty="0" smtClean="0">
                  <a:solidFill>
                    <a:srgbClr val="FFFFFF"/>
                  </a:solidFill>
                  <a:latin typeface="Source Sans Pro"/>
                  <a:cs typeface="Source Sans Pro"/>
                </a:rPr>
                <a:t>Data Elements</a:t>
              </a:r>
            </a:p>
            <a:p>
              <a:pPr algn="ctr"/>
              <a:endParaRPr lang="en-US" b="1" dirty="0">
                <a:solidFill>
                  <a:srgbClr val="FFFFFF"/>
                </a:solidFill>
                <a:latin typeface="Source Sans Pro"/>
                <a:cs typeface="Source Sans Pro"/>
              </a:endParaRPr>
            </a:p>
            <a:p>
              <a:pPr algn="ctr"/>
              <a:r>
                <a:rPr lang="en-US" sz="1400" b="1" i="1" dirty="0">
                  <a:solidFill>
                    <a:srgbClr val="FFFFFF"/>
                  </a:solidFill>
                  <a:latin typeface="Source Sans Pro"/>
                  <a:cs typeface="Source Sans Pro"/>
                </a:rPr>
                <a:t>What data should be collected, stored, and disclosed?</a:t>
              </a:r>
              <a:endParaRPr lang="en-US" b="1" i="1" dirty="0">
                <a:solidFill>
                  <a:srgbClr val="FFFFFF"/>
                </a:solidFill>
                <a:latin typeface="Source Sans Pro"/>
                <a:cs typeface="Source Sans Pro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95815" y="4472662"/>
            <a:ext cx="2539800" cy="2175252"/>
            <a:chOff x="6048738" y="3681668"/>
            <a:chExt cx="2539800" cy="2175252"/>
          </a:xfrm>
        </p:grpSpPr>
        <p:sp>
          <p:nvSpPr>
            <p:cNvPr id="9" name="Rectangle 8"/>
            <p:cNvSpPr/>
            <p:nvPr/>
          </p:nvSpPr>
          <p:spPr>
            <a:xfrm>
              <a:off x="6048738" y="3681668"/>
              <a:ext cx="2539800" cy="2175252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48738" y="3681668"/>
              <a:ext cx="2539800" cy="87588"/>
            </a:xfrm>
            <a:prstGeom prst="rect">
              <a:avLst/>
            </a:prstGeom>
            <a:solidFill>
              <a:srgbClr val="114E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83988" y="3781031"/>
              <a:ext cx="2080048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  <a:latin typeface="Source Sans Pro"/>
                  <a:cs typeface="Source Sans Pro"/>
                </a:rPr>
                <a:t>Cross-Cutting Questions</a:t>
              </a:r>
            </a:p>
            <a:p>
              <a:pPr algn="ctr"/>
              <a:endParaRPr lang="en-US" b="1" dirty="0">
                <a:solidFill>
                  <a:srgbClr val="FFFFFF"/>
                </a:solidFill>
                <a:latin typeface="Source Sans Pro"/>
                <a:cs typeface="Source Sans Pro"/>
              </a:endParaRPr>
            </a:p>
            <a:p>
              <a:pPr algn="ctr"/>
              <a:r>
                <a:rPr lang="en-US" sz="1400" b="1" i="1" dirty="0">
                  <a:solidFill>
                    <a:srgbClr val="FFFFFF"/>
                  </a:solidFill>
                  <a:latin typeface="Source Sans Pro"/>
                  <a:cs typeface="Source Sans Pro"/>
                </a:rPr>
                <a:t>Coexistence, Compliance, System Model, Cost, Benefits, </a:t>
              </a:r>
              <a:r>
                <a:rPr lang="en-US" sz="1400" b="1" i="1" dirty="0" smtClean="0">
                  <a:solidFill>
                    <a:srgbClr val="FFFFFF"/>
                  </a:solidFill>
                  <a:latin typeface="Source Sans Pro"/>
                  <a:cs typeface="Source Sans Pro"/>
                </a:rPr>
                <a:t>Risks, Other?</a:t>
              </a:r>
              <a:endParaRPr lang="en-US" b="1" i="1" dirty="0">
                <a:solidFill>
                  <a:srgbClr val="FFFFFF"/>
                </a:solidFill>
                <a:latin typeface="Source Sans Pro"/>
                <a:cs typeface="Source Sans Pro"/>
              </a:endParaRPr>
            </a:p>
          </p:txBody>
        </p:sp>
      </p:grpSp>
      <p:pic>
        <p:nvPicPr>
          <p:cNvPr id="29" name="Picture 4" descr="http://www.clker.com/cliparts/1/r/2/p/Y/Y/circular-arrow-in-blue-hues-dark-grey-border-m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707" y="2498902"/>
            <a:ext cx="1973760" cy="197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94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601" y="1402699"/>
            <a:ext cx="81030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0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What </a:t>
            </a:r>
            <a:r>
              <a:rPr lang="en-US" sz="2000" i="1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possible </a:t>
            </a:r>
            <a:r>
              <a:rPr lang="en-US" sz="2000" i="1" dirty="0">
                <a:solidFill>
                  <a:srgbClr val="0C1F24"/>
                </a:solidFill>
                <a:latin typeface="Source Sans Pro Light"/>
                <a:cs typeface="Source Sans Pro Light"/>
              </a:rPr>
              <a:t>requirements</a:t>
            </a:r>
            <a:r>
              <a:rPr lang="en-US" sz="2000" dirty="0">
                <a:solidFill>
                  <a:srgbClr val="0C1F24"/>
                </a:solidFill>
                <a:latin typeface="Source Sans Pro Light"/>
                <a:cs typeface="Source Sans Pro Light"/>
              </a:rPr>
              <a:t> </a:t>
            </a:r>
            <a:r>
              <a:rPr lang="en-US" sz="20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must a </a:t>
            </a:r>
            <a:r>
              <a:rPr lang="en-US" sz="2000" dirty="0">
                <a:solidFill>
                  <a:srgbClr val="0C1F24"/>
                </a:solidFill>
                <a:latin typeface="Source Sans Pro Light"/>
                <a:cs typeface="Source Sans Pro Light"/>
              </a:rPr>
              <a:t>new policy framework </a:t>
            </a:r>
            <a:r>
              <a:rPr lang="en-US" sz="20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for </a:t>
            </a:r>
            <a:br>
              <a:rPr lang="en-US" sz="20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</a:br>
            <a:r>
              <a:rPr lang="en-US" sz="20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gTLD registration data and directory services address?</a:t>
            </a:r>
          </a:p>
          <a:p>
            <a:pPr marL="742950" lvl="1" indent="-285750">
              <a:buSzPct val="75000"/>
              <a:buFont typeface="Wingdings" charset="2"/>
              <a:buChar char=""/>
            </a:pPr>
            <a:r>
              <a:rPr lang="en-US" sz="2000" dirty="0">
                <a:solidFill>
                  <a:srgbClr val="0C1F24"/>
                </a:solidFill>
                <a:latin typeface="Source Sans Pro Light"/>
                <a:cs typeface="Source Sans Pro Light"/>
              </a:rPr>
              <a:t>Where does WHOIS fall short today? </a:t>
            </a:r>
          </a:p>
          <a:p>
            <a:pPr marL="742950" lvl="1" indent="-285750">
              <a:buSzPct val="75000"/>
              <a:buFont typeface="Wingdings" charset="2"/>
              <a:buChar char=""/>
            </a:pPr>
            <a:r>
              <a:rPr lang="en-US" sz="20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What requirements should a new RDS policy satisfy?</a:t>
            </a:r>
          </a:p>
          <a:p>
            <a:pPr marL="285750" indent="-285750">
              <a:buSzPct val="75000"/>
              <a:buFont typeface="Wingdings" charset="2"/>
              <a:buChar char=""/>
            </a:pPr>
            <a:endParaRPr lang="en-US" sz="2000" dirty="0">
              <a:solidFill>
                <a:srgbClr val="0C1F24"/>
              </a:solidFill>
              <a:latin typeface="Source Sans Pro Light"/>
              <a:cs typeface="Source Sans Pro Light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000" dirty="0">
                <a:solidFill>
                  <a:srgbClr val="0C1F24"/>
                </a:solidFill>
                <a:latin typeface="Source Sans Pro Light"/>
                <a:cs typeface="Source Sans Pro Light"/>
              </a:rPr>
              <a:t>We are seeking a broad spectrum of real-life </a:t>
            </a:r>
            <a:r>
              <a:rPr lang="en-US" sz="20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examples</a:t>
            </a:r>
            <a:r>
              <a:rPr lang="en-US" sz="2000" dirty="0">
                <a:solidFill>
                  <a:srgbClr val="0C1F24"/>
                </a:solidFill>
                <a:latin typeface="Source Sans Pro Light"/>
                <a:cs typeface="Source Sans Pro Light"/>
              </a:rPr>
              <a:t> </a:t>
            </a:r>
            <a:r>
              <a:rPr lang="en-US" sz="20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– </a:t>
            </a:r>
            <a:br>
              <a:rPr lang="en-US" sz="20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</a:br>
            <a:r>
              <a:rPr lang="en-US" sz="20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please share your own views to inform WG deliberation!</a:t>
            </a:r>
            <a:endParaRPr lang="en-US" sz="2000" dirty="0">
              <a:solidFill>
                <a:srgbClr val="0C1F24"/>
              </a:solidFill>
              <a:latin typeface="Source Sans Pro Light"/>
              <a:cs typeface="Source Sans Pro Light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endParaRPr lang="en-US" sz="2000" dirty="0" smtClean="0">
              <a:solidFill>
                <a:srgbClr val="0C1F24"/>
              </a:solidFill>
              <a:latin typeface="Source Sans Pro Light"/>
              <a:cs typeface="Source Sans Pro Light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0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WG members will offer examples to kick off discussion</a:t>
            </a:r>
          </a:p>
          <a:p>
            <a:pPr marL="285750" indent="-285750">
              <a:buSzPct val="75000"/>
              <a:buFont typeface="Wingdings" charset="2"/>
              <a:buChar char=""/>
            </a:pPr>
            <a:endParaRPr lang="en-US" sz="2000" dirty="0">
              <a:solidFill>
                <a:srgbClr val="0C1F24"/>
              </a:solidFill>
              <a:latin typeface="Source Sans Pro Light"/>
              <a:cs typeface="Source Sans Pro Light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0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To leave </a:t>
            </a:r>
            <a:r>
              <a:rPr lang="en-US" sz="2000" dirty="0">
                <a:solidFill>
                  <a:srgbClr val="0C1F24"/>
                </a:solidFill>
                <a:latin typeface="Source Sans Pro Light"/>
                <a:cs typeface="Source Sans Pro Light"/>
              </a:rPr>
              <a:t>adequate time </a:t>
            </a:r>
            <a:r>
              <a:rPr lang="en-US" sz="20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for many different </a:t>
            </a:r>
            <a:r>
              <a:rPr lang="en-US" sz="2000" dirty="0">
                <a:solidFill>
                  <a:srgbClr val="0C1F24"/>
                </a:solidFill>
                <a:latin typeface="Source Sans Pro Light"/>
                <a:cs typeface="Source Sans Pro Light"/>
              </a:rPr>
              <a:t>examples, </a:t>
            </a:r>
            <a:r>
              <a:rPr lang="en-US" sz="20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let’s try to</a:t>
            </a:r>
          </a:p>
          <a:p>
            <a:pPr marL="742950" lvl="1" indent="-285750">
              <a:buSzPct val="75000"/>
              <a:buFont typeface="Wingdings" charset="2"/>
              <a:buChar char=""/>
            </a:pPr>
            <a:r>
              <a:rPr lang="en-US" sz="20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Spend no more than one minute sharing each example</a:t>
            </a:r>
          </a:p>
          <a:p>
            <a:pPr marL="742950" lvl="1" indent="-285750">
              <a:buSzPct val="75000"/>
              <a:buFont typeface="Wingdings" charset="2"/>
              <a:buChar char=""/>
            </a:pPr>
            <a:r>
              <a:rPr lang="en-US" sz="20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Avoid repetition and distribute examples </a:t>
            </a:r>
            <a:r>
              <a:rPr lang="en-US" sz="2000" dirty="0">
                <a:solidFill>
                  <a:srgbClr val="0C1F24"/>
                </a:solidFill>
                <a:latin typeface="Source Sans Pro Light"/>
                <a:cs typeface="Source Sans Pro Light"/>
              </a:rPr>
              <a:t>across </a:t>
            </a:r>
            <a:r>
              <a:rPr lang="en-US" sz="20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our charter questions, focusing on fundamental charter questions</a:t>
            </a:r>
            <a:endParaRPr lang="en-US" sz="2000" dirty="0">
              <a:solidFill>
                <a:srgbClr val="0C1F24"/>
              </a:solidFill>
              <a:latin typeface="Source Sans Pro Light"/>
              <a:cs typeface="Source Sans Pro Ligh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Help us identify Possible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40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2996" y="996283"/>
            <a:ext cx="826987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0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What about today’s WHOIS system would YOU like </a:t>
            </a:r>
            <a:r>
              <a:rPr lang="en-US" sz="2000" dirty="0">
                <a:solidFill>
                  <a:srgbClr val="0C1F24"/>
                </a:solidFill>
                <a:latin typeface="Source Sans Pro Light"/>
                <a:cs typeface="Source Sans Pro Light"/>
              </a:rPr>
              <a:t>to see </a:t>
            </a:r>
            <a:r>
              <a:rPr lang="en-US" sz="20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changed or maintained?</a:t>
            </a:r>
            <a:endParaRPr lang="en-US" sz="2000" dirty="0">
              <a:solidFill>
                <a:srgbClr val="0C1F24"/>
              </a:solidFill>
              <a:latin typeface="Source Sans Pro Light"/>
              <a:cs typeface="Source Sans Pro Light"/>
            </a:endParaRPr>
          </a:p>
          <a:p>
            <a:pPr marL="742950" lvl="1" indent="-285750">
              <a:buSzPct val="75000"/>
              <a:buFont typeface="Wingdings" charset="2"/>
              <a:buChar char="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Source Sans Pro Light"/>
                <a:cs typeface="Source Sans Pro Light"/>
              </a:rPr>
              <a:t>“WHOIS lacks mechanisms for access control, integrity, and confidentiality.”</a:t>
            </a:r>
            <a:r>
              <a:rPr lang="en-US" dirty="0">
                <a:solidFill>
                  <a:srgbClr val="0C1F24"/>
                </a:solidFill>
                <a:latin typeface="Source Sans Pro Light"/>
                <a:cs typeface="Source Sans Pro Light"/>
              </a:rPr>
              <a:t> </a:t>
            </a:r>
            <a:r>
              <a:rPr lang="en-US" i="1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-- RFC </a:t>
            </a:r>
            <a:r>
              <a:rPr lang="en-US" i="1" dirty="0">
                <a:solidFill>
                  <a:srgbClr val="0C1F24"/>
                </a:solidFill>
                <a:latin typeface="Source Sans Pro Light"/>
                <a:cs typeface="Source Sans Pro Light"/>
              </a:rPr>
              <a:t>3912, </a:t>
            </a:r>
            <a:r>
              <a:rPr lang="en-US" i="1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Privacy &amp; Gated Access </a:t>
            </a:r>
            <a:r>
              <a:rPr lang="en-US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/>
            </a:r>
            <a:br>
              <a:rPr lang="en-US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</a:br>
            <a:endParaRPr lang="en-US" dirty="0" smtClean="0">
              <a:solidFill>
                <a:srgbClr val="0C1F24"/>
              </a:solidFill>
              <a:latin typeface="Source Sans Pro Light"/>
              <a:cs typeface="Source Sans Pro Light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0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What expectations do YOU have for gTLD registration data or gTLD registration directory services?</a:t>
            </a:r>
          </a:p>
          <a:p>
            <a:pPr marL="742950" lvl="1" indent="-285750">
              <a:buSzPct val="75000"/>
              <a:buFont typeface="Wingdings" charset="2"/>
              <a:buChar char="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Source Sans Pro Light"/>
                <a:cs typeface="Source Sans Pro Light"/>
              </a:rPr>
              <a:t>“gTLD registration data [must be] collected, validated, and disclosed for permissible purposes only.”</a:t>
            </a:r>
            <a:r>
              <a:rPr lang="en-US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 </a:t>
            </a:r>
            <a:r>
              <a:rPr lang="en-US" i="1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-- EWG Report, Data Elements</a:t>
            </a:r>
          </a:p>
          <a:p>
            <a:pPr marL="285750" indent="-285750">
              <a:buSzPct val="75000"/>
              <a:buFont typeface="Wingdings" charset="2"/>
              <a:buChar char=""/>
            </a:pPr>
            <a:endParaRPr lang="en-US" sz="2000" dirty="0">
              <a:solidFill>
                <a:srgbClr val="0C1F24"/>
              </a:solidFill>
              <a:latin typeface="Source Sans Pro Light"/>
              <a:cs typeface="Source Sans Pro Light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0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What topics do YOU want the RDS policy framework to address?</a:t>
            </a:r>
          </a:p>
          <a:p>
            <a:pPr marL="742950" lvl="1" indent="-285750">
              <a:buSzPct val="75000"/>
              <a:buFont typeface="Wingdings" charset="2"/>
              <a:buChar char="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Source Sans Pro Light"/>
                <a:cs typeface="Source Sans Pro Light"/>
              </a:rPr>
              <a:t>“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Source Sans Pro Light"/>
                <a:cs typeface="Source Sans Pro Light"/>
              </a:rPr>
              <a:t>There is a critical need for policy asserting the purpose of collecting and maintaining registration data.”</a:t>
            </a:r>
            <a:r>
              <a:rPr lang="en-US" dirty="0">
                <a:solidFill>
                  <a:srgbClr val="0C1F24"/>
                </a:solidFill>
                <a:latin typeface="Source Sans Pro Light"/>
                <a:cs typeface="Source Sans Pro Light"/>
              </a:rPr>
              <a:t> </a:t>
            </a:r>
            <a:r>
              <a:rPr lang="en-US" i="1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-- SAC051, User/Purpose</a:t>
            </a:r>
          </a:p>
          <a:p>
            <a:pPr marL="742950" lvl="1" indent="-285750">
              <a:buSzPct val="75000"/>
              <a:buFont typeface="Wingdings" charset="2"/>
              <a:buChar char="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Source Sans Pro Light"/>
                <a:cs typeface="Source Sans Pro Light"/>
              </a:rPr>
              <a:t>“Accuracy policies should apply to all registration data without regard to whether internationalized or ASCII data.”</a:t>
            </a:r>
            <a:r>
              <a:rPr lang="en-US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 </a:t>
            </a:r>
            <a:r>
              <a:rPr lang="en-US" i="1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-- SAC051, Data Accuracy</a:t>
            </a:r>
          </a:p>
          <a:p>
            <a:pPr marL="285750" indent="-285750">
              <a:buSzPct val="75000"/>
              <a:buFont typeface="Wingdings" charset="2"/>
              <a:buChar char=""/>
            </a:pPr>
            <a:endParaRPr lang="en-US" sz="2000" dirty="0">
              <a:solidFill>
                <a:srgbClr val="0C1F24"/>
              </a:solidFill>
              <a:latin typeface="Source Sans Pro Light"/>
              <a:cs typeface="Source Sans Pro Light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endParaRPr lang="en-US" dirty="0" smtClean="0">
              <a:solidFill>
                <a:srgbClr val="0C1F24"/>
              </a:solidFill>
              <a:latin typeface="Source Sans Pro Light"/>
              <a:cs typeface="Source Sans Pro Ligh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What’s a Possible Requirement?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85337" y="5571068"/>
            <a:ext cx="6764866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Source Sans Pro Light"/>
                <a:cs typeface="Source Sans Pro Light"/>
              </a:rPr>
              <a:t>These </a:t>
            </a:r>
            <a:r>
              <a:rPr lang="en-US" dirty="0">
                <a:solidFill>
                  <a:schemeClr val="bg1"/>
                </a:solidFill>
                <a:latin typeface="Source Sans Pro Light"/>
                <a:cs typeface="Source Sans Pro Light"/>
              </a:rPr>
              <a:t>are just a few </a:t>
            </a:r>
            <a:r>
              <a:rPr lang="en-US" dirty="0" smtClean="0">
                <a:solidFill>
                  <a:schemeClr val="bg1"/>
                </a:solidFill>
                <a:latin typeface="Source Sans Pro Light"/>
                <a:cs typeface="Source Sans Pro Light"/>
              </a:rPr>
              <a:t>examples, </a:t>
            </a:r>
            <a:r>
              <a:rPr lang="en-US" dirty="0">
                <a:solidFill>
                  <a:schemeClr val="bg1"/>
                </a:solidFill>
                <a:latin typeface="Source Sans Pro Light"/>
                <a:cs typeface="Source Sans Pro Light"/>
              </a:rPr>
              <a:t>taken </a:t>
            </a:r>
            <a:r>
              <a:rPr lang="en-US" dirty="0" smtClean="0">
                <a:solidFill>
                  <a:schemeClr val="bg1"/>
                </a:solidFill>
                <a:latin typeface="Source Sans Pro Light"/>
                <a:cs typeface="Source Sans Pro Light"/>
              </a:rPr>
              <a:t>from </a:t>
            </a:r>
            <a:r>
              <a:rPr lang="en-US" dirty="0">
                <a:solidFill>
                  <a:schemeClr val="bg1"/>
                </a:solidFill>
                <a:latin typeface="Source Sans Pro Light"/>
                <a:cs typeface="Source Sans Pro Light"/>
              </a:rPr>
              <a:t>input documents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4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Offer your own suggestions!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828776" y="1223673"/>
            <a:ext cx="2539800" cy="2175252"/>
            <a:chOff x="651511" y="1299014"/>
            <a:chExt cx="2539800" cy="2175252"/>
          </a:xfrm>
        </p:grpSpPr>
        <p:sp>
          <p:nvSpPr>
            <p:cNvPr id="18" name="Rectangle 17"/>
            <p:cNvSpPr/>
            <p:nvPr/>
          </p:nvSpPr>
          <p:spPr>
            <a:xfrm>
              <a:off x="651511" y="1299014"/>
              <a:ext cx="2539800" cy="2175252"/>
            </a:xfrm>
            <a:prstGeom prst="rect">
              <a:avLst/>
            </a:prstGeom>
            <a:solidFill>
              <a:schemeClr val="accent1">
                <a:alpha val="72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1511" y="1299014"/>
              <a:ext cx="2539800" cy="875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86759" y="1398377"/>
              <a:ext cx="2080048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  <a:latin typeface="Source Sans Pro"/>
                  <a:cs typeface="Source Sans Pro"/>
                </a:rPr>
                <a:t>Users and Purposes</a:t>
              </a:r>
            </a:p>
            <a:p>
              <a:pPr algn="ctr"/>
              <a:endParaRPr lang="en-US" b="1" dirty="0">
                <a:solidFill>
                  <a:srgbClr val="FFFFFF"/>
                </a:solidFill>
                <a:latin typeface="Source Sans Pro"/>
                <a:cs typeface="Source Sans Pro"/>
              </a:endParaRPr>
            </a:p>
            <a:p>
              <a:pPr algn="ctr"/>
              <a:r>
                <a:rPr lang="en-US" sz="1400" b="1" i="1" dirty="0">
                  <a:solidFill>
                    <a:srgbClr val="FFFFFF"/>
                  </a:solidFill>
                  <a:latin typeface="Source Sans Pro"/>
                  <a:cs typeface="Source Sans Pro"/>
                </a:rPr>
                <a:t>Who should have access to gTLD registration data and </a:t>
              </a:r>
              <a:r>
                <a:rPr lang="en-US" sz="1400" b="1" i="1" dirty="0" smtClean="0">
                  <a:solidFill>
                    <a:srgbClr val="FFFFFF"/>
                  </a:solidFill>
                  <a:latin typeface="Source Sans Pro"/>
                  <a:cs typeface="Source Sans Pro"/>
                </a:rPr>
                <a:t>why (for what purposes)?</a:t>
              </a:r>
              <a:endParaRPr lang="en-US" b="1" i="1" dirty="0">
                <a:solidFill>
                  <a:srgbClr val="FFFFFF"/>
                </a:solidFill>
                <a:latin typeface="Source Sans Pro"/>
                <a:cs typeface="Source Sans Pro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55907" y="3585957"/>
            <a:ext cx="2539800" cy="2175252"/>
            <a:chOff x="5824236" y="5998014"/>
            <a:chExt cx="2539800" cy="2175252"/>
          </a:xfrm>
        </p:grpSpPr>
        <p:sp>
          <p:nvSpPr>
            <p:cNvPr id="3" name="Rectangle 2"/>
            <p:cNvSpPr/>
            <p:nvPr/>
          </p:nvSpPr>
          <p:spPr>
            <a:xfrm>
              <a:off x="5824236" y="5998014"/>
              <a:ext cx="2539800" cy="2175252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824236" y="5998014"/>
              <a:ext cx="2539800" cy="87588"/>
            </a:xfrm>
            <a:prstGeom prst="rect">
              <a:avLst/>
            </a:prstGeom>
            <a:solidFill>
              <a:srgbClr val="145357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53986" y="6097377"/>
              <a:ext cx="2080048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  <a:latin typeface="Source Sans Pro"/>
                  <a:cs typeface="Source Sans Pro"/>
                </a:rPr>
                <a:t>Gated Access</a:t>
              </a:r>
            </a:p>
            <a:p>
              <a:pPr algn="ctr"/>
              <a:endParaRPr lang="en-US" b="1" dirty="0">
                <a:solidFill>
                  <a:srgbClr val="FFFFFF"/>
                </a:solidFill>
                <a:latin typeface="Source Sans Pro"/>
                <a:cs typeface="Source Sans Pro"/>
              </a:endParaRPr>
            </a:p>
            <a:p>
              <a:pPr algn="ctr"/>
              <a:r>
                <a:rPr lang="en-US" sz="1400" b="1" i="1" dirty="0">
                  <a:solidFill>
                    <a:srgbClr val="FFFFFF"/>
                  </a:solidFill>
                  <a:latin typeface="Source Sans Pro"/>
                  <a:cs typeface="Source Sans Pro"/>
                </a:rPr>
                <a:t>What steps should be taken to control data access for each user/purpose?</a:t>
              </a:r>
              <a:endParaRPr lang="en-US" b="1" i="1" dirty="0">
                <a:solidFill>
                  <a:srgbClr val="FFFFFF"/>
                </a:solidFill>
                <a:latin typeface="Source Sans Pro"/>
                <a:cs typeface="Source Sans Pro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635723" y="3585957"/>
            <a:ext cx="2539800" cy="2175252"/>
            <a:chOff x="8522850" y="5998014"/>
            <a:chExt cx="2539800" cy="2175252"/>
          </a:xfrm>
        </p:grpSpPr>
        <p:sp>
          <p:nvSpPr>
            <p:cNvPr id="4" name="Rectangle 3"/>
            <p:cNvSpPr/>
            <p:nvPr/>
          </p:nvSpPr>
          <p:spPr>
            <a:xfrm>
              <a:off x="8522850" y="5998014"/>
              <a:ext cx="2539800" cy="2175252"/>
            </a:xfrm>
            <a:prstGeom prst="rect">
              <a:avLst/>
            </a:prstGeom>
            <a:solidFill>
              <a:schemeClr val="accent4">
                <a:alpha val="63000"/>
              </a:schemeClr>
            </a:solidFill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522850" y="5998014"/>
              <a:ext cx="2539800" cy="87588"/>
            </a:xfrm>
            <a:prstGeom prst="rect">
              <a:avLst/>
            </a:prstGeom>
            <a:solidFill>
              <a:srgbClr val="EA90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758100" y="6097377"/>
              <a:ext cx="208004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  <a:latin typeface="Source Sans Pro"/>
                  <a:cs typeface="Source Sans Pro"/>
                </a:rPr>
                <a:t>Registration</a:t>
              </a:r>
              <a:br>
                <a:rPr lang="en-US" b="1" dirty="0" smtClean="0">
                  <a:solidFill>
                    <a:srgbClr val="FFFFFF"/>
                  </a:solidFill>
                  <a:latin typeface="Source Sans Pro"/>
                  <a:cs typeface="Source Sans Pro"/>
                </a:rPr>
              </a:br>
              <a:r>
                <a:rPr lang="en-US" b="1" dirty="0" smtClean="0">
                  <a:solidFill>
                    <a:srgbClr val="FFFFFF"/>
                  </a:solidFill>
                  <a:latin typeface="Source Sans Pro"/>
                  <a:cs typeface="Source Sans Pro"/>
                </a:rPr>
                <a:t>Data Accuracy</a:t>
              </a:r>
            </a:p>
            <a:p>
              <a:pPr algn="ctr"/>
              <a:endParaRPr lang="en-US" b="1" dirty="0">
                <a:solidFill>
                  <a:srgbClr val="FFFFFF"/>
                </a:solidFill>
                <a:latin typeface="Source Sans Pro"/>
                <a:cs typeface="Source Sans Pro"/>
              </a:endParaRPr>
            </a:p>
            <a:p>
              <a:pPr algn="ctr"/>
              <a:r>
                <a:rPr lang="en-US" b="1" dirty="0">
                  <a:solidFill>
                    <a:srgbClr val="FFFFFF"/>
                  </a:solidFill>
                  <a:latin typeface="Source Sans Pro"/>
                  <a:cs typeface="Source Sans Pro"/>
                </a:rPr>
                <a:t> </a:t>
              </a:r>
              <a:r>
                <a:rPr lang="en-US" sz="1400" b="1" i="1" dirty="0">
                  <a:solidFill>
                    <a:srgbClr val="FFFFFF"/>
                  </a:solidFill>
                  <a:latin typeface="Source Sans Pro"/>
                  <a:cs typeface="Source Sans Pro"/>
                </a:rPr>
                <a:t>What steps should be taken to improve data accuracy</a:t>
              </a:r>
              <a:r>
                <a:rPr lang="en-US" sz="1400" b="1" i="1" dirty="0" smtClean="0">
                  <a:solidFill>
                    <a:srgbClr val="FFFFFF"/>
                  </a:solidFill>
                  <a:latin typeface="Source Sans Pro"/>
                  <a:cs typeface="Source Sans Pro"/>
                </a:rPr>
                <a:t>?</a:t>
              </a:r>
              <a:endParaRPr lang="en-US" b="1" i="1" dirty="0">
                <a:solidFill>
                  <a:srgbClr val="FFFFFF"/>
                </a:solidFill>
                <a:latin typeface="Source Sans Pro"/>
                <a:cs typeface="Source Sans Pro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64182" y="1223673"/>
            <a:ext cx="2556734" cy="2175252"/>
            <a:chOff x="5620243" y="1223673"/>
            <a:chExt cx="2556734" cy="2175252"/>
          </a:xfrm>
        </p:grpSpPr>
        <p:sp>
          <p:nvSpPr>
            <p:cNvPr id="8" name="Rectangle 7"/>
            <p:cNvSpPr/>
            <p:nvPr/>
          </p:nvSpPr>
          <p:spPr>
            <a:xfrm>
              <a:off x="5620243" y="1223673"/>
              <a:ext cx="2539800" cy="2175252"/>
            </a:xfrm>
            <a:prstGeom prst="rect">
              <a:avLst/>
            </a:prstGeom>
            <a:solidFill>
              <a:schemeClr val="accent2">
                <a:alpha val="86000"/>
              </a:schemeClr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37177" y="1223673"/>
              <a:ext cx="2539800" cy="8758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49993" y="1323036"/>
              <a:ext cx="2080048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  <a:latin typeface="Source Sans Pro"/>
                  <a:cs typeface="Source Sans Pro"/>
                </a:rPr>
                <a:t>Privacy</a:t>
              </a:r>
            </a:p>
            <a:p>
              <a:pPr algn="ctr"/>
              <a:endParaRPr lang="en-US" b="1" dirty="0">
                <a:solidFill>
                  <a:srgbClr val="FFFFFF"/>
                </a:solidFill>
                <a:latin typeface="Source Sans Pro"/>
                <a:cs typeface="Source Sans Pro"/>
              </a:endParaRPr>
            </a:p>
            <a:p>
              <a:pPr algn="ctr"/>
              <a:r>
                <a:rPr lang="en-US" sz="1400" b="1" i="1" dirty="0">
                  <a:solidFill>
                    <a:srgbClr val="FFFFFF"/>
                  </a:solidFill>
                  <a:latin typeface="Source Sans Pro"/>
                  <a:cs typeface="Source Sans Pro"/>
                </a:rPr>
                <a:t>What steps are needed to protect data and privacy?</a:t>
              </a:r>
              <a:endParaRPr lang="en-US" b="1" i="1" dirty="0">
                <a:solidFill>
                  <a:srgbClr val="FFFFFF"/>
                </a:solidFill>
                <a:latin typeface="Source Sans Pro"/>
                <a:cs typeface="Source Sans Pro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96479" y="769131"/>
            <a:ext cx="2539800" cy="2175252"/>
            <a:chOff x="3350125" y="862268"/>
            <a:chExt cx="2539800" cy="2175252"/>
          </a:xfrm>
        </p:grpSpPr>
        <p:sp>
          <p:nvSpPr>
            <p:cNvPr id="7" name="Rectangle 6"/>
            <p:cNvSpPr/>
            <p:nvPr/>
          </p:nvSpPr>
          <p:spPr>
            <a:xfrm>
              <a:off x="3350125" y="862268"/>
              <a:ext cx="2539800" cy="2175252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50125" y="862268"/>
              <a:ext cx="2539800" cy="87588"/>
            </a:xfrm>
            <a:prstGeom prst="rect">
              <a:avLst/>
            </a:prstGeom>
            <a:solidFill>
              <a:srgbClr val="AC441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85373" y="961631"/>
              <a:ext cx="208004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  <a:latin typeface="Source Sans Pro"/>
                  <a:cs typeface="Source Sans Pro"/>
                </a:rPr>
                <a:t>Registration</a:t>
              </a:r>
              <a:br>
                <a:rPr lang="en-US" b="1" dirty="0" smtClean="0">
                  <a:solidFill>
                    <a:srgbClr val="FFFFFF"/>
                  </a:solidFill>
                  <a:latin typeface="Source Sans Pro"/>
                  <a:cs typeface="Source Sans Pro"/>
                </a:rPr>
              </a:br>
              <a:r>
                <a:rPr lang="en-US" b="1" dirty="0" smtClean="0">
                  <a:solidFill>
                    <a:srgbClr val="FFFFFF"/>
                  </a:solidFill>
                  <a:latin typeface="Source Sans Pro"/>
                  <a:cs typeface="Source Sans Pro"/>
                </a:rPr>
                <a:t>Data Elements</a:t>
              </a:r>
            </a:p>
            <a:p>
              <a:pPr algn="ctr"/>
              <a:endParaRPr lang="en-US" b="1" dirty="0">
                <a:solidFill>
                  <a:srgbClr val="FFFFFF"/>
                </a:solidFill>
                <a:latin typeface="Source Sans Pro"/>
                <a:cs typeface="Source Sans Pro"/>
              </a:endParaRPr>
            </a:p>
            <a:p>
              <a:pPr algn="ctr"/>
              <a:r>
                <a:rPr lang="en-US" sz="1400" b="1" i="1" dirty="0">
                  <a:solidFill>
                    <a:srgbClr val="FFFFFF"/>
                  </a:solidFill>
                  <a:latin typeface="Source Sans Pro"/>
                  <a:cs typeface="Source Sans Pro"/>
                </a:rPr>
                <a:t>What data should be collected, stored, and disclosed?</a:t>
              </a:r>
              <a:endParaRPr lang="en-US" b="1" i="1" dirty="0">
                <a:solidFill>
                  <a:srgbClr val="FFFFFF"/>
                </a:solidFill>
                <a:latin typeface="Source Sans Pro"/>
                <a:cs typeface="Source Sans Pro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95815" y="4472662"/>
            <a:ext cx="2539800" cy="2175252"/>
            <a:chOff x="6048738" y="3681668"/>
            <a:chExt cx="2539800" cy="2175252"/>
          </a:xfrm>
        </p:grpSpPr>
        <p:sp>
          <p:nvSpPr>
            <p:cNvPr id="9" name="Rectangle 8"/>
            <p:cNvSpPr/>
            <p:nvPr/>
          </p:nvSpPr>
          <p:spPr>
            <a:xfrm>
              <a:off x="6048738" y="3681668"/>
              <a:ext cx="2539800" cy="2175252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48738" y="3681668"/>
              <a:ext cx="2539800" cy="87588"/>
            </a:xfrm>
            <a:prstGeom prst="rect">
              <a:avLst/>
            </a:prstGeom>
            <a:solidFill>
              <a:srgbClr val="114E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83988" y="3781031"/>
              <a:ext cx="2080048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  <a:latin typeface="Source Sans Pro"/>
                  <a:cs typeface="Source Sans Pro"/>
                </a:rPr>
                <a:t>Cross-Cutting Questions</a:t>
              </a:r>
            </a:p>
            <a:p>
              <a:pPr algn="ctr"/>
              <a:endParaRPr lang="en-US" b="1" dirty="0">
                <a:solidFill>
                  <a:srgbClr val="FFFFFF"/>
                </a:solidFill>
                <a:latin typeface="Source Sans Pro"/>
                <a:cs typeface="Source Sans Pro"/>
              </a:endParaRPr>
            </a:p>
            <a:p>
              <a:pPr algn="ctr"/>
              <a:r>
                <a:rPr lang="en-US" sz="1400" b="1" i="1" dirty="0">
                  <a:solidFill>
                    <a:srgbClr val="FFFFFF"/>
                  </a:solidFill>
                  <a:latin typeface="Source Sans Pro"/>
                  <a:cs typeface="Source Sans Pro"/>
                </a:rPr>
                <a:t>Coexistence, Compliance, System Model, Cost, Benefits, </a:t>
              </a:r>
              <a:r>
                <a:rPr lang="en-US" sz="1400" b="1" i="1" dirty="0" smtClean="0">
                  <a:solidFill>
                    <a:srgbClr val="FFFFFF"/>
                  </a:solidFill>
                  <a:latin typeface="Source Sans Pro"/>
                  <a:cs typeface="Source Sans Pro"/>
                </a:rPr>
                <a:t>Risks, Other?</a:t>
              </a:r>
              <a:endParaRPr lang="en-US" b="1" i="1" dirty="0">
                <a:solidFill>
                  <a:srgbClr val="FFFFFF"/>
                </a:solidFill>
                <a:latin typeface="Source Sans Pro"/>
                <a:cs typeface="Source Sans Pro"/>
              </a:endParaRPr>
            </a:p>
          </p:txBody>
        </p:sp>
      </p:grpSp>
      <p:pic>
        <p:nvPicPr>
          <p:cNvPr id="29" name="Picture 4" descr="http://www.clker.com/cliparts/1/r/2/p/Y/Y/circular-arrow-in-blue-hues-dark-grey-border-m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707" y="2498902"/>
            <a:ext cx="1973760" cy="197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45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 participant’s suggestions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711782"/>
              </p:ext>
            </p:extLst>
          </p:nvPr>
        </p:nvGraphicFramePr>
        <p:xfrm>
          <a:off x="491068" y="982132"/>
          <a:ext cx="81280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5618"/>
                <a:gridCol w="6042382"/>
              </a:tblGrid>
              <a:tr h="620388">
                <a:tc>
                  <a:txBody>
                    <a:bodyPr/>
                    <a:lstStyle/>
                    <a:p>
                      <a:r>
                        <a:rPr lang="en-US" dirty="0" smtClean="0"/>
                        <a:t>Related Charter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Question(s)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Suggested additional possible requirements</a:t>
                      </a:r>
                      <a:endParaRPr lang="en-US" dirty="0"/>
                    </a:p>
                  </a:txBody>
                  <a:tcPr/>
                </a:tc>
              </a:tr>
              <a:tr h="3545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45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45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45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45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45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45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45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45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45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45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45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004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7667" y="1148689"/>
            <a:ext cx="81030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400" dirty="0">
                <a:solidFill>
                  <a:srgbClr val="0C1F24"/>
                </a:solidFill>
                <a:latin typeface="Source Sans Pro Light"/>
                <a:cs typeface="Source Sans Pro Light"/>
              </a:rPr>
              <a:t>After this PDP WG considers </a:t>
            </a:r>
            <a:r>
              <a:rPr lang="en-US" sz="24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fundamental </a:t>
            </a:r>
            <a:r>
              <a:rPr lang="en-US" sz="2400" dirty="0">
                <a:solidFill>
                  <a:srgbClr val="0C1F24"/>
                </a:solidFill>
                <a:latin typeface="Source Sans Pro Light"/>
                <a:cs typeface="Source Sans Pro Light"/>
              </a:rPr>
              <a:t>questions and deliberates on possible requirements that it may recommend, it </a:t>
            </a:r>
            <a:r>
              <a:rPr lang="en-US" sz="24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has been tasked with using those </a:t>
            </a:r>
            <a:r>
              <a:rPr lang="en-US" sz="2400" dirty="0">
                <a:solidFill>
                  <a:srgbClr val="0C1F24"/>
                </a:solidFill>
                <a:latin typeface="Source Sans Pro Light"/>
                <a:cs typeface="Source Sans Pro Light"/>
              </a:rPr>
              <a:t>to try to reach consensus on </a:t>
            </a:r>
            <a:r>
              <a:rPr lang="en-US" sz="24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this foundational question:</a:t>
            </a:r>
          </a:p>
          <a:p>
            <a:pPr marL="285750" indent="-285750">
              <a:buSzPct val="75000"/>
              <a:buFont typeface="Wingdings" charset="2"/>
              <a:buChar char=""/>
            </a:pPr>
            <a:endParaRPr lang="en-US" sz="2400" dirty="0">
              <a:solidFill>
                <a:srgbClr val="0C1F24"/>
              </a:solidFill>
              <a:latin typeface="Source Sans Pro Light"/>
              <a:cs typeface="Source Sans Pro Light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endParaRPr lang="en-US" sz="2400" dirty="0" smtClean="0">
              <a:solidFill>
                <a:srgbClr val="0C1F24"/>
              </a:solidFill>
              <a:latin typeface="Source Sans Pro Light"/>
              <a:cs typeface="Source Sans Pro Light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endParaRPr lang="en-US" sz="2400" dirty="0">
              <a:solidFill>
                <a:srgbClr val="0C1F24"/>
              </a:solidFill>
              <a:latin typeface="Source Sans Pro Light"/>
              <a:cs typeface="Source Sans Pro Light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endParaRPr lang="en-US" sz="2400" dirty="0" smtClean="0">
              <a:solidFill>
                <a:srgbClr val="0C1F24"/>
              </a:solidFill>
              <a:latin typeface="Source Sans Pro Light"/>
              <a:cs typeface="Source Sans Pro Light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endParaRPr lang="en-US" sz="2400" dirty="0">
              <a:solidFill>
                <a:srgbClr val="0C1F24"/>
              </a:solidFill>
              <a:latin typeface="Source Sans Pro Light"/>
              <a:cs typeface="Source Sans Pro Light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4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Based on YOUR requirements, </a:t>
            </a:r>
            <a:br>
              <a:rPr lang="en-US" sz="24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</a:br>
            <a:r>
              <a:rPr lang="en-US" sz="24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what do YOU think?</a:t>
            </a:r>
            <a:endParaRPr lang="en-US" sz="2400" dirty="0">
              <a:solidFill>
                <a:srgbClr val="0C1F24"/>
              </a:solidFill>
              <a:latin typeface="Source Sans Pro Light"/>
              <a:cs typeface="Source Sans Pro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opinion?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49866" y="2783532"/>
            <a:ext cx="7052733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i="1" dirty="0" smtClean="0"/>
              <a:t>Is </a:t>
            </a:r>
            <a:r>
              <a:rPr lang="en-US" sz="2400" i="1" dirty="0"/>
              <a:t>a next-generation RDS needed to support 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 err="1" smtClean="0"/>
              <a:t>gTLD</a:t>
            </a:r>
            <a:r>
              <a:rPr lang="en-US" sz="2400" i="1" dirty="0" smtClean="0"/>
              <a:t> </a:t>
            </a:r>
            <a:r>
              <a:rPr lang="en-US" sz="2400" i="1" dirty="0"/>
              <a:t>registration </a:t>
            </a:r>
            <a:r>
              <a:rPr lang="en-US" sz="2400" i="1" dirty="0" smtClean="0"/>
              <a:t>data and </a:t>
            </a:r>
            <a:br>
              <a:rPr lang="en-US" sz="2400" i="1" dirty="0" smtClean="0"/>
            </a:br>
            <a:r>
              <a:rPr lang="en-US" sz="2400" i="1" dirty="0" smtClean="0"/>
              <a:t>directory service </a:t>
            </a:r>
            <a:r>
              <a:rPr lang="en-US" sz="2400" i="1" dirty="0"/>
              <a:t>requirements?</a:t>
            </a:r>
            <a:endParaRPr lang="en-US" sz="2400" dirty="0"/>
          </a:p>
        </p:txBody>
      </p:sp>
      <p:pic>
        <p:nvPicPr>
          <p:cNvPr id="1026" name="Picture 2" descr="http://www.attivoconsulting.com/picts/blog/ReplaceOrRepa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786" y="4062658"/>
            <a:ext cx="2558627" cy="221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506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69913" y="2377590"/>
            <a:ext cx="6256337" cy="1728788"/>
          </a:xfrm>
        </p:spPr>
        <p:txBody>
          <a:bodyPr/>
          <a:lstStyle/>
          <a:p>
            <a:r>
              <a:rPr lang="en-US" b="1" dirty="0"/>
              <a:t>Next Steps</a:t>
            </a:r>
          </a:p>
          <a:p>
            <a:r>
              <a:rPr lang="en-US" dirty="0" smtClean="0">
                <a:latin typeface="Source Sans Pro Light"/>
                <a:cs typeface="Source Sans Pro Light"/>
              </a:rPr>
              <a:t>Agenda Item #4</a:t>
            </a:r>
            <a:endParaRPr lang="en-US" dirty="0">
              <a:latin typeface="Source Sans Pro Light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59913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17975" y="4146199"/>
            <a:ext cx="7212665" cy="1843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00"/>
              </a:lnSpc>
            </a:pPr>
            <a:r>
              <a:rPr lang="en-US" sz="2800" dirty="0">
                <a:solidFill>
                  <a:srgbClr val="FFFFFF"/>
                </a:solidFill>
                <a:latin typeface="Source Sans Pro"/>
                <a:cs typeface="Source Sans Pro"/>
              </a:rPr>
              <a:t>Community </a:t>
            </a:r>
            <a:r>
              <a:rPr lang="en-US" sz="28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Session - Next-Generation </a:t>
            </a:r>
            <a:r>
              <a:rPr lang="en-US" sz="2800" dirty="0">
                <a:solidFill>
                  <a:srgbClr val="FFFFFF"/>
                </a:solidFill>
                <a:latin typeface="Source Sans Pro"/>
                <a:cs typeface="Source Sans Pro"/>
              </a:rPr>
              <a:t>gTLD Registration Directory Service (RDS) to replace WHOIS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06810" y="6166280"/>
            <a:ext cx="523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RDP PDP WG  |  ICANN56  </a:t>
            </a:r>
            <a:r>
              <a:rPr lang="en-US" sz="2000" dirty="0" smtClean="0">
                <a:solidFill>
                  <a:srgbClr val="FFFFFF"/>
                </a:solidFill>
                <a:latin typeface="Source Sans Pro"/>
                <a:ea typeface="Wingdings"/>
                <a:cs typeface="Source Sans Pro"/>
                <a:sym typeface="Wingdings"/>
              </a:rPr>
              <a:t>|  27 June 2016</a:t>
            </a:r>
            <a:endParaRPr lang="en-US" sz="20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36740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601" y="1402699"/>
            <a:ext cx="81030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400" dirty="0">
                <a:solidFill>
                  <a:srgbClr val="0C1F24"/>
                </a:solidFill>
                <a:latin typeface="Source Sans Pro Light"/>
                <a:cs typeface="Source Sans Pro Light"/>
              </a:rPr>
              <a:t>The majority of this </a:t>
            </a:r>
            <a:r>
              <a:rPr lang="en-US" sz="24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WG </a:t>
            </a:r>
            <a:r>
              <a:rPr lang="en-US" sz="2400" dirty="0">
                <a:solidFill>
                  <a:srgbClr val="0C1F24"/>
                </a:solidFill>
                <a:latin typeface="Source Sans Pro Light"/>
                <a:cs typeface="Source Sans Pro Light"/>
              </a:rPr>
              <a:t>meeting is expected to focus upon using available inputs to develop a comprehensive and inclusive list of possible requirements for gTLD registration data and directory services</a:t>
            </a:r>
          </a:p>
          <a:p>
            <a:pPr marL="285750" indent="-285750">
              <a:buSzPct val="75000"/>
              <a:buFont typeface="Wingdings" charset="2"/>
              <a:buChar char=""/>
            </a:pPr>
            <a:endParaRPr lang="en-US" sz="2400" dirty="0">
              <a:solidFill>
                <a:srgbClr val="0C1F24"/>
              </a:solidFill>
              <a:latin typeface="Source Sans Pro Light"/>
              <a:cs typeface="Source Sans Pro Light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400" dirty="0">
                <a:solidFill>
                  <a:srgbClr val="0C1F24"/>
                </a:solidFill>
                <a:latin typeface="Source Sans Pro Light"/>
                <a:cs typeface="Source Sans Pro Light"/>
              </a:rPr>
              <a:t>During this session, the WG will focus on making progress on near-term tasks outlined in our work plan</a:t>
            </a:r>
            <a:br>
              <a:rPr lang="en-US" sz="2400" dirty="0">
                <a:solidFill>
                  <a:srgbClr val="0C1F24"/>
                </a:solidFill>
                <a:latin typeface="Source Sans Pro Light"/>
                <a:cs typeface="Source Sans Pro Light"/>
              </a:rPr>
            </a:br>
            <a:endParaRPr lang="en-US" sz="2400" dirty="0">
              <a:solidFill>
                <a:srgbClr val="0C1F24"/>
              </a:solidFill>
              <a:latin typeface="Source Sans Pro Light"/>
              <a:cs typeface="Source Sans Pro Light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400" dirty="0">
                <a:solidFill>
                  <a:srgbClr val="0C1F24"/>
                </a:solidFill>
                <a:latin typeface="Source Sans Pro Light"/>
                <a:cs typeface="Source Sans Pro Light"/>
              </a:rPr>
              <a:t>This meeting will be open to WG members, WG observers and guests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RDS PDP WG </a:t>
            </a:r>
            <a:r>
              <a:rPr lang="en-US" dirty="0"/>
              <a:t>meeting on 28 </a:t>
            </a:r>
            <a:r>
              <a:rPr lang="en-US" dirty="0" smtClean="0"/>
              <a:t>June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4" y="5323566"/>
            <a:ext cx="45720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800" i="1" dirty="0" smtClean="0"/>
              <a:t>To learn more, visit:</a:t>
            </a: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000" i="1" dirty="0"/>
              <a:t>http://icann562016.sched.org/event/7GqJ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484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>
                <a:latin typeface="Source Sans Pro"/>
                <a:cs typeface="Source Sans Pro"/>
              </a:rPr>
              <a:t>To Learn More</a:t>
            </a:r>
          </a:p>
          <a:p>
            <a:r>
              <a:rPr lang="en-US" dirty="0" smtClean="0"/>
              <a:t>Agenda Item #5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89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6134" y="1665176"/>
            <a:ext cx="81030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400" dirty="0" smtClean="0">
                <a:solidFill>
                  <a:srgbClr val="0C1F24"/>
                </a:solidFill>
                <a:cs typeface="Source Sans Pro Light"/>
              </a:rPr>
              <a:t>RDS PDP WG</a:t>
            </a:r>
            <a:r>
              <a:rPr lang="en-US" sz="2400" dirty="0">
                <a:solidFill>
                  <a:srgbClr val="0C1F24"/>
                </a:solidFill>
                <a:cs typeface="Source Sans Pro Light"/>
              </a:rPr>
              <a:t> Wiki: </a:t>
            </a:r>
            <a:r>
              <a:rPr lang="en-US" sz="2400" dirty="0">
                <a:solidFill>
                  <a:srgbClr val="0C1F24"/>
                </a:solidFill>
                <a:cs typeface="Source Sans Pro Light"/>
                <a:hlinkClick r:id="rId3"/>
              </a:rPr>
              <a:t>https://</a:t>
            </a:r>
            <a:r>
              <a:rPr lang="en-US" sz="2400" dirty="0" smtClean="0">
                <a:solidFill>
                  <a:srgbClr val="0C1F24"/>
                </a:solidFill>
                <a:cs typeface="Source Sans Pro Light"/>
                <a:hlinkClick r:id="rId3"/>
              </a:rPr>
              <a:t>community.icann.org/x/rjJ-Ag</a:t>
            </a:r>
            <a:endParaRPr lang="en-US" sz="2400" dirty="0" smtClean="0">
              <a:solidFill>
                <a:srgbClr val="0C1F24"/>
              </a:solidFill>
              <a:cs typeface="Source Sans Pro Light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400" dirty="0" smtClean="0">
                <a:solidFill>
                  <a:srgbClr val="0C1F24"/>
                </a:solidFill>
                <a:cs typeface="Source Sans Pro Light"/>
              </a:rPr>
              <a:t>PDP WG</a:t>
            </a:r>
            <a:r>
              <a:rPr lang="en-US" sz="2400" dirty="0">
                <a:solidFill>
                  <a:srgbClr val="0C1F24"/>
                </a:solidFill>
                <a:cs typeface="Source Sans Pro Light"/>
              </a:rPr>
              <a:t> Charter</a:t>
            </a:r>
            <a:r>
              <a:rPr lang="en-US" sz="2400" dirty="0" smtClean="0">
                <a:solidFill>
                  <a:srgbClr val="0C1F24"/>
                </a:solidFill>
                <a:cs typeface="Source Sans Pro Light"/>
              </a:rPr>
              <a:t>: </a:t>
            </a:r>
            <a:r>
              <a:rPr lang="en-US" sz="2400" dirty="0" smtClean="0">
                <a:solidFill>
                  <a:srgbClr val="0C1F24"/>
                </a:solidFill>
                <a:cs typeface="Source Sans Pro Light"/>
                <a:hlinkClick r:id="rId4"/>
              </a:rPr>
              <a:t>https</a:t>
            </a:r>
            <a:r>
              <a:rPr lang="en-US" sz="2400" dirty="0">
                <a:solidFill>
                  <a:srgbClr val="0C1F24"/>
                </a:solidFill>
                <a:cs typeface="Source Sans Pro Light"/>
                <a:hlinkClick r:id="rId4"/>
              </a:rPr>
              <a:t>://</a:t>
            </a:r>
            <a:r>
              <a:rPr lang="en-US" sz="2400" dirty="0" smtClean="0">
                <a:solidFill>
                  <a:srgbClr val="0C1F24"/>
                </a:solidFill>
                <a:cs typeface="Source Sans Pro Light"/>
                <a:hlinkClick r:id="rId4"/>
              </a:rPr>
              <a:t>community.icann.org/x/E4xlAw</a:t>
            </a:r>
            <a:endParaRPr lang="en-US" sz="2400" dirty="0" smtClean="0">
              <a:solidFill>
                <a:srgbClr val="0C1F24"/>
              </a:solidFill>
              <a:cs typeface="Source Sans Pro Light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400" dirty="0" smtClean="0">
                <a:solidFill>
                  <a:srgbClr val="0C1F24"/>
                </a:solidFill>
                <a:cs typeface="Source Sans Pro Light"/>
              </a:rPr>
              <a:t>PDP WG</a:t>
            </a:r>
            <a:r>
              <a:rPr lang="en-US" sz="2400" dirty="0">
                <a:solidFill>
                  <a:srgbClr val="0C1F24"/>
                </a:solidFill>
                <a:cs typeface="Source Sans Pro Light"/>
              </a:rPr>
              <a:t> Membership: </a:t>
            </a:r>
            <a:r>
              <a:rPr lang="en-US" sz="2400" dirty="0">
                <a:solidFill>
                  <a:srgbClr val="0C1F24"/>
                </a:solidFill>
                <a:cs typeface="Source Sans Pro Light"/>
                <a:hlinkClick r:id="rId5"/>
              </a:rPr>
              <a:t>https://</a:t>
            </a:r>
            <a:r>
              <a:rPr lang="en-US" sz="2400" dirty="0" smtClean="0">
                <a:solidFill>
                  <a:srgbClr val="0C1F24"/>
                </a:solidFill>
                <a:cs typeface="Source Sans Pro Light"/>
                <a:hlinkClick r:id="rId5"/>
              </a:rPr>
              <a:t>community.icann.org/x/I4xlAw</a:t>
            </a:r>
            <a:endParaRPr lang="en-US" sz="2400" dirty="0" smtClean="0">
              <a:solidFill>
                <a:srgbClr val="0C1F24"/>
              </a:solidFill>
              <a:cs typeface="Source Sans Pro Light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400" dirty="0" smtClean="0">
                <a:hlinkClick r:id="rId6" invalidUrl="https://community.icann.org/download/attachments/59644409/RDS PDP - Monthly Update FINAL - May 2016.pdf?version=1&amp;modificationDate=1465494922000&amp;api=v2"/>
              </a:rPr>
              <a:t>RDS </a:t>
            </a:r>
            <a:r>
              <a:rPr lang="en-US" sz="2400" dirty="0">
                <a:hlinkClick r:id="rId7" invalidUrl="https://community.icann.org/download/attachments/59644409/RDS PDP - Monthly Update FINAL - May 2016.pdf?version=1&amp;modificationDate=1465494922000&amp;api=v2"/>
              </a:rPr>
              <a:t>PDP - Monthly Update - May </a:t>
            </a:r>
            <a:r>
              <a:rPr lang="en-US" sz="2400" dirty="0" smtClean="0">
                <a:hlinkClick r:id="rId8" invalidUrl="https://community.icann.org/download/attachments/59644409/RDS PDP - Monthly Update FINAL - May 2016.pdf?version=1&amp;modificationDate=1465494922000&amp;api=v2"/>
              </a:rPr>
              <a:t>2016.pdf</a:t>
            </a:r>
            <a:endParaRPr lang="en-US" sz="2400" dirty="0"/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400" dirty="0" smtClean="0">
                <a:hlinkClick r:id="rId9" invalidUrl="https://community.icann.org/download/attachments/56986688/RDS Beginners Tutorial - 2 February 2016.pdf?version=1&amp;modificationDate=1454355058000&amp;api=v2"/>
              </a:rPr>
              <a:t>RDS </a:t>
            </a:r>
            <a:r>
              <a:rPr lang="en-US" sz="2400" dirty="0">
                <a:hlinkClick r:id="rId10" invalidUrl="https://community.icann.org/download/attachments/56986688/RDS Beginners Tutorial - 2 February 2016.pdf?version=1&amp;modificationDate=1454355058000&amp;api=v2"/>
              </a:rPr>
              <a:t>PDP Beginner’s Tutorial</a:t>
            </a:r>
            <a:r>
              <a:rPr lang="en-US" sz="2400" dirty="0"/>
              <a:t> (2 February 2016)</a:t>
            </a: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400" dirty="0" smtClean="0">
                <a:solidFill>
                  <a:srgbClr val="0C1F24"/>
                </a:solidFill>
                <a:cs typeface="Source Sans Pro Light"/>
              </a:rPr>
              <a:t>Key Inputs: </a:t>
            </a:r>
            <a:r>
              <a:rPr lang="en-US" sz="2400" dirty="0">
                <a:solidFill>
                  <a:srgbClr val="0C1F24"/>
                </a:solidFill>
                <a:cs typeface="Source Sans Pro Light"/>
                <a:hlinkClick r:id="rId11"/>
              </a:rPr>
              <a:t>https://</a:t>
            </a:r>
            <a:r>
              <a:rPr lang="en-US" sz="2400" dirty="0" smtClean="0">
                <a:solidFill>
                  <a:srgbClr val="0C1F24"/>
                </a:solidFill>
                <a:cs typeface="Source Sans Pro Light"/>
                <a:hlinkClick r:id="rId11"/>
              </a:rPr>
              <a:t>community.icann.org/x/QIxlAw</a:t>
            </a:r>
            <a:endParaRPr lang="en-US" sz="2400" dirty="0" smtClean="0">
              <a:solidFill>
                <a:srgbClr val="0C1F24"/>
              </a:solidFill>
              <a:cs typeface="Source Sans Pro Light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400" dirty="0" smtClean="0">
                <a:solidFill>
                  <a:srgbClr val="0C1F24"/>
                </a:solidFill>
                <a:cs typeface="Source Sans Pro Light"/>
              </a:rPr>
              <a:t>Phase </a:t>
            </a:r>
            <a:r>
              <a:rPr lang="en-US" sz="2400" dirty="0">
                <a:solidFill>
                  <a:srgbClr val="0C1F24"/>
                </a:solidFill>
                <a:cs typeface="Source Sans Pro Light"/>
              </a:rPr>
              <a:t>1 </a:t>
            </a:r>
            <a:r>
              <a:rPr lang="en-US" sz="2400" dirty="0" smtClean="0">
                <a:solidFill>
                  <a:srgbClr val="0C1F24"/>
                </a:solidFill>
                <a:cs typeface="Source Sans Pro Light"/>
              </a:rPr>
              <a:t>Docs: </a:t>
            </a:r>
            <a:r>
              <a:rPr lang="en-US" sz="2400" dirty="0">
                <a:solidFill>
                  <a:srgbClr val="0C1F24"/>
                </a:solidFill>
                <a:cs typeface="Source Sans Pro Light"/>
                <a:hlinkClick r:id="rId12"/>
              </a:rPr>
              <a:t>https://</a:t>
            </a:r>
            <a:r>
              <a:rPr lang="en-US" sz="2400" dirty="0" smtClean="0">
                <a:solidFill>
                  <a:srgbClr val="0C1F24"/>
                </a:solidFill>
                <a:cs typeface="Source Sans Pro Light"/>
                <a:hlinkClick r:id="rId12"/>
              </a:rPr>
              <a:t>community.icann.org/x/p4xlAw</a:t>
            </a:r>
            <a:r>
              <a:rPr lang="en-US" sz="2400" dirty="0">
                <a:solidFill>
                  <a:srgbClr val="0C1F24"/>
                </a:solidFill>
                <a:cs typeface="Source Sans Pro Light"/>
              </a:rPr>
              <a:t/>
            </a:r>
            <a:br>
              <a:rPr lang="en-US" sz="2400" dirty="0">
                <a:solidFill>
                  <a:srgbClr val="0C1F24"/>
                </a:solidFill>
                <a:cs typeface="Source Sans Pro Light"/>
              </a:rPr>
            </a:br>
            <a:r>
              <a:rPr lang="en-US" sz="2400" dirty="0" smtClean="0">
                <a:solidFill>
                  <a:srgbClr val="0C1F24"/>
                </a:solidFill>
                <a:cs typeface="Source Sans Pro Light"/>
              </a:rPr>
              <a:t>including </a:t>
            </a:r>
            <a:r>
              <a:rPr lang="en-US" sz="2400" dirty="0">
                <a:hlinkClick r:id="rId13" invalidUrl="https://community.icann.org/download/attachments/56986791/RDS PDP List of Possible Requirements D3 - 10 June.pdf?version=1&amp;modificationDate=1465652929000&amp;api=v2"/>
              </a:rPr>
              <a:t>Draft 3: RDS PDP Initial List of Possible Requirements for gTLD registration data and directory services (10 June 2016)</a:t>
            </a:r>
            <a:endParaRPr lang="en-US" sz="2400" dirty="0" smtClean="0">
              <a:solidFill>
                <a:srgbClr val="0C1F24"/>
              </a:solidFill>
              <a:cs typeface="Source Sans Pro Ligh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To prepare for this session</a:t>
            </a:r>
            <a:endParaRPr lang="en-US" dirty="0"/>
          </a:p>
        </p:txBody>
      </p:sp>
      <p:sp>
        <p:nvSpPr>
          <p:cNvPr id="3" name="AutoShape 2" descr="Image result for home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76" name="Picture 4" descr="http://images.clipartpanda.com/homework-clipart-jRiARd6cL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443" y="16399"/>
            <a:ext cx="1994958" cy="141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84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38598" y="736024"/>
            <a:ext cx="6405402" cy="22492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</a:endParaRPr>
          </a:p>
        </p:txBody>
      </p:sp>
      <p:sp>
        <p:nvSpPr>
          <p:cNvPr id="7" name="Text Placeholder 32"/>
          <p:cNvSpPr txBox="1">
            <a:spLocks/>
          </p:cNvSpPr>
          <p:nvPr/>
        </p:nvSpPr>
        <p:spPr bwMode="auto">
          <a:xfrm>
            <a:off x="2968430" y="1603503"/>
            <a:ext cx="4808999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Source Sans Pro"/>
                <a:cs typeface="Source Sans Pro"/>
              </a:rPr>
              <a:t>Reach </a:t>
            </a:r>
            <a:r>
              <a:rPr lang="en-US" sz="2000" dirty="0" smtClean="0">
                <a:solidFill>
                  <a:schemeClr val="bg1"/>
                </a:solidFill>
                <a:latin typeface="Source Sans Pro"/>
                <a:cs typeface="Source Sans Pro"/>
              </a:rPr>
              <a:t>us at: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Source Sans Pro"/>
                <a:cs typeface="Source Sans Pro"/>
              </a:rPr>
              <a:t>Email: gnso-rds-pdp-wg@icann.org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Source Sans Pro"/>
                <a:cs typeface="Source Sans Pro"/>
              </a:rPr>
              <a:t>Website: </a:t>
            </a:r>
            <a:r>
              <a:rPr lang="en-US" sz="2000" dirty="0">
                <a:solidFill>
                  <a:schemeClr val="bg1"/>
                </a:solidFill>
                <a:latin typeface="Source Sans Pro"/>
                <a:cs typeface="Source Sans Pro"/>
              </a:rPr>
              <a:t>http://tinyurl.com/ng-rds</a:t>
            </a:r>
            <a:endParaRPr lang="en-US" sz="2000" dirty="0" smtClean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sp>
        <p:nvSpPr>
          <p:cNvPr id="8" name="Text Placeholder 33"/>
          <p:cNvSpPr txBox="1">
            <a:spLocks/>
          </p:cNvSpPr>
          <p:nvPr/>
        </p:nvSpPr>
        <p:spPr bwMode="auto">
          <a:xfrm>
            <a:off x="2968430" y="1099944"/>
            <a:ext cx="4808999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800" b="1" dirty="0">
                <a:solidFill>
                  <a:schemeClr val="bg1"/>
                </a:solidFill>
                <a:latin typeface="Source Sans Pro" charset="0"/>
                <a:ea typeface="Segoe UI" charset="0"/>
                <a:cs typeface="Segoe UI Semilight" charset="0"/>
              </a:rPr>
              <a:t>Thank You and Questions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" y="736024"/>
            <a:ext cx="2693114" cy="22492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To learn more</a:t>
            </a:r>
            <a:endParaRPr lang="en-US" dirty="0"/>
          </a:p>
        </p:txBody>
      </p:sp>
      <p:pic>
        <p:nvPicPr>
          <p:cNvPr id="40" name="Picture 39" descr="ICANN_Logo_W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921876"/>
            <a:ext cx="2366915" cy="1837061"/>
          </a:xfrm>
          <a:prstGeom prst="rect">
            <a:avLst/>
          </a:prstGeom>
        </p:spPr>
      </p:pic>
      <p:pic>
        <p:nvPicPr>
          <p:cNvPr id="3074" name="Picture 2" descr="C:\Users\Lisa Phifer\AppData\Local\Microsoft\Windows\Temporary Internet Files\Content.IE5\N8CAZ7FU\Questionmark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099" y="2682737"/>
            <a:ext cx="2743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60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350124" y="1299014"/>
            <a:ext cx="2539800" cy="217525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048738" y="1299014"/>
            <a:ext cx="2539800" cy="2175252"/>
          </a:xfrm>
          <a:prstGeom prst="rect">
            <a:avLst/>
          </a:prstGeom>
          <a:solidFill>
            <a:schemeClr val="accent4">
              <a:alpha val="63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350124" y="1299014"/>
            <a:ext cx="2539800" cy="87588"/>
          </a:xfrm>
          <a:prstGeom prst="rect">
            <a:avLst/>
          </a:prstGeom>
          <a:solidFill>
            <a:srgbClr val="14535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048738" y="1299014"/>
            <a:ext cx="2539800" cy="87588"/>
          </a:xfrm>
          <a:prstGeom prst="rect">
            <a:avLst/>
          </a:prstGeom>
          <a:solidFill>
            <a:srgbClr val="EA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651511" y="3681668"/>
            <a:ext cx="2539800" cy="217525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350124" y="3681668"/>
            <a:ext cx="2539800" cy="2175252"/>
          </a:xfrm>
          <a:prstGeom prst="rect">
            <a:avLst/>
          </a:prstGeom>
          <a:solidFill>
            <a:schemeClr val="accent2">
              <a:alpha val="86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651511" y="3681668"/>
            <a:ext cx="2539800" cy="87588"/>
          </a:xfrm>
          <a:prstGeom prst="rect">
            <a:avLst/>
          </a:prstGeom>
          <a:solidFill>
            <a:srgbClr val="AC44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350124" y="3681668"/>
            <a:ext cx="2539800" cy="875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4367741" y="1501265"/>
            <a:ext cx="498944" cy="4989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7074908" y="1501265"/>
            <a:ext cx="498944" cy="49894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4367741" y="3895123"/>
            <a:ext cx="498944" cy="498944"/>
          </a:xfrm>
          <a:prstGeom prst="ellipse">
            <a:avLst/>
          </a:prstGeom>
          <a:solidFill>
            <a:srgbClr val="0A32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1675282" y="3895123"/>
            <a:ext cx="498944" cy="498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51511" y="1299014"/>
            <a:ext cx="2539800" cy="2175252"/>
          </a:xfrm>
          <a:prstGeom prst="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51511" y="1299014"/>
            <a:ext cx="2539800" cy="875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666927" y="1510650"/>
            <a:ext cx="498944" cy="49894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86759" y="1982152"/>
            <a:ext cx="2080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Source Sans Pro"/>
                <a:cs typeface="Source Sans Pro"/>
              </a:rPr>
              <a:t>Introduction to the </a:t>
            </a:r>
            <a:r>
              <a:rPr lang="en-US" dirty="0" smtClean="0">
                <a:solidFill>
                  <a:srgbClr val="FFFFFF"/>
                </a:solidFill>
                <a:latin typeface="Source Sans Pro"/>
                <a:cs typeface="Source Sans Pro"/>
              </a:rPr>
              <a:t>Next-Gen</a:t>
            </a:r>
            <a:br>
              <a:rPr lang="en-US" dirty="0" smtClean="0">
                <a:solidFill>
                  <a:srgbClr val="FFFFFF"/>
                </a:solidFill>
                <a:latin typeface="Source Sans Pro"/>
                <a:cs typeface="Source Sans Pro"/>
              </a:rPr>
            </a:br>
            <a:r>
              <a:rPr lang="en-US" dirty="0" smtClean="0">
                <a:solidFill>
                  <a:srgbClr val="FFFFFF"/>
                </a:solidFill>
                <a:latin typeface="Source Sans Pro"/>
                <a:cs typeface="Source Sans Pro"/>
              </a:rPr>
              <a:t>RDS </a:t>
            </a:r>
            <a:r>
              <a:rPr lang="en-US" dirty="0">
                <a:solidFill>
                  <a:srgbClr val="FFFFFF"/>
                </a:solidFill>
                <a:latin typeface="Source Sans Pro"/>
                <a:cs typeface="Source Sans Pro"/>
              </a:rPr>
              <a:t>PDP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79874" y="1982152"/>
            <a:ext cx="2080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Source Sans Pro"/>
                <a:cs typeface="Source Sans Pro"/>
              </a:rPr>
              <a:t>PDP Work Plan and Near-Term Opportunities for Early Input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83988" y="1982152"/>
            <a:ext cx="2080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Source Sans Pro"/>
                <a:cs typeface="Source Sans Pro"/>
              </a:rPr>
              <a:t>Next-Gen RDS: </a:t>
            </a:r>
            <a:br>
              <a:rPr lang="en-US" dirty="0" smtClean="0">
                <a:solidFill>
                  <a:srgbClr val="FFFFFF"/>
                </a:solidFill>
                <a:latin typeface="Source Sans Pro"/>
                <a:cs typeface="Source Sans Pro"/>
              </a:rPr>
            </a:br>
            <a:r>
              <a:rPr lang="en-US" dirty="0" smtClean="0">
                <a:solidFill>
                  <a:srgbClr val="FFFFFF"/>
                </a:solidFill>
                <a:latin typeface="Source Sans Pro"/>
                <a:cs typeface="Source Sans Pro"/>
              </a:rPr>
              <a:t>Today’s </a:t>
            </a:r>
            <a:r>
              <a:rPr lang="en-US" dirty="0">
                <a:solidFill>
                  <a:srgbClr val="FFFFFF"/>
                </a:solidFill>
                <a:latin typeface="Source Sans Pro"/>
                <a:cs typeface="Source Sans Pro"/>
              </a:rPr>
              <a:t>Gaps, Tomorrow’s Policy Framework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86759" y="4364806"/>
            <a:ext cx="208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Source Sans Pro"/>
                <a:cs typeface="Source Sans Pro"/>
              </a:rPr>
              <a:t>Next Steps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79874" y="4364806"/>
            <a:ext cx="208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Source Sans Pro"/>
                <a:cs typeface="Source Sans Pro"/>
              </a:rPr>
              <a:t>To Learn More</a:t>
            </a:r>
            <a:endParaRPr lang="en-US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511" y="1503505"/>
            <a:ext cx="25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1</a:t>
            </a:r>
            <a:endParaRPr lang="en-US" sz="2400" b="1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0124" y="1492556"/>
            <a:ext cx="25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2</a:t>
            </a:r>
            <a:endParaRPr lang="en-US" sz="2400" b="1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48738" y="1492556"/>
            <a:ext cx="25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3</a:t>
            </a:r>
            <a:endParaRPr lang="en-US" sz="2400" b="1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1511" y="3895123"/>
            <a:ext cx="25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4</a:t>
            </a:r>
            <a:endParaRPr lang="en-US" sz="2400" b="1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50124" y="3895123"/>
            <a:ext cx="25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Source Sans Pro"/>
                <a:cs typeface="Source Sans Pro"/>
              </a:rPr>
              <a:t>5</a:t>
            </a:r>
            <a:endParaRPr lang="en-US" sz="2400" b="1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4098" name="Picture 2" descr="http://www.seomastering.com/myimages/img/WHOIS-serv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06" y="3669067"/>
            <a:ext cx="2199765" cy="219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5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69913" y="2377590"/>
            <a:ext cx="7293927" cy="1728788"/>
          </a:xfrm>
        </p:spPr>
        <p:txBody>
          <a:bodyPr/>
          <a:lstStyle/>
          <a:p>
            <a:r>
              <a:rPr lang="en-US" b="1" dirty="0"/>
              <a:t>Introduction to the </a:t>
            </a:r>
            <a:br>
              <a:rPr lang="en-US" b="1" dirty="0"/>
            </a:br>
            <a:r>
              <a:rPr lang="en-US" b="1" dirty="0" smtClean="0"/>
              <a:t>Next-Gen RDS </a:t>
            </a:r>
            <a:r>
              <a:rPr lang="en-US" b="1" dirty="0"/>
              <a:t>PDP</a:t>
            </a:r>
            <a:endParaRPr lang="en-US" b="1" dirty="0" smtClean="0">
              <a:latin typeface="Source Sans Pro"/>
              <a:cs typeface="Source Sans Pro"/>
            </a:endParaRPr>
          </a:p>
          <a:p>
            <a:r>
              <a:rPr lang="en-US" dirty="0" smtClean="0">
                <a:latin typeface="Source Sans Pro Light"/>
                <a:cs typeface="Source Sans Pro Light"/>
              </a:rPr>
              <a:t>Agenda Item #1</a:t>
            </a:r>
            <a:endParaRPr lang="en-US" dirty="0">
              <a:latin typeface="Source Sans Pro Light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02296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7667" y="1114821"/>
            <a:ext cx="81030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000" dirty="0">
                <a:solidFill>
                  <a:srgbClr val="0C1F24"/>
                </a:solidFill>
                <a:latin typeface="Source Sans Pro Light"/>
                <a:cs typeface="Source Sans Pro Light"/>
              </a:rPr>
              <a:t>This PDP has been tasked with defining the purpose of collecting, maintaining and providing access to gTLD registration data and considering safeguards for protecting that </a:t>
            </a:r>
            <a:r>
              <a:rPr lang="en-US" sz="20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data.</a:t>
            </a:r>
          </a:p>
          <a:p>
            <a:pPr marL="285750" indent="-285750">
              <a:buSzPct val="75000"/>
              <a:buFont typeface="Wingdings" charset="2"/>
              <a:buChar char=""/>
            </a:pPr>
            <a:endParaRPr lang="en-US" sz="2000" dirty="0" smtClean="0">
              <a:solidFill>
                <a:srgbClr val="0C1F24"/>
              </a:solidFill>
              <a:latin typeface="Source Sans Pro Light"/>
              <a:cs typeface="Source Sans Pro Light"/>
            </a:endParaRPr>
          </a:p>
          <a:p>
            <a:pPr marL="285750" indent="-285750">
              <a:buSzPct val="75000"/>
              <a:buFont typeface="Wingdings" charset="2"/>
              <a:buChar char=""/>
            </a:pPr>
            <a:r>
              <a:rPr lang="en-US" sz="20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The charter organizes this </a:t>
            </a:r>
            <a:r>
              <a:rPr lang="en-US" sz="2000" dirty="0" err="1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WG’s</a:t>
            </a:r>
            <a:r>
              <a:rPr lang="en-US" sz="2000" dirty="0" smtClean="0">
                <a:solidFill>
                  <a:srgbClr val="0C1F24"/>
                </a:solidFill>
                <a:latin typeface="Source Sans Pro Light"/>
                <a:cs typeface="Source Sans Pro Light"/>
              </a:rPr>
              <a:t> tasks into three phases</a:t>
            </a:r>
            <a:endParaRPr lang="en-US" sz="2000" dirty="0">
              <a:solidFill>
                <a:srgbClr val="FF0000"/>
              </a:solidFill>
              <a:latin typeface="Source Sans Pro Light"/>
              <a:cs typeface="Source Sans Pro Ligh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16" y="2868697"/>
            <a:ext cx="8107455" cy="298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59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78" y="605609"/>
            <a:ext cx="7871883" cy="585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" name="Title 10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questions to be addressed in each phase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018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601" y="1038618"/>
            <a:ext cx="81030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A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Attempt to reach consensus on the following questions (</a:t>
            </a:r>
            <a:r>
              <a:rPr lang="en-US" i="1" dirty="0">
                <a:solidFill>
                  <a:srgbClr val="0A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a minimum</a:t>
            </a:r>
            <a:r>
              <a:rPr lang="en-US" dirty="0">
                <a:solidFill>
                  <a:srgbClr val="0A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A1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A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</a:t>
            </a:r>
            <a:r>
              <a:rPr lang="en-US" b="1" u="sng" dirty="0">
                <a:solidFill>
                  <a:srgbClr val="0A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fundamental requirements </a:t>
            </a:r>
            <a:r>
              <a:rPr lang="en-US" b="1" dirty="0">
                <a:solidFill>
                  <a:srgbClr val="0A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b="1" dirty="0" smtClean="0">
                <a:solidFill>
                  <a:srgbClr val="0A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gTLD </a:t>
            </a:r>
            <a:r>
              <a:rPr lang="en-US" b="1" dirty="0">
                <a:solidFill>
                  <a:srgbClr val="0A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 data? </a:t>
            </a:r>
            <a:r>
              <a:rPr lang="en-US" dirty="0">
                <a:solidFill>
                  <a:srgbClr val="0A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addressing this, </a:t>
            </a:r>
            <a:r>
              <a:rPr lang="en-US" dirty="0" smtClean="0">
                <a:solidFill>
                  <a:srgbClr val="0A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0A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PDP WG should consider, at a minimum, </a:t>
            </a:r>
            <a:r>
              <a:rPr lang="en-US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 and purposes and associated access, accuracy, data element, and privacy requirements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A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new policy framework and next-generation RDS needed to address these requirements?</a:t>
            </a:r>
            <a:endParaRPr lang="en-US" dirty="0">
              <a:solidFill>
                <a:srgbClr val="0A1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A1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A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yes, what </a:t>
            </a:r>
            <a:r>
              <a:rPr lang="en-US" b="1" u="sng" dirty="0">
                <a:solidFill>
                  <a:srgbClr val="0A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cross-cutting requirements</a:t>
            </a:r>
            <a:r>
              <a:rPr lang="en-US" b="1" dirty="0">
                <a:solidFill>
                  <a:srgbClr val="0A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any next-generation RDS address</a:t>
            </a:r>
            <a:r>
              <a:rPr lang="en-US" dirty="0">
                <a:solidFill>
                  <a:srgbClr val="0A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including </a:t>
            </a:r>
            <a:r>
              <a:rPr lang="en-US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coexistence, compliance, system model, and cost, benefit, and risk analysis requirements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A1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A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no, does the current WHOIS policy framework sufficiently address these requirements?</a:t>
            </a:r>
            <a:r>
              <a:rPr lang="en-US" dirty="0">
                <a:solidFill>
                  <a:srgbClr val="0A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not, what revisions are recommended to the current WHOIS policy framework to do so</a:t>
            </a:r>
            <a:r>
              <a:rPr lang="en-US" dirty="0" smtClean="0">
                <a:solidFill>
                  <a:srgbClr val="0A1F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solidFill>
                <a:srgbClr val="0A1F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During Phase 1, this WG will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29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>
                <a:latin typeface="Source Sans Pro"/>
                <a:cs typeface="Source Sans Pro"/>
              </a:rPr>
              <a:t>PDP Work Plan and </a:t>
            </a:r>
            <a:r>
              <a:rPr lang="en-US" b="1" dirty="0" smtClean="0">
                <a:latin typeface="Source Sans Pro"/>
                <a:cs typeface="Source Sans Pro"/>
              </a:rPr>
              <a:t/>
            </a:r>
            <a:br>
              <a:rPr lang="en-US" b="1" dirty="0" smtClean="0">
                <a:latin typeface="Source Sans Pro"/>
                <a:cs typeface="Source Sans Pro"/>
              </a:rPr>
            </a:br>
            <a:r>
              <a:rPr lang="en-US" b="1" dirty="0" smtClean="0">
                <a:latin typeface="Source Sans Pro"/>
                <a:cs typeface="Source Sans Pro"/>
              </a:rPr>
              <a:t>Near-Term </a:t>
            </a:r>
            <a:r>
              <a:rPr lang="en-US" b="1" dirty="0">
                <a:latin typeface="Source Sans Pro"/>
                <a:cs typeface="Source Sans Pro"/>
              </a:rPr>
              <a:t>Opportunities for Early Input</a:t>
            </a:r>
          </a:p>
          <a:p>
            <a:endParaRPr lang="en-US" b="1" dirty="0" smtClean="0">
              <a:latin typeface="Source Sans Pro"/>
              <a:cs typeface="Source Sans Pro"/>
            </a:endParaRPr>
          </a:p>
          <a:p>
            <a:r>
              <a:rPr lang="en-US" dirty="0" smtClean="0"/>
              <a:t>Agenda Item 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70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PDP Work </a:t>
            </a:r>
            <a:r>
              <a:rPr lang="en-US" dirty="0" smtClean="0"/>
              <a:t>Plan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" y="776432"/>
            <a:ext cx="5417821" cy="54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87440" y="5001994"/>
            <a:ext cx="263652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 smtClean="0"/>
              <a:t>Work Plan posted at:</a:t>
            </a:r>
          </a:p>
          <a:p>
            <a:r>
              <a:rPr lang="en-US" sz="1600" dirty="0" smtClean="0"/>
              <a:t>https</a:t>
            </a:r>
            <a:r>
              <a:rPr lang="en-US" sz="1600" dirty="0"/>
              <a:t>://community.icann.org/x/oIxlAw</a:t>
            </a:r>
          </a:p>
        </p:txBody>
      </p:sp>
      <p:sp>
        <p:nvSpPr>
          <p:cNvPr id="6" name="Left Arrow 5"/>
          <p:cNvSpPr/>
          <p:nvPr/>
        </p:nvSpPr>
        <p:spPr>
          <a:xfrm>
            <a:off x="6141720" y="3150870"/>
            <a:ext cx="2727960" cy="92964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are here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5737860" y="3230880"/>
            <a:ext cx="320040" cy="76962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 descr="http://www.hemmelrath-technologies.de/index.php?tinymceimg=zahnraederphase1_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720" y="776432"/>
            <a:ext cx="2858135" cy="150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93460" y="179398"/>
            <a:ext cx="1399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Source Sans Pro"/>
                <a:cs typeface="Source Sans Pro"/>
              </a:rPr>
              <a:t>PHASE</a:t>
            </a:r>
          </a:p>
        </p:txBody>
      </p:sp>
    </p:spTree>
    <p:extLst>
      <p:ext uri="{BB962C8B-B14F-4D97-AF65-F5344CB8AC3E}">
        <p14:creationId xmlns:p14="http://schemas.microsoft.com/office/powerpoint/2010/main" val="47484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CANN Template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Source Sans Pro"/>
            <a:cs typeface="Source Sans Pro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7354</TotalTime>
  <Words>929</Words>
  <Application>Microsoft Macintosh PowerPoint</Application>
  <PresentationFormat>On-screen Show (4:3)</PresentationFormat>
  <Paragraphs>179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ＭＳ Ｐゴシック</vt:lpstr>
      <vt:lpstr>Segoe UI</vt:lpstr>
      <vt:lpstr>Segoe UI Semilight</vt:lpstr>
      <vt:lpstr>Source Sans Pro</vt:lpstr>
      <vt:lpstr>Source Sans Pro Light</vt:lpstr>
      <vt:lpstr>Wingdings</vt:lpstr>
      <vt:lpstr>Office Theme</vt:lpstr>
      <vt:lpstr>PowerPoint Presentation</vt:lpstr>
      <vt:lpstr>PowerPoint Presentation</vt:lpstr>
      <vt:lpstr>Agenda</vt:lpstr>
      <vt:lpstr>PowerPoint Presentation</vt:lpstr>
      <vt:lpstr>Introduction</vt:lpstr>
      <vt:lpstr>With questions to be addressed in each phase</vt:lpstr>
      <vt:lpstr>During Phase 1, this WG will</vt:lpstr>
      <vt:lpstr>PowerPoint Presentation</vt:lpstr>
      <vt:lpstr>PDP Work Plan</vt:lpstr>
      <vt:lpstr>Near-term Opportunities for Early Input</vt:lpstr>
      <vt:lpstr>PowerPoint Presentation</vt:lpstr>
      <vt:lpstr>We are seeking YOUR input</vt:lpstr>
      <vt:lpstr>RDS PDP Charter Questions</vt:lpstr>
      <vt:lpstr>Help us identify Possible Requirements</vt:lpstr>
      <vt:lpstr>What’s a Possible Requirement?</vt:lpstr>
      <vt:lpstr>Offer your own suggestions!</vt:lpstr>
      <vt:lpstr>Record participant’s suggestions</vt:lpstr>
      <vt:lpstr>Your opinion?</vt:lpstr>
      <vt:lpstr>PowerPoint Presentation</vt:lpstr>
      <vt:lpstr>RDS PDP WG meeting on 28 June</vt:lpstr>
      <vt:lpstr>PowerPoint Presentation</vt:lpstr>
      <vt:lpstr>To prepare for this session</vt:lpstr>
      <vt:lpstr>To learn more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</dc:creator>
  <cp:lastModifiedBy>Marika Konings</cp:lastModifiedBy>
  <cp:revision>231</cp:revision>
  <cp:lastPrinted>2015-04-13T15:10:57Z</cp:lastPrinted>
  <dcterms:created xsi:type="dcterms:W3CDTF">2015-01-07T16:11:05Z</dcterms:created>
  <dcterms:modified xsi:type="dcterms:W3CDTF">2016-06-25T08:38:35Z</dcterms:modified>
</cp:coreProperties>
</file>