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handoutMasterIdLst>
    <p:handoutMasterId r:id="rId15"/>
  </p:handoutMasterIdLst>
  <p:sldIdLst>
    <p:sldId id="548" r:id="rId2"/>
    <p:sldId id="584" r:id="rId3"/>
    <p:sldId id="380" r:id="rId4"/>
    <p:sldId id="579" r:id="rId5"/>
    <p:sldId id="585" r:id="rId6"/>
    <p:sldId id="580" r:id="rId7"/>
    <p:sldId id="581" r:id="rId8"/>
    <p:sldId id="582" r:id="rId9"/>
    <p:sldId id="586" r:id="rId10"/>
    <p:sldId id="583" r:id="rId11"/>
    <p:sldId id="587" r:id="rId12"/>
    <p:sldId id="57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EDEDE"/>
    <a:srgbClr val="002B49"/>
    <a:srgbClr val="9C240F"/>
    <a:srgbClr val="CB460F"/>
    <a:srgbClr val="FA5B36"/>
    <a:srgbClr val="0E4B91"/>
    <a:srgbClr val="18548A"/>
    <a:srgbClr val="15538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11" autoAdjust="0"/>
    <p:restoredTop sz="93878" autoAdjust="0"/>
  </p:normalViewPr>
  <p:slideViewPr>
    <p:cSldViewPr snapToGrid="0" snapToObjects="1">
      <p:cViewPr>
        <p:scale>
          <a:sx n="74" d="100"/>
          <a:sy n="74" d="100"/>
        </p:scale>
        <p:origin x="152" y="616"/>
      </p:cViewPr>
      <p:guideLst>
        <p:guide orient="horz" pos="1416"/>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68"/>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3/27/18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3/27/18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7.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7.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7.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46.xml.rels><?xml version="1.0" encoding="UTF-8" standalone="yes"?>
<Relationships xmlns="http://schemas.openxmlformats.org/package/2006/relationships"><Relationship Id="rId9" Type="http://schemas.openxmlformats.org/officeDocument/2006/relationships/hyperlink" Target="https://www.twitter.com/icann" TargetMode="External"/><Relationship Id="rId20" Type="http://schemas.openxmlformats.org/officeDocument/2006/relationships/hyperlink" Target="https://www.slideshare.net/icannpresentations" TargetMode="External"/><Relationship Id="rId10" Type="http://schemas.openxmlformats.org/officeDocument/2006/relationships/hyperlink" Target="twitter.com/icann" TargetMode="External"/><Relationship Id="rId11" Type="http://schemas.openxmlformats.org/officeDocument/2006/relationships/image" Target="../media/image21.png"/><Relationship Id="rId12" Type="http://schemas.openxmlformats.org/officeDocument/2006/relationships/hyperlink" Target="https://www.facebook.com/icannorg" TargetMode="External"/><Relationship Id="rId13" Type="http://schemas.openxmlformats.org/officeDocument/2006/relationships/hyperlink" Target="facebook.com/icannorg" TargetMode="External"/><Relationship Id="rId14" Type="http://schemas.openxmlformats.org/officeDocument/2006/relationships/image" Target="../media/image22.png"/><Relationship Id="rId15" Type="http://schemas.openxmlformats.org/officeDocument/2006/relationships/hyperlink" Target="youtube.com/user/ICANNnews" TargetMode="External"/><Relationship Id="rId16" Type="http://schemas.openxmlformats.org/officeDocument/2006/relationships/image" Target="../media/image23.png"/><Relationship Id="rId17" Type="http://schemas.openxmlformats.org/officeDocument/2006/relationships/hyperlink" Target="https://www.youtube.com/user/ICANNnews" TargetMode="External"/><Relationship Id="rId18" Type="http://schemas.openxmlformats.org/officeDocument/2006/relationships/hyperlink" Target="https://soundcloud.com/icann" TargetMode="External"/><Relationship Id="rId19" Type="http://schemas.openxmlformats.org/officeDocument/2006/relationships/image" Target="../media/image24.png"/><Relationship Id="rId1" Type="http://schemas.openxmlformats.org/officeDocument/2006/relationships/slideMaster" Target="../slideMasters/slideMaster1.xml"/><Relationship Id="rId2" Type="http://schemas.openxmlformats.org/officeDocument/2006/relationships/image" Target="../media/image18.emf"/><Relationship Id="rId3" Type="http://schemas.openxmlformats.org/officeDocument/2006/relationships/hyperlink" Target="https://www.flickr.com/photos/icann" TargetMode="External"/><Relationship Id="rId4" Type="http://schemas.openxmlformats.org/officeDocument/2006/relationships/hyperlink" Target="flickr.com/photos/icann" TargetMode="External"/><Relationship Id="rId5" Type="http://schemas.openxmlformats.org/officeDocument/2006/relationships/image" Target="../media/image19.png"/><Relationship Id="rId6" Type="http://schemas.openxmlformats.org/officeDocument/2006/relationships/hyperlink" Target="https://www.linkedin.com/company/icann" TargetMode="External"/><Relationship Id="rId7" Type="http://schemas.openxmlformats.org/officeDocument/2006/relationships/hyperlink" Target="linkedin.com/company/icann" TargetMode="External"/><Relationship Id="rId8" Type="http://schemas.openxmlformats.org/officeDocument/2006/relationships/image" Target="../media/image20.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emf"/><Relationship Id="rId3" Type="http://schemas.openxmlformats.org/officeDocument/2006/relationships/image" Target="../media/image26.e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05055" cy="450663"/>
          </a:xfrm>
          <a:prstGeom prst="rect">
            <a:avLst/>
          </a:prstGeom>
        </p:spPr>
        <p:txBody>
          <a:bodyPr lIns="91440" tIns="45720" rIns="91440" bIns="45720"/>
          <a:lstStyle>
            <a:lvl1pPr>
              <a:defRPr>
                <a:solidFill>
                  <a:schemeClr val="accent6">
                    <a:lumMod val="50000"/>
                  </a:schemeClr>
                </a:solidFill>
                <a:latin typeface="+mj-lt"/>
              </a:defRPr>
            </a:lvl1pPr>
          </a:lstStyle>
          <a:p>
            <a:r>
              <a:rPr lang="en-US" smtClean="0"/>
              <a:t>Click to edit Master title style</a:t>
            </a:r>
            <a:endParaRPr lang="en-US" dirty="0"/>
          </a:p>
        </p:txBody>
      </p:sp>
      <p:sp>
        <p:nvSpPr>
          <p:cNvPr id="6" name="Content Placeholder 5"/>
          <p:cNvSpPr>
            <a:spLocks noGrp="1"/>
          </p:cNvSpPr>
          <p:nvPr>
            <p:ph sz="quarter" idx="10" hasCustomPrompt="1"/>
          </p:nvPr>
        </p:nvSpPr>
        <p:spPr>
          <a:xfrm>
            <a:off x="812800" y="1470213"/>
            <a:ext cx="10543117"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marL="1371600" indent="0">
              <a:buNone/>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t="10075" b="8780"/>
          <a:stretch/>
        </p:blipFill>
        <p:spPr>
          <a:xfrm>
            <a:off x="0" y="683491"/>
            <a:ext cx="12192000" cy="5564909"/>
          </a:xfrm>
          <a:prstGeom prst="rect">
            <a:avLst/>
          </a:prstGeom>
        </p:spPr>
      </p:pic>
      <p:sp>
        <p:nvSpPr>
          <p:cNvPr id="15" name="Rectangle 14"/>
          <p:cNvSpPr/>
          <p:nvPr userDrawn="1"/>
        </p:nvSpPr>
        <p:spPr>
          <a:xfrm>
            <a:off x="0" y="790814"/>
            <a:ext cx="12192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Title 19"/>
          <p:cNvSpPr>
            <a:spLocks noGrp="1"/>
          </p:cNvSpPr>
          <p:nvPr userDrawn="1">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t="8972" b="7826"/>
          <a:stretch/>
        </p:blipFill>
        <p:spPr>
          <a:xfrm>
            <a:off x="0" y="654425"/>
            <a:ext cx="12192000" cy="5620869"/>
          </a:xfrm>
          <a:prstGeom prst="rect">
            <a:avLst/>
          </a:prstGeom>
        </p:spPr>
      </p:pic>
      <p:sp>
        <p:nvSpPr>
          <p:cNvPr id="28"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613037"/>
            <a:ext cx="12192000" cy="5696861"/>
          </a:xfrm>
          <a:prstGeom prst="rect">
            <a:avLst/>
          </a:prstGeom>
        </p:spPr>
      </p:pic>
      <p:cxnSp>
        <p:nvCxnSpPr>
          <p:cNvPr id="22" name="Straight Connector 21"/>
          <p:cNvCxnSpPr/>
          <p:nvPr userDrawn="1"/>
        </p:nvCxnSpPr>
        <p:spPr>
          <a:xfrm flipH="1">
            <a:off x="0" y="60808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19"/>
          <p:cNvSpPr>
            <a:spLocks noGrp="1"/>
          </p:cNvSpPr>
          <p:nvPr>
            <p:ph type="title" hasCustomPrompt="1"/>
          </p:nvPr>
        </p:nvSpPr>
        <p:spPr>
          <a:xfrm>
            <a:off x="420624" y="48278"/>
            <a:ext cx="10208224"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1"/>
            <a:ext cx="12192002" cy="6858000"/>
          </a:xfrm>
          <a:prstGeom prst="rect">
            <a:avLst/>
          </a:prstGeom>
        </p:spPr>
      </p:pic>
      <p:sp>
        <p:nvSpPr>
          <p:cNvPr id="2"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4808"/>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0" name="Oval 29"/>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6" name="Straight Connector 3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Oval 38"/>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0" name="Straight Connector 39"/>
          <p:cNvCxnSpPr>
            <a:endCxn id="41"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Arc 40"/>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2" name="Straight Connector 41"/>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48" name="Oval 4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216385" cy="6858000"/>
          </a:xfrm>
          <a:prstGeom prst="rect">
            <a:avLst/>
          </a:prstGeom>
        </p:spPr>
      </p:pic>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6"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cxnSp>
        <p:nvCxnSpPr>
          <p:cNvPr id="32" name="Straight Connector 31"/>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8" name="Oval 17"/>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Oval 18"/>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0" name="Oval 19"/>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0" y="0"/>
            <a:ext cx="12192000" cy="6857999"/>
          </a:xfrm>
          <a:prstGeom prst="rect">
            <a:avLst/>
          </a:prstGeom>
        </p:spPr>
      </p:pic>
      <p:pic>
        <p:nvPicPr>
          <p:cNvPr id="25" name="Picture 2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4"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0" name="Picture 9"/>
          <p:cNvPicPr>
            <a:picLocks noChangeAspect="1"/>
          </p:cNvPicPr>
          <p:nvPr userDrawn="1"/>
        </p:nvPicPr>
        <p:blipFill>
          <a:blip r:embed="rId3"/>
          <a:stretch>
            <a:fillRect/>
          </a:stretch>
        </p:blipFill>
        <p:spPr>
          <a:xfrm>
            <a:off x="365760" y="6464808"/>
            <a:ext cx="390801" cy="312641"/>
          </a:xfrm>
          <a:prstGeom prst="rect">
            <a:avLst/>
          </a:prstGeom>
        </p:spPr>
      </p:pic>
      <p:sp>
        <p:nvSpPr>
          <p:cNvPr id="1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553082" y="0"/>
            <a:ext cx="10788321"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566928" y="3553576"/>
            <a:ext cx="10788321"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566928" y="4279392"/>
            <a:ext cx="10788321"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566928" y="4553712"/>
            <a:ext cx="10788321"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567596" y="5193792"/>
            <a:ext cx="1189829" cy="951863"/>
          </a:xfrm>
          <a:prstGeom prst="rect">
            <a:avLst/>
          </a:prstGeom>
        </p:spPr>
      </p:pic>
      <p:sp>
        <p:nvSpPr>
          <p:cNvPr id="15" name="Text Placeholder 4"/>
          <p:cNvSpPr>
            <a:spLocks noGrp="1"/>
          </p:cNvSpPr>
          <p:nvPr>
            <p:ph type="body" sz="quarter" idx="13" hasCustomPrompt="1"/>
          </p:nvPr>
        </p:nvSpPr>
        <p:spPr>
          <a:xfrm>
            <a:off x="548639" y="2837138"/>
            <a:ext cx="10808208"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
        <p:nvSpPr>
          <p:cNvPr id="13"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7257"/>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
        <p:nvSpPr>
          <p:cNvPr id="13"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483281"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4"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9" name="Oval 38"/>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0" name="Straight Connector 39"/>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3" name="Straight Connector 42"/>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6" name="Straight Connector 4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4"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5"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6"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7"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78"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9"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80"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81"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82"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414"/>
            <a:ext cx="12216385" cy="6858000"/>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a:stretch>
            <a:fillRect/>
          </a:stretch>
        </p:blipFill>
        <p:spPr>
          <a:xfrm>
            <a:off x="0" y="1"/>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3"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4"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5"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6"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7"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8"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9"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0"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71"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itle 2"/>
          <p:cNvSpPr>
            <a:spLocks noGrp="1"/>
          </p:cNvSpPr>
          <p:nvPr>
            <p:ph type="title" hasCustomPrompt="1"/>
          </p:nvPr>
        </p:nvSpPr>
        <p:spPr>
          <a:xfrm>
            <a:off x="550863" y="1"/>
            <a:ext cx="10805054"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550863" y="3553574"/>
            <a:ext cx="10805054"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550863" y="4279392"/>
            <a:ext cx="10805054"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550863" y="4553415"/>
            <a:ext cx="10805054"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567217" y="5193792"/>
            <a:ext cx="1193800" cy="952500"/>
          </a:xfrm>
          <a:prstGeom prst="rect">
            <a:avLst/>
          </a:prstGeom>
        </p:spPr>
      </p:pic>
      <p:sp>
        <p:nvSpPr>
          <p:cNvPr id="13" name="Text Placeholder 4"/>
          <p:cNvSpPr>
            <a:spLocks noGrp="1"/>
          </p:cNvSpPr>
          <p:nvPr>
            <p:ph type="body" sz="quarter" idx="14" hasCustomPrompt="1"/>
          </p:nvPr>
        </p:nvSpPr>
        <p:spPr>
          <a:xfrm>
            <a:off x="548640" y="2837138"/>
            <a:ext cx="10808208"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1"/>
            <a:ext cx="12192000" cy="6857999"/>
          </a:xfrm>
          <a:prstGeom prst="rect">
            <a:avLst/>
          </a:prstGeom>
        </p:spPr>
      </p:pic>
      <p:sp>
        <p:nvSpPr>
          <p:cNvPr id="56" name="Arc 55"/>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57" name="Straight Connector 56"/>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pic>
        <p:nvPicPr>
          <p:cNvPr id="38" name="Picture 3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cxnSp>
        <p:nvCxnSpPr>
          <p:cNvPr id="55" name="Straight Connector 54"/>
          <p:cNvCxnSpPr>
            <a:endCxn id="56" idx="0"/>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31" name="Oval 30"/>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32" name="Oval 31"/>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Tree>
    <p:extLst>
      <p:ext uri="{BB962C8B-B14F-4D97-AF65-F5344CB8AC3E}">
        <p14:creationId xmlns:p14="http://schemas.microsoft.com/office/powerpoint/2010/main" val="4159617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413"/>
            <a:ext cx="12216385" cy="6858000"/>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0366"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8" name="Arc 37"/>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3" name="Straight Connector 42"/>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1"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2"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53"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54"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5"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6"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59" name="Straight Connector 5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94087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29043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57411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82115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9" name="Picture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30"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7" name="Oval 26"/>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80097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Tree>
    <p:extLst>
      <p:ext uri="{BB962C8B-B14F-4D97-AF65-F5344CB8AC3E}">
        <p14:creationId xmlns:p14="http://schemas.microsoft.com/office/powerpoint/2010/main" val="628110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3" y="-1"/>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01667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5"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Oval 2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8" name="Straight Connector 27"/>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Oval 30"/>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2" name="Straight Connector 31"/>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74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414"/>
            <a:ext cx="12216385" cy="6858000"/>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747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22" name="Title 2"/>
          <p:cNvSpPr>
            <a:spLocks noGrp="1"/>
          </p:cNvSpPr>
          <p:nvPr>
            <p:ph type="title" hasCustomPrompt="1"/>
          </p:nvPr>
        </p:nvSpPr>
        <p:spPr>
          <a:xfrm>
            <a:off x="2228479" y="2020824"/>
            <a:ext cx="9299448" cy="1325880"/>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 </a:t>
            </a:r>
            <a:br>
              <a:rPr lang="en-US" dirty="0"/>
            </a:br>
            <a:r>
              <a:rPr lang="en-US" dirty="0"/>
              <a:t>(75 characters maximum)</a:t>
            </a:r>
          </a:p>
        </p:txBody>
      </p:sp>
      <p:sp>
        <p:nvSpPr>
          <p:cNvPr id="32" name="Text Placeholder 4"/>
          <p:cNvSpPr>
            <a:spLocks noGrp="1"/>
          </p:cNvSpPr>
          <p:nvPr>
            <p:ph type="body" sz="quarter" idx="10" hasCustomPrompt="1"/>
          </p:nvPr>
        </p:nvSpPr>
        <p:spPr>
          <a:xfrm>
            <a:off x="2228479" y="4617720"/>
            <a:ext cx="9299448" cy="578412"/>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33" name="Text Placeholder 4"/>
          <p:cNvSpPr>
            <a:spLocks noGrp="1"/>
          </p:cNvSpPr>
          <p:nvPr>
            <p:ph type="body" sz="quarter" idx="11" hasCustomPrompt="1"/>
          </p:nvPr>
        </p:nvSpPr>
        <p:spPr>
          <a:xfrm>
            <a:off x="2228479" y="5199656"/>
            <a:ext cx="9299448" cy="390521"/>
          </a:xfrm>
          <a:prstGeom prst="rect">
            <a:avLst/>
          </a:prstGeom>
        </p:spPr>
        <p:txBody>
          <a:bodyPr lIns="0" tIns="0" rIns="0" bIns="0" anchor="b" anchorCtr="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34" name="Text Placeholder 4"/>
          <p:cNvSpPr>
            <a:spLocks noGrp="1"/>
          </p:cNvSpPr>
          <p:nvPr>
            <p:ph type="body" sz="quarter" idx="12" hasCustomPrompt="1"/>
          </p:nvPr>
        </p:nvSpPr>
        <p:spPr>
          <a:xfrm>
            <a:off x="2228479" y="5602567"/>
            <a:ext cx="9299448"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35" name="Picture 34"/>
          <p:cNvPicPr>
            <a:picLocks noChangeAspect="1"/>
          </p:cNvPicPr>
          <p:nvPr userDrawn="1"/>
        </p:nvPicPr>
        <p:blipFill>
          <a:blip r:embed="rId2"/>
          <a:stretch>
            <a:fillRect/>
          </a:stretch>
        </p:blipFill>
        <p:spPr>
          <a:xfrm>
            <a:off x="326395" y="4874480"/>
            <a:ext cx="1189829" cy="951863"/>
          </a:xfrm>
          <a:prstGeom prst="rect">
            <a:avLst/>
          </a:prstGeom>
        </p:spPr>
      </p:pic>
      <p:sp>
        <p:nvSpPr>
          <p:cNvPr id="48" name="Oval 47"/>
          <p:cNvSpPr/>
          <p:nvPr userDrawn="1"/>
        </p:nvSpPr>
        <p:spPr>
          <a:xfrm>
            <a:off x="1825043"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9" name="Straight Connector 48"/>
          <p:cNvCxnSpPr/>
          <p:nvPr userDrawn="1"/>
        </p:nvCxnSpPr>
        <p:spPr>
          <a:xfrm flipH="1">
            <a:off x="0" y="6124669"/>
            <a:ext cx="1793872"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flipH="1">
            <a:off x="1892734" y="6124511"/>
            <a:ext cx="972078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Oval 50"/>
          <p:cNvSpPr/>
          <p:nvPr userDrawn="1"/>
        </p:nvSpPr>
        <p:spPr>
          <a:xfrm flipH="1">
            <a:off x="11642081"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52" name="Oval 51"/>
          <p:cNvSpPr/>
          <p:nvPr userDrawn="1"/>
        </p:nvSpPr>
        <p:spPr>
          <a:xfrm flipH="1">
            <a:off x="11642081"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53" name="Straight Connector 52"/>
          <p:cNvCxnSpPr/>
          <p:nvPr userDrawn="1"/>
        </p:nvCxnSpPr>
        <p:spPr>
          <a:xfrm flipV="1">
            <a:off x="1849172" y="3552825"/>
            <a:ext cx="0" cy="2529959"/>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4" name="Arc 53"/>
          <p:cNvSpPr/>
          <p:nvPr userDrawn="1"/>
        </p:nvSpPr>
        <p:spPr>
          <a:xfrm rot="16200000">
            <a:off x="1847726" y="3495590"/>
            <a:ext cx="121764" cy="118872"/>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55" name="Straight Connector 54"/>
          <p:cNvCxnSpPr/>
          <p:nvPr userDrawn="1"/>
        </p:nvCxnSpPr>
        <p:spPr>
          <a:xfrm flipH="1">
            <a:off x="1899083" y="3494144"/>
            <a:ext cx="9714432"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 Placeholder 4"/>
          <p:cNvSpPr>
            <a:spLocks noGrp="1"/>
          </p:cNvSpPr>
          <p:nvPr>
            <p:ph type="body" sz="quarter" idx="14" hasCustomPrompt="1"/>
          </p:nvPr>
        </p:nvSpPr>
        <p:spPr>
          <a:xfrm>
            <a:off x="2228478" y="3666744"/>
            <a:ext cx="9299448" cy="576072"/>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1784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139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388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020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431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3" y="-1"/>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868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gage with ICANN White">
    <p:spTree>
      <p:nvGrpSpPr>
        <p:cNvPr id="1" name=""/>
        <p:cNvGrpSpPr/>
        <p:nvPr/>
      </p:nvGrpSpPr>
      <p:grpSpPr>
        <a:xfrm>
          <a:off x="0" y="0"/>
          <a:ext cx="0" cy="0"/>
          <a:chOff x="0" y="0"/>
          <a:chExt cx="0" cy="0"/>
        </a:xfrm>
      </p:grpSpPr>
      <p:sp>
        <p:nvSpPr>
          <p:cNvPr id="3" name="Rectangle 2"/>
          <p:cNvSpPr/>
          <p:nvPr userDrawn="1"/>
        </p:nvSpPr>
        <p:spPr>
          <a:xfrm>
            <a:off x="3084875" y="685225"/>
            <a:ext cx="9107124"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3391319" y="1552703"/>
            <a:ext cx="880067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3391319" y="1049145"/>
            <a:ext cx="6974253"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2" y="685225"/>
            <a:ext cx="2977273"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30" name="Text Placeholder 29"/>
          <p:cNvSpPr>
            <a:spLocks noGrp="1"/>
          </p:cNvSpPr>
          <p:nvPr>
            <p:ph type="body" sz="quarter" idx="10" hasCustomPrompt="1"/>
          </p:nvPr>
        </p:nvSpPr>
        <p:spPr>
          <a:xfrm>
            <a:off x="3391319" y="1865312"/>
            <a:ext cx="796459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420624" y="42394"/>
            <a:ext cx="10547350" cy="531346"/>
          </a:xfrm>
          <a:prstGeom prst="rect">
            <a:avLst/>
          </a:prstGeom>
          <a:noFill/>
        </p:spPr>
        <p:txBody>
          <a:bodyPr lIns="91440" tIns="45720" rIns="91440" bIns="45720"/>
          <a:lstStyle>
            <a:lvl1pPr>
              <a:defRPr>
                <a:solidFill>
                  <a:schemeClr val="accent6">
                    <a:lumMod val="50000"/>
                  </a:schemeClr>
                </a:solidFill>
              </a:defRPr>
            </a:lvl1pPr>
          </a:lstStyle>
          <a:p>
            <a:r>
              <a:rPr lang="en-US" dirty="0"/>
              <a:t>Engage with ICANN</a:t>
            </a:r>
          </a:p>
        </p:txBody>
      </p:sp>
      <p:pic>
        <p:nvPicPr>
          <p:cNvPr id="32" name="Picture 31"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7392" y="856105"/>
            <a:ext cx="1962493" cy="1523172"/>
          </a:xfrm>
          <a:prstGeom prst="rect">
            <a:avLst/>
          </a:prstGeom>
        </p:spPr>
      </p:pic>
      <p:grpSp>
        <p:nvGrpSpPr>
          <p:cNvPr id="54" name="Group 53"/>
          <p:cNvGrpSpPr/>
          <p:nvPr userDrawn="1"/>
        </p:nvGrpSpPr>
        <p:grpSpPr>
          <a:xfrm>
            <a:off x="3402135" y="4228306"/>
            <a:ext cx="3416667" cy="365760"/>
            <a:chOff x="5325979" y="4715893"/>
            <a:chExt cx="3416667" cy="365760"/>
          </a:xfrm>
        </p:grpSpPr>
        <p:sp>
          <p:nvSpPr>
            <p:cNvPr id="55"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56" name="Picture 55"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57" name="Group 56"/>
          <p:cNvGrpSpPr/>
          <p:nvPr userDrawn="1"/>
        </p:nvGrpSpPr>
        <p:grpSpPr>
          <a:xfrm>
            <a:off x="3402135" y="4726326"/>
            <a:ext cx="3636602" cy="365760"/>
            <a:chOff x="1235726" y="5571713"/>
            <a:chExt cx="3636602" cy="365760"/>
          </a:xfrm>
        </p:grpSpPr>
        <p:sp>
          <p:nvSpPr>
            <p:cNvPr id="58"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59" name="Picture 58"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60" name="Group 59"/>
          <p:cNvGrpSpPr/>
          <p:nvPr userDrawn="1"/>
        </p:nvGrpSpPr>
        <p:grpSpPr>
          <a:xfrm>
            <a:off x="3402135" y="2734246"/>
            <a:ext cx="2809587" cy="365760"/>
            <a:chOff x="1235726" y="3073176"/>
            <a:chExt cx="2809587" cy="365760"/>
          </a:xfrm>
        </p:grpSpPr>
        <p:sp>
          <p:nvSpPr>
            <p:cNvPr id="61"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62" name="Picture 61"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63" name="Group 62"/>
          <p:cNvGrpSpPr/>
          <p:nvPr userDrawn="1"/>
        </p:nvGrpSpPr>
        <p:grpSpPr>
          <a:xfrm>
            <a:off x="3402135" y="3232266"/>
            <a:ext cx="3730320" cy="365760"/>
            <a:chOff x="1235727" y="3892739"/>
            <a:chExt cx="3730320" cy="365760"/>
          </a:xfrm>
        </p:grpSpPr>
        <p:sp>
          <p:nvSpPr>
            <p:cNvPr id="64"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65" name="Picture 64"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66" name="Group 65"/>
          <p:cNvGrpSpPr/>
          <p:nvPr userDrawn="1"/>
        </p:nvGrpSpPr>
        <p:grpSpPr>
          <a:xfrm>
            <a:off x="3402135" y="3730286"/>
            <a:ext cx="3636602" cy="365760"/>
            <a:chOff x="1235726" y="4721075"/>
            <a:chExt cx="3636602" cy="365760"/>
          </a:xfrm>
        </p:grpSpPr>
        <p:pic>
          <p:nvPicPr>
            <p:cNvPr id="67" name="Picture 66"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68"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69" name="Group 68"/>
          <p:cNvGrpSpPr/>
          <p:nvPr userDrawn="1"/>
        </p:nvGrpSpPr>
        <p:grpSpPr>
          <a:xfrm>
            <a:off x="3402135" y="5722367"/>
            <a:ext cx="2586167" cy="365760"/>
            <a:chOff x="5325979" y="3073176"/>
            <a:chExt cx="2586167" cy="365760"/>
          </a:xfrm>
        </p:grpSpPr>
        <p:sp>
          <p:nvSpPr>
            <p:cNvPr id="70"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71" name="Picture 70"/>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72" name="Group 71"/>
          <p:cNvGrpSpPr/>
          <p:nvPr userDrawn="1"/>
        </p:nvGrpSpPr>
        <p:grpSpPr>
          <a:xfrm>
            <a:off x="3402135" y="5224346"/>
            <a:ext cx="3416667" cy="365760"/>
            <a:chOff x="5325979" y="5571713"/>
            <a:chExt cx="3416667" cy="365760"/>
          </a:xfrm>
        </p:grpSpPr>
        <p:sp>
          <p:nvSpPr>
            <p:cNvPr id="73"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74" name="Picture 73"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597257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0" name="Text Placeholder 32"/>
          <p:cNvSpPr txBox="1">
            <a:spLocks/>
          </p:cNvSpPr>
          <p:nvPr userDrawn="1"/>
        </p:nvSpPr>
        <p:spPr bwMode="auto">
          <a:xfrm>
            <a:off x="2921748" y="2425013"/>
            <a:ext cx="8440953" cy="347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498950" y="862602"/>
            <a:ext cx="9870957" cy="39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52732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mn-lt"/>
            </a:endParaRPr>
          </a:p>
        </p:txBody>
      </p:sp>
      <p:cxnSp>
        <p:nvCxnSpPr>
          <p:cNvPr id="34" name="Straight Connector 3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2421943"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1" y="6320453"/>
            <a:ext cx="23872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2504929" y="6320453"/>
            <a:ext cx="90658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15191"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2" name="Straight Connector 41"/>
          <p:cNvCxnSpPr>
            <a:endCxn id="43" idx="0"/>
          </p:cNvCxnSpPr>
          <p:nvPr userDrawn="1"/>
        </p:nvCxnSpPr>
        <p:spPr>
          <a:xfrm flipV="1">
            <a:off x="2446072" y="2281331"/>
            <a:ext cx="0" cy="3976594"/>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2444626" y="2221895"/>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mn-lt"/>
            </a:endParaRPr>
          </a:p>
        </p:txBody>
      </p:sp>
      <p:cxnSp>
        <p:nvCxnSpPr>
          <p:cNvPr id="44" name="Straight Connector 43"/>
          <p:cNvCxnSpPr/>
          <p:nvPr userDrawn="1"/>
        </p:nvCxnSpPr>
        <p:spPr>
          <a:xfrm flipH="1">
            <a:off x="2504929" y="2220449"/>
            <a:ext cx="90658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11700996" y="6320453"/>
            <a:ext cx="4941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420624" y="42394"/>
            <a:ext cx="11808013" cy="531346"/>
          </a:xfrm>
          <a:prstGeom prst="rect">
            <a:avLst/>
          </a:prstGeom>
        </p:spPr>
        <p:txBody>
          <a:bodyPr lIns="91440" tIns="45720" rIns="91440" bIns="4572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pic>
        <p:nvPicPr>
          <p:cNvPr id="22" name="Picture 21"/>
          <p:cNvPicPr>
            <a:picLocks noChangeAspect="1"/>
          </p:cNvPicPr>
          <p:nvPr userDrawn="1"/>
        </p:nvPicPr>
        <p:blipFill>
          <a:blip r:embed="rId2"/>
          <a:stretch>
            <a:fillRect/>
          </a:stretch>
        </p:blipFill>
        <p:spPr>
          <a:xfrm>
            <a:off x="2826932" y="1039938"/>
            <a:ext cx="4287549" cy="760694"/>
          </a:xfrm>
          <a:prstGeom prst="rect">
            <a:avLst/>
          </a:prstGeom>
        </p:spPr>
      </p:pic>
      <p:pic>
        <p:nvPicPr>
          <p:cNvPr id="23" name="Picture 22"/>
          <p:cNvPicPr>
            <a:picLocks noChangeAspect="1"/>
          </p:cNvPicPr>
          <p:nvPr userDrawn="1"/>
        </p:nvPicPr>
        <p:blipFill>
          <a:blip r:embed="rId3"/>
          <a:stretch>
            <a:fillRect/>
          </a:stretch>
        </p:blipFill>
        <p:spPr>
          <a:xfrm>
            <a:off x="2919709" y="2853692"/>
            <a:ext cx="3149229" cy="3236708"/>
          </a:xfrm>
          <a:prstGeom prst="rect">
            <a:avLst/>
          </a:prstGeom>
        </p:spPr>
      </p:pic>
      <p:sp>
        <p:nvSpPr>
          <p:cNvPr id="24"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51" name="Oval 50"/>
          <p:cNvSpPr/>
          <p:nvPr userDrawn="1"/>
        </p:nvSpPr>
        <p:spPr>
          <a:xfrm flipH="1">
            <a:off x="11615191"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2" name="Straight Connector 51"/>
          <p:cNvCxnSpPr/>
          <p:nvPr userDrawn="1"/>
        </p:nvCxnSpPr>
        <p:spPr>
          <a:xfrm flipH="1">
            <a:off x="11700996" y="2219538"/>
            <a:ext cx="4941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502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6764" y="616645"/>
            <a:ext cx="12225528" cy="5696712"/>
          </a:xfrm>
          <a:prstGeom prst="rect">
            <a:avLst/>
          </a:prstGeom>
          <a:ln w="19050">
            <a:solidFill>
              <a:schemeClr val="accent6">
                <a:lumMod val="50000"/>
              </a:schemeClr>
            </a:solidFill>
          </a:ln>
        </p:spPr>
        <p:txBody>
          <a:bodyPr/>
          <a:lstStyle>
            <a:lvl1pPr marL="0" indent="0">
              <a:buFontTx/>
              <a:buNone/>
              <a:defRPr/>
            </a:lvl1pPr>
          </a:lstStyle>
          <a:p>
            <a:r>
              <a:rPr lang="en-US" smtClean="0"/>
              <a:t>Drag picture to placeholder or click icon to add</a:t>
            </a:r>
            <a:endParaRPr lang="en-US" dirty="0"/>
          </a:p>
        </p:txBody>
      </p:sp>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873601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Engage with ICANN White">
    <p:spTree>
      <p:nvGrpSpPr>
        <p:cNvPr id="1" name=""/>
        <p:cNvGrpSpPr/>
        <p:nvPr/>
      </p:nvGrpSpPr>
      <p:grpSpPr>
        <a:xfrm>
          <a:off x="0" y="0"/>
          <a:ext cx="0" cy="0"/>
          <a:chOff x="0" y="0"/>
          <a:chExt cx="0" cy="0"/>
        </a:xfrm>
      </p:grpSpPr>
      <p:sp>
        <p:nvSpPr>
          <p:cNvPr id="3" name="Rectangle 2"/>
          <p:cNvSpPr/>
          <p:nvPr userDrawn="1"/>
        </p:nvSpPr>
        <p:spPr>
          <a:xfrm>
            <a:off x="3084875" y="685225"/>
            <a:ext cx="9107124"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6" name="Rectangle 5"/>
          <p:cNvSpPr/>
          <p:nvPr userDrawn="1"/>
        </p:nvSpPr>
        <p:spPr>
          <a:xfrm>
            <a:off x="2" y="685225"/>
            <a:ext cx="2977273"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31" name="Title 4"/>
          <p:cNvSpPr>
            <a:spLocks noGrp="1"/>
          </p:cNvSpPr>
          <p:nvPr>
            <p:ph type="title" hasCustomPrompt="1"/>
          </p:nvPr>
        </p:nvSpPr>
        <p:spPr>
          <a:xfrm>
            <a:off x="420624" y="42394"/>
            <a:ext cx="10547350" cy="531346"/>
          </a:xfrm>
          <a:prstGeom prst="rect">
            <a:avLst/>
          </a:prstGeom>
          <a:noFill/>
        </p:spPr>
        <p:txBody>
          <a:bodyPr lIns="91440" tIns="45720" rIns="91440" bIns="45720"/>
          <a:lstStyle>
            <a:lvl1pPr>
              <a:defRPr>
                <a:solidFill>
                  <a:schemeClr val="accent6">
                    <a:lumMod val="50000"/>
                  </a:schemeClr>
                </a:solidFill>
              </a:defRPr>
            </a:lvl1pPr>
          </a:lstStyle>
          <a:p>
            <a:r>
              <a:rPr lang="en-US" dirty="0"/>
              <a:t>Engage with ICANN</a:t>
            </a:r>
          </a:p>
        </p:txBody>
      </p:sp>
      <p:pic>
        <p:nvPicPr>
          <p:cNvPr id="32" name="Picture 31"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7392" y="856105"/>
            <a:ext cx="1962493" cy="1523172"/>
          </a:xfrm>
          <a:prstGeom prst="rect">
            <a:avLst/>
          </a:prstGeom>
        </p:spPr>
      </p:pic>
    </p:spTree>
    <p:extLst>
      <p:ext uri="{BB962C8B-B14F-4D97-AF65-F5344CB8AC3E}">
        <p14:creationId xmlns:p14="http://schemas.microsoft.com/office/powerpoint/2010/main" val="2524462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4"/>
          <p:cNvSpPr>
            <a:spLocks noGrp="1"/>
          </p:cNvSpPr>
          <p:nvPr>
            <p:ph type="body" sz="quarter" idx="10" hasCustomPrompt="1"/>
          </p:nvPr>
        </p:nvSpPr>
        <p:spPr>
          <a:xfrm>
            <a:off x="2228479" y="4617720"/>
            <a:ext cx="9295500" cy="575112"/>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11" name="Text Placeholder 4"/>
          <p:cNvSpPr>
            <a:spLocks noGrp="1"/>
          </p:cNvSpPr>
          <p:nvPr>
            <p:ph type="body" sz="quarter" idx="11" hasCustomPrompt="1"/>
          </p:nvPr>
        </p:nvSpPr>
        <p:spPr>
          <a:xfrm>
            <a:off x="2228479" y="5199656"/>
            <a:ext cx="9295500" cy="390521"/>
          </a:xfrm>
          <a:prstGeom prst="rect">
            <a:avLst/>
          </a:prstGeom>
        </p:spPr>
        <p:txBody>
          <a:bodyPr lIns="0" tIns="0" rIns="0" bIns="0" anchor="b" anchorCtr="0">
            <a:normAutofit/>
          </a:bodyPr>
          <a:lstStyle>
            <a:lvl1pPr marL="0" indent="0" algn="l">
              <a:spcBef>
                <a:spcPts val="0"/>
              </a:spcBef>
              <a:buNone/>
              <a:defRPr sz="1800">
                <a:solidFill>
                  <a:schemeClr val="bg1"/>
                </a:solidFill>
              </a:defRPr>
            </a:lvl1pPr>
          </a:lstStyle>
          <a:p>
            <a:pPr lvl="0"/>
            <a:r>
              <a:rPr lang="en-US" dirty="0"/>
              <a:t>Event Name</a:t>
            </a:r>
          </a:p>
        </p:txBody>
      </p:sp>
      <p:sp>
        <p:nvSpPr>
          <p:cNvPr id="12" name="Text Placeholder 4"/>
          <p:cNvSpPr>
            <a:spLocks noGrp="1"/>
          </p:cNvSpPr>
          <p:nvPr>
            <p:ph type="body" sz="quarter" idx="12" hasCustomPrompt="1"/>
          </p:nvPr>
        </p:nvSpPr>
        <p:spPr>
          <a:xfrm>
            <a:off x="2228479" y="5602567"/>
            <a:ext cx="9299448"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9" name="Picture 8"/>
          <p:cNvPicPr>
            <a:picLocks noChangeAspect="1"/>
          </p:cNvPicPr>
          <p:nvPr userDrawn="1"/>
        </p:nvPicPr>
        <p:blipFill>
          <a:blip r:embed="rId3"/>
          <a:stretch>
            <a:fillRect/>
          </a:stretch>
        </p:blipFill>
        <p:spPr>
          <a:xfrm>
            <a:off x="326044" y="4878445"/>
            <a:ext cx="1193800" cy="952500"/>
          </a:xfrm>
          <a:prstGeom prst="rect">
            <a:avLst/>
          </a:prstGeom>
        </p:spPr>
      </p:pic>
      <p:sp>
        <p:nvSpPr>
          <p:cNvPr id="13" name="Oval 12"/>
          <p:cNvSpPr/>
          <p:nvPr userDrawn="1"/>
        </p:nvSpPr>
        <p:spPr>
          <a:xfrm>
            <a:off x="1825043"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14" name="Straight Connector 13"/>
          <p:cNvCxnSpPr/>
          <p:nvPr userDrawn="1"/>
        </p:nvCxnSpPr>
        <p:spPr>
          <a:xfrm flipH="1">
            <a:off x="0" y="6124669"/>
            <a:ext cx="179387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1892734" y="6124511"/>
            <a:ext cx="972078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Oval 15"/>
          <p:cNvSpPr/>
          <p:nvPr userDrawn="1"/>
        </p:nvSpPr>
        <p:spPr>
          <a:xfrm flipH="1">
            <a:off x="11642081"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7" name="Oval 16"/>
          <p:cNvSpPr/>
          <p:nvPr userDrawn="1"/>
        </p:nvSpPr>
        <p:spPr>
          <a:xfrm flipH="1">
            <a:off x="11642081"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18" name="Straight Connector 17"/>
          <p:cNvCxnSpPr/>
          <p:nvPr userDrawn="1"/>
        </p:nvCxnSpPr>
        <p:spPr>
          <a:xfrm flipV="1">
            <a:off x="1849172" y="3552825"/>
            <a:ext cx="0" cy="2529959"/>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Arc 18"/>
          <p:cNvSpPr/>
          <p:nvPr userDrawn="1"/>
        </p:nvSpPr>
        <p:spPr>
          <a:xfrm rot="16200000">
            <a:off x="1847726" y="3495590"/>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20" name="Straight Connector 19"/>
          <p:cNvCxnSpPr/>
          <p:nvPr userDrawn="1"/>
        </p:nvCxnSpPr>
        <p:spPr>
          <a:xfrm flipH="1">
            <a:off x="1899083" y="3494144"/>
            <a:ext cx="971443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itle 2"/>
          <p:cNvSpPr>
            <a:spLocks noGrp="1"/>
          </p:cNvSpPr>
          <p:nvPr>
            <p:ph type="title" hasCustomPrompt="1"/>
          </p:nvPr>
        </p:nvSpPr>
        <p:spPr>
          <a:xfrm>
            <a:off x="2228479" y="2020824"/>
            <a:ext cx="9295500" cy="1325563"/>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 </a:t>
            </a:r>
          </a:p>
        </p:txBody>
      </p:sp>
      <p:sp>
        <p:nvSpPr>
          <p:cNvPr id="21" name="Text Placeholder 4"/>
          <p:cNvSpPr>
            <a:spLocks noGrp="1"/>
          </p:cNvSpPr>
          <p:nvPr>
            <p:ph type="body" sz="quarter" idx="14" hasCustomPrompt="1"/>
          </p:nvPr>
        </p:nvSpPr>
        <p:spPr>
          <a:xfrm>
            <a:off x="2228478" y="3666744"/>
            <a:ext cx="9299448" cy="576072"/>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47122" cy="450663"/>
          </a:xfrm>
          <a:prstGeom prst="rect">
            <a:avLst/>
          </a:prstGeom>
        </p:spPr>
        <p:txBody>
          <a:bodyPr lIns="91440" tIns="45720" rIns="91440" bIns="45720"/>
          <a:lstStyle>
            <a:lvl1pPr>
              <a:defRPr>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616645"/>
            <a:ext cx="12192000" cy="5696712"/>
          </a:xfrm>
          <a:prstGeom prst="rect">
            <a:avLst/>
          </a:prstGeom>
        </p:spPr>
        <p:txBody>
          <a:bodyPr/>
          <a:lstStyle>
            <a:lvl1pPr marL="0" indent="0">
              <a:buFontTx/>
              <a:buNone/>
              <a:defRPr/>
            </a:lvl1pPr>
          </a:lstStyle>
          <a:p>
            <a:r>
              <a:rPr lang="en-US" smtClean="0"/>
              <a:t>Drag picture to placeholder or click icon to add</a:t>
            </a:r>
            <a:endParaRPr lang="en-US" dirty="0"/>
          </a:p>
        </p:txBody>
      </p:sp>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cxnSp>
        <p:nvCxnSpPr>
          <p:cNvPr id="22" name="Straight Connector 21"/>
          <p:cNvCxnSpPr/>
          <p:nvPr userDrawn="1"/>
        </p:nvCxnSpPr>
        <p:spPr>
          <a:xfrm flipH="1">
            <a:off x="0" y="60808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7762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05807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12192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2" name="Straight Connector 21"/>
          <p:cNvCxnSpPr/>
          <p:nvPr userDrawn="1"/>
        </p:nvCxnSpPr>
        <p:spPr>
          <a:xfrm flipH="1">
            <a:off x="0" y="608083"/>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8965" y="614512"/>
            <a:ext cx="4655184" cy="5696712"/>
          </a:xfrm>
          <a:prstGeom prst="rect">
            <a:avLst/>
          </a:prstGeom>
        </p:spPr>
        <p:txBody>
          <a:bodyPr/>
          <a:lstStyle>
            <a:lvl1pPr marL="0" indent="0">
              <a:buFont typeface="Arial" panose="020B0604020202020204" pitchFamily="34" charset="0"/>
              <a:buNone/>
              <a:defRPr/>
            </a:lvl1pPr>
          </a:lstStyle>
          <a:p>
            <a:r>
              <a:rPr lang="en-US" smtClean="0"/>
              <a:t>Drag picture to placeholder or click icon to add</a:t>
            </a:r>
            <a:endParaRPr lang="en-US" dirty="0"/>
          </a:p>
        </p:txBody>
      </p:sp>
      <p:pic>
        <p:nvPicPr>
          <p:cNvPr id="9" name="Picture 8"/>
          <p:cNvPicPr>
            <a:picLocks noChangeAspect="1"/>
          </p:cNvPicPr>
          <p:nvPr userDrawn="1"/>
        </p:nvPicPr>
        <p:blipFill>
          <a:blip r:embed="rId2"/>
          <a:stretch>
            <a:fillRect/>
          </a:stretch>
        </p:blipFill>
        <p:spPr>
          <a:xfrm>
            <a:off x="365760" y="6464808"/>
            <a:ext cx="390801" cy="312641"/>
          </a:xfrm>
          <a:prstGeom prst="rect">
            <a:avLst/>
          </a:prstGeom>
        </p:spPr>
      </p:pic>
      <p:sp>
        <p:nvSpPr>
          <p:cNvPr id="12"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cxnSp>
        <p:nvCxnSpPr>
          <p:cNvPr id="23" name="Straight Connector 22"/>
          <p:cNvCxnSpPr/>
          <p:nvPr userDrawn="1"/>
        </p:nvCxnSpPr>
        <p:spPr>
          <a:xfrm flipH="1">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50" Type="http://schemas.openxmlformats.org/officeDocument/2006/relationships/theme" Target="../theme/theme1.xml"/><Relationship Id="rId51"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21" name="Picture 20"/>
          <p:cNvPicPr>
            <a:picLocks noChangeAspect="1"/>
          </p:cNvPicPr>
          <p:nvPr userDrawn="1"/>
        </p:nvPicPr>
        <p:blipFill>
          <a:blip r:embed="rId51"/>
          <a:stretch>
            <a:fillRect/>
          </a:stretch>
        </p:blipFill>
        <p:spPr>
          <a:xfrm>
            <a:off x="365760" y="6464808"/>
            <a:ext cx="390801" cy="312641"/>
          </a:xfrm>
          <a:prstGeom prst="rect">
            <a:avLst/>
          </a:prstGeom>
        </p:spPr>
      </p:pic>
      <p:sp>
        <p:nvSpPr>
          <p:cNvPr id="31" name="Oval 30"/>
          <p:cNvSpPr/>
          <p:nvPr userDrawn="1"/>
        </p:nvSpPr>
        <p:spPr>
          <a:xfrm>
            <a:off x="53367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2" name="Straight Connector 31"/>
          <p:cNvCxnSpPr/>
          <p:nvPr userDrawn="1"/>
        </p:nvCxnSpPr>
        <p:spPr>
          <a:xfrm flipH="1">
            <a:off x="3230" y="608083"/>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6" y="608083"/>
            <a:ext cx="11575344"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a:off x="53367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5" y="6320547"/>
            <a:ext cx="1095727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flipH="1">
            <a:off x="11606949"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a:off x="11696282"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14"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679" r:id="rId22"/>
    <p:sldLayoutId id="2147483727" r:id="rId23"/>
    <p:sldLayoutId id="2147483728" r:id="rId24"/>
    <p:sldLayoutId id="2147483730" r:id="rId25"/>
    <p:sldLayoutId id="2147483731" r:id="rId26"/>
    <p:sldLayoutId id="2147483732" r:id="rId27"/>
    <p:sldLayoutId id="2147483729" r:id="rId28"/>
    <p:sldLayoutId id="2147483734" r:id="rId29"/>
    <p:sldLayoutId id="2147483688" r:id="rId30"/>
    <p:sldLayoutId id="2147483743" r:id="rId31"/>
    <p:sldLayoutId id="2147483744" r:id="rId32"/>
    <p:sldLayoutId id="2147483745" r:id="rId33"/>
    <p:sldLayoutId id="2147483746" r:id="rId34"/>
    <p:sldLayoutId id="2147483747" r:id="rId35"/>
    <p:sldLayoutId id="2147483748" r:id="rId36"/>
    <p:sldLayoutId id="2147483750" r:id="rId37"/>
    <p:sldLayoutId id="2147483687" r:id="rId38"/>
    <p:sldLayoutId id="2147483735" r:id="rId39"/>
    <p:sldLayoutId id="2147483736" r:id="rId40"/>
    <p:sldLayoutId id="2147483737" r:id="rId41"/>
    <p:sldLayoutId id="2147483738" r:id="rId42"/>
    <p:sldLayoutId id="2147483739" r:id="rId43"/>
    <p:sldLayoutId id="2147483740" r:id="rId44"/>
    <p:sldLayoutId id="2147483742" r:id="rId45"/>
    <p:sldLayoutId id="2147483716" r:id="rId46"/>
    <p:sldLayoutId id="2147483717" r:id="rId47"/>
    <p:sldLayoutId id="2147483751" r:id="rId48"/>
    <p:sldLayoutId id="2147483753" r:id="rId49"/>
  </p:sldLayoutIdLst>
  <p:hf hdr="0" ftr="0" dt="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153" userDrawn="1">
          <p15:clr>
            <a:srgbClr val="F26B43"/>
          </p15:clr>
        </p15:guide>
        <p15:guide id="4" pos="512" userDrawn="1">
          <p15:clr>
            <a:srgbClr val="F26B43"/>
          </p15:clr>
        </p15:guide>
        <p15:guide id="5" pos="347" userDrawn="1">
          <p15:clr>
            <a:srgbClr val="F26B43"/>
          </p15:clr>
        </p15:guide>
        <p15:guide id="6" pos="7324" userDrawn="1">
          <p15:clr>
            <a:srgbClr val="F26B43"/>
          </p15:clr>
        </p15:guide>
        <p15:guide id="7" orient="horz" pos="4105" userDrawn="1">
          <p15:clr>
            <a:srgbClr val="F26B43"/>
          </p15:clr>
        </p15:guide>
        <p15:guide id="8" orient="horz" pos="384" userDrawn="1">
          <p15:clr>
            <a:srgbClr val="F26B43"/>
          </p15:clr>
        </p15:guide>
        <p15:guide id="9"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 Id="rId3"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 Id="rId3" Type="http://schemas.openxmlformats.org/officeDocument/2006/relationships/image" Target="../media/image40.png"/></Relationships>
</file>

<file path=ppt/slides/_rels/slide12.xml.rels><?xml version="1.0" encoding="UTF-8" standalone="yes"?>
<Relationships xmlns="http://schemas.openxmlformats.org/package/2006/relationships"><Relationship Id="rId11" Type="http://schemas.openxmlformats.org/officeDocument/2006/relationships/hyperlink" Target="https://www.facebook.com/icannorg" TargetMode="External"/><Relationship Id="rId12" Type="http://schemas.openxmlformats.org/officeDocument/2006/relationships/hyperlink" Target="facebook.com/icannorg" TargetMode="External"/><Relationship Id="rId13" Type="http://schemas.openxmlformats.org/officeDocument/2006/relationships/image" Target="../media/image22.png"/><Relationship Id="rId14" Type="http://schemas.openxmlformats.org/officeDocument/2006/relationships/hyperlink" Target="youtube.com/user/ICANNnews" TargetMode="External"/><Relationship Id="rId15" Type="http://schemas.openxmlformats.org/officeDocument/2006/relationships/image" Target="../media/image23.png"/><Relationship Id="rId16" Type="http://schemas.openxmlformats.org/officeDocument/2006/relationships/hyperlink" Target="https://www.youtube.com/user/ICANNnews" TargetMode="External"/><Relationship Id="rId17" Type="http://schemas.openxmlformats.org/officeDocument/2006/relationships/hyperlink" Target="https://soundcloud.com/icann" TargetMode="External"/><Relationship Id="rId18" Type="http://schemas.openxmlformats.org/officeDocument/2006/relationships/image" Target="../media/image24.png"/><Relationship Id="rId19" Type="http://schemas.openxmlformats.org/officeDocument/2006/relationships/hyperlink" Target="https://www.slideshare.net/icannpresentations" TargetMode="External"/><Relationship Id="rId1" Type="http://schemas.openxmlformats.org/officeDocument/2006/relationships/slideLayout" Target="../slideLayouts/slideLayout49.xml"/><Relationship Id="rId2" Type="http://schemas.openxmlformats.org/officeDocument/2006/relationships/hyperlink" Target="https://www.flickr.com/photos/icann" TargetMode="External"/><Relationship Id="rId3" Type="http://schemas.openxmlformats.org/officeDocument/2006/relationships/hyperlink" Target="flickr.com/photos/icann" TargetMode="External"/><Relationship Id="rId4" Type="http://schemas.openxmlformats.org/officeDocument/2006/relationships/image" Target="../media/image19.png"/><Relationship Id="rId5" Type="http://schemas.openxmlformats.org/officeDocument/2006/relationships/hyperlink" Target="https://www.linkedin.com/company/icann" TargetMode="External"/><Relationship Id="rId6" Type="http://schemas.openxmlformats.org/officeDocument/2006/relationships/hyperlink" Target="linkedin.com/company/icann" TargetMode="External"/><Relationship Id="rId7" Type="http://schemas.openxmlformats.org/officeDocument/2006/relationships/image" Target="../media/image20.png"/><Relationship Id="rId8" Type="http://schemas.openxmlformats.org/officeDocument/2006/relationships/hyperlink" Target="https://www.twitter.com/icann" TargetMode="External"/><Relationship Id="rId9" Type="http://schemas.openxmlformats.org/officeDocument/2006/relationships/hyperlink" Target="twitter.com/icann" TargetMode="External"/><Relationship Id="rId10"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 Id="rId3"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png"/><Relationship Id="rId3"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WebEx Participant Guide</a:t>
            </a:r>
            <a:endParaRPr lang="en-US" dirty="0"/>
          </a:p>
        </p:txBody>
      </p:sp>
      <p:sp>
        <p:nvSpPr>
          <p:cNvPr id="3" name="Text Placeholder 2"/>
          <p:cNvSpPr>
            <a:spLocks noGrp="1"/>
          </p:cNvSpPr>
          <p:nvPr>
            <p:ph type="body" sz="quarter" idx="10"/>
          </p:nvPr>
        </p:nvSpPr>
        <p:spPr/>
        <p:txBody>
          <a:bodyPr/>
          <a:lstStyle/>
          <a:p>
            <a:r>
              <a:rPr lang="en-US" dirty="0" smtClean="0"/>
              <a:t>Sara Caplis	</a:t>
            </a:r>
            <a:endParaRPr lang="en-US" dirty="0"/>
          </a:p>
        </p:txBody>
      </p:sp>
      <p:sp>
        <p:nvSpPr>
          <p:cNvPr id="4" name="Text Placeholder 3"/>
          <p:cNvSpPr>
            <a:spLocks noGrp="1"/>
          </p:cNvSpPr>
          <p:nvPr>
            <p:ph type="body" sz="quarter" idx="11"/>
          </p:nvPr>
        </p:nvSpPr>
        <p:spPr/>
        <p:txBody>
          <a:bodyPr>
            <a:normAutofit lnSpcReduction="10000"/>
          </a:bodyPr>
          <a:lstStyle/>
          <a:p>
            <a:r>
              <a:rPr lang="en-US" dirty="0" smtClean="0"/>
              <a:t>WebEx </a:t>
            </a:r>
            <a:r>
              <a:rPr lang="en-US" dirty="0" smtClean="0"/>
              <a:t>Participant Guide</a:t>
            </a:r>
            <a:endParaRPr lang="en-US" dirty="0"/>
          </a:p>
        </p:txBody>
      </p:sp>
      <p:sp>
        <p:nvSpPr>
          <p:cNvPr id="5" name="Text Placeholder 4"/>
          <p:cNvSpPr>
            <a:spLocks noGrp="1"/>
          </p:cNvSpPr>
          <p:nvPr>
            <p:ph type="body" sz="quarter" idx="12"/>
          </p:nvPr>
        </p:nvSpPr>
        <p:spPr/>
        <p:txBody>
          <a:bodyPr/>
          <a:lstStyle/>
          <a:p>
            <a:r>
              <a:rPr lang="en-US" dirty="0" smtClean="0"/>
              <a:t>26 March 2018</a:t>
            </a:r>
            <a:endParaRPr lang="en-US" dirty="0"/>
          </a:p>
        </p:txBody>
      </p:sp>
      <p:sp>
        <p:nvSpPr>
          <p:cNvPr id="6" name="Text Placeholder 5"/>
          <p:cNvSpPr>
            <a:spLocks noGrp="1"/>
          </p:cNvSpPr>
          <p:nvPr>
            <p:ph type="body" sz="quarter" idx="13"/>
          </p:nvPr>
        </p:nvSpPr>
        <p:spPr/>
        <p:txBody>
          <a:bodyPr/>
          <a:lstStyle/>
          <a:p>
            <a:r>
              <a:rPr lang="en-US" dirty="0" smtClean="0"/>
              <a:t>Steps to join and participate in a WebEx Meeting	</a:t>
            </a:r>
            <a:endParaRPr lang="en-US" dirty="0"/>
          </a:p>
        </p:txBody>
      </p:sp>
    </p:spTree>
    <p:extLst>
      <p:ext uri="{BB962C8B-B14F-4D97-AF65-F5344CB8AC3E}">
        <p14:creationId xmlns:p14="http://schemas.microsoft.com/office/powerpoint/2010/main" val="2864096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Participating in the Meeting</a:t>
            </a:r>
            <a:br>
              <a:rPr lang="en-US" dirty="0" smtClean="0"/>
            </a:br>
            <a:r>
              <a:rPr lang="en-US" dirty="0" smtClean="0"/>
              <a:t/>
            </a:r>
            <a:br>
              <a:rPr lang="en-US" dirty="0" smtClean="0"/>
            </a:br>
            <a:r>
              <a:rPr lang="en-US" sz="1800" b="0" dirty="0" smtClean="0"/>
              <a:t>Depending on the Host’s preferences, participants will be able to mute and unmute themselves, share their webcam, raise their hand to ask a question, submit feedback via emoji, chat with the group or individuals, etc.  Here are some examples of what you may see:</a:t>
            </a:r>
            <a:r>
              <a:rPr lang="en-US" sz="1800" b="0" dirty="0" smtClean="0"/>
              <a:t/>
            </a:r>
            <a:br>
              <a:rPr lang="en-US" sz="1800" b="0" dirty="0" smtClean="0"/>
            </a:br>
            <a:r>
              <a:rPr lang="en-US" sz="1800" b="0" dirty="0"/>
              <a:t/>
            </a:r>
            <a:br>
              <a:rPr lang="en-US" sz="1800" b="0" dirty="0"/>
            </a:br>
            <a:r>
              <a:rPr lang="en-US" dirty="0" smtClean="0"/>
              <a:t/>
            </a:r>
            <a:br>
              <a:rPr lang="en-US" dirty="0" smtClean="0"/>
            </a:br>
            <a:r>
              <a:rPr lang="en-US" b="0" dirty="0"/>
              <a:t/>
            </a:r>
            <a:br>
              <a:rPr lang="en-US" b="0" dirty="0"/>
            </a:br>
            <a:r>
              <a:rPr lang="en-US" b="0" dirty="0" smtClean="0"/>
              <a:t/>
            </a:r>
            <a:br>
              <a:rPr lang="en-US" b="0" dirty="0" smtClean="0"/>
            </a:br>
            <a:endParaRPr lang="en-US" b="0" dirty="0"/>
          </a:p>
        </p:txBody>
      </p:sp>
      <p:sp>
        <p:nvSpPr>
          <p:cNvPr id="7" name="Rectangle 6"/>
          <p:cNvSpPr/>
          <p:nvPr/>
        </p:nvSpPr>
        <p:spPr>
          <a:xfrm flipV="1">
            <a:off x="2428875" y="4814888"/>
            <a:ext cx="885825" cy="1171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175" y="1901933"/>
            <a:ext cx="4328543" cy="339557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785" y="4884895"/>
            <a:ext cx="1919857" cy="1286304"/>
          </a:xfrm>
          <a:prstGeom prst="rect">
            <a:avLst/>
          </a:prstGeom>
        </p:spPr>
      </p:pic>
      <p:sp>
        <p:nvSpPr>
          <p:cNvPr id="11" name="Right Arrow 10"/>
          <p:cNvSpPr/>
          <p:nvPr/>
        </p:nvSpPr>
        <p:spPr>
          <a:xfrm rot="19123938" flipV="1">
            <a:off x="6301832" y="5422573"/>
            <a:ext cx="465586" cy="177094"/>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657248" y="5731221"/>
            <a:ext cx="1492396" cy="246221"/>
          </a:xfrm>
          <a:prstGeom prst="rect">
            <a:avLst/>
          </a:prstGeom>
          <a:noFill/>
        </p:spPr>
        <p:txBody>
          <a:bodyPr wrap="none" lIns="0" tIns="0" rIns="0" bIns="0" rtlCol="0">
            <a:spAutoFit/>
          </a:bodyPr>
          <a:lstStyle/>
          <a:p>
            <a:r>
              <a:rPr lang="en-US" sz="1600" dirty="0" smtClean="0">
                <a:solidFill>
                  <a:schemeClr val="accent2"/>
                </a:solidFill>
                <a:cs typeface="Source Sans Pro"/>
              </a:rPr>
              <a:t>Raise your hand</a:t>
            </a:r>
            <a:endParaRPr lang="en-US" sz="1600" dirty="0" smtClean="0">
              <a:solidFill>
                <a:schemeClr val="accent2"/>
              </a:solidFill>
              <a:cs typeface="Source Sans Pro"/>
            </a:endParaRPr>
          </a:p>
        </p:txBody>
      </p:sp>
      <p:sp>
        <p:nvSpPr>
          <p:cNvPr id="14" name="Right Arrow 13"/>
          <p:cNvSpPr/>
          <p:nvPr/>
        </p:nvSpPr>
        <p:spPr>
          <a:xfrm rot="8241304">
            <a:off x="7516313" y="3739611"/>
            <a:ext cx="483556" cy="153885"/>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flipH="1">
            <a:off x="8011097" y="3103720"/>
            <a:ext cx="1606216" cy="492443"/>
          </a:xfrm>
          <a:prstGeom prst="rect">
            <a:avLst/>
          </a:prstGeom>
          <a:noFill/>
        </p:spPr>
        <p:txBody>
          <a:bodyPr wrap="square" lIns="0" tIns="0" rIns="0" bIns="0" rtlCol="0">
            <a:spAutoFit/>
          </a:bodyPr>
          <a:lstStyle/>
          <a:p>
            <a:r>
              <a:rPr lang="en-US" sz="1600" dirty="0" smtClean="0">
                <a:solidFill>
                  <a:schemeClr val="accent2"/>
                </a:solidFill>
                <a:cs typeface="Source Sans Pro"/>
              </a:rPr>
              <a:t>Mute and unmute your audio</a:t>
            </a:r>
            <a:endParaRPr lang="en-US" sz="1600" dirty="0" smtClean="0">
              <a:solidFill>
                <a:schemeClr val="accent2"/>
              </a:solidFill>
              <a:cs typeface="Source Sans Pro"/>
            </a:endParaRPr>
          </a:p>
        </p:txBody>
      </p:sp>
      <p:sp>
        <p:nvSpPr>
          <p:cNvPr id="22" name="Right Arrow 21"/>
          <p:cNvSpPr/>
          <p:nvPr/>
        </p:nvSpPr>
        <p:spPr>
          <a:xfrm flipV="1">
            <a:off x="7586191" y="5009815"/>
            <a:ext cx="424906" cy="131527"/>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8251785" y="4089645"/>
            <a:ext cx="2210542" cy="738664"/>
          </a:xfrm>
          <a:prstGeom prst="rect">
            <a:avLst/>
          </a:prstGeom>
          <a:noFill/>
        </p:spPr>
        <p:txBody>
          <a:bodyPr wrap="none" lIns="0" tIns="0" rIns="0" bIns="0" rtlCol="0">
            <a:spAutoFit/>
          </a:bodyPr>
          <a:lstStyle/>
          <a:p>
            <a:r>
              <a:rPr lang="en-US" sz="1600" dirty="0" smtClean="0">
                <a:solidFill>
                  <a:schemeClr val="accent2"/>
                </a:solidFill>
                <a:cs typeface="Source Sans Pro"/>
              </a:rPr>
              <a:t>Feedback </a:t>
            </a:r>
            <a:r>
              <a:rPr lang="en-US" sz="1600" dirty="0" err="1" smtClean="0">
                <a:solidFill>
                  <a:schemeClr val="accent2"/>
                </a:solidFill>
                <a:cs typeface="Source Sans Pro"/>
              </a:rPr>
              <a:t>emojis</a:t>
            </a:r>
            <a:r>
              <a:rPr lang="en-US" sz="1600" dirty="0" smtClean="0">
                <a:solidFill>
                  <a:schemeClr val="accent2"/>
                </a:solidFill>
                <a:cs typeface="Source Sans Pro"/>
              </a:rPr>
              <a:t> can </a:t>
            </a:r>
          </a:p>
          <a:p>
            <a:r>
              <a:rPr lang="en-US" sz="1600" dirty="0" smtClean="0">
                <a:solidFill>
                  <a:schemeClr val="accent2"/>
                </a:solidFill>
                <a:cs typeface="Source Sans Pro"/>
              </a:rPr>
              <a:t>be accessed by clicking </a:t>
            </a:r>
          </a:p>
          <a:p>
            <a:r>
              <a:rPr lang="en-US" sz="1600" dirty="0" smtClean="0">
                <a:solidFill>
                  <a:schemeClr val="accent2"/>
                </a:solidFill>
                <a:cs typeface="Source Sans Pro"/>
              </a:rPr>
              <a:t>the megaphone.</a:t>
            </a:r>
            <a:endParaRPr lang="en-US" sz="1600" dirty="0" smtClean="0">
              <a:solidFill>
                <a:schemeClr val="accent2"/>
              </a:solidFill>
              <a:cs typeface="Source Sans Pro"/>
            </a:endParaRPr>
          </a:p>
        </p:txBody>
      </p:sp>
    </p:spTree>
    <p:extLst>
      <p:ext uri="{BB962C8B-B14F-4D97-AF65-F5344CB8AC3E}">
        <p14:creationId xmlns:p14="http://schemas.microsoft.com/office/powerpoint/2010/main" val="317934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Participating in the Meeting</a:t>
            </a:r>
            <a:br>
              <a:rPr lang="en-US" dirty="0" smtClean="0"/>
            </a:br>
            <a:r>
              <a:rPr lang="en-US" dirty="0" smtClean="0"/>
              <a:t/>
            </a:r>
            <a:br>
              <a:rPr lang="en-US" dirty="0" smtClean="0"/>
            </a:br>
            <a:r>
              <a:rPr lang="en-US" sz="1800" b="0" dirty="0" smtClean="0"/>
              <a:t>Depending on the Host’s preferences, participants will be able to mute and unmute themselves, share their webcam, raise their hand to ask a question, submit feedback via emoji, chat with the group or individuals, etc.  Here are some examples of what you may see:</a:t>
            </a:r>
            <a:r>
              <a:rPr lang="en-US" sz="1800" b="0" dirty="0" smtClean="0"/>
              <a:t/>
            </a:r>
            <a:br>
              <a:rPr lang="en-US" sz="1800" b="0" dirty="0" smtClean="0"/>
            </a:br>
            <a:r>
              <a:rPr lang="en-US" sz="1800" b="0" dirty="0"/>
              <a:t/>
            </a:r>
            <a:br>
              <a:rPr lang="en-US" sz="1800" b="0" dirty="0"/>
            </a:br>
            <a:r>
              <a:rPr lang="en-US" dirty="0" smtClean="0"/>
              <a:t/>
            </a:r>
            <a:br>
              <a:rPr lang="en-US" dirty="0" smtClean="0"/>
            </a:br>
            <a:r>
              <a:rPr lang="en-US" b="0" dirty="0" err="1" smtClean="0"/>
              <a:t>mo</a:t>
            </a:r>
            <a:endParaRPr lang="en-US" b="0" dirty="0"/>
          </a:p>
        </p:txBody>
      </p:sp>
      <p:sp>
        <p:nvSpPr>
          <p:cNvPr id="7" name="Rectangle 6"/>
          <p:cNvSpPr/>
          <p:nvPr/>
        </p:nvSpPr>
        <p:spPr>
          <a:xfrm flipV="1">
            <a:off x="2428875" y="4814888"/>
            <a:ext cx="885825" cy="1171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624" y="2008756"/>
            <a:ext cx="3427986" cy="2356209"/>
          </a:xfrm>
          <a:prstGeom prst="rect">
            <a:avLst/>
          </a:prstGeom>
        </p:spPr>
      </p:pic>
      <p:sp>
        <p:nvSpPr>
          <p:cNvPr id="15" name="Right Arrow 14"/>
          <p:cNvSpPr/>
          <p:nvPr/>
        </p:nvSpPr>
        <p:spPr>
          <a:xfrm rot="10800000">
            <a:off x="3848610" y="2691442"/>
            <a:ext cx="464598" cy="155273"/>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451230" y="2354273"/>
            <a:ext cx="3933645" cy="984885"/>
          </a:xfrm>
          <a:prstGeom prst="rect">
            <a:avLst/>
          </a:prstGeom>
          <a:noFill/>
        </p:spPr>
        <p:txBody>
          <a:bodyPr wrap="square" lIns="0" tIns="0" rIns="0" bIns="0" rtlCol="0">
            <a:spAutoFit/>
          </a:bodyPr>
          <a:lstStyle/>
          <a:p>
            <a:r>
              <a:rPr lang="en-US" sz="1600" dirty="0" smtClean="0">
                <a:solidFill>
                  <a:schemeClr val="accent2"/>
                </a:solidFill>
                <a:cs typeface="Source Sans Pro"/>
              </a:rPr>
              <a:t>More options available in a different style meeting.  This participant can mute and unmute their audio, turn on their webcam and raise their hand.</a:t>
            </a:r>
            <a:endParaRPr lang="en-US" sz="1600" dirty="0" smtClean="0">
              <a:solidFill>
                <a:schemeClr val="accent2"/>
              </a:solidFill>
              <a:cs typeface="Source Sans Pro"/>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932" y="3339158"/>
            <a:ext cx="4803475" cy="2874807"/>
          </a:xfrm>
          <a:prstGeom prst="rect">
            <a:avLst/>
          </a:prstGeom>
        </p:spPr>
      </p:pic>
      <p:sp>
        <p:nvSpPr>
          <p:cNvPr id="17" name="Right Arrow 16"/>
          <p:cNvSpPr/>
          <p:nvPr/>
        </p:nvSpPr>
        <p:spPr>
          <a:xfrm rot="10800000" flipH="1">
            <a:off x="5877883" y="5039047"/>
            <a:ext cx="540169" cy="175403"/>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050418" y="4678319"/>
            <a:ext cx="5097549" cy="984885"/>
          </a:xfrm>
          <a:prstGeom prst="rect">
            <a:avLst/>
          </a:prstGeom>
          <a:noFill/>
        </p:spPr>
        <p:txBody>
          <a:bodyPr wrap="none" lIns="0" tIns="0" rIns="0" bIns="0" rtlCol="0">
            <a:spAutoFit/>
          </a:bodyPr>
          <a:lstStyle/>
          <a:p>
            <a:r>
              <a:rPr lang="en-US" sz="1600" dirty="0" smtClean="0">
                <a:solidFill>
                  <a:schemeClr val="accent2"/>
                </a:solidFill>
                <a:cs typeface="Source Sans Pro"/>
              </a:rPr>
              <a:t>The chat pod has a drop down menu showing options of</a:t>
            </a:r>
          </a:p>
          <a:p>
            <a:r>
              <a:rPr lang="en-US" sz="1600" dirty="0" smtClean="0">
                <a:solidFill>
                  <a:schemeClr val="accent2"/>
                </a:solidFill>
                <a:cs typeface="Source Sans Pro"/>
              </a:rPr>
              <a:t>who a</a:t>
            </a:r>
            <a:r>
              <a:rPr lang="en-US" sz="1600" dirty="0" smtClean="0">
                <a:solidFill>
                  <a:schemeClr val="accent2"/>
                </a:solidFill>
                <a:cs typeface="Source Sans Pro"/>
              </a:rPr>
              <a:t> participant can chat with.  This can range from</a:t>
            </a:r>
          </a:p>
          <a:p>
            <a:r>
              <a:rPr lang="en-US" sz="1600" dirty="0">
                <a:solidFill>
                  <a:schemeClr val="accent2"/>
                </a:solidFill>
                <a:cs typeface="Source Sans Pro"/>
              </a:rPr>
              <a:t>t</a:t>
            </a:r>
            <a:r>
              <a:rPr lang="en-US" sz="1600" dirty="0" smtClean="0">
                <a:solidFill>
                  <a:schemeClr val="accent2"/>
                </a:solidFill>
                <a:cs typeface="Source Sans Pro"/>
              </a:rPr>
              <a:t>he entire group to individual private chats, depending</a:t>
            </a:r>
          </a:p>
          <a:p>
            <a:r>
              <a:rPr lang="en-US" sz="1600" dirty="0">
                <a:solidFill>
                  <a:schemeClr val="accent2"/>
                </a:solidFill>
                <a:cs typeface="Source Sans Pro"/>
              </a:rPr>
              <a:t>o</a:t>
            </a:r>
            <a:r>
              <a:rPr lang="en-US" sz="1600" dirty="0" smtClean="0">
                <a:solidFill>
                  <a:schemeClr val="accent2"/>
                </a:solidFill>
                <a:cs typeface="Source Sans Pro"/>
              </a:rPr>
              <a:t>n the Host’s preferences.</a:t>
            </a:r>
            <a:endParaRPr lang="en-US" sz="1600" dirty="0" smtClean="0">
              <a:solidFill>
                <a:schemeClr val="accent2"/>
              </a:solidFill>
              <a:cs typeface="Source Sans Pro"/>
            </a:endParaRPr>
          </a:p>
        </p:txBody>
      </p:sp>
    </p:spTree>
    <p:extLst>
      <p:ext uri="{BB962C8B-B14F-4D97-AF65-F5344CB8AC3E}">
        <p14:creationId xmlns:p14="http://schemas.microsoft.com/office/powerpoint/2010/main" val="181271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Engage with ICANN</a:t>
            </a:r>
            <a:endParaRPr lang="en-US" dirty="0"/>
          </a:p>
        </p:txBody>
      </p:sp>
      <p:sp>
        <p:nvSpPr>
          <p:cNvPr id="29" name="Text Placeholder 32"/>
          <p:cNvSpPr txBox="1">
            <a:spLocks/>
          </p:cNvSpPr>
          <p:nvPr/>
        </p:nvSpPr>
        <p:spPr bwMode="auto">
          <a:xfrm>
            <a:off x="3391319" y="1552703"/>
            <a:ext cx="8800679" cy="329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30" name="Text Placeholder 33"/>
          <p:cNvSpPr txBox="1">
            <a:spLocks/>
          </p:cNvSpPr>
          <p:nvPr/>
        </p:nvSpPr>
        <p:spPr bwMode="auto">
          <a:xfrm>
            <a:off x="3391319" y="1049145"/>
            <a:ext cx="6974253" cy="32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31" name="Text Placeholder 29"/>
          <p:cNvSpPr txBox="1">
            <a:spLocks/>
          </p:cNvSpPr>
          <p:nvPr/>
        </p:nvSpPr>
        <p:spPr>
          <a:xfrm>
            <a:off x="3391319" y="1865312"/>
            <a:ext cx="7964599" cy="346541"/>
          </a:xfrm>
          <a:prstGeom prst="rect">
            <a:avLst/>
          </a:prstGeom>
        </p:spPr>
        <p:txBody>
          <a:bodyPr lIns="0" tIns="0" rIns="0" bIns="0"/>
          <a:lstStyle>
            <a:lvl1pPr marL="0" indent="0" algn="l" defTabSz="457200" rtl="0" eaLnBrk="1" latinLnBrk="0" hangingPunct="1">
              <a:spcBef>
                <a:spcPct val="20000"/>
              </a:spcBef>
              <a:buFontTx/>
              <a:buNone/>
              <a:defRPr lang="en-US" sz="2000" kern="1200" dirty="0" smtClean="0">
                <a:solidFill>
                  <a:schemeClr val="bg1"/>
                </a:solidFill>
                <a:latin typeface="+mn-lt"/>
                <a:ea typeface="ＭＳ Ｐゴシック" charset="0"/>
                <a:cs typeface="Arial"/>
              </a:defRPr>
            </a:lvl1pPr>
            <a:lvl2pPr marL="457200" indent="0" algn="l" defTabSz="457200" rtl="0" eaLnBrk="1" latinLnBrk="0" hangingPunct="1">
              <a:spcBef>
                <a:spcPct val="20000"/>
              </a:spcBef>
              <a:buFontTx/>
              <a:buNone/>
              <a:defRPr lang="en-US" sz="2000" kern="1200" dirty="0" smtClean="0">
                <a:solidFill>
                  <a:schemeClr val="bg1"/>
                </a:solidFill>
                <a:latin typeface="+mn-lt"/>
                <a:ea typeface="ＭＳ Ｐゴシック" charset="0"/>
                <a:cs typeface="Arial"/>
              </a:defRPr>
            </a:lvl2pPr>
            <a:lvl3pPr marL="914400" indent="0" algn="l" defTabSz="457200" rtl="0" eaLnBrk="1" latinLnBrk="0" hangingPunct="1">
              <a:spcBef>
                <a:spcPct val="20000"/>
              </a:spcBef>
              <a:buFontTx/>
              <a:buNone/>
              <a:defRPr lang="en-US" sz="2000" kern="1200" dirty="0" smtClean="0">
                <a:solidFill>
                  <a:schemeClr val="bg1"/>
                </a:solidFill>
                <a:latin typeface="+mn-lt"/>
                <a:ea typeface="ＭＳ Ｐゴシック" charset="0"/>
                <a:cs typeface="Arial"/>
              </a:defRPr>
            </a:lvl3pPr>
            <a:lvl4pPr marL="1371600" indent="0" algn="l" defTabSz="457200" rtl="0" eaLnBrk="1" latinLnBrk="0" hangingPunct="1">
              <a:spcBef>
                <a:spcPct val="20000"/>
              </a:spcBef>
              <a:buFontTx/>
              <a:buNone/>
              <a:defRPr lang="en-US" sz="2000" kern="1200" dirty="0" smtClean="0">
                <a:solidFill>
                  <a:schemeClr val="bg1"/>
                </a:solidFill>
                <a:latin typeface="+mn-lt"/>
                <a:ea typeface="ＭＳ Ｐゴシック" charset="0"/>
                <a:cs typeface="Arial"/>
              </a:defRPr>
            </a:lvl4pPr>
            <a:lvl5pPr marL="1828800" indent="0" algn="l" defTabSz="457200" rtl="0" eaLnBrk="1" latinLnBrk="0" hangingPunct="1">
              <a:spcBef>
                <a:spcPct val="20000"/>
              </a:spcBef>
              <a:buFontTx/>
              <a:buNone/>
              <a:defRPr lang="en-US" sz="2000" kern="1200" dirty="0">
                <a:solidFill>
                  <a:schemeClr val="bg1"/>
                </a:solidFill>
                <a:latin typeface="+mn-lt"/>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Email: </a:t>
            </a:r>
            <a:r>
              <a:rPr lang="en-US" dirty="0" err="1"/>
              <a:t>email@icann.org</a:t>
            </a:r>
            <a:endParaRPr lang="en-US" dirty="0"/>
          </a:p>
        </p:txBody>
      </p:sp>
      <p:grpSp>
        <p:nvGrpSpPr>
          <p:cNvPr id="32" name="Group 31"/>
          <p:cNvGrpSpPr/>
          <p:nvPr/>
        </p:nvGrpSpPr>
        <p:grpSpPr>
          <a:xfrm>
            <a:off x="3402135"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
                </a:rPr>
                <a:t>flickr.com</a:t>
              </a:r>
              <a:r>
                <a:rPr lang="en-US" sz="1400" dirty="0">
                  <a:solidFill>
                    <a:srgbClr val="0A304B"/>
                  </a:solidFill>
                  <a:latin typeface="+mn-lt"/>
                  <a:ea typeface="Segoe UI" panose="020B0502040204020203" pitchFamily="34" charset="0"/>
                  <a:cs typeface="Arial"/>
                  <a:hlinkClick r:id="rId2"/>
                </a:rPr>
                <a:t>/</a:t>
              </a:r>
              <a:r>
                <a:rPr lang="en-US" sz="1400" dirty="0" err="1">
                  <a:solidFill>
                    <a:srgbClr val="0A304B"/>
                  </a:solidFill>
                  <a:latin typeface="+mn-lt"/>
                  <a:ea typeface="Segoe UI" panose="020B0502040204020203" pitchFamily="34" charset="0"/>
                  <a:cs typeface="Arial"/>
                  <a:hlinkClick r:id="rId2"/>
                </a:rPr>
                <a:t>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3" action="ppaction://hlinkfile"/>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p:nvGrpSpPr>
        <p:grpSpPr>
          <a:xfrm>
            <a:off x="3402135"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5"/>
                </a:rPr>
                <a:t>linkedin</a:t>
              </a:r>
              <a:r>
                <a:rPr lang="en-US" sz="1400" dirty="0">
                  <a:solidFill>
                    <a:srgbClr val="0A304B"/>
                  </a:solidFill>
                  <a:latin typeface="+mn-lt"/>
                  <a:ea typeface="Segoe UI" panose="020B0502040204020203" pitchFamily="34" charset="0"/>
                  <a:cs typeface="Arial"/>
                  <a:hlinkClick r:id="rId5"/>
                </a:rPr>
                <a:t>/company/</a:t>
              </a:r>
              <a:r>
                <a:rPr lang="en-US" sz="1400" dirty="0" err="1">
                  <a:solidFill>
                    <a:srgbClr val="0A304B"/>
                  </a:solidFill>
                  <a:latin typeface="+mn-lt"/>
                  <a:ea typeface="Segoe UI" panose="020B0502040204020203" pitchFamily="34" charset="0"/>
                  <a:cs typeface="Arial"/>
                  <a:hlinkClick r:id="rId5"/>
                </a:rPr>
                <a:t>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6" action="ppaction://hlinkfile"/>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p:nvGrpSpPr>
        <p:grpSpPr>
          <a:xfrm>
            <a:off x="3402135"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8"/>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9" action="ppaction://hlinkfile"/>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p:nvGrpSpPr>
        <p:grpSpPr>
          <a:xfrm>
            <a:off x="3402135"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1"/>
                </a:rPr>
                <a:t>facebook.com/</a:t>
              </a:r>
              <a:r>
                <a:rPr lang="en-US" sz="1400" dirty="0" err="1">
                  <a:solidFill>
                    <a:srgbClr val="0A304B"/>
                  </a:solidFill>
                  <a:latin typeface="+mn-lt"/>
                  <a:ea typeface="Segoe UI" panose="020B0502040204020203" pitchFamily="34" charset="0"/>
                  <a:cs typeface="Arial"/>
                  <a:hlinkClick r:id="rId11"/>
                </a:rPr>
                <a:t>icannorg</a:t>
              </a:r>
              <a:r>
                <a:rPr lang="en-US" sz="1400" dirty="0">
                  <a:solidFill>
                    <a:srgbClr val="0A304B"/>
                  </a:solidFill>
                  <a:latin typeface="+mn-lt"/>
                  <a:ea typeface="Segoe UI" panose="020B0502040204020203" pitchFamily="34" charset="0"/>
                  <a:cs typeface="Arial"/>
                  <a:hlinkClick r:id="rId11"/>
                </a:rPr>
                <a:t>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2" action="ppaction://hlinkfile"/>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p:nvGrpSpPr>
        <p:grpSpPr>
          <a:xfrm>
            <a:off x="3402135" y="3730286"/>
            <a:ext cx="3636602" cy="365760"/>
            <a:chOff x="1235726" y="4721075"/>
            <a:chExt cx="3636602" cy="365760"/>
          </a:xfrm>
        </p:grpSpPr>
        <p:pic>
          <p:nvPicPr>
            <p:cNvPr id="45" name="Picture 44" descr="1420948149_social_style_3_youtube-128.png">
              <a:hlinkClick r:id="rId14" action="ppaction://hlinkfile"/>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6"/>
                </a:rPr>
                <a:t>youtube.com/</a:t>
              </a:r>
              <a:r>
                <a:rPr lang="en-US" sz="1400" dirty="0" err="1">
                  <a:solidFill>
                    <a:srgbClr val="0A304B"/>
                  </a:solidFill>
                  <a:latin typeface="+mn-lt"/>
                  <a:ea typeface="Segoe UI" panose="020B0502040204020203" pitchFamily="34" charset="0"/>
                  <a:cs typeface="Arial"/>
                  <a:hlinkClick r:id="rId16"/>
                </a:rPr>
                <a:t>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p:nvGrpSpPr>
        <p:grpSpPr>
          <a:xfrm>
            <a:off x="3402135"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7"/>
                </a:rPr>
                <a:t>soundcloud</a:t>
              </a:r>
              <a:r>
                <a:rPr lang="en-US" sz="1400" dirty="0">
                  <a:solidFill>
                    <a:srgbClr val="0A304B"/>
                  </a:solidFill>
                  <a:latin typeface="+mn-lt"/>
                  <a:ea typeface="Segoe UI" panose="020B0502040204020203" pitchFamily="34" charset="0"/>
                  <a:cs typeface="Arial"/>
                  <a:hlinkClick r:id="rId17"/>
                </a:rPr>
                <a:t>/</a:t>
              </a:r>
              <a:r>
                <a:rPr lang="en-US" sz="1400" dirty="0" err="1">
                  <a:solidFill>
                    <a:srgbClr val="0A304B"/>
                  </a:solidFill>
                  <a:latin typeface="+mn-lt"/>
                  <a:ea typeface="Segoe UI" panose="020B0502040204020203" pitchFamily="34" charset="0"/>
                  <a:cs typeface="Arial"/>
                  <a:hlinkClick r:id="rId17"/>
                </a:rPr>
                <a:t>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p:nvGrpSpPr>
        <p:grpSpPr>
          <a:xfrm>
            <a:off x="3402135"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9"/>
                </a:rPr>
                <a:t>slideshare</a:t>
              </a:r>
              <a:r>
                <a:rPr lang="en-US" sz="1400" dirty="0">
                  <a:solidFill>
                    <a:srgbClr val="0A304B"/>
                  </a:solidFill>
                  <a:latin typeface="+mn-lt"/>
                  <a:ea typeface="Segoe UI" panose="020B0502040204020203" pitchFamily="34" charset="0"/>
                  <a:cs typeface="Arial"/>
                  <a:hlinkClick r:id="rId19"/>
                </a:rPr>
                <a:t>/</a:t>
              </a:r>
              <a:r>
                <a:rPr lang="en-US" sz="1400" dirty="0" err="1">
                  <a:solidFill>
                    <a:srgbClr val="0A304B"/>
                  </a:solidFill>
                  <a:latin typeface="+mn-lt"/>
                  <a:ea typeface="Segoe UI" panose="020B0502040204020203" pitchFamily="34" charset="0"/>
                  <a:cs typeface="Arial"/>
                  <a:hlinkClick r:id="rId19"/>
                </a:rPr>
                <a:t>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6" action="ppaction://hlinkfile"/>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1234612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Invite</a:t>
            </a:r>
            <a:br>
              <a:rPr lang="en-US" dirty="0" smtClean="0"/>
            </a:br>
            <a:r>
              <a:rPr lang="en-US" sz="1800" b="0" dirty="0"/>
              <a:t/>
            </a:r>
            <a:br>
              <a:rPr lang="en-US" sz="1800" b="0" dirty="0"/>
            </a:br>
            <a:r>
              <a:rPr lang="en-US" sz="1800" b="0" dirty="0" smtClean="0"/>
              <a:t>The WebEx Meeting invite </a:t>
            </a:r>
            <a:r>
              <a:rPr lang="en-US" sz="1800" b="0" dirty="0" smtClean="0"/>
              <a:t>may have several views dependent on how the meeting is scheduled by the Host.  The invite will </a:t>
            </a:r>
            <a:r>
              <a:rPr lang="en-US" sz="1800" b="0" dirty="0" smtClean="0"/>
              <a:t>have the link needed to join the meeting </a:t>
            </a:r>
            <a:r>
              <a:rPr lang="en-US" sz="1800" b="0" dirty="0" smtClean="0"/>
              <a:t>room as seen below in a simple </a:t>
            </a:r>
            <a:r>
              <a:rPr lang="en-US" sz="1800" b="0" dirty="0" err="1" smtClean="0"/>
              <a:t>Webex</a:t>
            </a:r>
            <a:r>
              <a:rPr lang="en-US" sz="1800" b="0" dirty="0" smtClean="0"/>
              <a:t> invite. </a:t>
            </a:r>
            <a:r>
              <a:rPr lang="en-US" dirty="0" smtClean="0"/>
              <a:t/>
            </a:r>
            <a:br>
              <a:rPr lang="en-US" dirty="0" smtClean="0"/>
            </a:br>
            <a:endParaRPr lang="en-US" dirty="0"/>
          </a:p>
        </p:txBody>
      </p:sp>
      <p:sp>
        <p:nvSpPr>
          <p:cNvPr id="4" name="TextBox 3"/>
          <p:cNvSpPr txBox="1"/>
          <p:nvPr/>
        </p:nvSpPr>
        <p:spPr>
          <a:xfrm>
            <a:off x="255916" y="2584020"/>
            <a:ext cx="2494967" cy="1015663"/>
          </a:xfrm>
          <a:prstGeom prst="rect">
            <a:avLst/>
          </a:prstGeom>
          <a:noFill/>
        </p:spPr>
        <p:txBody>
          <a:bodyPr wrap="square" lIns="0" tIns="0" rIns="0" bIns="0" rtlCol="0">
            <a:spAutoFit/>
          </a:bodyPr>
          <a:lstStyle/>
          <a:p>
            <a:endParaRPr lang="en-US" sz="1600" dirty="0" smtClean="0">
              <a:solidFill>
                <a:schemeClr val="accent2"/>
              </a:solidFill>
              <a:cs typeface="Source Sans Pro"/>
            </a:endParaRPr>
          </a:p>
          <a:p>
            <a:r>
              <a:rPr lang="en-US" sz="1600" dirty="0" smtClean="0">
                <a:solidFill>
                  <a:schemeClr val="accent2"/>
                </a:solidFill>
                <a:cs typeface="Source Sans Pro"/>
              </a:rPr>
              <a:t>Click here to join </a:t>
            </a:r>
            <a:r>
              <a:rPr lang="en-US" sz="1600" dirty="0" smtClean="0">
                <a:solidFill>
                  <a:schemeClr val="accent2"/>
                </a:solidFill>
                <a:cs typeface="Source Sans Pro"/>
              </a:rPr>
              <a:t>the </a:t>
            </a:r>
            <a:r>
              <a:rPr lang="en-US" sz="1600" dirty="0" smtClean="0">
                <a:solidFill>
                  <a:schemeClr val="accent2"/>
                </a:solidFill>
                <a:cs typeface="Source Sans Pro"/>
              </a:rPr>
              <a:t>meeting</a:t>
            </a:r>
          </a:p>
          <a:p>
            <a:endParaRPr lang="en-US" dirty="0" err="1" smtClean="0">
              <a:cs typeface="Source Sans Pro"/>
            </a:endParaRPr>
          </a:p>
        </p:txBody>
      </p:sp>
      <p:sp>
        <p:nvSpPr>
          <p:cNvPr id="7" name="Right Arrow 6"/>
          <p:cNvSpPr/>
          <p:nvPr/>
        </p:nvSpPr>
        <p:spPr>
          <a:xfrm flipV="1">
            <a:off x="2560036" y="2873923"/>
            <a:ext cx="389466" cy="135468"/>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flipV="1">
            <a:off x="2556150" y="4537391"/>
            <a:ext cx="389466" cy="135468"/>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86691" y="4340022"/>
            <a:ext cx="2773195" cy="1723549"/>
          </a:xfrm>
          <a:prstGeom prst="rect">
            <a:avLst/>
          </a:prstGeom>
          <a:noFill/>
        </p:spPr>
        <p:txBody>
          <a:bodyPr wrap="square" lIns="0" tIns="0" rIns="0" bIns="0" rtlCol="0">
            <a:spAutoFit/>
          </a:bodyPr>
          <a:lstStyle/>
          <a:p>
            <a:r>
              <a:rPr lang="en-US" sz="1600" dirty="0" smtClean="0">
                <a:solidFill>
                  <a:schemeClr val="accent2"/>
                </a:solidFill>
                <a:cs typeface="Source Sans Pro"/>
              </a:rPr>
              <a:t>Teleconferencing </a:t>
            </a:r>
          </a:p>
          <a:p>
            <a:r>
              <a:rPr lang="en-US" sz="1600" dirty="0" err="1" smtClean="0">
                <a:solidFill>
                  <a:schemeClr val="accent2"/>
                </a:solidFill>
                <a:cs typeface="Source Sans Pro"/>
              </a:rPr>
              <a:t>informationis</a:t>
            </a:r>
            <a:r>
              <a:rPr lang="en-US" sz="1600" dirty="0" smtClean="0">
                <a:solidFill>
                  <a:schemeClr val="accent2"/>
                </a:solidFill>
                <a:cs typeface="Source Sans Pro"/>
              </a:rPr>
              <a:t> listed here.  Please note, </a:t>
            </a:r>
            <a:r>
              <a:rPr lang="en-US" sz="1600" dirty="0">
                <a:solidFill>
                  <a:schemeClr val="accent2"/>
                </a:solidFill>
                <a:cs typeface="Source Sans Pro"/>
              </a:rPr>
              <a:t>y</a:t>
            </a:r>
            <a:r>
              <a:rPr lang="en-US" sz="1600" dirty="0" smtClean="0">
                <a:solidFill>
                  <a:schemeClr val="accent2"/>
                </a:solidFill>
                <a:cs typeface="Source Sans Pro"/>
              </a:rPr>
              <a:t>our </a:t>
            </a:r>
            <a:r>
              <a:rPr lang="en-US" sz="1600" dirty="0" smtClean="0">
                <a:solidFill>
                  <a:schemeClr val="accent2"/>
                </a:solidFill>
                <a:cs typeface="Source Sans Pro"/>
              </a:rPr>
              <a:t>invite </a:t>
            </a:r>
            <a:r>
              <a:rPr lang="en-US" sz="1600" dirty="0" smtClean="0">
                <a:solidFill>
                  <a:schemeClr val="accent2"/>
                </a:solidFill>
                <a:cs typeface="Source Sans Pro"/>
              </a:rPr>
              <a:t>might </a:t>
            </a:r>
            <a:r>
              <a:rPr lang="en-US" sz="1600" dirty="0" smtClean="0">
                <a:solidFill>
                  <a:schemeClr val="accent2"/>
                </a:solidFill>
                <a:cs typeface="Source Sans Pro"/>
              </a:rPr>
              <a:t>include </a:t>
            </a:r>
            <a:r>
              <a:rPr lang="en-US" sz="1600" dirty="0" smtClean="0">
                <a:solidFill>
                  <a:schemeClr val="accent2"/>
                </a:solidFill>
                <a:cs typeface="Source Sans Pro"/>
              </a:rPr>
              <a:t>a</a:t>
            </a:r>
            <a:r>
              <a:rPr lang="en-US" sz="1600" dirty="0" smtClean="0">
                <a:solidFill>
                  <a:schemeClr val="accent2"/>
                </a:solidFill>
                <a:cs typeface="Source Sans Pro"/>
              </a:rPr>
              <a:t>dditional/alternate bridge information </a:t>
            </a:r>
            <a:r>
              <a:rPr lang="en-US" sz="1600" dirty="0" smtClean="0">
                <a:solidFill>
                  <a:schemeClr val="accent2"/>
                </a:solidFill>
                <a:cs typeface="Source Sans Pro"/>
              </a:rPr>
              <a:t>that you may wish </a:t>
            </a:r>
            <a:r>
              <a:rPr lang="en-US" sz="1600" dirty="0" smtClean="0">
                <a:solidFill>
                  <a:schemeClr val="accent2"/>
                </a:solidFill>
                <a:cs typeface="Source Sans Pro"/>
              </a:rPr>
              <a:t>to </a:t>
            </a:r>
            <a:r>
              <a:rPr lang="en-US" sz="1600" dirty="0" smtClean="0">
                <a:solidFill>
                  <a:schemeClr val="accent2"/>
                </a:solidFill>
                <a:cs typeface="Source Sans Pro"/>
              </a:rPr>
              <a:t>join instead such as </a:t>
            </a:r>
            <a:r>
              <a:rPr lang="en-US" sz="1600" dirty="0" err="1" smtClean="0">
                <a:solidFill>
                  <a:schemeClr val="accent2"/>
                </a:solidFill>
                <a:cs typeface="Source Sans Pro"/>
              </a:rPr>
              <a:t>Adigo</a:t>
            </a:r>
            <a:r>
              <a:rPr lang="en-US" sz="1600" dirty="0">
                <a:solidFill>
                  <a:schemeClr val="accent2"/>
                </a:solidFill>
                <a:cs typeface="Source Sans Pro"/>
              </a:rPr>
              <a:t> </a:t>
            </a:r>
            <a:r>
              <a:rPr lang="en-US" sz="1600" dirty="0" smtClean="0">
                <a:solidFill>
                  <a:schemeClr val="accent2"/>
                </a:solidFill>
                <a:cs typeface="Source Sans Pro"/>
              </a:rPr>
              <a:t>or </a:t>
            </a:r>
            <a:r>
              <a:rPr lang="en-US" sz="1600" dirty="0" smtClean="0">
                <a:solidFill>
                  <a:schemeClr val="accent2"/>
                </a:solidFill>
                <a:cs typeface="Source Sans Pro"/>
              </a:rPr>
              <a:t>Verizon.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890" y="1565191"/>
            <a:ext cx="5350590" cy="4498380"/>
          </a:xfrm>
          <a:prstGeom prst="rect">
            <a:avLst/>
          </a:prstGeom>
        </p:spPr>
      </p:pic>
    </p:spTree>
    <p:extLst>
      <p:ext uri="{BB962C8B-B14F-4D97-AF65-F5344CB8AC3E}">
        <p14:creationId xmlns:p14="http://schemas.microsoft.com/office/powerpoint/2010/main" val="1331767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Invite</a:t>
            </a:r>
            <a:br>
              <a:rPr lang="en-US" dirty="0" smtClean="0"/>
            </a:br>
            <a:r>
              <a:rPr lang="en-US" sz="1800" b="0" dirty="0"/>
              <a:t/>
            </a:r>
            <a:br>
              <a:rPr lang="en-US" sz="1800" b="0" dirty="0"/>
            </a:br>
            <a:r>
              <a:rPr lang="en-US" sz="1800" b="0" dirty="0" smtClean="0"/>
              <a:t>The WebEx Meeting invite </a:t>
            </a:r>
            <a:r>
              <a:rPr lang="en-US" sz="1800" b="0" dirty="0" smtClean="0"/>
              <a:t>may have several views dependent on how the meeting is scheduled by the Host.  The invite will </a:t>
            </a:r>
            <a:r>
              <a:rPr lang="en-US" sz="1800" b="0" dirty="0" smtClean="0"/>
              <a:t>have the link needed to join the meeting </a:t>
            </a:r>
            <a:r>
              <a:rPr lang="en-US" sz="1800" b="0" dirty="0" smtClean="0"/>
              <a:t>room.  More complex invites might look like the one seen here.</a:t>
            </a:r>
            <a:r>
              <a:rPr lang="en-US" dirty="0" smtClean="0"/>
              <a:t/>
            </a:r>
            <a:br>
              <a:rPr lang="en-US" dirty="0" smtClean="0"/>
            </a:b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5186" y="1530829"/>
            <a:ext cx="6955618" cy="4695591"/>
          </a:xfrm>
          <a:prstGeom prst="rect">
            <a:avLst/>
          </a:prstGeom>
        </p:spPr>
      </p:pic>
      <p:sp>
        <p:nvSpPr>
          <p:cNvPr id="11" name="TextBox 10"/>
          <p:cNvSpPr txBox="1"/>
          <p:nvPr/>
        </p:nvSpPr>
        <p:spPr>
          <a:xfrm>
            <a:off x="569343" y="2104845"/>
            <a:ext cx="2691442" cy="984885"/>
          </a:xfrm>
          <a:prstGeom prst="rect">
            <a:avLst/>
          </a:prstGeom>
          <a:noFill/>
        </p:spPr>
        <p:txBody>
          <a:bodyPr wrap="square" lIns="0" tIns="0" rIns="0" bIns="0" rtlCol="0">
            <a:spAutoFit/>
          </a:bodyPr>
          <a:lstStyle/>
          <a:p>
            <a:r>
              <a:rPr lang="en-US" sz="1600" dirty="0" smtClean="0">
                <a:solidFill>
                  <a:schemeClr val="accent2"/>
                </a:solidFill>
                <a:cs typeface="Source Sans Pro"/>
              </a:rPr>
              <a:t>This section contains</a:t>
            </a:r>
          </a:p>
          <a:p>
            <a:r>
              <a:rPr lang="en-US" sz="1600" dirty="0" smtClean="0">
                <a:solidFill>
                  <a:schemeClr val="accent2"/>
                </a:solidFill>
                <a:cs typeface="Source Sans Pro"/>
              </a:rPr>
              <a:t>meeting information, </a:t>
            </a:r>
          </a:p>
          <a:p>
            <a:r>
              <a:rPr lang="en-US" sz="1600" dirty="0" smtClean="0">
                <a:solidFill>
                  <a:schemeClr val="accent2"/>
                </a:solidFill>
                <a:cs typeface="Source Sans Pro"/>
              </a:rPr>
              <a:t>the event number, and</a:t>
            </a:r>
          </a:p>
          <a:p>
            <a:r>
              <a:rPr lang="en-US" sz="1600" dirty="0">
                <a:solidFill>
                  <a:schemeClr val="accent2"/>
                </a:solidFill>
                <a:cs typeface="Source Sans Pro"/>
              </a:rPr>
              <a:t>e</a:t>
            </a:r>
            <a:r>
              <a:rPr lang="en-US" sz="1600" dirty="0" smtClean="0">
                <a:solidFill>
                  <a:schemeClr val="accent2"/>
                </a:solidFill>
                <a:cs typeface="Source Sans Pro"/>
              </a:rPr>
              <a:t>vent password.</a:t>
            </a:r>
            <a:endParaRPr lang="en-US" sz="1600" dirty="0" smtClean="0">
              <a:solidFill>
                <a:schemeClr val="accent2"/>
              </a:solidFill>
              <a:cs typeface="Source Sans Pro"/>
            </a:endParaRPr>
          </a:p>
        </p:txBody>
      </p:sp>
      <p:sp>
        <p:nvSpPr>
          <p:cNvPr id="12" name="Right Arrow 11"/>
          <p:cNvSpPr/>
          <p:nvPr/>
        </p:nvSpPr>
        <p:spPr>
          <a:xfrm flipV="1">
            <a:off x="3586514" y="2797418"/>
            <a:ext cx="389466" cy="135468"/>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16115" y="3644794"/>
            <a:ext cx="3033819" cy="769441"/>
          </a:xfrm>
          <a:prstGeom prst="rect">
            <a:avLst/>
          </a:prstGeom>
          <a:noFill/>
        </p:spPr>
        <p:txBody>
          <a:bodyPr wrap="square" lIns="0" tIns="0" rIns="0" bIns="0" rtlCol="0">
            <a:spAutoFit/>
          </a:bodyPr>
          <a:lstStyle/>
          <a:p>
            <a:endParaRPr lang="en-US" sz="1600" dirty="0" smtClean="0">
              <a:solidFill>
                <a:schemeClr val="accent2"/>
              </a:solidFill>
              <a:cs typeface="Source Sans Pro"/>
            </a:endParaRPr>
          </a:p>
          <a:p>
            <a:r>
              <a:rPr lang="en-US" sz="1600" dirty="0" smtClean="0">
                <a:solidFill>
                  <a:schemeClr val="accent2"/>
                </a:solidFill>
                <a:cs typeface="Source Sans Pro"/>
              </a:rPr>
              <a:t>Click here to join </a:t>
            </a:r>
            <a:r>
              <a:rPr lang="en-US" sz="1600" dirty="0" smtClean="0">
                <a:solidFill>
                  <a:schemeClr val="accent2"/>
                </a:solidFill>
                <a:cs typeface="Source Sans Pro"/>
              </a:rPr>
              <a:t>the </a:t>
            </a:r>
            <a:r>
              <a:rPr lang="en-US" sz="1600" dirty="0" smtClean="0">
                <a:solidFill>
                  <a:schemeClr val="accent2"/>
                </a:solidFill>
                <a:cs typeface="Source Sans Pro"/>
              </a:rPr>
              <a:t>meeting</a:t>
            </a:r>
          </a:p>
          <a:p>
            <a:endParaRPr lang="en-US" dirty="0" err="1" smtClean="0">
              <a:cs typeface="Source Sans Pro"/>
            </a:endParaRPr>
          </a:p>
        </p:txBody>
      </p:sp>
      <p:sp>
        <p:nvSpPr>
          <p:cNvPr id="14" name="Right Arrow 13"/>
          <p:cNvSpPr/>
          <p:nvPr/>
        </p:nvSpPr>
        <p:spPr>
          <a:xfrm flipV="1">
            <a:off x="3655453" y="3986455"/>
            <a:ext cx="389466" cy="135468"/>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flipV="1">
            <a:off x="3649934" y="4901565"/>
            <a:ext cx="389466" cy="135468"/>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614113" y="4539460"/>
            <a:ext cx="2773195" cy="1723549"/>
          </a:xfrm>
          <a:prstGeom prst="rect">
            <a:avLst/>
          </a:prstGeom>
          <a:noFill/>
        </p:spPr>
        <p:txBody>
          <a:bodyPr wrap="square" lIns="0" tIns="0" rIns="0" bIns="0" rtlCol="0">
            <a:spAutoFit/>
          </a:bodyPr>
          <a:lstStyle/>
          <a:p>
            <a:r>
              <a:rPr lang="en-US" sz="1600" dirty="0" smtClean="0">
                <a:solidFill>
                  <a:schemeClr val="accent2"/>
                </a:solidFill>
                <a:cs typeface="Source Sans Pro"/>
              </a:rPr>
              <a:t>Teleconferencing </a:t>
            </a:r>
          </a:p>
          <a:p>
            <a:r>
              <a:rPr lang="en-US" sz="1600" dirty="0" smtClean="0">
                <a:solidFill>
                  <a:schemeClr val="accent2"/>
                </a:solidFill>
                <a:cs typeface="Source Sans Pro"/>
              </a:rPr>
              <a:t>Information is listed here.  Please note, </a:t>
            </a:r>
            <a:r>
              <a:rPr lang="en-US" sz="1600" dirty="0">
                <a:solidFill>
                  <a:schemeClr val="accent2"/>
                </a:solidFill>
                <a:cs typeface="Source Sans Pro"/>
              </a:rPr>
              <a:t>y</a:t>
            </a:r>
            <a:r>
              <a:rPr lang="en-US" sz="1600" dirty="0" smtClean="0">
                <a:solidFill>
                  <a:schemeClr val="accent2"/>
                </a:solidFill>
                <a:cs typeface="Source Sans Pro"/>
              </a:rPr>
              <a:t>our </a:t>
            </a:r>
            <a:r>
              <a:rPr lang="en-US" sz="1600" dirty="0" smtClean="0">
                <a:solidFill>
                  <a:schemeClr val="accent2"/>
                </a:solidFill>
                <a:cs typeface="Source Sans Pro"/>
              </a:rPr>
              <a:t>invite </a:t>
            </a:r>
            <a:r>
              <a:rPr lang="en-US" sz="1600" dirty="0" smtClean="0">
                <a:solidFill>
                  <a:schemeClr val="accent2"/>
                </a:solidFill>
                <a:cs typeface="Source Sans Pro"/>
              </a:rPr>
              <a:t>might </a:t>
            </a:r>
            <a:r>
              <a:rPr lang="en-US" sz="1600" dirty="0" smtClean="0">
                <a:solidFill>
                  <a:schemeClr val="accent2"/>
                </a:solidFill>
                <a:cs typeface="Source Sans Pro"/>
              </a:rPr>
              <a:t>include </a:t>
            </a:r>
            <a:r>
              <a:rPr lang="en-US" sz="1600" dirty="0" smtClean="0">
                <a:solidFill>
                  <a:schemeClr val="accent2"/>
                </a:solidFill>
                <a:cs typeface="Source Sans Pro"/>
              </a:rPr>
              <a:t>a</a:t>
            </a:r>
            <a:r>
              <a:rPr lang="en-US" sz="1600" dirty="0" smtClean="0">
                <a:solidFill>
                  <a:schemeClr val="accent2"/>
                </a:solidFill>
                <a:cs typeface="Source Sans Pro"/>
              </a:rPr>
              <a:t>dditional/alternate bridge information </a:t>
            </a:r>
            <a:r>
              <a:rPr lang="en-US" sz="1600" dirty="0" smtClean="0">
                <a:solidFill>
                  <a:schemeClr val="accent2"/>
                </a:solidFill>
                <a:cs typeface="Source Sans Pro"/>
              </a:rPr>
              <a:t>that you may wish </a:t>
            </a:r>
            <a:r>
              <a:rPr lang="en-US" sz="1600" dirty="0" smtClean="0">
                <a:solidFill>
                  <a:schemeClr val="accent2"/>
                </a:solidFill>
                <a:cs typeface="Source Sans Pro"/>
              </a:rPr>
              <a:t>to </a:t>
            </a:r>
            <a:r>
              <a:rPr lang="en-US" sz="1600" dirty="0" smtClean="0">
                <a:solidFill>
                  <a:schemeClr val="accent2"/>
                </a:solidFill>
                <a:cs typeface="Source Sans Pro"/>
              </a:rPr>
              <a:t>join instead such as </a:t>
            </a:r>
            <a:r>
              <a:rPr lang="en-US" sz="1600" dirty="0" err="1" smtClean="0">
                <a:solidFill>
                  <a:schemeClr val="accent2"/>
                </a:solidFill>
                <a:cs typeface="Source Sans Pro"/>
              </a:rPr>
              <a:t>Adigo</a:t>
            </a:r>
            <a:r>
              <a:rPr lang="en-US" sz="1600" dirty="0">
                <a:solidFill>
                  <a:schemeClr val="accent2"/>
                </a:solidFill>
                <a:cs typeface="Source Sans Pro"/>
              </a:rPr>
              <a:t> </a:t>
            </a:r>
            <a:r>
              <a:rPr lang="en-US" sz="1600" dirty="0" smtClean="0">
                <a:solidFill>
                  <a:schemeClr val="accent2"/>
                </a:solidFill>
                <a:cs typeface="Source Sans Pro"/>
              </a:rPr>
              <a:t>or </a:t>
            </a:r>
            <a:r>
              <a:rPr lang="en-US" sz="1600" dirty="0" smtClean="0">
                <a:solidFill>
                  <a:schemeClr val="accent2"/>
                </a:solidFill>
                <a:cs typeface="Source Sans Pro"/>
              </a:rPr>
              <a:t>Verizon.  </a:t>
            </a:r>
          </a:p>
        </p:txBody>
      </p:sp>
    </p:spTree>
    <p:extLst>
      <p:ext uri="{BB962C8B-B14F-4D97-AF65-F5344CB8AC3E}">
        <p14:creationId xmlns:p14="http://schemas.microsoft.com/office/powerpoint/2010/main" val="626482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into WebEx as a Participant</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732" y="2015067"/>
            <a:ext cx="10058400" cy="4049829"/>
          </a:xfrm>
          <a:prstGeom prst="rect">
            <a:avLst/>
          </a:prstGeom>
        </p:spPr>
      </p:pic>
      <p:sp>
        <p:nvSpPr>
          <p:cNvPr id="10" name="TextBox 9"/>
          <p:cNvSpPr txBox="1"/>
          <p:nvPr/>
        </p:nvSpPr>
        <p:spPr>
          <a:xfrm>
            <a:off x="797732" y="861683"/>
            <a:ext cx="8799525" cy="1384995"/>
          </a:xfrm>
          <a:prstGeom prst="rect">
            <a:avLst/>
          </a:prstGeom>
          <a:noFill/>
        </p:spPr>
        <p:txBody>
          <a:bodyPr wrap="none" lIns="0" tIns="0" rIns="0" bIns="0" rtlCol="0">
            <a:spAutoFit/>
          </a:bodyPr>
          <a:lstStyle/>
          <a:p>
            <a:pPr marL="285750" indent="-285750">
              <a:buFont typeface="Arial" charset="0"/>
              <a:buChar char="•"/>
            </a:pPr>
            <a:r>
              <a:rPr lang="en-US" dirty="0" smtClean="0">
                <a:solidFill>
                  <a:schemeClr val="accent2"/>
                </a:solidFill>
                <a:cs typeface="Source Sans Pro"/>
              </a:rPr>
              <a:t>Clicking on the link will open the WebEx log in </a:t>
            </a:r>
            <a:r>
              <a:rPr lang="en-US" dirty="0" smtClean="0">
                <a:solidFill>
                  <a:schemeClr val="accent2"/>
                </a:solidFill>
                <a:cs typeface="Source Sans Pro"/>
              </a:rPr>
              <a:t>page</a:t>
            </a:r>
            <a:r>
              <a:rPr lang="en-US" dirty="0">
                <a:solidFill>
                  <a:schemeClr val="accent2"/>
                </a:solidFill>
                <a:cs typeface="Source Sans Pro"/>
              </a:rPr>
              <a:t> </a:t>
            </a:r>
            <a:r>
              <a:rPr lang="en-US" dirty="0" smtClean="0">
                <a:solidFill>
                  <a:schemeClr val="accent2"/>
                </a:solidFill>
                <a:cs typeface="Source Sans Pro"/>
              </a:rPr>
              <a:t>which will look one of two ways.</a:t>
            </a:r>
            <a:endParaRPr lang="en-US" dirty="0" smtClean="0">
              <a:solidFill>
                <a:schemeClr val="accent2"/>
              </a:solidFill>
              <a:cs typeface="Source Sans Pro"/>
            </a:endParaRPr>
          </a:p>
          <a:p>
            <a:pPr marL="285750" indent="-285750">
              <a:buFont typeface="Arial" charset="0"/>
              <a:buChar char="•"/>
            </a:pPr>
            <a:r>
              <a:rPr lang="en-US" dirty="0" smtClean="0">
                <a:solidFill>
                  <a:schemeClr val="accent2"/>
                </a:solidFill>
                <a:cs typeface="Source Sans Pro"/>
              </a:rPr>
              <a:t>Enter your name and email address and select how you’d like to join the meeting.  </a:t>
            </a:r>
          </a:p>
          <a:p>
            <a:pPr marL="285750" indent="-285750">
              <a:buFont typeface="Arial" charset="0"/>
              <a:buChar char="•"/>
            </a:pPr>
            <a:r>
              <a:rPr lang="en-US" dirty="0" smtClean="0">
                <a:solidFill>
                  <a:schemeClr val="accent2"/>
                </a:solidFill>
                <a:cs typeface="Source Sans Pro"/>
              </a:rPr>
              <a:t>If you select “Join Meeting” your computer will download the WebEx client. </a:t>
            </a:r>
          </a:p>
          <a:p>
            <a:pPr marL="285750" indent="-285750">
              <a:buFont typeface="Arial" charset="0"/>
              <a:buChar char="•"/>
            </a:pPr>
            <a:r>
              <a:rPr lang="en-US" dirty="0" smtClean="0">
                <a:solidFill>
                  <a:schemeClr val="accent2"/>
                </a:solidFill>
                <a:cs typeface="Source Sans Pro"/>
              </a:rPr>
              <a:t>If you don’t wish to download anything, select ”Join by browser.”  </a:t>
            </a:r>
          </a:p>
          <a:p>
            <a:pPr marL="285750" indent="-285750">
              <a:buFont typeface="Arial" charset="0"/>
              <a:buChar char="•"/>
            </a:pPr>
            <a:r>
              <a:rPr lang="en-US" dirty="0" smtClean="0">
                <a:solidFill>
                  <a:schemeClr val="accent2"/>
                </a:solidFill>
                <a:cs typeface="Source Sans Pro"/>
              </a:rPr>
              <a:t>Keep in </a:t>
            </a:r>
            <a:r>
              <a:rPr lang="en-US" dirty="0" smtClean="0">
                <a:solidFill>
                  <a:schemeClr val="accent2"/>
                </a:solidFill>
                <a:cs typeface="Source Sans Pro"/>
              </a:rPr>
              <a:t>mind, key </a:t>
            </a:r>
            <a:r>
              <a:rPr lang="en-US" dirty="0" smtClean="0">
                <a:solidFill>
                  <a:schemeClr val="accent2"/>
                </a:solidFill>
                <a:cs typeface="Source Sans Pro"/>
              </a:rPr>
              <a:t>functions </a:t>
            </a:r>
            <a:r>
              <a:rPr lang="en-US" dirty="0" smtClean="0">
                <a:solidFill>
                  <a:schemeClr val="accent2"/>
                </a:solidFill>
                <a:cs typeface="Source Sans Pro"/>
              </a:rPr>
              <a:t>may be</a:t>
            </a:r>
            <a:r>
              <a:rPr lang="en-US" dirty="0" smtClean="0">
                <a:solidFill>
                  <a:schemeClr val="accent2"/>
                </a:solidFill>
                <a:cs typeface="Source Sans Pro"/>
              </a:rPr>
              <a:t> </a:t>
            </a:r>
            <a:r>
              <a:rPr lang="en-US" dirty="0" smtClean="0">
                <a:solidFill>
                  <a:schemeClr val="accent2"/>
                </a:solidFill>
                <a:cs typeface="Source Sans Pro"/>
              </a:rPr>
              <a:t>lost if you use the browser only.</a:t>
            </a:r>
          </a:p>
        </p:txBody>
      </p:sp>
      <p:sp>
        <p:nvSpPr>
          <p:cNvPr id="11" name="Right Arrow 10"/>
          <p:cNvSpPr/>
          <p:nvPr/>
        </p:nvSpPr>
        <p:spPr>
          <a:xfrm rot="16200000" flipV="1">
            <a:off x="4168395" y="5404528"/>
            <a:ext cx="440840" cy="129304"/>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16200000">
            <a:off x="6060702" y="5400299"/>
            <a:ext cx="440840" cy="137762"/>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724902" y="5818675"/>
            <a:ext cx="1457130" cy="523220"/>
          </a:xfrm>
          <a:prstGeom prst="rect">
            <a:avLst/>
          </a:prstGeom>
          <a:noFill/>
        </p:spPr>
        <p:txBody>
          <a:bodyPr wrap="none" lIns="0" tIns="0" rIns="0" bIns="0" rtlCol="0">
            <a:spAutoFit/>
          </a:bodyPr>
          <a:lstStyle/>
          <a:p>
            <a:r>
              <a:rPr lang="en-US" sz="1600" dirty="0" smtClean="0">
                <a:cs typeface="Source Sans Pro"/>
              </a:rPr>
              <a:t>Join using client</a:t>
            </a:r>
          </a:p>
          <a:p>
            <a:endParaRPr lang="en-US" dirty="0" err="1" smtClean="0">
              <a:cs typeface="Source Sans Pro"/>
            </a:endParaRPr>
          </a:p>
        </p:txBody>
      </p:sp>
      <p:sp>
        <p:nvSpPr>
          <p:cNvPr id="15" name="TextBox 14"/>
          <p:cNvSpPr txBox="1"/>
          <p:nvPr/>
        </p:nvSpPr>
        <p:spPr>
          <a:xfrm>
            <a:off x="5426721" y="5818675"/>
            <a:ext cx="1708801" cy="246221"/>
          </a:xfrm>
          <a:prstGeom prst="rect">
            <a:avLst/>
          </a:prstGeom>
          <a:noFill/>
        </p:spPr>
        <p:txBody>
          <a:bodyPr wrap="none" lIns="0" tIns="0" rIns="0" bIns="0" rtlCol="0">
            <a:spAutoFit/>
          </a:bodyPr>
          <a:lstStyle/>
          <a:p>
            <a:r>
              <a:rPr lang="en-US" sz="1600" dirty="0" smtClean="0">
                <a:cs typeface="Source Sans Pro"/>
              </a:rPr>
              <a:t>Join using browser</a:t>
            </a:r>
          </a:p>
        </p:txBody>
      </p:sp>
    </p:spTree>
    <p:extLst>
      <p:ext uri="{BB962C8B-B14F-4D97-AF65-F5344CB8AC3E}">
        <p14:creationId xmlns:p14="http://schemas.microsoft.com/office/powerpoint/2010/main" val="1648688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into WebEx as a Participant</a:t>
            </a:r>
            <a:endParaRPr lang="en-US" dirty="0"/>
          </a:p>
        </p:txBody>
      </p:sp>
      <p:sp>
        <p:nvSpPr>
          <p:cNvPr id="10" name="TextBox 9"/>
          <p:cNvSpPr txBox="1"/>
          <p:nvPr/>
        </p:nvSpPr>
        <p:spPr>
          <a:xfrm>
            <a:off x="797732" y="861683"/>
            <a:ext cx="8799525" cy="1384995"/>
          </a:xfrm>
          <a:prstGeom prst="rect">
            <a:avLst/>
          </a:prstGeom>
          <a:noFill/>
        </p:spPr>
        <p:txBody>
          <a:bodyPr wrap="none" lIns="0" tIns="0" rIns="0" bIns="0" rtlCol="0">
            <a:spAutoFit/>
          </a:bodyPr>
          <a:lstStyle/>
          <a:p>
            <a:pPr marL="285750" indent="-285750">
              <a:buFont typeface="Arial" charset="0"/>
              <a:buChar char="•"/>
            </a:pPr>
            <a:r>
              <a:rPr lang="en-US" dirty="0" smtClean="0">
                <a:solidFill>
                  <a:schemeClr val="accent2"/>
                </a:solidFill>
                <a:cs typeface="Source Sans Pro"/>
              </a:rPr>
              <a:t>Clicking on the link will open the WebEx log in </a:t>
            </a:r>
            <a:r>
              <a:rPr lang="en-US" dirty="0" smtClean="0">
                <a:solidFill>
                  <a:schemeClr val="accent2"/>
                </a:solidFill>
                <a:cs typeface="Source Sans Pro"/>
              </a:rPr>
              <a:t>page</a:t>
            </a:r>
            <a:r>
              <a:rPr lang="en-US" dirty="0">
                <a:solidFill>
                  <a:schemeClr val="accent2"/>
                </a:solidFill>
                <a:cs typeface="Source Sans Pro"/>
              </a:rPr>
              <a:t> </a:t>
            </a:r>
            <a:r>
              <a:rPr lang="en-US" dirty="0" smtClean="0">
                <a:solidFill>
                  <a:schemeClr val="accent2"/>
                </a:solidFill>
                <a:cs typeface="Source Sans Pro"/>
              </a:rPr>
              <a:t>which will look one of two ways.</a:t>
            </a:r>
            <a:endParaRPr lang="en-US" dirty="0" smtClean="0">
              <a:solidFill>
                <a:schemeClr val="accent2"/>
              </a:solidFill>
              <a:cs typeface="Source Sans Pro"/>
            </a:endParaRPr>
          </a:p>
          <a:p>
            <a:pPr marL="285750" indent="-285750">
              <a:buFont typeface="Arial" charset="0"/>
              <a:buChar char="•"/>
            </a:pPr>
            <a:r>
              <a:rPr lang="en-US" dirty="0" smtClean="0">
                <a:solidFill>
                  <a:schemeClr val="accent2"/>
                </a:solidFill>
                <a:cs typeface="Source Sans Pro"/>
              </a:rPr>
              <a:t>Enter your name and email address and select how you’d like to join the meeting.  </a:t>
            </a:r>
          </a:p>
          <a:p>
            <a:pPr marL="285750" indent="-285750">
              <a:buFont typeface="Arial" charset="0"/>
              <a:buChar char="•"/>
            </a:pPr>
            <a:r>
              <a:rPr lang="en-US" dirty="0" smtClean="0">
                <a:solidFill>
                  <a:schemeClr val="accent2"/>
                </a:solidFill>
                <a:cs typeface="Source Sans Pro"/>
              </a:rPr>
              <a:t>If you select “Join Meeting” your computer will download the WebEx client. </a:t>
            </a:r>
          </a:p>
          <a:p>
            <a:pPr marL="285750" indent="-285750">
              <a:buFont typeface="Arial" charset="0"/>
              <a:buChar char="•"/>
            </a:pPr>
            <a:r>
              <a:rPr lang="en-US" dirty="0" smtClean="0">
                <a:solidFill>
                  <a:schemeClr val="accent2"/>
                </a:solidFill>
                <a:cs typeface="Source Sans Pro"/>
              </a:rPr>
              <a:t>If you don’t wish to download anything, select ”Join by browser.”  </a:t>
            </a:r>
          </a:p>
          <a:p>
            <a:pPr marL="285750" indent="-285750">
              <a:buFont typeface="Arial" charset="0"/>
              <a:buChar char="•"/>
            </a:pPr>
            <a:r>
              <a:rPr lang="en-US" dirty="0" smtClean="0">
                <a:solidFill>
                  <a:schemeClr val="accent2"/>
                </a:solidFill>
                <a:cs typeface="Source Sans Pro"/>
              </a:rPr>
              <a:t>Keep in </a:t>
            </a:r>
            <a:r>
              <a:rPr lang="en-US" dirty="0" smtClean="0">
                <a:solidFill>
                  <a:schemeClr val="accent2"/>
                </a:solidFill>
                <a:cs typeface="Source Sans Pro"/>
              </a:rPr>
              <a:t>mind, key functions may be lost </a:t>
            </a:r>
            <a:r>
              <a:rPr lang="en-US" dirty="0" smtClean="0">
                <a:solidFill>
                  <a:schemeClr val="accent2"/>
                </a:solidFill>
                <a:cs typeface="Source Sans Pro"/>
              </a:rPr>
              <a:t>if you use the browser only.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747" y="2462425"/>
            <a:ext cx="7297947" cy="3006754"/>
          </a:xfrm>
          <a:prstGeom prst="rect">
            <a:avLst/>
          </a:prstGeom>
        </p:spPr>
      </p:pic>
      <p:sp>
        <p:nvSpPr>
          <p:cNvPr id="12" name="Right Arrow 11"/>
          <p:cNvSpPr/>
          <p:nvPr/>
        </p:nvSpPr>
        <p:spPr>
          <a:xfrm rot="12409537">
            <a:off x="7519323" y="5641846"/>
            <a:ext cx="440840" cy="137762"/>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9730256" flipV="1">
            <a:off x="7450442" y="4904196"/>
            <a:ext cx="440840" cy="129304"/>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8075799" y="5702219"/>
            <a:ext cx="1708801" cy="246221"/>
          </a:xfrm>
          <a:prstGeom prst="rect">
            <a:avLst/>
          </a:prstGeom>
          <a:noFill/>
        </p:spPr>
        <p:txBody>
          <a:bodyPr wrap="none" lIns="0" tIns="0" rIns="0" bIns="0" rtlCol="0">
            <a:spAutoFit/>
          </a:bodyPr>
          <a:lstStyle/>
          <a:p>
            <a:r>
              <a:rPr lang="en-US" sz="1600" dirty="0" smtClean="0">
                <a:solidFill>
                  <a:schemeClr val="accent2"/>
                </a:solidFill>
                <a:cs typeface="Source Sans Pro"/>
              </a:rPr>
              <a:t>Join using browser</a:t>
            </a:r>
          </a:p>
        </p:txBody>
      </p:sp>
      <p:sp>
        <p:nvSpPr>
          <p:cNvPr id="13" name="TextBox 12"/>
          <p:cNvSpPr txBox="1"/>
          <p:nvPr/>
        </p:nvSpPr>
        <p:spPr>
          <a:xfrm>
            <a:off x="8140127" y="4725539"/>
            <a:ext cx="1457130" cy="523220"/>
          </a:xfrm>
          <a:prstGeom prst="rect">
            <a:avLst/>
          </a:prstGeom>
          <a:noFill/>
        </p:spPr>
        <p:txBody>
          <a:bodyPr wrap="none" lIns="0" tIns="0" rIns="0" bIns="0" rtlCol="0">
            <a:spAutoFit/>
          </a:bodyPr>
          <a:lstStyle/>
          <a:p>
            <a:r>
              <a:rPr lang="en-US" sz="1600" dirty="0" smtClean="0">
                <a:solidFill>
                  <a:schemeClr val="accent2"/>
                </a:solidFill>
                <a:cs typeface="Source Sans Pro"/>
              </a:rPr>
              <a:t>Join using client</a:t>
            </a:r>
          </a:p>
          <a:p>
            <a:endParaRPr lang="en-US" dirty="0" err="1" smtClean="0">
              <a:cs typeface="Source Sans Pro"/>
            </a:endParaRPr>
          </a:p>
        </p:txBody>
      </p:sp>
    </p:spTree>
    <p:extLst>
      <p:ext uri="{BB962C8B-B14F-4D97-AF65-F5344CB8AC3E}">
        <p14:creationId xmlns:p14="http://schemas.microsoft.com/office/powerpoint/2010/main" val="1386009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Audio and Video</a:t>
            </a:r>
            <a:br>
              <a:rPr lang="en-US" dirty="0" smtClean="0"/>
            </a:br>
            <a:r>
              <a:rPr lang="en-US" dirty="0"/>
              <a:t/>
            </a:r>
            <a:br>
              <a:rPr lang="en-US" dirty="0"/>
            </a:br>
            <a:r>
              <a:rPr lang="en-US" sz="1600" b="0" dirty="0" smtClean="0"/>
              <a:t>After joining the meeting you will be given several options to connect your audio </a:t>
            </a:r>
            <a:r>
              <a:rPr lang="en-US" sz="1600" b="0" dirty="0" smtClean="0"/>
              <a:t>and/or </a:t>
            </a:r>
            <a:r>
              <a:rPr lang="en-US" sz="1600" b="0" dirty="0" smtClean="0"/>
              <a:t>video.  Options may vary depending on the Meeting Host’s preferences.  Use the drop down menu to make your selection.</a:t>
            </a:r>
            <a:r>
              <a:rPr lang="en-US" sz="2200" dirty="0" smtClean="0"/>
              <a:t/>
            </a:r>
            <a:br>
              <a:rPr lang="en-US" sz="2200" dirty="0" smtClean="0"/>
            </a:br>
            <a:r>
              <a:rPr lang="en-US" dirty="0" smtClean="0"/>
              <a:t/>
            </a:r>
            <a:br>
              <a:rPr lang="en-US" dirty="0" smtClean="0"/>
            </a:br>
            <a:endParaRPr lang="en-US" dirty="0"/>
          </a:p>
        </p:txBody>
      </p:sp>
      <p:sp>
        <p:nvSpPr>
          <p:cNvPr id="4" name="TextBox 3"/>
          <p:cNvSpPr txBox="1"/>
          <p:nvPr/>
        </p:nvSpPr>
        <p:spPr>
          <a:xfrm>
            <a:off x="68089" y="2823850"/>
            <a:ext cx="65" cy="353943"/>
          </a:xfrm>
          <a:prstGeom prst="rect">
            <a:avLst/>
          </a:prstGeom>
          <a:noFill/>
        </p:spPr>
        <p:txBody>
          <a:bodyPr wrap="none" lIns="0" tIns="0" rIns="0" bIns="0" rtlCol="0">
            <a:spAutoFit/>
          </a:bodyPr>
          <a:lstStyle/>
          <a:p>
            <a:endParaRPr lang="en-US" sz="500" dirty="0" smtClean="0">
              <a:solidFill>
                <a:schemeClr val="accent2"/>
              </a:solidFill>
              <a:cs typeface="Source Sans Pro"/>
            </a:endParaRPr>
          </a:p>
          <a:p>
            <a:endParaRPr lang="en-US" dirty="0" err="1" smtClean="0">
              <a:cs typeface="Source Sans Pro"/>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68" y="1453765"/>
            <a:ext cx="6354233" cy="4726718"/>
          </a:xfrm>
          <a:prstGeom prst="rect">
            <a:avLst/>
          </a:prstGeom>
        </p:spPr>
      </p:pic>
    </p:spTree>
    <p:extLst>
      <p:ext uri="{BB962C8B-B14F-4D97-AF65-F5344CB8AC3E}">
        <p14:creationId xmlns:p14="http://schemas.microsoft.com/office/powerpoint/2010/main" val="1294434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Audio</a:t>
            </a:r>
            <a:br>
              <a:rPr lang="en-US" dirty="0" smtClean="0"/>
            </a:br>
            <a:r>
              <a:rPr lang="en-US" b="0" dirty="0"/>
              <a:t/>
            </a:r>
            <a:br>
              <a:rPr lang="en-US" b="0" dirty="0"/>
            </a:br>
            <a:r>
              <a:rPr lang="en-US" sz="1600" b="0" dirty="0" smtClean="0"/>
              <a:t>Select how you would like to connect your audio to the conference room.  The list of options may be different depending on the Host’s preferences.</a:t>
            </a:r>
            <a:r>
              <a:rPr lang="en-US" b="0" dirty="0" smtClean="0"/>
              <a:t/>
            </a:r>
            <a:br>
              <a:rPr lang="en-US" b="0" dirty="0" smtClean="0"/>
            </a:br>
            <a:endParaRPr lang="en-US" b="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946" y="1676400"/>
            <a:ext cx="3708400" cy="3708400"/>
          </a:xfrm>
          <a:prstGeom prst="rect">
            <a:avLst/>
          </a:prstGeom>
        </p:spPr>
      </p:pic>
      <p:sp>
        <p:nvSpPr>
          <p:cNvPr id="6" name="TextBox 5"/>
          <p:cNvSpPr txBox="1"/>
          <p:nvPr/>
        </p:nvSpPr>
        <p:spPr>
          <a:xfrm>
            <a:off x="4859867" y="1676400"/>
            <a:ext cx="6925733" cy="3570208"/>
          </a:xfrm>
          <a:prstGeom prst="rect">
            <a:avLst/>
          </a:prstGeom>
          <a:noFill/>
        </p:spPr>
        <p:txBody>
          <a:bodyPr wrap="square" lIns="0" tIns="0" rIns="0" bIns="0" rtlCol="0">
            <a:spAutoFit/>
          </a:bodyPr>
          <a:lstStyle/>
          <a:p>
            <a:pPr marL="285750" indent="-285750">
              <a:buFont typeface="Arial" charset="0"/>
              <a:buChar char="•"/>
            </a:pPr>
            <a:endParaRPr lang="en-US" sz="1600" dirty="0">
              <a:solidFill>
                <a:schemeClr val="accent2"/>
              </a:solidFill>
              <a:cs typeface="Source Sans Pro"/>
            </a:endParaRPr>
          </a:p>
          <a:p>
            <a:pPr marL="285750" indent="-285750">
              <a:buFont typeface="Arial" charset="0"/>
              <a:buChar char="•"/>
            </a:pPr>
            <a:r>
              <a:rPr lang="en-US" dirty="0" smtClean="0">
                <a:solidFill>
                  <a:schemeClr val="accent2"/>
                </a:solidFill>
                <a:cs typeface="Source Sans Pro"/>
              </a:rPr>
              <a:t>Call me will allow you to enter your phone information for a dial out.</a:t>
            </a:r>
          </a:p>
          <a:p>
            <a:pPr marL="285750" indent="-285750">
              <a:buFont typeface="Arial" charset="0"/>
              <a:buChar char="•"/>
            </a:pPr>
            <a:r>
              <a:rPr lang="en-US" dirty="0" smtClean="0">
                <a:solidFill>
                  <a:schemeClr val="accent2"/>
                </a:solidFill>
                <a:cs typeface="Source Sans Pro"/>
              </a:rPr>
              <a:t>I will call in will show you the phone bridge information so you can dial into the bridge from your phone.</a:t>
            </a:r>
          </a:p>
          <a:p>
            <a:pPr marL="285750" indent="-285750">
              <a:buFont typeface="Arial" charset="0"/>
              <a:buChar char="•"/>
            </a:pPr>
            <a:r>
              <a:rPr lang="en-US" dirty="0" smtClean="0">
                <a:solidFill>
                  <a:schemeClr val="accent2"/>
                </a:solidFill>
                <a:cs typeface="Source Sans Pro"/>
              </a:rPr>
              <a:t>Call Using Computer will connect your computer’s microphone to the room.</a:t>
            </a:r>
          </a:p>
          <a:p>
            <a:pPr marL="285750" indent="-285750">
              <a:buFont typeface="Arial" charset="0"/>
              <a:buChar char="•"/>
            </a:pPr>
            <a:r>
              <a:rPr lang="en-US" dirty="0" smtClean="0">
                <a:solidFill>
                  <a:schemeClr val="accent2"/>
                </a:solidFill>
                <a:cs typeface="Source Sans Pro"/>
              </a:rPr>
              <a:t>Call My Video System will allow and external video system to connect to the room.</a:t>
            </a:r>
          </a:p>
          <a:p>
            <a:pPr marL="285750" indent="-285750">
              <a:buFont typeface="Arial" charset="0"/>
              <a:buChar char="•"/>
            </a:pPr>
            <a:r>
              <a:rPr lang="en-US" dirty="0" smtClean="0">
                <a:solidFill>
                  <a:schemeClr val="accent2"/>
                </a:solidFill>
                <a:cs typeface="Source Sans Pro"/>
              </a:rPr>
              <a:t>No Audio will allow you to view the session only.</a:t>
            </a:r>
          </a:p>
          <a:p>
            <a:pPr marL="285750" indent="-285750">
              <a:buFont typeface="Arial" charset="0"/>
              <a:buChar char="•"/>
            </a:pPr>
            <a:r>
              <a:rPr lang="en-US" dirty="0" smtClean="0">
                <a:solidFill>
                  <a:schemeClr val="accent2"/>
                </a:solidFill>
                <a:cs typeface="Source Sans Pro"/>
              </a:rPr>
              <a:t>If none of the options in the drop down menu work for you, check your invite to find out if dial in information is provided from PGI, </a:t>
            </a:r>
            <a:r>
              <a:rPr lang="en-US" dirty="0" err="1" smtClean="0">
                <a:solidFill>
                  <a:schemeClr val="accent2"/>
                </a:solidFill>
                <a:cs typeface="Source Sans Pro"/>
              </a:rPr>
              <a:t>Adigo</a:t>
            </a:r>
            <a:r>
              <a:rPr lang="en-US" dirty="0" smtClean="0">
                <a:solidFill>
                  <a:schemeClr val="accent2"/>
                </a:solidFill>
                <a:cs typeface="Source Sans Pro"/>
              </a:rPr>
              <a:t>, or Verizon and dial in using that information.</a:t>
            </a:r>
          </a:p>
        </p:txBody>
      </p:sp>
      <p:sp>
        <p:nvSpPr>
          <p:cNvPr id="9" name="TextBox 8"/>
          <p:cNvSpPr txBox="1"/>
          <p:nvPr/>
        </p:nvSpPr>
        <p:spPr>
          <a:xfrm>
            <a:off x="1117599" y="5497534"/>
            <a:ext cx="4528419" cy="246221"/>
          </a:xfrm>
          <a:prstGeom prst="rect">
            <a:avLst/>
          </a:prstGeom>
          <a:noFill/>
        </p:spPr>
        <p:txBody>
          <a:bodyPr wrap="none" lIns="0" tIns="0" rIns="0" bIns="0" rtlCol="0">
            <a:spAutoFit/>
          </a:bodyPr>
          <a:lstStyle/>
          <a:p>
            <a:r>
              <a:rPr lang="en-US" sz="1600" dirty="0" smtClean="0">
                <a:solidFill>
                  <a:schemeClr val="accent2"/>
                </a:solidFill>
                <a:cs typeface="Source Sans Pro"/>
              </a:rPr>
              <a:t>      After you have selected how you will join, click</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185" y="5379001"/>
            <a:ext cx="3416300" cy="495300"/>
          </a:xfrm>
          <a:prstGeom prst="rect">
            <a:avLst/>
          </a:prstGeom>
        </p:spPr>
      </p:pic>
    </p:spTree>
    <p:extLst>
      <p:ext uri="{BB962C8B-B14F-4D97-AF65-F5344CB8AC3E}">
        <p14:creationId xmlns:p14="http://schemas.microsoft.com/office/powerpoint/2010/main" val="762566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Video</a:t>
            </a:r>
            <a:br>
              <a:rPr lang="en-US" dirty="0" smtClean="0"/>
            </a:br>
            <a:r>
              <a:rPr lang="en-US" b="0" dirty="0"/>
              <a:t/>
            </a:r>
            <a:br>
              <a:rPr lang="en-US" b="0" dirty="0"/>
            </a:br>
            <a:r>
              <a:rPr lang="en-US" sz="1800" b="0" dirty="0" smtClean="0">
                <a:solidFill>
                  <a:schemeClr val="accent2"/>
                </a:solidFill>
              </a:rPr>
              <a:t>Select how you would like to connect your video to the conference room.  The list of options may be different depending on the Host’s preferences.</a:t>
            </a:r>
            <a:r>
              <a:rPr lang="en-US" b="0" dirty="0" smtClean="0"/>
              <a:t/>
            </a:r>
            <a:br>
              <a:rPr lang="en-US" b="0" dirty="0" smtClean="0"/>
            </a:br>
            <a:endParaRPr lang="en-US" b="0" dirty="0"/>
          </a:p>
        </p:txBody>
      </p:sp>
      <p:sp>
        <p:nvSpPr>
          <p:cNvPr id="6" name="TextBox 5"/>
          <p:cNvSpPr txBox="1"/>
          <p:nvPr/>
        </p:nvSpPr>
        <p:spPr>
          <a:xfrm>
            <a:off x="4826000" y="1889193"/>
            <a:ext cx="6925733" cy="2215991"/>
          </a:xfrm>
          <a:prstGeom prst="rect">
            <a:avLst/>
          </a:prstGeom>
          <a:noFill/>
        </p:spPr>
        <p:txBody>
          <a:bodyPr wrap="square" lIns="0" tIns="0" rIns="0" bIns="0" rtlCol="0">
            <a:spAutoFit/>
          </a:bodyPr>
          <a:lstStyle/>
          <a:p>
            <a:pPr marL="285750" indent="-285750">
              <a:buFont typeface="Arial" charset="0"/>
              <a:buChar char="•"/>
            </a:pPr>
            <a:endParaRPr lang="en-US" dirty="0" smtClean="0">
              <a:cs typeface="Source Sans Pro"/>
            </a:endParaRPr>
          </a:p>
          <a:p>
            <a:pPr marL="285750" indent="-285750">
              <a:buFont typeface="Arial" charset="0"/>
              <a:buChar char="•"/>
            </a:pPr>
            <a:endParaRPr lang="en-US" dirty="0">
              <a:cs typeface="Source Sans Pro"/>
            </a:endParaRPr>
          </a:p>
          <a:p>
            <a:pPr marL="285750" indent="-285750">
              <a:buFont typeface="Arial" charset="0"/>
              <a:buChar char="•"/>
            </a:pPr>
            <a:endParaRPr lang="en-US" dirty="0">
              <a:cs typeface="Source Sans Pro"/>
            </a:endParaRPr>
          </a:p>
          <a:p>
            <a:pPr marL="285750" indent="-285750">
              <a:buFont typeface="Arial" charset="0"/>
              <a:buChar char="•"/>
            </a:pPr>
            <a:r>
              <a:rPr lang="en-US" dirty="0" smtClean="0">
                <a:solidFill>
                  <a:schemeClr val="accent2"/>
                </a:solidFill>
                <a:cs typeface="Source Sans Pro"/>
              </a:rPr>
              <a:t>Selecting your cameras computer (FaceTime HD Camera in this case) will allow others to see you when you speak.</a:t>
            </a:r>
          </a:p>
          <a:p>
            <a:pPr marL="285750" indent="-285750">
              <a:buFont typeface="Arial" charset="0"/>
              <a:buChar char="•"/>
            </a:pPr>
            <a:r>
              <a:rPr lang="en-US" dirty="0" smtClean="0">
                <a:solidFill>
                  <a:schemeClr val="accent2"/>
                </a:solidFill>
                <a:cs typeface="Source Sans Pro"/>
              </a:rPr>
              <a:t>Selecting “No Video” will not provide others with access to your camera.</a:t>
            </a:r>
          </a:p>
          <a:p>
            <a:pPr marL="285750" indent="-285750">
              <a:buFont typeface="Arial" charset="0"/>
              <a:buChar char="•"/>
            </a:pPr>
            <a:endParaRPr lang="en-US" dirty="0" smtClean="0">
              <a:cs typeface="Source Sans Pro"/>
            </a:endParaRPr>
          </a:p>
        </p:txBody>
      </p:sp>
      <p:sp>
        <p:nvSpPr>
          <p:cNvPr id="9" name="TextBox 8"/>
          <p:cNvSpPr txBox="1"/>
          <p:nvPr/>
        </p:nvSpPr>
        <p:spPr>
          <a:xfrm>
            <a:off x="1117599" y="5365871"/>
            <a:ext cx="5091266" cy="276999"/>
          </a:xfrm>
          <a:prstGeom prst="rect">
            <a:avLst/>
          </a:prstGeom>
          <a:noFill/>
        </p:spPr>
        <p:txBody>
          <a:bodyPr wrap="none" lIns="0" tIns="0" rIns="0" bIns="0" rtlCol="0">
            <a:spAutoFit/>
          </a:bodyPr>
          <a:lstStyle/>
          <a:p>
            <a:r>
              <a:rPr lang="en-US" dirty="0" smtClean="0">
                <a:solidFill>
                  <a:schemeClr val="accent2"/>
                </a:solidFill>
                <a:cs typeface="Source Sans Pro"/>
              </a:rPr>
              <a:t>      After you have selected how you will join, click</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533" y="1600188"/>
            <a:ext cx="3594100" cy="2794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865" y="5133192"/>
            <a:ext cx="4059811" cy="728684"/>
          </a:xfrm>
          <a:prstGeom prst="rect">
            <a:avLst/>
          </a:prstGeom>
        </p:spPr>
      </p:pic>
    </p:spTree>
    <p:extLst>
      <p:ext uri="{BB962C8B-B14F-4D97-AF65-F5344CB8AC3E}">
        <p14:creationId xmlns:p14="http://schemas.microsoft.com/office/powerpoint/2010/main" val="1180161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Participating in the Meeting</a:t>
            </a:r>
            <a:br>
              <a:rPr lang="en-US" dirty="0" smtClean="0"/>
            </a:br>
            <a:r>
              <a:rPr lang="en-US" dirty="0" smtClean="0"/>
              <a:t/>
            </a:r>
            <a:br>
              <a:rPr lang="en-US" dirty="0" smtClean="0"/>
            </a:br>
            <a:r>
              <a:rPr lang="en-US" sz="1800" b="0" dirty="0" smtClean="0"/>
              <a:t>The participant view of the meeting will look something like this:</a:t>
            </a:r>
            <a:br>
              <a:rPr lang="en-US" sz="1800" b="0" dirty="0" smtClean="0"/>
            </a:br>
            <a:r>
              <a:rPr lang="en-US" sz="1800" b="0" dirty="0"/>
              <a:t/>
            </a:r>
            <a:br>
              <a:rPr lang="en-US" sz="1800" b="0" dirty="0"/>
            </a:br>
            <a:r>
              <a:rPr lang="en-US" dirty="0" smtClean="0"/>
              <a:t/>
            </a:r>
            <a:br>
              <a:rPr lang="en-US" dirty="0" smtClean="0"/>
            </a:br>
            <a:r>
              <a:rPr lang="en-US" b="0" dirty="0"/>
              <a:t/>
            </a:r>
            <a:br>
              <a:rPr lang="en-US" b="0" dirty="0"/>
            </a:br>
            <a:r>
              <a:rPr lang="en-US" b="0" dirty="0" smtClean="0"/>
              <a:t/>
            </a:r>
            <a:br>
              <a:rPr lang="en-US" b="0" dirty="0" smtClean="0"/>
            </a:br>
            <a:endParaRPr lang="en-US" b="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130" y="1782325"/>
            <a:ext cx="7583740" cy="4260671"/>
          </a:xfrm>
          <a:prstGeom prst="rect">
            <a:avLst/>
          </a:prstGeom>
        </p:spPr>
      </p:pic>
      <p:sp>
        <p:nvSpPr>
          <p:cNvPr id="6" name="TextBox 5"/>
          <p:cNvSpPr txBox="1"/>
          <p:nvPr/>
        </p:nvSpPr>
        <p:spPr>
          <a:xfrm>
            <a:off x="245730" y="1979430"/>
            <a:ext cx="1806585" cy="2492990"/>
          </a:xfrm>
          <a:prstGeom prst="rect">
            <a:avLst/>
          </a:prstGeom>
          <a:noFill/>
        </p:spPr>
        <p:txBody>
          <a:bodyPr wrap="square" lIns="0" tIns="0" rIns="0" bIns="0" rtlCol="0">
            <a:spAutoFit/>
          </a:bodyPr>
          <a:lstStyle/>
          <a:p>
            <a:r>
              <a:rPr lang="en-US" sz="1200" dirty="0" smtClean="0">
                <a:solidFill>
                  <a:schemeClr val="accent2"/>
                </a:solidFill>
                <a:cs typeface="Source Sans Pro"/>
              </a:rPr>
              <a:t>Various room </a:t>
            </a:r>
          </a:p>
          <a:p>
            <a:r>
              <a:rPr lang="en-US" sz="1200" dirty="0">
                <a:solidFill>
                  <a:schemeClr val="accent2"/>
                </a:solidFill>
                <a:cs typeface="Source Sans Pro"/>
              </a:rPr>
              <a:t>i</a:t>
            </a:r>
            <a:r>
              <a:rPr lang="en-US" sz="1200" dirty="0" smtClean="0">
                <a:solidFill>
                  <a:schemeClr val="accent2"/>
                </a:solidFill>
                <a:cs typeface="Source Sans Pro"/>
              </a:rPr>
              <a:t>nformation and documents can be viewed by clicking on the titles in this navigation bar.  In this example the host has uploaded a PowerPoint and Excel file.  Ability to view and advance the documents independent of the host depends on the</a:t>
            </a:r>
          </a:p>
          <a:p>
            <a:r>
              <a:rPr lang="en-US" sz="1200" dirty="0" smtClean="0">
                <a:solidFill>
                  <a:schemeClr val="accent2"/>
                </a:solidFill>
                <a:cs typeface="Source Sans Pro"/>
              </a:rPr>
              <a:t>Host’s preferences.</a:t>
            </a:r>
          </a:p>
          <a:p>
            <a:endParaRPr lang="en-US" dirty="0" err="1" smtClean="0">
              <a:cs typeface="Source Sans Pro"/>
            </a:endParaRPr>
          </a:p>
        </p:txBody>
      </p:sp>
      <p:sp>
        <p:nvSpPr>
          <p:cNvPr id="7" name="Rectangle 6"/>
          <p:cNvSpPr/>
          <p:nvPr/>
        </p:nvSpPr>
        <p:spPr>
          <a:xfrm flipV="1">
            <a:off x="2428875" y="4814888"/>
            <a:ext cx="885825" cy="1171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10800000">
            <a:off x="9659871" y="1979429"/>
            <a:ext cx="423985" cy="172226"/>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0225608" y="1782325"/>
            <a:ext cx="1856277" cy="3693319"/>
          </a:xfrm>
          <a:prstGeom prst="rect">
            <a:avLst/>
          </a:prstGeom>
          <a:noFill/>
        </p:spPr>
        <p:txBody>
          <a:bodyPr wrap="none" lIns="0" tIns="0" rIns="0" bIns="0" rtlCol="0">
            <a:spAutoFit/>
          </a:bodyPr>
          <a:lstStyle/>
          <a:p>
            <a:r>
              <a:rPr lang="en-US" sz="1200" dirty="0" smtClean="0">
                <a:solidFill>
                  <a:schemeClr val="accent2"/>
                </a:solidFill>
                <a:cs typeface="Source Sans Pro"/>
              </a:rPr>
              <a:t>Select Participants, </a:t>
            </a:r>
          </a:p>
          <a:p>
            <a:r>
              <a:rPr lang="en-US" sz="1200" dirty="0" smtClean="0">
                <a:solidFill>
                  <a:schemeClr val="accent2"/>
                </a:solidFill>
                <a:cs typeface="Source Sans Pro"/>
              </a:rPr>
              <a:t>Chat, or </a:t>
            </a:r>
            <a:r>
              <a:rPr lang="en-US" sz="1200" dirty="0" smtClean="0">
                <a:solidFill>
                  <a:schemeClr val="accent2"/>
                </a:solidFill>
                <a:cs typeface="Source Sans Pro"/>
              </a:rPr>
              <a:t>Notes from this </a:t>
            </a:r>
          </a:p>
          <a:p>
            <a:r>
              <a:rPr lang="en-US" sz="1200" dirty="0" smtClean="0">
                <a:solidFill>
                  <a:schemeClr val="accent2"/>
                </a:solidFill>
                <a:cs typeface="Source Sans Pro"/>
              </a:rPr>
              <a:t>side of the navigation bar</a:t>
            </a:r>
          </a:p>
          <a:p>
            <a:r>
              <a:rPr lang="en-US" sz="1200" dirty="0" smtClean="0">
                <a:solidFill>
                  <a:schemeClr val="accent2"/>
                </a:solidFill>
                <a:cs typeface="Source Sans Pro"/>
              </a:rPr>
              <a:t>to </a:t>
            </a:r>
            <a:r>
              <a:rPr lang="en-US" sz="1200" dirty="0" smtClean="0">
                <a:solidFill>
                  <a:schemeClr val="accent2"/>
                </a:solidFill>
                <a:cs typeface="Source Sans Pro"/>
              </a:rPr>
              <a:t>add them</a:t>
            </a:r>
          </a:p>
          <a:p>
            <a:r>
              <a:rPr lang="en-US" sz="1200" dirty="0">
                <a:solidFill>
                  <a:schemeClr val="accent2"/>
                </a:solidFill>
                <a:cs typeface="Source Sans Pro"/>
              </a:rPr>
              <a:t>t</a:t>
            </a:r>
            <a:r>
              <a:rPr lang="en-US" sz="1200" dirty="0" smtClean="0">
                <a:solidFill>
                  <a:schemeClr val="accent2"/>
                </a:solidFill>
                <a:cs typeface="Source Sans Pro"/>
              </a:rPr>
              <a:t>o the left hand side of </a:t>
            </a:r>
          </a:p>
          <a:p>
            <a:r>
              <a:rPr lang="en-US" sz="1200" dirty="0" smtClean="0">
                <a:solidFill>
                  <a:schemeClr val="accent2"/>
                </a:solidFill>
                <a:cs typeface="Source Sans Pro"/>
              </a:rPr>
              <a:t>your screen</a:t>
            </a:r>
            <a:r>
              <a:rPr lang="en-US" sz="1200" dirty="0" smtClean="0">
                <a:solidFill>
                  <a:schemeClr val="accent2"/>
                </a:solidFill>
                <a:cs typeface="Source Sans Pro"/>
              </a:rPr>
              <a:t>. </a:t>
            </a:r>
          </a:p>
          <a:p>
            <a:endParaRPr lang="en-US" sz="1200" dirty="0">
              <a:solidFill>
                <a:schemeClr val="accent2"/>
              </a:solidFill>
              <a:cs typeface="Source Sans Pro"/>
            </a:endParaRPr>
          </a:p>
          <a:p>
            <a:r>
              <a:rPr lang="en-US" sz="1200" dirty="0" smtClean="0">
                <a:solidFill>
                  <a:schemeClr val="accent2"/>
                </a:solidFill>
                <a:cs typeface="Source Sans Pro"/>
              </a:rPr>
              <a:t>Please note:</a:t>
            </a:r>
          </a:p>
          <a:p>
            <a:endParaRPr lang="en-US" sz="1200" dirty="0">
              <a:solidFill>
                <a:schemeClr val="accent2"/>
              </a:solidFill>
              <a:cs typeface="Source Sans Pro"/>
            </a:endParaRPr>
          </a:p>
          <a:p>
            <a:pPr marL="171450" indent="-171450">
              <a:buFont typeface="Arial" charset="0"/>
              <a:buChar char="•"/>
            </a:pPr>
            <a:r>
              <a:rPr lang="en-US" sz="1200" dirty="0" smtClean="0">
                <a:solidFill>
                  <a:schemeClr val="accent2"/>
                </a:solidFill>
                <a:cs typeface="Source Sans Pro"/>
              </a:rPr>
              <a:t>The Notes feature is not </a:t>
            </a:r>
          </a:p>
          <a:p>
            <a:r>
              <a:rPr lang="en-US" sz="1200" dirty="0" smtClean="0">
                <a:solidFill>
                  <a:schemeClr val="accent2"/>
                </a:solidFill>
                <a:cs typeface="Source Sans Pro"/>
              </a:rPr>
              <a:t>available for all sessions </a:t>
            </a:r>
          </a:p>
          <a:p>
            <a:r>
              <a:rPr lang="en-US" sz="1200" dirty="0" smtClean="0">
                <a:solidFill>
                  <a:schemeClr val="accent2"/>
                </a:solidFill>
                <a:cs typeface="Source Sans Pro"/>
              </a:rPr>
              <a:t>and a Whiteboard is used</a:t>
            </a:r>
          </a:p>
          <a:p>
            <a:r>
              <a:rPr lang="en-US" sz="1200" dirty="0" smtClean="0">
                <a:solidFill>
                  <a:schemeClr val="accent2"/>
                </a:solidFill>
                <a:cs typeface="Source Sans Pro"/>
              </a:rPr>
              <a:t>In it’s place.</a:t>
            </a:r>
          </a:p>
          <a:p>
            <a:endParaRPr lang="en-US" sz="1200" dirty="0">
              <a:solidFill>
                <a:schemeClr val="accent2"/>
              </a:solidFill>
              <a:cs typeface="Source Sans Pro"/>
            </a:endParaRPr>
          </a:p>
          <a:p>
            <a:pPr marL="171450" indent="-171450">
              <a:buFont typeface="Arial" charset="0"/>
              <a:buChar char="•"/>
            </a:pPr>
            <a:r>
              <a:rPr lang="en-US" sz="1200" dirty="0" smtClean="0">
                <a:solidFill>
                  <a:schemeClr val="accent2"/>
                </a:solidFill>
                <a:cs typeface="Source Sans Pro"/>
              </a:rPr>
              <a:t>Users can not view the  </a:t>
            </a:r>
          </a:p>
          <a:p>
            <a:r>
              <a:rPr lang="en-US" sz="1200" dirty="0" smtClean="0">
                <a:solidFill>
                  <a:schemeClr val="accent2"/>
                </a:solidFill>
                <a:cs typeface="Source Sans Pro"/>
              </a:rPr>
              <a:t>contents </a:t>
            </a:r>
            <a:r>
              <a:rPr lang="en-US" sz="1200" dirty="0">
                <a:solidFill>
                  <a:schemeClr val="accent2"/>
                </a:solidFill>
                <a:cs typeface="Source Sans Pro"/>
              </a:rPr>
              <a:t>of chat pod</a:t>
            </a:r>
          </a:p>
          <a:p>
            <a:r>
              <a:rPr lang="en-US" sz="1200" dirty="0" smtClean="0">
                <a:solidFill>
                  <a:schemeClr val="accent2"/>
                </a:solidFill>
                <a:cs typeface="Source Sans Pro"/>
              </a:rPr>
              <a:t>which </a:t>
            </a:r>
            <a:r>
              <a:rPr lang="en-US" sz="1200" dirty="0">
                <a:solidFill>
                  <a:schemeClr val="accent2"/>
                </a:solidFill>
                <a:cs typeface="Source Sans Pro"/>
              </a:rPr>
              <a:t>occurred prior to</a:t>
            </a:r>
          </a:p>
          <a:p>
            <a:r>
              <a:rPr lang="en-US" sz="1200" dirty="0" smtClean="0">
                <a:solidFill>
                  <a:schemeClr val="accent2"/>
                </a:solidFill>
                <a:cs typeface="Source Sans Pro"/>
              </a:rPr>
              <a:t>their </a:t>
            </a:r>
            <a:r>
              <a:rPr lang="en-US" sz="1200" dirty="0">
                <a:solidFill>
                  <a:schemeClr val="accent2"/>
                </a:solidFill>
                <a:cs typeface="Source Sans Pro"/>
              </a:rPr>
              <a:t>entry into the </a:t>
            </a:r>
          </a:p>
          <a:p>
            <a:r>
              <a:rPr lang="en-US" sz="1200" dirty="0" smtClean="0">
                <a:solidFill>
                  <a:schemeClr val="accent2"/>
                </a:solidFill>
                <a:cs typeface="Source Sans Pro"/>
              </a:rPr>
              <a:t>Session.</a:t>
            </a:r>
          </a:p>
          <a:p>
            <a:r>
              <a:rPr lang="en-US" sz="1200" dirty="0" smtClean="0">
                <a:solidFill>
                  <a:schemeClr val="accent2"/>
                </a:solidFill>
                <a:cs typeface="Source Sans Pro"/>
              </a:rPr>
              <a:t> </a:t>
            </a:r>
            <a:endParaRPr lang="en-US" sz="1200" dirty="0" smtClean="0">
              <a:solidFill>
                <a:schemeClr val="accent2"/>
              </a:solidFill>
              <a:cs typeface="Source Sans Pro"/>
            </a:endParaRPr>
          </a:p>
        </p:txBody>
      </p:sp>
      <p:sp>
        <p:nvSpPr>
          <p:cNvPr id="4" name="Right Arrow 3"/>
          <p:cNvSpPr/>
          <p:nvPr/>
        </p:nvSpPr>
        <p:spPr>
          <a:xfrm flipV="1">
            <a:off x="1621765" y="2075146"/>
            <a:ext cx="430549" cy="202227"/>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778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ICANN PPT_Arial_16x9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_16x9 20170601.potx" id="{6DCE996D-886D-4310-B448-1ACF06EC9706}" vid="{B8D7A136-CA80-4520-9EC3-55CACFEC00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 PPT Template_16x9 20170601 (11)</Template>
  <TotalTime>184</TotalTime>
  <Words>704</Words>
  <Application>Microsoft Macintosh PowerPoint</Application>
  <PresentationFormat>Widescreen</PresentationFormat>
  <Paragraphs>99</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ＭＳ Ｐゴシック</vt:lpstr>
      <vt:lpstr>Segoe UI</vt:lpstr>
      <vt:lpstr>Source Sans Pro</vt:lpstr>
      <vt:lpstr>Wingdings</vt:lpstr>
      <vt:lpstr>Arial</vt:lpstr>
      <vt:lpstr>ICANN PPT_Arial_16x9_June 2017_potx</vt:lpstr>
      <vt:lpstr>WebEx Participant Guide</vt:lpstr>
      <vt:lpstr>Meeting Invite  The WebEx Meeting invite may have several views dependent on how the meeting is scheduled by the Host.  The invite will have the link needed to join the meeting room as seen below in a simple Webex invite.  </vt:lpstr>
      <vt:lpstr>Meeting Invite  The WebEx Meeting invite may have several views dependent on how the meeting is scheduled by the Host.  The invite will have the link needed to join the meeting room.  More complex invites might look like the one seen here. </vt:lpstr>
      <vt:lpstr>Log into WebEx as a Participant</vt:lpstr>
      <vt:lpstr>Log into WebEx as a Participant</vt:lpstr>
      <vt:lpstr>Connecting Audio and Video  After joining the meeting you will be given several options to connect your audio and/or video.  Options may vary depending on the Meeting Host’s preferences.  Use the drop down menu to make your selection.  </vt:lpstr>
      <vt:lpstr>Connecting Audio  Select how you would like to connect your audio to the conference room.  The list of options may be different depending on the Host’s preferences. </vt:lpstr>
      <vt:lpstr>Connecting Video  Select how you would like to connect your video to the conference room.  The list of options may be different depending on the Host’s preferences. </vt:lpstr>
      <vt:lpstr>Participating in the Meeting  The participant view of the meeting will look something like this:     </vt:lpstr>
      <vt:lpstr>Participating in the Meeting  Depending on the Host’s preferences, participants will be able to mute and unmute themselves, share their webcam, raise their hand to ask a question, submit feedback via emoji, chat with the group or individuals, etc.  Here are some examples of what you may see:     </vt:lpstr>
      <vt:lpstr>Participating in the Meeting  Depending on the Host’s preferences, participants will be able to mute and unmute themselves, share their webcam, raise their hand to ask a question, submit feedback via emoji, chat with the group or individuals, etc.  Here are some examples of what you may see:   mo</vt:lpstr>
      <vt:lpstr>Engage with ICANN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Microsoft Office User</dc:creator>
  <cp:lastModifiedBy>Microsoft Office User</cp:lastModifiedBy>
  <cp:revision>15</cp:revision>
  <cp:lastPrinted>2017-01-26T19:29:02Z</cp:lastPrinted>
  <dcterms:created xsi:type="dcterms:W3CDTF">2018-03-23T22:17:26Z</dcterms:created>
  <dcterms:modified xsi:type="dcterms:W3CDTF">2018-03-28T04:06:58Z</dcterms:modified>
</cp:coreProperties>
</file>