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93" r:id="rId3"/>
    <p:sldId id="304" r:id="rId4"/>
    <p:sldId id="300" r:id="rId5"/>
    <p:sldId id="295" r:id="rId6"/>
    <p:sldId id="294" r:id="rId7"/>
    <p:sldId id="271" r:id="rId8"/>
    <p:sldId id="272" r:id="rId9"/>
    <p:sldId id="260" r:id="rId10"/>
    <p:sldId id="261" r:id="rId11"/>
    <p:sldId id="262" r:id="rId12"/>
    <p:sldId id="263" r:id="rId13"/>
    <p:sldId id="264" r:id="rId14"/>
    <p:sldId id="265" r:id="rId15"/>
    <p:sldId id="266" r:id="rId16"/>
    <p:sldId id="267" r:id="rId17"/>
    <p:sldId id="268" r:id="rId18"/>
    <p:sldId id="269" r:id="rId19"/>
    <p:sldId id="2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707" autoAdjust="0"/>
  </p:normalViewPr>
  <p:slideViewPr>
    <p:cSldViewPr>
      <p:cViewPr varScale="1">
        <p:scale>
          <a:sx n="82" d="100"/>
          <a:sy n="82" d="100"/>
        </p:scale>
        <p:origin x="1474"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0" d="100"/>
          <a:sy n="60" d="100"/>
        </p:scale>
        <p:origin x="-249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6920A3-0FE8-4BBC-9EB9-E0F4FAAC8EB7}" type="datetimeFigureOut">
              <a:rPr lang="en-US" smtClean="0"/>
              <a:t>8/17/2018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826DBD-F781-4B63-9CE5-7AC663F3F4BF}" type="slidenum">
              <a:rPr lang="en-US" smtClean="0"/>
              <a:t>‹#›</a:t>
            </a:fld>
            <a:endParaRPr lang="en-US"/>
          </a:p>
        </p:txBody>
      </p:sp>
    </p:spTree>
    <p:extLst>
      <p:ext uri="{BB962C8B-B14F-4D97-AF65-F5344CB8AC3E}">
        <p14:creationId xmlns:p14="http://schemas.microsoft.com/office/powerpoint/2010/main" val="2255749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dirty="0"/>
              <a:t>You can enter your name or your business name or both.  If you enter both, the system will use the business name as the Username.  The format of the Username will be </a:t>
            </a:r>
            <a:r>
              <a:rPr lang="en-US" dirty="0" err="1"/>
              <a:t>XXBusinessNameAsYouEnterIt</a:t>
            </a:r>
            <a:r>
              <a:rPr lang="en-US" dirty="0"/>
              <a:t>.  If you only enter a personal name, your Username will be </a:t>
            </a:r>
            <a:r>
              <a:rPr lang="en-US" dirty="0" err="1"/>
              <a:t>FMLast</a:t>
            </a:r>
            <a:r>
              <a:rPr lang="en-US" dirty="0"/>
              <a:t>.  An empty Middle Initial will become “X”.  Once you create your account name, you can always contact us to add or amend the business name.</a:t>
            </a:r>
          </a:p>
          <a:p>
            <a:pPr marL="171450" indent="-171450">
              <a:buFont typeface="Arial" pitchFamily="34" charset="0"/>
              <a:buChar char="•"/>
            </a:pPr>
            <a:r>
              <a:rPr lang="en-US" dirty="0"/>
              <a:t>If you are an attorney, consider if you will be sharing an account with other firm members or if you will have your own before you set up a username.  Usernames are unique.</a:t>
            </a:r>
          </a:p>
          <a:p>
            <a:pPr marL="171450" indent="-171450">
              <a:buFont typeface="Arial" pitchFamily="34" charset="0"/>
              <a:buChar char="•"/>
            </a:pPr>
            <a:r>
              <a:rPr lang="en-US" dirty="0"/>
              <a:t>Contact any case coordinator for assistance, or email domaindispute@adrforum.com.</a:t>
            </a:r>
          </a:p>
        </p:txBody>
      </p:sp>
      <p:sp>
        <p:nvSpPr>
          <p:cNvPr id="4" name="Slide Number Placeholder 3"/>
          <p:cNvSpPr>
            <a:spLocks noGrp="1"/>
          </p:cNvSpPr>
          <p:nvPr>
            <p:ph type="sldNum" sz="quarter" idx="10"/>
          </p:nvPr>
        </p:nvSpPr>
        <p:spPr/>
        <p:txBody>
          <a:bodyPr/>
          <a:lstStyle/>
          <a:p>
            <a:fld id="{52826DBD-F781-4B63-9CE5-7AC663F3F4BF}" type="slidenum">
              <a:rPr lang="en-US" smtClean="0"/>
              <a:t>5</a:t>
            </a:fld>
            <a:endParaRPr lang="en-US"/>
          </a:p>
        </p:txBody>
      </p:sp>
    </p:spTree>
    <p:extLst>
      <p:ext uri="{BB962C8B-B14F-4D97-AF65-F5344CB8AC3E}">
        <p14:creationId xmlns:p14="http://schemas.microsoft.com/office/powerpoint/2010/main" val="2231326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Domain names are validated.  You are unable to enter:</a:t>
            </a:r>
          </a:p>
          <a:p>
            <a:r>
              <a:rPr lang="en-US" dirty="0" err="1"/>
              <a:t>gTLDs</a:t>
            </a:r>
            <a:r>
              <a:rPr lang="en-US" dirty="0"/>
              <a:t> that existed before Jan 1, 2013</a:t>
            </a:r>
          </a:p>
          <a:p>
            <a:r>
              <a:rPr lang="en-US" dirty="0" err="1"/>
              <a:t>ccTLDs</a:t>
            </a:r>
            <a:r>
              <a:rPr lang="en-US" dirty="0"/>
              <a:t> that have not expressly adopted the URS</a:t>
            </a:r>
          </a:p>
          <a:p>
            <a:r>
              <a:rPr lang="en-US" dirty="0"/>
              <a:t>New </a:t>
            </a:r>
            <a:r>
              <a:rPr lang="en-US" dirty="0" err="1"/>
              <a:t>gTLDs</a:t>
            </a:r>
            <a:r>
              <a:rPr lang="en-US" dirty="0"/>
              <a:t> that are not available for registration</a:t>
            </a:r>
          </a:p>
          <a:p>
            <a:r>
              <a:rPr lang="en-US" dirty="0"/>
              <a:t>Third- or higher-level domains</a:t>
            </a:r>
          </a:p>
          <a:p>
            <a:endParaRPr lang="en-US" dirty="0"/>
          </a:p>
          <a:p>
            <a:br>
              <a:rPr lang="en-US" dirty="0"/>
            </a:br>
            <a:r>
              <a:rPr lang="en-US" dirty="0"/>
              <a:t>IDNs are supported at the first and second levels.</a:t>
            </a:r>
          </a:p>
          <a:p>
            <a:endParaRPr lang="en-US" dirty="0"/>
          </a:p>
          <a:p>
            <a:r>
              <a:rPr lang="en-US" dirty="0"/>
              <a:t>DO NOT enter other strings to “get around” the validation.  There is no way to amend your complaint and your complaint will ONLY proceed against the domain name(s) you enter.</a:t>
            </a:r>
          </a:p>
          <a:p>
            <a:endParaRPr lang="en-US" dirty="0"/>
          </a:p>
        </p:txBody>
      </p:sp>
      <p:sp>
        <p:nvSpPr>
          <p:cNvPr id="4" name="Slide Number Placeholder 3"/>
          <p:cNvSpPr>
            <a:spLocks noGrp="1"/>
          </p:cNvSpPr>
          <p:nvPr>
            <p:ph type="sldNum" sz="quarter" idx="10"/>
          </p:nvPr>
        </p:nvSpPr>
        <p:spPr/>
        <p:txBody>
          <a:bodyPr/>
          <a:lstStyle/>
          <a:p>
            <a:fld id="{52826DBD-F781-4B63-9CE5-7AC663F3F4BF}" type="slidenum">
              <a:rPr lang="en-US" smtClean="0"/>
              <a:t>9</a:t>
            </a:fld>
            <a:endParaRPr lang="en-US"/>
          </a:p>
        </p:txBody>
      </p:sp>
    </p:spTree>
    <p:extLst>
      <p:ext uri="{BB962C8B-B14F-4D97-AF65-F5344CB8AC3E}">
        <p14:creationId xmlns:p14="http://schemas.microsoft.com/office/powerpoint/2010/main" val="2685353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Enter the Trademark and Goods and Services in the boxes provided.</a:t>
            </a:r>
          </a:p>
          <a:p>
            <a:r>
              <a:rPr lang="en-US" dirty="0"/>
              <a:t>For each domain name, you need to enter the TM(s) that apply to that DN.</a:t>
            </a:r>
          </a:p>
          <a:p>
            <a:r>
              <a:rPr lang="en-US" dirty="0"/>
              <a:t>In the upload section</a:t>
            </a:r>
          </a:p>
          <a:p>
            <a:pPr marL="171450" indent="-171450">
              <a:buFont typeface="Arial" pitchFamily="34" charset="0"/>
              <a:buChar char="•"/>
            </a:pPr>
            <a:r>
              <a:rPr lang="en-US" dirty="0"/>
              <a:t>upload a single file for the TM registration for the mark relating to that domain name.  </a:t>
            </a:r>
          </a:p>
          <a:p>
            <a:pPr marL="171450" indent="-171450">
              <a:buFont typeface="Arial" pitchFamily="34" charset="0"/>
              <a:buChar char="•"/>
            </a:pPr>
            <a:r>
              <a:rPr lang="en-US" dirty="0"/>
              <a:t>Upload a single screenshot/file demonstrating what that domain name is being used for.</a:t>
            </a:r>
          </a:p>
          <a:p>
            <a:pPr marL="171450" indent="-171450">
              <a:buFont typeface="Arial" pitchFamily="34" charset="0"/>
              <a:buChar char="•"/>
            </a:pPr>
            <a:r>
              <a:rPr lang="en-US" dirty="0"/>
              <a:t>Upload a proof of use.  This can be the TMCH validation key.</a:t>
            </a:r>
          </a:p>
          <a:p>
            <a:pPr marL="171450" indent="-171450">
              <a:buFont typeface="Arial" pitchFamily="34" charset="0"/>
              <a:buChar char="•"/>
            </a:pPr>
            <a:endParaRPr lang="en-US" dirty="0"/>
          </a:p>
          <a:p>
            <a:r>
              <a:rPr lang="en-US" dirty="0"/>
              <a:t>If the same information applies to more than one domain name, you can upload the same file as many times as is applicable.</a:t>
            </a:r>
          </a:p>
        </p:txBody>
      </p:sp>
      <p:sp>
        <p:nvSpPr>
          <p:cNvPr id="4" name="Slide Number Placeholder 3"/>
          <p:cNvSpPr>
            <a:spLocks noGrp="1"/>
          </p:cNvSpPr>
          <p:nvPr>
            <p:ph type="sldNum" sz="quarter" idx="10"/>
          </p:nvPr>
        </p:nvSpPr>
        <p:spPr/>
        <p:txBody>
          <a:bodyPr/>
          <a:lstStyle/>
          <a:p>
            <a:fld id="{52826DBD-F781-4B63-9CE5-7AC663F3F4BF}" type="slidenum">
              <a:rPr lang="en-US" smtClean="0"/>
              <a:t>14</a:t>
            </a:fld>
            <a:endParaRPr lang="en-US"/>
          </a:p>
        </p:txBody>
      </p:sp>
    </p:spTree>
    <p:extLst>
      <p:ext uri="{BB962C8B-B14F-4D97-AF65-F5344CB8AC3E}">
        <p14:creationId xmlns:p14="http://schemas.microsoft.com/office/powerpoint/2010/main" val="16848582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6633" name="Picture 9" descr="brxbxp71575"/>
          <p:cNvPicPr>
            <a:picLocks noChangeAspect="1" noChangeArrowheads="1"/>
          </p:cNvPicPr>
          <p:nvPr/>
        </p:nvPicPr>
        <p:blipFill>
          <a:blip r:embed="rId3"/>
          <a:srcRect l="4543" t="-5542" r="7408"/>
          <a:stretch>
            <a:fillRect/>
          </a:stretch>
        </p:blipFill>
        <p:spPr bwMode="auto">
          <a:xfrm>
            <a:off x="-9525" y="1352550"/>
            <a:ext cx="2667000" cy="2066925"/>
          </a:xfrm>
          <a:prstGeom prst="rect">
            <a:avLst/>
          </a:prstGeom>
          <a:noFill/>
        </p:spPr>
      </p:pic>
      <p:sp>
        <p:nvSpPr>
          <p:cNvPr id="26635" name="Rectangle 11"/>
          <p:cNvSpPr>
            <a:spLocks noChangeArrowheads="1"/>
          </p:cNvSpPr>
          <p:nvPr/>
        </p:nvSpPr>
        <p:spPr bwMode="auto">
          <a:xfrm>
            <a:off x="0" y="1243013"/>
            <a:ext cx="9144000" cy="228600"/>
          </a:xfrm>
          <a:prstGeom prst="rect">
            <a:avLst/>
          </a:prstGeom>
          <a:solidFill>
            <a:srgbClr val="003066"/>
          </a:solidFill>
          <a:ln w="9525">
            <a:solidFill>
              <a:srgbClr val="003066"/>
            </a:solidFill>
            <a:miter lim="800000"/>
            <a:headEnd/>
            <a:tailEnd/>
          </a:ln>
          <a:effectLst/>
        </p:spPr>
        <p:txBody>
          <a:bodyPr wrap="none" anchor="ctr"/>
          <a:lstStyle/>
          <a:p>
            <a:pPr algn="ctr"/>
            <a:endParaRPr lang="en-US">
              <a:solidFill>
                <a:srgbClr val="003066"/>
              </a:solidFill>
            </a:endParaRPr>
          </a:p>
        </p:txBody>
      </p:sp>
      <p:sp>
        <p:nvSpPr>
          <p:cNvPr id="26640" name="Rectangle 16"/>
          <p:cNvSpPr>
            <a:spLocks noGrp="1" noChangeArrowheads="1"/>
          </p:cNvSpPr>
          <p:nvPr>
            <p:ph type="ctrTitle" sz="quarter"/>
          </p:nvPr>
        </p:nvSpPr>
        <p:spPr>
          <a:xfrm>
            <a:off x="2743200" y="1905000"/>
            <a:ext cx="6324600" cy="1470025"/>
          </a:xfrm>
        </p:spPr>
        <p:txBody>
          <a:bodyPr/>
          <a:lstStyle>
            <a:lvl1pPr algn="ctr">
              <a:defRPr sz="2400">
                <a:solidFill>
                  <a:schemeClr val="bg1"/>
                </a:solidFill>
              </a:defRPr>
            </a:lvl1pPr>
          </a:lstStyle>
          <a:p>
            <a:r>
              <a:rPr lang="en-US"/>
              <a:t>Click to edit Master title style</a:t>
            </a:r>
          </a:p>
        </p:txBody>
      </p:sp>
      <p:sp>
        <p:nvSpPr>
          <p:cNvPr id="26641" name="Rectangle 17"/>
          <p:cNvSpPr>
            <a:spLocks noGrp="1" noChangeArrowheads="1"/>
          </p:cNvSpPr>
          <p:nvPr>
            <p:ph type="subTitle" sz="quarter" idx="1"/>
          </p:nvPr>
        </p:nvSpPr>
        <p:spPr>
          <a:xfrm>
            <a:off x="457200" y="4800600"/>
            <a:ext cx="6400800" cy="1752600"/>
          </a:xfrm>
        </p:spPr>
        <p:txBody>
          <a:bodyPr/>
          <a:lstStyle>
            <a:lvl1pPr marL="0" indent="0">
              <a:buFont typeface="Wingdings" pitchFamily="2" charset="2"/>
              <a:buNone/>
              <a:defRPr sz="1800">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CDA7748-F7B7-44AB-9F0E-D420D460DE1D}" type="datetimeFigureOut">
              <a:rPr lang="en-US" smtClean="0"/>
              <a:t>8/17/2018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C88188-793F-41B2-8584-FF8BE2D7F4C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CDA7748-F7B7-44AB-9F0E-D420D460DE1D}" type="datetimeFigureOut">
              <a:rPr lang="en-US" smtClean="0"/>
              <a:t>8/17/2018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C88188-793F-41B2-8584-FF8BE2D7F4C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6633" name="Picture 9" descr="brxbxp71575"/>
          <p:cNvPicPr>
            <a:picLocks noChangeAspect="1" noChangeArrowheads="1"/>
          </p:cNvPicPr>
          <p:nvPr userDrawn="1"/>
        </p:nvPicPr>
        <p:blipFill>
          <a:blip r:embed="rId3"/>
          <a:srcRect l="4543" t="-5542" r="7408"/>
          <a:stretch>
            <a:fillRect/>
          </a:stretch>
        </p:blipFill>
        <p:spPr bwMode="auto">
          <a:xfrm>
            <a:off x="-9525" y="1352550"/>
            <a:ext cx="2667000" cy="2066925"/>
          </a:xfrm>
          <a:prstGeom prst="rect">
            <a:avLst/>
          </a:prstGeom>
          <a:noFill/>
        </p:spPr>
      </p:pic>
      <p:sp>
        <p:nvSpPr>
          <p:cNvPr id="26635" name="Rectangle 11"/>
          <p:cNvSpPr>
            <a:spLocks noChangeArrowheads="1"/>
          </p:cNvSpPr>
          <p:nvPr userDrawn="1"/>
        </p:nvSpPr>
        <p:spPr bwMode="auto">
          <a:xfrm>
            <a:off x="0" y="1243013"/>
            <a:ext cx="9144000" cy="228600"/>
          </a:xfrm>
          <a:prstGeom prst="rect">
            <a:avLst/>
          </a:prstGeom>
          <a:solidFill>
            <a:srgbClr val="003066"/>
          </a:solidFill>
          <a:ln w="9525">
            <a:solidFill>
              <a:srgbClr val="003066"/>
            </a:solidFill>
            <a:miter lim="800000"/>
            <a:headEnd/>
            <a:tailEnd/>
          </a:ln>
          <a:effectLst/>
        </p:spPr>
        <p:txBody>
          <a:bodyPr wrap="none" anchor="ctr"/>
          <a:lstStyle/>
          <a:p>
            <a:pPr algn="ctr" fontAlgn="base">
              <a:spcBef>
                <a:spcPct val="0"/>
              </a:spcBef>
              <a:spcAft>
                <a:spcPct val="0"/>
              </a:spcAft>
            </a:pPr>
            <a:endParaRPr lang="en-US">
              <a:solidFill>
                <a:srgbClr val="003066"/>
              </a:solidFill>
            </a:endParaRPr>
          </a:p>
        </p:txBody>
      </p:sp>
      <p:sp>
        <p:nvSpPr>
          <p:cNvPr id="26640" name="Rectangle 16"/>
          <p:cNvSpPr>
            <a:spLocks noGrp="1" noChangeArrowheads="1"/>
          </p:cNvSpPr>
          <p:nvPr>
            <p:ph type="ctrTitle" sz="quarter"/>
          </p:nvPr>
        </p:nvSpPr>
        <p:spPr>
          <a:xfrm>
            <a:off x="2743200" y="1905000"/>
            <a:ext cx="6324600" cy="1470025"/>
          </a:xfrm>
        </p:spPr>
        <p:txBody>
          <a:bodyPr/>
          <a:lstStyle>
            <a:lvl1pPr algn="ctr">
              <a:defRPr sz="2400">
                <a:solidFill>
                  <a:schemeClr val="bg1"/>
                </a:solidFill>
              </a:defRPr>
            </a:lvl1pPr>
          </a:lstStyle>
          <a:p>
            <a:r>
              <a:rPr lang="en-US"/>
              <a:t>Title Goes Here</a:t>
            </a:r>
            <a:br>
              <a:rPr lang="en-US"/>
            </a:br>
            <a:r>
              <a:rPr lang="en-US"/>
              <a:t>And Here</a:t>
            </a:r>
            <a:br>
              <a:rPr lang="en-US"/>
            </a:br>
            <a:r>
              <a:rPr lang="en-US"/>
              <a:t>And Maybe Here Too</a:t>
            </a:r>
          </a:p>
        </p:txBody>
      </p:sp>
      <p:sp>
        <p:nvSpPr>
          <p:cNvPr id="26641" name="Rectangle 17"/>
          <p:cNvSpPr>
            <a:spLocks noGrp="1" noChangeArrowheads="1"/>
          </p:cNvSpPr>
          <p:nvPr>
            <p:ph type="subTitle" sz="quarter" idx="1"/>
          </p:nvPr>
        </p:nvSpPr>
        <p:spPr>
          <a:xfrm>
            <a:off x="457200" y="4800600"/>
            <a:ext cx="6400800" cy="1752600"/>
          </a:xfrm>
        </p:spPr>
        <p:txBody>
          <a:bodyPr/>
          <a:lstStyle>
            <a:lvl1pPr marL="0" indent="0">
              <a:buFont typeface="Wingdings" pitchFamily="2" charset="2"/>
              <a:buNone/>
              <a:defRPr sz="1800">
                <a:solidFill>
                  <a:schemeClr val="bg1"/>
                </a:solidFill>
              </a:defRPr>
            </a:lvl1pPr>
          </a:lstStyle>
          <a:p>
            <a:r>
              <a:rPr lang="en-US"/>
              <a:t>Presented For</a:t>
            </a:r>
            <a:br>
              <a:rPr lang="en-US"/>
            </a:br>
            <a:r>
              <a:rPr lang="en-US"/>
              <a:t>Date</a:t>
            </a:r>
          </a:p>
          <a:p>
            <a:endParaRPr lang="en-US"/>
          </a:p>
          <a:p>
            <a:r>
              <a:rPr lang="en-US"/>
              <a:t>Presented By</a:t>
            </a:r>
            <a:br>
              <a:rPr lang="en-US"/>
            </a:br>
            <a:r>
              <a:rPr lang="en-US"/>
              <a:t>National Arbitration Forum</a:t>
            </a:r>
          </a:p>
        </p:txBody>
      </p:sp>
    </p:spTree>
    <p:extLst>
      <p:ext uri="{BB962C8B-B14F-4D97-AF65-F5344CB8AC3E}">
        <p14:creationId xmlns:p14="http://schemas.microsoft.com/office/powerpoint/2010/main" val="3153917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82419A7-D1A7-4982-B9FB-C2461495300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1652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A7DCB72-1732-4533-BEF8-8CC1F082F1C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42791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3A95BDD-8155-4CD2-91E2-535B3E193AC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24430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4C12429-26E0-4D7A-B2FE-ECDAE655764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886727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DECAADA-3905-4A79-B078-3746E61CAD8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52157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538600F9-A3C5-4F7A-996A-EA23D190815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77923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2B00733-685D-44EF-A3C9-528A9B44823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65340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3CDA7748-F7B7-44AB-9F0E-D420D460DE1D}" type="datetimeFigureOut">
              <a:rPr lang="en-US" smtClean="0"/>
              <a:t>8/17/2018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C88188-793F-41B2-8584-FF8BE2D7F4C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09E2E92-3DDD-4E58-8FFE-A92E2FB0DBC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9959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432F931-296C-460E-B241-20AA277449D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48036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0514E24-47AD-409C-8912-B7092A23F34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04342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3CDA7748-F7B7-44AB-9F0E-D420D460DE1D}" type="datetimeFigureOut">
              <a:rPr lang="en-US" smtClean="0"/>
              <a:t>8/17/2018</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C88188-793F-41B2-8584-FF8BE2D7F4C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3CDA7748-F7B7-44AB-9F0E-D420D460DE1D}" type="datetimeFigureOut">
              <a:rPr lang="en-US" smtClean="0"/>
              <a:t>8/17/2018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DC88188-793F-41B2-8584-FF8BE2D7F4C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3CDA7748-F7B7-44AB-9F0E-D420D460DE1D}" type="datetimeFigureOut">
              <a:rPr lang="en-US" smtClean="0"/>
              <a:t>8/17/2018</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DC88188-793F-41B2-8584-FF8BE2D7F4C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3CDA7748-F7B7-44AB-9F0E-D420D460DE1D}" type="datetimeFigureOut">
              <a:rPr lang="en-US" smtClean="0"/>
              <a:t>8/17/2018</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DC88188-793F-41B2-8584-FF8BE2D7F4C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CDA7748-F7B7-44AB-9F0E-D420D460DE1D}" type="datetimeFigureOut">
              <a:rPr lang="en-US" smtClean="0"/>
              <a:t>8/17/2018</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7DC88188-793F-41B2-8584-FF8BE2D7F4C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CDA7748-F7B7-44AB-9F0E-D420D460DE1D}" type="datetimeFigureOut">
              <a:rPr lang="en-US" smtClean="0"/>
              <a:t>8/17/2018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DC88188-793F-41B2-8584-FF8BE2D7F4C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3CDA7748-F7B7-44AB-9F0E-D420D460DE1D}" type="datetimeFigureOut">
              <a:rPr lang="en-US" smtClean="0"/>
              <a:t>8/17/2018</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DC88188-793F-41B2-8584-FF8BE2D7F4C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3CDA7748-F7B7-44AB-9F0E-D420D460DE1D}" type="datetimeFigureOut">
              <a:rPr lang="en-US" smtClean="0"/>
              <a:t>8/17/2018</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DC88188-793F-41B2-8584-FF8BE2D7F4C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3600">
          <a:solidFill>
            <a:srgbClr val="003066"/>
          </a:solidFill>
          <a:latin typeface="+mj-lt"/>
          <a:ea typeface="+mj-ea"/>
          <a:cs typeface="+mj-cs"/>
        </a:defRPr>
      </a:lvl1pPr>
      <a:lvl2pPr algn="l" rtl="0" eaLnBrk="1" fontAlgn="base" hangingPunct="1">
        <a:spcBef>
          <a:spcPct val="0"/>
        </a:spcBef>
        <a:spcAft>
          <a:spcPct val="0"/>
        </a:spcAft>
        <a:defRPr sz="3600">
          <a:solidFill>
            <a:srgbClr val="003066"/>
          </a:solidFill>
          <a:latin typeface="Arial" charset="0"/>
        </a:defRPr>
      </a:lvl2pPr>
      <a:lvl3pPr algn="l" rtl="0" eaLnBrk="1" fontAlgn="base" hangingPunct="1">
        <a:spcBef>
          <a:spcPct val="0"/>
        </a:spcBef>
        <a:spcAft>
          <a:spcPct val="0"/>
        </a:spcAft>
        <a:defRPr sz="3600">
          <a:solidFill>
            <a:srgbClr val="003066"/>
          </a:solidFill>
          <a:latin typeface="Arial" charset="0"/>
        </a:defRPr>
      </a:lvl3pPr>
      <a:lvl4pPr algn="l" rtl="0" eaLnBrk="1" fontAlgn="base" hangingPunct="1">
        <a:spcBef>
          <a:spcPct val="0"/>
        </a:spcBef>
        <a:spcAft>
          <a:spcPct val="0"/>
        </a:spcAft>
        <a:defRPr sz="3600">
          <a:solidFill>
            <a:srgbClr val="003066"/>
          </a:solidFill>
          <a:latin typeface="Arial" charset="0"/>
        </a:defRPr>
      </a:lvl4pPr>
      <a:lvl5pPr algn="l" rtl="0" eaLnBrk="1" fontAlgn="base" hangingPunct="1">
        <a:spcBef>
          <a:spcPct val="0"/>
        </a:spcBef>
        <a:spcAft>
          <a:spcPct val="0"/>
        </a:spcAft>
        <a:defRPr sz="3600">
          <a:solidFill>
            <a:srgbClr val="003066"/>
          </a:solidFill>
          <a:latin typeface="Arial" charset="0"/>
        </a:defRPr>
      </a:lvl5pPr>
      <a:lvl6pPr marL="457200" algn="l" rtl="0" eaLnBrk="1" fontAlgn="base" hangingPunct="1">
        <a:spcBef>
          <a:spcPct val="0"/>
        </a:spcBef>
        <a:spcAft>
          <a:spcPct val="0"/>
        </a:spcAft>
        <a:defRPr sz="3600">
          <a:solidFill>
            <a:srgbClr val="003066"/>
          </a:solidFill>
          <a:latin typeface="Arial" charset="0"/>
        </a:defRPr>
      </a:lvl6pPr>
      <a:lvl7pPr marL="914400" algn="l" rtl="0" eaLnBrk="1" fontAlgn="base" hangingPunct="1">
        <a:spcBef>
          <a:spcPct val="0"/>
        </a:spcBef>
        <a:spcAft>
          <a:spcPct val="0"/>
        </a:spcAft>
        <a:defRPr sz="3600">
          <a:solidFill>
            <a:srgbClr val="003066"/>
          </a:solidFill>
          <a:latin typeface="Arial" charset="0"/>
        </a:defRPr>
      </a:lvl7pPr>
      <a:lvl8pPr marL="1371600" algn="l" rtl="0" eaLnBrk="1" fontAlgn="base" hangingPunct="1">
        <a:spcBef>
          <a:spcPct val="0"/>
        </a:spcBef>
        <a:spcAft>
          <a:spcPct val="0"/>
        </a:spcAft>
        <a:defRPr sz="3600">
          <a:solidFill>
            <a:srgbClr val="003066"/>
          </a:solidFill>
          <a:latin typeface="Arial" charset="0"/>
        </a:defRPr>
      </a:lvl8pPr>
      <a:lvl9pPr marL="1828800" algn="l" rtl="0" eaLnBrk="1" fontAlgn="base" hangingPunct="1">
        <a:spcBef>
          <a:spcPct val="0"/>
        </a:spcBef>
        <a:spcAft>
          <a:spcPct val="0"/>
        </a:spcAft>
        <a:defRPr sz="3600">
          <a:solidFill>
            <a:srgbClr val="003066"/>
          </a:solidFill>
          <a:latin typeface="Arial" charset="0"/>
        </a:defRPr>
      </a:lvl9pPr>
    </p:titleStyle>
    <p:bodyStyle>
      <a:lvl1pPr marL="342900" indent="-342900" algn="l" rtl="0" eaLnBrk="1" fontAlgn="base" hangingPunct="1">
        <a:spcBef>
          <a:spcPct val="20000"/>
        </a:spcBef>
        <a:spcAft>
          <a:spcPct val="0"/>
        </a:spcAft>
        <a:buClr>
          <a:srgbClr val="003066"/>
        </a:buClr>
        <a:buFont typeface="Wingdings" pitchFamily="2" charset="2"/>
        <a:buBlip>
          <a:blip r:embed="rId14"/>
        </a:buBlip>
        <a:defRPr sz="2600">
          <a:solidFill>
            <a:schemeClr val="tx1"/>
          </a:solidFill>
          <a:latin typeface="+mn-lt"/>
          <a:ea typeface="+mn-ea"/>
          <a:cs typeface="+mn-cs"/>
        </a:defRPr>
      </a:lvl1pPr>
      <a:lvl2pPr marL="742950" indent="-285750" algn="l" rtl="0" eaLnBrk="1" fontAlgn="base" hangingPunct="1">
        <a:spcBef>
          <a:spcPct val="20000"/>
        </a:spcBef>
        <a:spcAft>
          <a:spcPct val="0"/>
        </a:spcAft>
        <a:buClr>
          <a:srgbClr val="83796C"/>
        </a:buClr>
        <a:buFont typeface="Wingdings" pitchFamily="2" charset="2"/>
        <a:buBlip>
          <a:blip r:embed="rId15"/>
        </a:buBlip>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6DC9824-3DB2-4D43-8C13-B06C87D80EB4}"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7173632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spcBef>
          <a:spcPct val="0"/>
        </a:spcBef>
        <a:spcAft>
          <a:spcPct val="0"/>
        </a:spcAft>
        <a:defRPr sz="3600">
          <a:solidFill>
            <a:srgbClr val="003066"/>
          </a:solidFill>
          <a:latin typeface="+mj-lt"/>
          <a:ea typeface="+mj-ea"/>
          <a:cs typeface="+mj-cs"/>
        </a:defRPr>
      </a:lvl1pPr>
      <a:lvl2pPr algn="l" rtl="0" fontAlgn="base">
        <a:spcBef>
          <a:spcPct val="0"/>
        </a:spcBef>
        <a:spcAft>
          <a:spcPct val="0"/>
        </a:spcAft>
        <a:defRPr sz="3600">
          <a:solidFill>
            <a:srgbClr val="003066"/>
          </a:solidFill>
          <a:latin typeface="Arial" charset="0"/>
        </a:defRPr>
      </a:lvl2pPr>
      <a:lvl3pPr algn="l" rtl="0" fontAlgn="base">
        <a:spcBef>
          <a:spcPct val="0"/>
        </a:spcBef>
        <a:spcAft>
          <a:spcPct val="0"/>
        </a:spcAft>
        <a:defRPr sz="3600">
          <a:solidFill>
            <a:srgbClr val="003066"/>
          </a:solidFill>
          <a:latin typeface="Arial" charset="0"/>
        </a:defRPr>
      </a:lvl3pPr>
      <a:lvl4pPr algn="l" rtl="0" fontAlgn="base">
        <a:spcBef>
          <a:spcPct val="0"/>
        </a:spcBef>
        <a:spcAft>
          <a:spcPct val="0"/>
        </a:spcAft>
        <a:defRPr sz="3600">
          <a:solidFill>
            <a:srgbClr val="003066"/>
          </a:solidFill>
          <a:latin typeface="Arial" charset="0"/>
        </a:defRPr>
      </a:lvl4pPr>
      <a:lvl5pPr algn="l" rtl="0" fontAlgn="base">
        <a:spcBef>
          <a:spcPct val="0"/>
        </a:spcBef>
        <a:spcAft>
          <a:spcPct val="0"/>
        </a:spcAft>
        <a:defRPr sz="3600">
          <a:solidFill>
            <a:srgbClr val="003066"/>
          </a:solidFill>
          <a:latin typeface="Arial" charset="0"/>
        </a:defRPr>
      </a:lvl5pPr>
      <a:lvl6pPr marL="457200" algn="l" rtl="0" fontAlgn="base">
        <a:spcBef>
          <a:spcPct val="0"/>
        </a:spcBef>
        <a:spcAft>
          <a:spcPct val="0"/>
        </a:spcAft>
        <a:defRPr sz="3600">
          <a:solidFill>
            <a:srgbClr val="003066"/>
          </a:solidFill>
          <a:latin typeface="Arial" charset="0"/>
        </a:defRPr>
      </a:lvl6pPr>
      <a:lvl7pPr marL="914400" algn="l" rtl="0" fontAlgn="base">
        <a:spcBef>
          <a:spcPct val="0"/>
        </a:spcBef>
        <a:spcAft>
          <a:spcPct val="0"/>
        </a:spcAft>
        <a:defRPr sz="3600">
          <a:solidFill>
            <a:srgbClr val="003066"/>
          </a:solidFill>
          <a:latin typeface="Arial" charset="0"/>
        </a:defRPr>
      </a:lvl7pPr>
      <a:lvl8pPr marL="1371600" algn="l" rtl="0" fontAlgn="base">
        <a:spcBef>
          <a:spcPct val="0"/>
        </a:spcBef>
        <a:spcAft>
          <a:spcPct val="0"/>
        </a:spcAft>
        <a:defRPr sz="3600">
          <a:solidFill>
            <a:srgbClr val="003066"/>
          </a:solidFill>
          <a:latin typeface="Arial" charset="0"/>
        </a:defRPr>
      </a:lvl8pPr>
      <a:lvl9pPr marL="1828800" algn="l" rtl="0" fontAlgn="base">
        <a:spcBef>
          <a:spcPct val="0"/>
        </a:spcBef>
        <a:spcAft>
          <a:spcPct val="0"/>
        </a:spcAft>
        <a:defRPr sz="3600">
          <a:solidFill>
            <a:srgbClr val="003066"/>
          </a:solidFill>
          <a:latin typeface="Arial" charset="0"/>
        </a:defRPr>
      </a:lvl9pPr>
    </p:titleStyle>
    <p:bodyStyle>
      <a:lvl1pPr marL="342900" indent="-342900" algn="l" rtl="0" fontAlgn="base">
        <a:spcBef>
          <a:spcPct val="20000"/>
        </a:spcBef>
        <a:spcAft>
          <a:spcPct val="0"/>
        </a:spcAft>
        <a:buClr>
          <a:srgbClr val="003066"/>
        </a:buClr>
        <a:buFont typeface="Wingdings" pitchFamily="2" charset="2"/>
        <a:buBlip>
          <a:blip r:embed="rId14"/>
        </a:buBlip>
        <a:defRPr sz="2600">
          <a:solidFill>
            <a:schemeClr val="tx1"/>
          </a:solidFill>
          <a:latin typeface="+mn-lt"/>
          <a:ea typeface="+mn-ea"/>
          <a:cs typeface="+mn-cs"/>
        </a:defRPr>
      </a:lvl1pPr>
      <a:lvl2pPr marL="742950" indent="-285750" algn="l" rtl="0" fontAlgn="base">
        <a:spcBef>
          <a:spcPct val="20000"/>
        </a:spcBef>
        <a:spcAft>
          <a:spcPct val="0"/>
        </a:spcAft>
        <a:buClr>
          <a:srgbClr val="83796C"/>
        </a:buClr>
        <a:buFont typeface="Wingdings" pitchFamily="2" charset="2"/>
        <a:buBlip>
          <a:blip r:embed="rId15"/>
        </a:buBlip>
        <a:defRPr sz="24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hyperlink" Target="http://domains.adrforum.co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p:txBody>
          <a:bodyPr/>
          <a:lstStyle/>
          <a:p>
            <a:r>
              <a:rPr lang="en-US" dirty="0"/>
              <a:t>National Arbitration Form </a:t>
            </a:r>
            <a:br>
              <a:rPr lang="en-US" dirty="0"/>
            </a:br>
            <a:r>
              <a:rPr lang="en-US" dirty="0"/>
              <a:t>Uniform Rapid </a:t>
            </a:r>
            <a:r>
              <a:rPr lang="en-US"/>
              <a:t>Suspension System</a:t>
            </a:r>
            <a:br>
              <a:rPr lang="en-US"/>
            </a:br>
            <a:r>
              <a:rPr lang="en-US"/>
              <a:t>COMPLAINTS</a:t>
            </a:r>
            <a:endParaRPr lang="en-US" dirty="0"/>
          </a:p>
        </p:txBody>
      </p:sp>
      <p:sp>
        <p:nvSpPr>
          <p:cNvPr id="34819" name="Rectangle 3"/>
          <p:cNvSpPr>
            <a:spLocks noGrp="1" noChangeArrowheads="1"/>
          </p:cNvSpPr>
          <p:nvPr>
            <p:ph type="subTitle" idx="1"/>
          </p:nvPr>
        </p:nvSpPr>
        <p:spPr/>
        <p:txBody>
          <a:bodyPr/>
          <a:lstStyle/>
          <a:p>
            <a:r>
              <a:rPr lang="en-US" dirty="0"/>
              <a:t>Procedural Questions?</a:t>
            </a:r>
          </a:p>
          <a:p>
            <a:r>
              <a:rPr lang="en-US" dirty="0"/>
              <a:t>domaindispute@adrforum.com</a:t>
            </a:r>
          </a:p>
        </p:txBody>
      </p:sp>
    </p:spTree>
    <p:extLst>
      <p:ext uri="{BB962C8B-B14F-4D97-AF65-F5344CB8AC3E}">
        <p14:creationId xmlns:p14="http://schemas.microsoft.com/office/powerpoint/2010/main" val="4120822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524" b="13979"/>
          <a:stretch/>
        </p:blipFill>
        <p:spPr bwMode="auto">
          <a:xfrm>
            <a:off x="304799" y="510879"/>
            <a:ext cx="8534399" cy="5242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406900" y="2209800"/>
            <a:ext cx="4114800" cy="1169551"/>
          </a:xfrm>
          <a:prstGeom prst="rect">
            <a:avLst/>
          </a:prstGeom>
          <a:solidFill>
            <a:schemeClr val="bg1"/>
          </a:solidFill>
          <a:ln>
            <a:solidFill>
              <a:schemeClr val="tx1"/>
            </a:solidFill>
            <a:prstDash val="sysDash"/>
          </a:ln>
        </p:spPr>
        <p:txBody>
          <a:bodyPr wrap="square" rtlCol="0">
            <a:spAutoFit/>
          </a:bodyPr>
          <a:lstStyle/>
          <a:p>
            <a:r>
              <a:rPr lang="en-US" sz="1400" dirty="0"/>
              <a:t>If you have logged in as an existing user, this will pre-populate, but you may edit it.  Note that any edits you make will be for this case only.  If you want to make changes to your profile contact the case coordinator.</a:t>
            </a:r>
          </a:p>
        </p:txBody>
      </p:sp>
      <p:grpSp>
        <p:nvGrpSpPr>
          <p:cNvPr id="10" name="Group 9"/>
          <p:cNvGrpSpPr/>
          <p:nvPr/>
        </p:nvGrpSpPr>
        <p:grpSpPr>
          <a:xfrm>
            <a:off x="3429000" y="3581400"/>
            <a:ext cx="5105400" cy="1844189"/>
            <a:chOff x="3429000" y="3870811"/>
            <a:chExt cx="5105400" cy="1844189"/>
          </a:xfrm>
        </p:grpSpPr>
        <p:sp>
          <p:nvSpPr>
            <p:cNvPr id="3" name="TextBox 2"/>
            <p:cNvSpPr txBox="1"/>
            <p:nvPr/>
          </p:nvSpPr>
          <p:spPr>
            <a:xfrm>
              <a:off x="4082970" y="3870811"/>
              <a:ext cx="4451430" cy="738664"/>
            </a:xfrm>
            <a:prstGeom prst="rect">
              <a:avLst/>
            </a:prstGeom>
            <a:noFill/>
            <a:ln>
              <a:solidFill>
                <a:schemeClr val="tx1"/>
              </a:solidFill>
              <a:prstDash val="sysDash"/>
            </a:ln>
          </p:spPr>
          <p:txBody>
            <a:bodyPr wrap="square" rtlCol="0">
              <a:spAutoFit/>
            </a:bodyPr>
            <a:lstStyle/>
            <a:p>
              <a:r>
                <a:rPr lang="en-US" sz="1400" dirty="0"/>
                <a:t>If you have multiple, linked Complainants, you can add another here.  You will be asked to explain the link.</a:t>
              </a:r>
            </a:p>
          </p:txBody>
        </p:sp>
        <p:cxnSp>
          <p:nvCxnSpPr>
            <p:cNvPr id="5" name="Straight Arrow Connector 4"/>
            <p:cNvCxnSpPr/>
            <p:nvPr/>
          </p:nvCxnSpPr>
          <p:spPr>
            <a:xfrm flipH="1">
              <a:off x="3429000" y="4609475"/>
              <a:ext cx="653970" cy="11055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397723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348" b="4368"/>
          <a:stretch/>
        </p:blipFill>
        <p:spPr bwMode="auto">
          <a:xfrm>
            <a:off x="533400" y="647700"/>
            <a:ext cx="7924800" cy="5264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051300" y="2209800"/>
            <a:ext cx="4038600" cy="2862322"/>
          </a:xfrm>
          <a:prstGeom prst="rect">
            <a:avLst/>
          </a:prstGeom>
          <a:solidFill>
            <a:schemeClr val="bg1"/>
          </a:solidFill>
          <a:ln>
            <a:solidFill>
              <a:schemeClr val="tx1"/>
            </a:solidFill>
            <a:prstDash val="sysDash"/>
          </a:ln>
        </p:spPr>
        <p:txBody>
          <a:bodyPr wrap="square" rtlCol="0">
            <a:spAutoFit/>
          </a:bodyPr>
          <a:lstStyle/>
          <a:p>
            <a:r>
              <a:rPr lang="en-US" dirty="0"/>
              <a:t>The Respondent is the entity in the Whois.  If you want to add additional contact information that you have obtained, or information you have for Respondent’s counsel, enter it now.</a:t>
            </a:r>
          </a:p>
          <a:p>
            <a:endParaRPr lang="en-US" dirty="0"/>
          </a:p>
          <a:p>
            <a:r>
              <a:rPr lang="en-US" dirty="0"/>
              <a:t>If you enter one and/or there is more than one Whois record, you will be required to state how the entities are related.</a:t>
            </a:r>
          </a:p>
        </p:txBody>
      </p:sp>
    </p:spTree>
    <p:extLst>
      <p:ext uri="{BB962C8B-B14F-4D97-AF65-F5344CB8AC3E}">
        <p14:creationId xmlns:p14="http://schemas.microsoft.com/office/powerpoint/2010/main" val="83607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190" r="2066" b="13395"/>
          <a:stretch/>
        </p:blipFill>
        <p:spPr bwMode="auto">
          <a:xfrm>
            <a:off x="304800" y="304800"/>
            <a:ext cx="8643257"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19800" y="1219200"/>
            <a:ext cx="2057400" cy="1754326"/>
          </a:xfrm>
          <a:prstGeom prst="rect">
            <a:avLst/>
          </a:prstGeom>
          <a:solidFill>
            <a:schemeClr val="bg1"/>
          </a:solidFill>
          <a:ln>
            <a:solidFill>
              <a:schemeClr val="tx1"/>
            </a:solidFill>
            <a:prstDash val="sysDash"/>
          </a:ln>
        </p:spPr>
        <p:txBody>
          <a:bodyPr wrap="square" rtlCol="0">
            <a:spAutoFit/>
          </a:bodyPr>
          <a:lstStyle/>
          <a:p>
            <a:r>
              <a:rPr lang="en-US" dirty="0"/>
              <a:t>The Complaint is a series of check boxes, per the URS. You have 500 words of explanation.</a:t>
            </a:r>
          </a:p>
        </p:txBody>
      </p:sp>
    </p:spTree>
    <p:extLst>
      <p:ext uri="{BB962C8B-B14F-4D97-AF65-F5344CB8AC3E}">
        <p14:creationId xmlns:p14="http://schemas.microsoft.com/office/powerpoint/2010/main" val="356999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6179" r="1067"/>
          <a:stretch/>
        </p:blipFill>
        <p:spPr bwMode="auto">
          <a:xfrm>
            <a:off x="381000" y="304800"/>
            <a:ext cx="8229600" cy="58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2000" y="1219200"/>
            <a:ext cx="3581400" cy="923330"/>
          </a:xfrm>
          <a:prstGeom prst="rect">
            <a:avLst/>
          </a:prstGeom>
          <a:solidFill>
            <a:schemeClr val="bg1"/>
          </a:solidFill>
          <a:ln>
            <a:solidFill>
              <a:schemeClr val="tx1"/>
            </a:solidFill>
            <a:prstDash val="sysDash"/>
          </a:ln>
        </p:spPr>
        <p:txBody>
          <a:bodyPr wrap="square" rtlCol="0">
            <a:spAutoFit/>
          </a:bodyPr>
          <a:lstStyle/>
          <a:p>
            <a:r>
              <a:rPr lang="en-US" dirty="0"/>
              <a:t>After entering your explanatory text, identify any legal proceedings.</a:t>
            </a:r>
          </a:p>
        </p:txBody>
      </p:sp>
    </p:spTree>
    <p:extLst>
      <p:ext uri="{BB962C8B-B14F-4D97-AF65-F5344CB8AC3E}">
        <p14:creationId xmlns:p14="http://schemas.microsoft.com/office/powerpoint/2010/main" val="21949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1587" r="2158"/>
          <a:stretch/>
        </p:blipFill>
        <p:spPr bwMode="auto">
          <a:xfrm>
            <a:off x="152399" y="381000"/>
            <a:ext cx="8858129" cy="554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943600" y="1905000"/>
            <a:ext cx="2895600" cy="923330"/>
          </a:xfrm>
          <a:prstGeom prst="rect">
            <a:avLst/>
          </a:prstGeom>
          <a:solidFill>
            <a:schemeClr val="bg1"/>
          </a:solidFill>
          <a:ln>
            <a:solidFill>
              <a:schemeClr val="tx1"/>
            </a:solidFill>
            <a:prstDash val="sysDash"/>
          </a:ln>
        </p:spPr>
        <p:txBody>
          <a:bodyPr wrap="square" rtlCol="0">
            <a:spAutoFit/>
          </a:bodyPr>
          <a:lstStyle/>
          <a:p>
            <a:r>
              <a:rPr lang="en-US" dirty="0"/>
              <a:t>For each domain name, enter the information required under URS 1.2.6.</a:t>
            </a:r>
          </a:p>
        </p:txBody>
      </p:sp>
    </p:spTree>
    <p:extLst>
      <p:ext uri="{BB962C8B-B14F-4D97-AF65-F5344CB8AC3E}">
        <p14:creationId xmlns:p14="http://schemas.microsoft.com/office/powerpoint/2010/main" val="254964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6093" r="3357" b="36092"/>
          <a:stretch/>
        </p:blipFill>
        <p:spPr bwMode="auto">
          <a:xfrm>
            <a:off x="533400" y="838200"/>
            <a:ext cx="7773814" cy="485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029200" y="1447800"/>
            <a:ext cx="3048000" cy="2585323"/>
          </a:xfrm>
          <a:prstGeom prst="rect">
            <a:avLst/>
          </a:prstGeom>
          <a:solidFill>
            <a:schemeClr val="bg1"/>
          </a:solidFill>
          <a:ln>
            <a:solidFill>
              <a:schemeClr val="tx1"/>
            </a:solidFill>
            <a:prstDash val="sysDash"/>
          </a:ln>
        </p:spPr>
        <p:txBody>
          <a:bodyPr wrap="square" rtlCol="0">
            <a:spAutoFit/>
          </a:bodyPr>
          <a:lstStyle/>
          <a:p>
            <a:r>
              <a:rPr lang="en-US" dirty="0"/>
              <a:t>The Respondent information will automatically fill in for this domain name.  If not, you will get a message like this one.  The Whois should still be available.  If not, please verify that the domain name is actively registered.</a:t>
            </a:r>
          </a:p>
        </p:txBody>
      </p:sp>
    </p:spTree>
    <p:extLst>
      <p:ext uri="{BB962C8B-B14F-4D97-AF65-F5344CB8AC3E}">
        <p14:creationId xmlns:p14="http://schemas.microsoft.com/office/powerpoint/2010/main" val="23610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7672" b="11638"/>
          <a:stretch/>
        </p:blipFill>
        <p:spPr bwMode="auto">
          <a:xfrm>
            <a:off x="228600" y="381000"/>
            <a:ext cx="8763000" cy="5642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97500" y="1828800"/>
            <a:ext cx="3200400" cy="923330"/>
          </a:xfrm>
          <a:prstGeom prst="rect">
            <a:avLst/>
          </a:prstGeom>
          <a:solidFill>
            <a:schemeClr val="bg1"/>
          </a:solidFill>
          <a:ln>
            <a:solidFill>
              <a:schemeClr val="tx1"/>
            </a:solidFill>
            <a:prstDash val="sysDash"/>
          </a:ln>
        </p:spPr>
        <p:txBody>
          <a:bodyPr wrap="square" rtlCol="0">
            <a:spAutoFit/>
          </a:bodyPr>
          <a:lstStyle/>
          <a:p>
            <a:r>
              <a:rPr lang="en-US" dirty="0"/>
              <a:t>Verify that your information is correct and the case is ready to submit.</a:t>
            </a:r>
          </a:p>
        </p:txBody>
      </p:sp>
    </p:spTree>
    <p:extLst>
      <p:ext uri="{BB962C8B-B14F-4D97-AF65-F5344CB8AC3E}">
        <p14:creationId xmlns:p14="http://schemas.microsoft.com/office/powerpoint/2010/main" val="94186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912" r="1381" b="35510"/>
          <a:stretch/>
        </p:blipFill>
        <p:spPr bwMode="auto">
          <a:xfrm>
            <a:off x="152400" y="990600"/>
            <a:ext cx="8749676" cy="4571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191000" y="2667000"/>
            <a:ext cx="4419600" cy="923330"/>
          </a:xfrm>
          <a:prstGeom prst="rect">
            <a:avLst/>
          </a:prstGeom>
          <a:solidFill>
            <a:schemeClr val="bg1"/>
          </a:solidFill>
          <a:ln>
            <a:solidFill>
              <a:schemeClr val="tx1"/>
            </a:solidFill>
            <a:prstDash val="sysDash"/>
          </a:ln>
        </p:spPr>
        <p:txBody>
          <a:bodyPr wrap="square" rtlCol="0">
            <a:spAutoFit/>
          </a:bodyPr>
          <a:lstStyle/>
          <a:p>
            <a:r>
              <a:rPr lang="en-US" dirty="0"/>
              <a:t>Enter credit card information. Agree that the information entered was true and correct.</a:t>
            </a:r>
          </a:p>
        </p:txBody>
      </p:sp>
    </p:spTree>
    <p:extLst>
      <p:ext uri="{BB962C8B-B14F-4D97-AF65-F5344CB8AC3E}">
        <p14:creationId xmlns:p14="http://schemas.microsoft.com/office/powerpoint/2010/main" val="1277684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045" r="1141" b="25223"/>
          <a:stretch/>
        </p:blipFill>
        <p:spPr bwMode="auto">
          <a:xfrm>
            <a:off x="76200" y="609600"/>
            <a:ext cx="8915400" cy="54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330700" y="2209800"/>
            <a:ext cx="4343400" cy="3139321"/>
          </a:xfrm>
          <a:prstGeom prst="rect">
            <a:avLst/>
          </a:prstGeom>
          <a:solidFill>
            <a:schemeClr val="bg1"/>
          </a:solidFill>
          <a:ln>
            <a:solidFill>
              <a:schemeClr val="tx1"/>
            </a:solidFill>
            <a:prstDash val="sysDash"/>
          </a:ln>
        </p:spPr>
        <p:txBody>
          <a:bodyPr wrap="square" rtlCol="0">
            <a:spAutoFit/>
          </a:bodyPr>
          <a:lstStyle/>
          <a:p>
            <a:r>
              <a:rPr lang="en-US" dirty="0"/>
              <a:t>Confirmation Screen. </a:t>
            </a:r>
          </a:p>
          <a:p>
            <a:r>
              <a:rPr lang="en-US" dirty="0"/>
              <a:t>Includes your filing number.</a:t>
            </a:r>
          </a:p>
          <a:p>
            <a:r>
              <a:rPr lang="en-US" dirty="0"/>
              <a:t>If you already have portal access, you will see this case on the portal.</a:t>
            </a:r>
          </a:p>
          <a:p>
            <a:r>
              <a:rPr lang="en-US" dirty="0"/>
              <a:t>If the Case Coordinator needs to enter the Respondent information manually, they will regenerate the Complaint at that time and at will appear in your portal soon.</a:t>
            </a:r>
          </a:p>
          <a:p>
            <a:endParaRPr lang="en-US" dirty="0"/>
          </a:p>
          <a:p>
            <a:r>
              <a:rPr lang="en-US" dirty="0"/>
              <a:t>This is your receipt.</a:t>
            </a:r>
          </a:p>
        </p:txBody>
      </p:sp>
    </p:spTree>
    <p:extLst>
      <p:ext uri="{BB962C8B-B14F-4D97-AF65-F5344CB8AC3E}">
        <p14:creationId xmlns:p14="http://schemas.microsoft.com/office/powerpoint/2010/main" val="3499132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Use This Demo</a:t>
            </a:r>
          </a:p>
        </p:txBody>
      </p:sp>
      <p:sp>
        <p:nvSpPr>
          <p:cNvPr id="3" name="Content Placeholder 2"/>
          <p:cNvSpPr>
            <a:spLocks noGrp="1"/>
          </p:cNvSpPr>
          <p:nvPr>
            <p:ph idx="1"/>
          </p:nvPr>
        </p:nvSpPr>
        <p:spPr>
          <a:xfrm>
            <a:off x="457200" y="1371600"/>
            <a:ext cx="8229600" cy="4525963"/>
          </a:xfrm>
        </p:spPr>
        <p:txBody>
          <a:bodyPr/>
          <a:lstStyle/>
          <a:p>
            <a:r>
              <a:rPr lang="en-US" dirty="0"/>
              <a:t>It’s best if you watch this as a PowerPoint Presentation, as there are arrows and boxes that will pop up to point things out, but if you can’t, that’s fine too.</a:t>
            </a:r>
          </a:p>
          <a:p>
            <a:r>
              <a:rPr lang="en-US" dirty="0"/>
              <a:t>Some slides have detailed information in the Notes.  Regardless of how you view the Demo, please review the Notes Pages.</a:t>
            </a:r>
          </a:p>
          <a:p>
            <a:r>
              <a:rPr lang="en-US" dirty="0"/>
              <a:t>Contact us if you have procedural questions.  We cannot tell you if you have a good case or what your best options are, but we can tell you how to access our portal!</a:t>
            </a:r>
          </a:p>
        </p:txBody>
      </p:sp>
    </p:spTree>
    <p:extLst>
      <p:ext uri="{BB962C8B-B14F-4D97-AF65-F5344CB8AC3E}">
        <p14:creationId xmlns:p14="http://schemas.microsoft.com/office/powerpoint/2010/main" val="2232037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Uniform Rapid Suspension System</a:t>
            </a:r>
          </a:p>
        </p:txBody>
      </p:sp>
      <p:sp>
        <p:nvSpPr>
          <p:cNvPr id="3" name="Content Placeholder 2"/>
          <p:cNvSpPr>
            <a:spLocks noGrp="1"/>
          </p:cNvSpPr>
          <p:nvPr>
            <p:ph idx="1"/>
          </p:nvPr>
        </p:nvSpPr>
        <p:spPr>
          <a:xfrm>
            <a:off x="457200" y="1600201"/>
            <a:ext cx="8229600" cy="4267200"/>
          </a:xfrm>
        </p:spPr>
        <p:txBody>
          <a:bodyPr/>
          <a:lstStyle/>
          <a:p>
            <a:r>
              <a:rPr lang="en-US" dirty="0"/>
              <a:t>Costs are low; this system relies upon users to do a lot of “self-service” and upon automation of routine document transmission. </a:t>
            </a:r>
          </a:p>
          <a:p>
            <a:r>
              <a:rPr lang="en-US" dirty="0"/>
              <a:t>Interaction with our portal is *required*</a:t>
            </a:r>
          </a:p>
          <a:p>
            <a:r>
              <a:rPr lang="en-US" dirty="0"/>
              <a:t>Case coordinators are still available as a resource.</a:t>
            </a:r>
          </a:p>
          <a:p>
            <a:r>
              <a:rPr lang="en-US" dirty="0"/>
              <a:t>Validation at filing means the system won’t work until there are new </a:t>
            </a:r>
            <a:r>
              <a:rPr lang="en-US" dirty="0" err="1"/>
              <a:t>gTLDs</a:t>
            </a:r>
            <a:r>
              <a:rPr lang="en-US" dirty="0"/>
              <a:t> in the root.  We have work </a:t>
            </a:r>
            <a:r>
              <a:rPr lang="en-US" dirty="0" err="1"/>
              <a:t>arounds</a:t>
            </a:r>
            <a:r>
              <a:rPr lang="en-US" dirty="0"/>
              <a:t> in place in case our vendor can’t get the new </a:t>
            </a:r>
            <a:r>
              <a:rPr lang="en-US" dirty="0" err="1"/>
              <a:t>gTLDs</a:t>
            </a:r>
            <a:r>
              <a:rPr lang="en-US" dirty="0"/>
              <a:t> in fast enough.</a:t>
            </a:r>
          </a:p>
          <a:p>
            <a:pPr marL="0" indent="0">
              <a:buNone/>
            </a:pPr>
            <a:endParaRPr lang="en-US" dirty="0"/>
          </a:p>
        </p:txBody>
      </p:sp>
    </p:spTree>
    <p:extLst>
      <p:ext uri="{BB962C8B-B14F-4D97-AF65-F5344CB8AC3E}">
        <p14:creationId xmlns:p14="http://schemas.microsoft.com/office/powerpoint/2010/main" val="676951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1314966"/>
            <a:ext cx="4953000" cy="3416320"/>
          </a:xfrm>
          <a:prstGeom prst="rect">
            <a:avLst/>
          </a:prstGeom>
          <a:noFill/>
        </p:spPr>
        <p:txBody>
          <a:bodyPr wrap="square" rtlCol="0">
            <a:spAutoFit/>
          </a:bodyPr>
          <a:lstStyle/>
          <a:p>
            <a:pPr algn="ctr"/>
            <a:r>
              <a:rPr lang="en-US" sz="7200" dirty="0"/>
              <a:t>Filing a URS Complaint</a:t>
            </a:r>
          </a:p>
        </p:txBody>
      </p:sp>
    </p:spTree>
    <p:extLst>
      <p:ext uri="{BB962C8B-B14F-4D97-AF65-F5344CB8AC3E}">
        <p14:creationId xmlns:p14="http://schemas.microsoft.com/office/powerpoint/2010/main" val="3299985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Filing</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5" t="20743" r="33857" b="25315"/>
          <a:stretch/>
        </p:blipFill>
        <p:spPr bwMode="auto">
          <a:xfrm>
            <a:off x="470263" y="1600200"/>
            <a:ext cx="8029302" cy="4110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007065" y="762000"/>
            <a:ext cx="3505200" cy="1200329"/>
          </a:xfrm>
          <a:prstGeom prst="rect">
            <a:avLst/>
          </a:prstGeom>
          <a:solidFill>
            <a:schemeClr val="bg1"/>
          </a:solidFill>
          <a:ln>
            <a:solidFill>
              <a:schemeClr val="tx1"/>
            </a:solidFill>
            <a:prstDash val="sysDash"/>
          </a:ln>
        </p:spPr>
        <p:txBody>
          <a:bodyPr wrap="square" rtlCol="0">
            <a:spAutoFit/>
          </a:bodyPr>
          <a:lstStyle/>
          <a:p>
            <a:r>
              <a:rPr lang="en-US" dirty="0"/>
              <a:t>From </a:t>
            </a:r>
            <a:r>
              <a:rPr lang="en-US" dirty="0">
                <a:hlinkClick r:id="rId4"/>
              </a:rPr>
              <a:t>http://domains.adrforum.com</a:t>
            </a:r>
            <a:endParaRPr lang="en-US" dirty="0"/>
          </a:p>
          <a:p>
            <a:r>
              <a:rPr lang="en-US" dirty="0"/>
              <a:t>Select URS from the Policies dropdown.  Select Online Filing.</a:t>
            </a:r>
          </a:p>
        </p:txBody>
      </p:sp>
      <p:grpSp>
        <p:nvGrpSpPr>
          <p:cNvPr id="9" name="Group 8"/>
          <p:cNvGrpSpPr/>
          <p:nvPr/>
        </p:nvGrpSpPr>
        <p:grpSpPr>
          <a:xfrm>
            <a:off x="470263" y="4343400"/>
            <a:ext cx="3505200" cy="1789330"/>
            <a:chOff x="470263" y="4343400"/>
            <a:chExt cx="3505200" cy="1789330"/>
          </a:xfrm>
        </p:grpSpPr>
        <p:cxnSp>
          <p:nvCxnSpPr>
            <p:cNvPr id="8" name="Straight Arrow Connector 7"/>
            <p:cNvCxnSpPr/>
            <p:nvPr/>
          </p:nvCxnSpPr>
          <p:spPr>
            <a:xfrm flipV="1">
              <a:off x="2209800" y="4343400"/>
              <a:ext cx="0" cy="1143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470263" y="5486399"/>
              <a:ext cx="3505200" cy="646331"/>
            </a:xfrm>
            <a:prstGeom prst="rect">
              <a:avLst/>
            </a:prstGeom>
            <a:solidFill>
              <a:schemeClr val="bg1"/>
            </a:solidFill>
            <a:ln>
              <a:solidFill>
                <a:schemeClr val="tx1"/>
              </a:solidFill>
              <a:prstDash val="sysDash"/>
            </a:ln>
          </p:spPr>
          <p:txBody>
            <a:bodyPr wrap="square" rtlCol="0">
              <a:spAutoFit/>
            </a:bodyPr>
            <a:lstStyle/>
            <a:p>
              <a:r>
                <a:rPr lang="en-US" dirty="0"/>
                <a:t>If you have a username and password from UDRP, log in.</a:t>
              </a:r>
            </a:p>
          </p:txBody>
        </p:sp>
      </p:grpSp>
      <p:grpSp>
        <p:nvGrpSpPr>
          <p:cNvPr id="12" name="Group 11"/>
          <p:cNvGrpSpPr/>
          <p:nvPr/>
        </p:nvGrpSpPr>
        <p:grpSpPr>
          <a:xfrm>
            <a:off x="4419600" y="4744134"/>
            <a:ext cx="3505200" cy="2066329"/>
            <a:chOff x="470263" y="4343400"/>
            <a:chExt cx="3505200" cy="2066329"/>
          </a:xfrm>
        </p:grpSpPr>
        <p:cxnSp>
          <p:nvCxnSpPr>
            <p:cNvPr id="13" name="Straight Arrow Connector 12"/>
            <p:cNvCxnSpPr/>
            <p:nvPr/>
          </p:nvCxnSpPr>
          <p:spPr>
            <a:xfrm flipV="1">
              <a:off x="2209800" y="4343400"/>
              <a:ext cx="0" cy="1143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4" name="TextBox 13"/>
            <p:cNvSpPr txBox="1"/>
            <p:nvPr/>
          </p:nvSpPr>
          <p:spPr>
            <a:xfrm>
              <a:off x="470263" y="5486399"/>
              <a:ext cx="3505200" cy="923330"/>
            </a:xfrm>
            <a:prstGeom prst="rect">
              <a:avLst/>
            </a:prstGeom>
            <a:solidFill>
              <a:schemeClr val="bg1"/>
            </a:solidFill>
            <a:ln>
              <a:solidFill>
                <a:schemeClr val="tx1"/>
              </a:solidFill>
              <a:prstDash val="sysDash"/>
            </a:ln>
          </p:spPr>
          <p:txBody>
            <a:bodyPr wrap="square" rtlCol="0">
              <a:spAutoFit/>
            </a:bodyPr>
            <a:lstStyle/>
            <a:p>
              <a:r>
                <a:rPr lang="en-US" dirty="0"/>
                <a:t>If you do not have a username and password from UDRP, sign up here (see note)</a:t>
              </a:r>
            </a:p>
          </p:txBody>
        </p:sp>
      </p:grpSp>
    </p:spTree>
    <p:extLst>
      <p:ext uri="{BB962C8B-B14F-4D97-AF65-F5344CB8AC3E}">
        <p14:creationId xmlns:p14="http://schemas.microsoft.com/office/powerpoint/2010/main" val="210548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008" r="15018" b="36744"/>
          <a:stretch/>
        </p:blipFill>
        <p:spPr bwMode="auto">
          <a:xfrm>
            <a:off x="152400" y="1295400"/>
            <a:ext cx="8750299" cy="427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Log in</a:t>
            </a:r>
          </a:p>
        </p:txBody>
      </p:sp>
      <p:grpSp>
        <p:nvGrpSpPr>
          <p:cNvPr id="7" name="Group 6"/>
          <p:cNvGrpSpPr/>
          <p:nvPr/>
        </p:nvGrpSpPr>
        <p:grpSpPr>
          <a:xfrm>
            <a:off x="457200" y="2743200"/>
            <a:ext cx="2667000" cy="1754326"/>
            <a:chOff x="457200" y="2743200"/>
            <a:chExt cx="2667000" cy="1754326"/>
          </a:xfrm>
        </p:grpSpPr>
        <p:cxnSp>
          <p:nvCxnSpPr>
            <p:cNvPr id="5" name="Straight Arrow Connector 4"/>
            <p:cNvCxnSpPr/>
            <p:nvPr/>
          </p:nvCxnSpPr>
          <p:spPr>
            <a:xfrm>
              <a:off x="2057400" y="3124200"/>
              <a:ext cx="10668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457200" y="2743200"/>
              <a:ext cx="1600200" cy="1754326"/>
            </a:xfrm>
            <a:prstGeom prst="rect">
              <a:avLst/>
            </a:prstGeom>
            <a:solidFill>
              <a:schemeClr val="bg1"/>
            </a:solidFill>
            <a:ln>
              <a:solidFill>
                <a:schemeClr val="tx1"/>
              </a:solidFill>
              <a:prstDash val="sysDash"/>
            </a:ln>
          </p:spPr>
          <p:txBody>
            <a:bodyPr wrap="square" rtlCol="0">
              <a:spAutoFit/>
            </a:bodyPr>
            <a:lstStyle/>
            <a:p>
              <a:r>
                <a:rPr lang="en-US" dirty="0"/>
                <a:t>If you want to log in through your portal, first log into your portal account.</a:t>
              </a:r>
            </a:p>
          </p:txBody>
        </p:sp>
      </p:grpSp>
      <p:grpSp>
        <p:nvGrpSpPr>
          <p:cNvPr id="11" name="Group 10"/>
          <p:cNvGrpSpPr/>
          <p:nvPr/>
        </p:nvGrpSpPr>
        <p:grpSpPr>
          <a:xfrm>
            <a:off x="6248400" y="3352800"/>
            <a:ext cx="2057400" cy="2036128"/>
            <a:chOff x="6248400" y="3352800"/>
            <a:chExt cx="2057400" cy="2036128"/>
          </a:xfrm>
        </p:grpSpPr>
        <p:cxnSp>
          <p:nvCxnSpPr>
            <p:cNvPr id="9" name="Straight Arrow Connector 8"/>
            <p:cNvCxnSpPr/>
            <p:nvPr/>
          </p:nvCxnSpPr>
          <p:spPr>
            <a:xfrm flipV="1">
              <a:off x="6705600" y="3352800"/>
              <a:ext cx="0" cy="533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6248400" y="3911600"/>
              <a:ext cx="2057400" cy="1477328"/>
            </a:xfrm>
            <a:prstGeom prst="rect">
              <a:avLst/>
            </a:prstGeom>
            <a:solidFill>
              <a:schemeClr val="bg1"/>
            </a:solidFill>
            <a:ln>
              <a:solidFill>
                <a:schemeClr val="tx1"/>
              </a:solidFill>
              <a:prstDash val="sysDash"/>
            </a:ln>
          </p:spPr>
          <p:txBody>
            <a:bodyPr wrap="square" rtlCol="0">
              <a:spAutoFit/>
            </a:bodyPr>
            <a:lstStyle/>
            <a:p>
              <a:r>
                <a:rPr lang="en-US" dirty="0"/>
                <a:t>If you forgot your password, a reset will be emailed to you, watch your spam folder.</a:t>
              </a:r>
            </a:p>
          </p:txBody>
        </p:sp>
      </p:grpSp>
    </p:spTree>
    <p:extLst>
      <p:ext uri="{BB962C8B-B14F-4D97-AF65-F5344CB8AC3E}">
        <p14:creationId xmlns:p14="http://schemas.microsoft.com/office/powerpoint/2010/main" val="116639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7237" r="1780" b="33763"/>
          <a:stretch/>
        </p:blipFill>
        <p:spPr bwMode="auto">
          <a:xfrm>
            <a:off x="152400" y="381000"/>
            <a:ext cx="8840786" cy="5410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4838699" y="2865735"/>
            <a:ext cx="3733800" cy="2142530"/>
            <a:chOff x="5562600" y="3352800"/>
            <a:chExt cx="3733800" cy="2142530"/>
          </a:xfrm>
        </p:grpSpPr>
        <p:sp>
          <p:nvSpPr>
            <p:cNvPr id="2" name="Down Arrow 1"/>
            <p:cNvSpPr/>
            <p:nvPr/>
          </p:nvSpPr>
          <p:spPr>
            <a:xfrm rot="10800000">
              <a:off x="6705600" y="3352800"/>
              <a:ext cx="609600" cy="1219200"/>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TextBox 2"/>
            <p:cNvSpPr txBox="1"/>
            <p:nvPr/>
          </p:nvSpPr>
          <p:spPr>
            <a:xfrm>
              <a:off x="5562600" y="4572000"/>
              <a:ext cx="3733800" cy="923330"/>
            </a:xfrm>
            <a:prstGeom prst="rect">
              <a:avLst/>
            </a:prstGeom>
            <a:solidFill>
              <a:schemeClr val="bg1"/>
            </a:solidFill>
            <a:ln>
              <a:solidFill>
                <a:schemeClr val="tx1"/>
              </a:solidFill>
              <a:prstDash val="sysDash"/>
            </a:ln>
          </p:spPr>
          <p:txBody>
            <a:bodyPr wrap="square" rtlCol="0">
              <a:spAutoFit/>
            </a:bodyPr>
            <a:lstStyle/>
            <a:p>
              <a:r>
                <a:rPr lang="en-US" dirty="0"/>
                <a:t>From your portal, select URS, then click “Begin Filing.” The system will automatically log you in.</a:t>
              </a:r>
            </a:p>
          </p:txBody>
        </p:sp>
      </p:grpSp>
    </p:spTree>
    <p:extLst>
      <p:ext uri="{BB962C8B-B14F-4D97-AF65-F5344CB8AC3E}">
        <p14:creationId xmlns:p14="http://schemas.microsoft.com/office/powerpoint/2010/main" val="4209522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06" t="9348" r="1120" b="19464"/>
          <a:stretch/>
        </p:blipFill>
        <p:spPr bwMode="auto">
          <a:xfrm>
            <a:off x="304800" y="1198974"/>
            <a:ext cx="8305800" cy="4699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429000" y="1600200"/>
            <a:ext cx="3962400" cy="646331"/>
          </a:xfrm>
          <a:prstGeom prst="rect">
            <a:avLst/>
          </a:prstGeom>
          <a:solidFill>
            <a:schemeClr val="bg1"/>
          </a:solidFill>
          <a:ln>
            <a:solidFill>
              <a:schemeClr val="tx1"/>
            </a:solidFill>
            <a:prstDash val="sysDash"/>
          </a:ln>
        </p:spPr>
        <p:txBody>
          <a:bodyPr wrap="square" rtlCol="0">
            <a:spAutoFit/>
          </a:bodyPr>
          <a:lstStyle/>
          <a:p>
            <a:r>
              <a:rPr lang="en-US" dirty="0"/>
              <a:t>URS Requires that you agree to certain terms before proceeding.</a:t>
            </a:r>
          </a:p>
        </p:txBody>
      </p:sp>
      <p:sp>
        <p:nvSpPr>
          <p:cNvPr id="3" name="Title 2"/>
          <p:cNvSpPr>
            <a:spLocks noGrp="1"/>
          </p:cNvSpPr>
          <p:nvPr>
            <p:ph type="title"/>
          </p:nvPr>
        </p:nvSpPr>
        <p:spPr>
          <a:xfrm>
            <a:off x="381000" y="314736"/>
            <a:ext cx="8229600" cy="884238"/>
          </a:xfrm>
        </p:spPr>
        <p:txBody>
          <a:bodyPr/>
          <a:lstStyle/>
          <a:p>
            <a:r>
              <a:rPr lang="en-US" dirty="0"/>
              <a:t>Agreements Page</a:t>
            </a:r>
          </a:p>
        </p:txBody>
      </p:sp>
    </p:spTree>
    <p:extLst>
      <p:ext uri="{BB962C8B-B14F-4D97-AF65-F5344CB8AC3E}">
        <p14:creationId xmlns:p14="http://schemas.microsoft.com/office/powerpoint/2010/main" val="152729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889" r="2183" b="24598"/>
          <a:stretch/>
        </p:blipFill>
        <p:spPr bwMode="auto">
          <a:xfrm>
            <a:off x="152400" y="1143000"/>
            <a:ext cx="8686800" cy="4547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74638"/>
            <a:ext cx="8229600" cy="868362"/>
          </a:xfrm>
        </p:spPr>
        <p:txBody>
          <a:bodyPr/>
          <a:lstStyle/>
          <a:p>
            <a:r>
              <a:rPr lang="en-US" dirty="0"/>
              <a:t>Enter Domain Name(s)</a:t>
            </a:r>
          </a:p>
        </p:txBody>
      </p:sp>
    </p:spTree>
    <p:extLst>
      <p:ext uri="{BB962C8B-B14F-4D97-AF65-F5344CB8AC3E}">
        <p14:creationId xmlns:p14="http://schemas.microsoft.com/office/powerpoint/2010/main" val="2232003571"/>
      </p:ext>
    </p:extLst>
  </p:cSld>
  <p:clrMapOvr>
    <a:masterClrMapping/>
  </p:clrMapOvr>
</p:sld>
</file>

<file path=ppt/theme/theme1.xml><?xml version="1.0" encoding="utf-8"?>
<a:theme xmlns:a="http://schemas.openxmlformats.org/drawingml/2006/main" name="INTA 2013">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INTA 2013</Template>
  <TotalTime>1746</TotalTime>
  <Words>915</Words>
  <Application>Microsoft Office PowerPoint</Application>
  <PresentationFormat>On-screen Show (4:3)</PresentationFormat>
  <Paragraphs>65</Paragraphs>
  <Slides>18</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Wingdings</vt:lpstr>
      <vt:lpstr>INTA 2013</vt:lpstr>
      <vt:lpstr>Default Design</vt:lpstr>
      <vt:lpstr>National Arbitration Form  Uniform Rapid Suspension System COMPLAINTS</vt:lpstr>
      <vt:lpstr>How to Use This Demo</vt:lpstr>
      <vt:lpstr>The Uniform Rapid Suspension System</vt:lpstr>
      <vt:lpstr>PowerPoint Presentation</vt:lpstr>
      <vt:lpstr>Online Filing</vt:lpstr>
      <vt:lpstr>Log in</vt:lpstr>
      <vt:lpstr>PowerPoint Presentation</vt:lpstr>
      <vt:lpstr>Agreements Page</vt:lpstr>
      <vt:lpstr>Enter Domain Name(s)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S.</dc:creator>
  <cp:lastModifiedBy>Colin O'Brien</cp:lastModifiedBy>
  <cp:revision>44</cp:revision>
  <dcterms:created xsi:type="dcterms:W3CDTF">2013-07-02T21:43:06Z</dcterms:created>
  <dcterms:modified xsi:type="dcterms:W3CDTF">2018-08-17T14:21:45Z</dcterms:modified>
</cp:coreProperties>
</file>