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93" r:id="rId2"/>
    <p:sldId id="345" r:id="rId3"/>
    <p:sldId id="348" r:id="rId4"/>
    <p:sldId id="347" r:id="rId5"/>
    <p:sldId id="346" r:id="rId6"/>
    <p:sldId id="349" r:id="rId7"/>
    <p:sldId id="351" r:id="rId8"/>
    <p:sldId id="350" r:id="rId9"/>
    <p:sldId id="352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C240F"/>
    <a:srgbClr val="CB460F"/>
    <a:srgbClr val="FA5B36"/>
    <a:srgbClr val="0E4B91"/>
    <a:srgbClr val="18548A"/>
    <a:srgbClr val="15538C"/>
    <a:srgbClr val="0B2F49"/>
    <a:srgbClr val="092F4B"/>
    <a:srgbClr val="A1472D"/>
    <a:srgbClr val="A34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71" autoAdjust="0"/>
    <p:restoredTop sz="98283" autoAdjust="0"/>
  </p:normalViewPr>
  <p:slideViewPr>
    <p:cSldViewPr snapToGrid="0" snapToObjects="1">
      <p:cViewPr varScale="1">
        <p:scale>
          <a:sx n="74" d="100"/>
          <a:sy n="74" d="100"/>
        </p:scale>
        <p:origin x="-1656" y="-90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3051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can</a:t>
            </a:r>
            <a:r>
              <a:rPr lang="en-US" baseline="0" dirty="0" smtClean="0"/>
              <a:t> adjust the email/web address to whichever email or web address is best suited to your presentation.  This should be your final slide.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22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3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3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To adjust the length and width of the arrow, click on the arrow, grab a corner, and lengthen or shorten, depending on your preference.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add a bubble, click on the bubble, ensure it is fully highlighted, COPY and PASTE.  Then drag the bubble to your preferred placement.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delete a bubble, click on the bubble, ensuring it is highlighted and click DELETE.  If you make a mistake, go to your top bar on PP and click EDIT, UNDO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007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32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32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3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32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3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smtClean="0">
                <a:solidFill>
                  <a:srgbClr val="FFFFFF"/>
                </a:solidFill>
                <a:latin typeface="Arial"/>
                <a:cs typeface="Arial"/>
              </a:rPr>
              <a:t>   |   </a:t>
            </a:r>
            <a:fld id="{D43A6F16-D3CF-4F46-B6D9-B3CAB1B87938}" type="slidenum">
              <a:rPr lang="en-US" sz="1300" smtClean="0">
                <a:solidFill>
                  <a:srgbClr val="FFFFFF"/>
                </a:solidFill>
                <a:latin typeface="Arial"/>
                <a:cs typeface="Arial"/>
              </a:rPr>
              <a:pPr algn="r"/>
              <a:t>‹#›</a:t>
            </a:fld>
            <a:endParaRPr lang="en-US" sz="13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0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0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smtClean="0">
                <a:solidFill>
                  <a:srgbClr val="FFFFFF"/>
                </a:solidFill>
                <a:latin typeface="Arial"/>
                <a:cs typeface="Arial"/>
              </a:rPr>
              <a:t>   |   </a:t>
            </a:r>
            <a:fld id="{D43A6F16-D3CF-4F46-B6D9-B3CAB1B87938}" type="slidenum">
              <a:rPr lang="en-US" sz="1300" smtClean="0">
                <a:solidFill>
                  <a:srgbClr val="FFFFFF"/>
                </a:solidFill>
                <a:latin typeface="Arial"/>
                <a:cs typeface="Arial"/>
              </a:rPr>
              <a:pPr algn="r"/>
              <a:t>‹#›</a:t>
            </a:fld>
            <a:endParaRPr lang="en-US" sz="13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 i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69913" y="2377590"/>
            <a:ext cx="7234684" cy="1728788"/>
          </a:xfrm>
        </p:spPr>
        <p:txBody>
          <a:bodyPr/>
          <a:lstStyle/>
          <a:p>
            <a:r>
              <a:rPr lang="en-US" sz="3500" b="1" dirty="0" smtClean="0">
                <a:latin typeface="Arial"/>
                <a:cs typeface="Arial"/>
              </a:rPr>
              <a:t>Greek Generation Panel Update</a:t>
            </a:r>
          </a:p>
          <a:p>
            <a:r>
              <a:rPr lang="en-US" sz="3500" dirty="0" smtClean="0">
                <a:latin typeface="Arial"/>
                <a:cs typeface="Arial"/>
              </a:rPr>
              <a:t>Panagiotis </a:t>
            </a:r>
            <a:r>
              <a:rPr lang="en-US" sz="3500" dirty="0" err="1" smtClean="0">
                <a:latin typeface="Arial"/>
                <a:cs typeface="Arial"/>
              </a:rPr>
              <a:t>Papaspiliopoulos</a:t>
            </a:r>
            <a:endParaRPr lang="en-US" sz="3500" dirty="0" smtClean="0">
              <a:latin typeface="Arial"/>
              <a:cs typeface="Arial"/>
            </a:endParaRPr>
          </a:p>
          <a:p>
            <a:r>
              <a:rPr lang="en-US" dirty="0" smtClean="0"/>
              <a:t>ICANN 58 Copenhagen 2017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95689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38598" y="736024"/>
            <a:ext cx="6405402" cy="22492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7" name="Text Placeholder 32"/>
          <p:cNvSpPr txBox="1">
            <a:spLocks/>
          </p:cNvSpPr>
          <p:nvPr/>
        </p:nvSpPr>
        <p:spPr bwMode="auto">
          <a:xfrm>
            <a:off x="2792551" y="1081477"/>
            <a:ext cx="6207616" cy="1558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5143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8572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2001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15430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0002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4574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29146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3718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900" dirty="0">
                <a:solidFill>
                  <a:schemeClr val="bg1"/>
                </a:solidFill>
                <a:latin typeface="Arial"/>
                <a:cs typeface="Arial"/>
              </a:rPr>
              <a:t>Reach </a:t>
            </a:r>
            <a:r>
              <a:rPr lang="en-US" sz="1900" dirty="0" smtClean="0">
                <a:solidFill>
                  <a:schemeClr val="bg1"/>
                </a:solidFill>
                <a:latin typeface="Arial"/>
                <a:cs typeface="Arial"/>
              </a:rPr>
              <a:t>us at:</a:t>
            </a:r>
          </a:p>
          <a:p>
            <a:r>
              <a:rPr lang="en-US" sz="1900" dirty="0" smtClean="0">
                <a:solidFill>
                  <a:schemeClr val="bg1"/>
                </a:solidFill>
                <a:latin typeface="Arial"/>
                <a:cs typeface="Arial"/>
              </a:rPr>
              <a:t>Email: GreekGP@icann.org</a:t>
            </a:r>
          </a:p>
          <a:p>
            <a:r>
              <a:rPr lang="en-US" sz="1900" dirty="0" smtClean="0">
                <a:solidFill>
                  <a:schemeClr val="bg1"/>
                </a:solidFill>
                <a:latin typeface="Arial"/>
                <a:cs typeface="Arial"/>
              </a:rPr>
              <a:t>Website: </a:t>
            </a:r>
            <a:r>
              <a:rPr lang="en-US" sz="1900" dirty="0">
                <a:solidFill>
                  <a:schemeClr val="bg1"/>
                </a:solidFill>
                <a:latin typeface="Arial"/>
                <a:cs typeface="Arial"/>
              </a:rPr>
              <a:t>https://community.icann.org/display/croscomlgrprocedure/Greek+Script+GP</a:t>
            </a:r>
            <a:endParaRPr lang="en-US" sz="1900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Text Placeholder 33"/>
          <p:cNvSpPr txBox="1">
            <a:spLocks/>
          </p:cNvSpPr>
          <p:nvPr/>
        </p:nvSpPr>
        <p:spPr bwMode="auto">
          <a:xfrm>
            <a:off x="2311607" y="3688598"/>
            <a:ext cx="4808999" cy="393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5143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8572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2001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15430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0002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4574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29146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3718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AU" sz="2700" b="1" dirty="0">
                <a:solidFill>
                  <a:schemeClr val="accent2"/>
                </a:solidFill>
                <a:latin typeface="Arial"/>
                <a:ea typeface="Segoe UI" charset="0"/>
                <a:cs typeface="Arial"/>
              </a:rPr>
              <a:t>Thank You and Questions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" y="736024"/>
            <a:ext cx="2693114" cy="224925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39" name="Titl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000" dirty="0" smtClean="0">
                <a:latin typeface="Arial"/>
                <a:cs typeface="Arial"/>
              </a:rPr>
              <a:t>Engage with the Greek Generation Panel</a:t>
            </a:r>
            <a:endParaRPr lang="en-US" sz="3000" dirty="0">
              <a:latin typeface="Arial"/>
              <a:cs typeface="Arial"/>
            </a:endParaRPr>
          </a:p>
        </p:txBody>
      </p:sp>
      <p:pic>
        <p:nvPicPr>
          <p:cNvPr id="40" name="Picture 39" descr="ICANN_Logo_W.eps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82" y="921876"/>
            <a:ext cx="2366915" cy="1837061"/>
          </a:xfrm>
          <a:prstGeom prst="rect">
            <a:avLst/>
          </a:prstGeom>
        </p:spPr>
      </p:pic>
      <p:pic>
        <p:nvPicPr>
          <p:cNvPr id="30" name="Picture 1028" descr="J017831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9981" y="4171869"/>
            <a:ext cx="10001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Placeholder 33"/>
          <p:cNvSpPr txBox="1">
            <a:spLocks/>
          </p:cNvSpPr>
          <p:nvPr/>
        </p:nvSpPr>
        <p:spPr bwMode="auto">
          <a:xfrm>
            <a:off x="2119852" y="5391250"/>
            <a:ext cx="4808999" cy="393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5143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8572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2001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15430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0002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4574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29146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3718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AU" sz="2700" b="1" dirty="0" smtClean="0">
                <a:solidFill>
                  <a:schemeClr val="accent2"/>
                </a:solidFill>
                <a:latin typeface="Arial"/>
                <a:ea typeface="Segoe UI" charset="0"/>
                <a:cs typeface="Arial"/>
              </a:rPr>
              <a:t>Panagiotis </a:t>
            </a:r>
            <a:r>
              <a:rPr lang="en-AU" sz="2700" b="1" dirty="0" err="1" smtClean="0">
                <a:solidFill>
                  <a:schemeClr val="accent2"/>
                </a:solidFill>
                <a:latin typeface="Arial"/>
                <a:ea typeface="Segoe UI" charset="0"/>
                <a:cs typeface="Arial"/>
              </a:rPr>
              <a:t>Papaspiliopoulos</a:t>
            </a:r>
            <a:endParaRPr lang="en-AU" sz="2700" b="1" dirty="0">
              <a:solidFill>
                <a:schemeClr val="accent2"/>
              </a:solidFill>
              <a:latin typeface="Arial"/>
              <a:ea typeface="Segoe UI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3600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000" dirty="0" smtClean="0">
                <a:latin typeface="Arial"/>
                <a:cs typeface="Arial"/>
              </a:rPr>
              <a:t>Script for which the LGR </a:t>
            </a:r>
            <a:r>
              <a:rPr lang="en-US" dirty="0" smtClean="0"/>
              <a:t>will be</a:t>
            </a:r>
            <a:r>
              <a:rPr lang="en-US" sz="3000" dirty="0" smtClean="0">
                <a:latin typeface="Arial"/>
                <a:cs typeface="Arial"/>
              </a:rPr>
              <a:t> proposed</a:t>
            </a:r>
            <a:endParaRPr lang="en-US" sz="3000" dirty="0">
              <a:latin typeface="Arial"/>
              <a:cs typeface="Arial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399245" y="1245586"/>
            <a:ext cx="829399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sz="2800" b="1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Greek</a:t>
            </a:r>
          </a:p>
          <a:p>
            <a:pPr algn="just">
              <a:spcAft>
                <a:spcPts val="300"/>
              </a:spcAft>
            </a:pPr>
            <a:endParaRPr lang="en-US" sz="2800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">
              <a:spcAft>
                <a:spcPts val="300"/>
              </a:spcAft>
            </a:pPr>
            <a:r>
              <a:rPr lang="en-US" sz="28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ISO </a:t>
            </a:r>
            <a:r>
              <a:rPr lang="en-US" sz="2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15924 Code: </a:t>
            </a:r>
            <a:r>
              <a:rPr lang="en-US" sz="2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Grek</a:t>
            </a:r>
            <a:endParaRPr lang="en-US" sz="2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">
              <a:spcAft>
                <a:spcPts val="300"/>
              </a:spcAft>
            </a:pPr>
            <a:r>
              <a:rPr lang="en-US" sz="2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ISO 15924 Key No: 200</a:t>
            </a:r>
          </a:p>
          <a:p>
            <a:pPr algn="just">
              <a:spcAft>
                <a:spcPts val="300"/>
              </a:spcAft>
            </a:pPr>
            <a:r>
              <a:rPr lang="en-US" sz="2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ISO 15924 English Name: Greek</a:t>
            </a:r>
          </a:p>
          <a:p>
            <a:pPr algn="just">
              <a:spcAft>
                <a:spcPts val="300"/>
              </a:spcAft>
            </a:pPr>
            <a:r>
              <a:rPr lang="en-US" sz="2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Property Value Alias: Greek</a:t>
            </a:r>
          </a:p>
          <a:p>
            <a:pPr algn="just">
              <a:spcAft>
                <a:spcPts val="300"/>
              </a:spcAft>
            </a:pPr>
            <a:r>
              <a:rPr lang="en-US" sz="2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Native Name of the script: </a:t>
            </a:r>
            <a:r>
              <a:rPr lang="en-US" sz="2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Ελληνικά</a:t>
            </a:r>
            <a:endParaRPr lang="en-US" sz="2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2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Maximal Starting Repertoire (MSR) version: </a:t>
            </a:r>
            <a:r>
              <a:rPr lang="en-US" sz="28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MSR-2</a:t>
            </a:r>
          </a:p>
          <a:p>
            <a:pPr>
              <a:spcAft>
                <a:spcPts val="300"/>
              </a:spcAft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Unicode Standard 9.0:  0370-03FF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65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000" dirty="0" smtClean="0">
                <a:latin typeface="Arial"/>
                <a:cs typeface="Arial"/>
              </a:rPr>
              <a:t>Composition of the Greek Generation Panel</a:t>
            </a:r>
            <a:endParaRPr lang="en-US" sz="3000" dirty="0">
              <a:latin typeface="Arial"/>
              <a:cs typeface="Arial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399245" y="1245586"/>
            <a:ext cx="8293994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Individuals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actively involved in policy development processes related to electronic communication, research and development related to the Greek language, standardization, computing and maintenance of the domain name system in Greece and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Cyprus.</a:t>
            </a:r>
          </a:p>
          <a:p>
            <a:pPr marL="457200" indent="-45720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panelists come from governmental and regulatory authorities, academia, private sector,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ccTLD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registries of Greece and Cyprus.</a:t>
            </a:r>
            <a:endParaRPr lang="en-US" sz="2800" dirty="0">
              <a:solidFill>
                <a:srgbClr val="0A1F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50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hevron 48"/>
          <p:cNvSpPr/>
          <p:nvPr/>
        </p:nvSpPr>
        <p:spPr>
          <a:xfrm>
            <a:off x="544104" y="3172029"/>
            <a:ext cx="7022592" cy="91440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A1F24"/>
              </a:solidFill>
              <a:latin typeface="Arial"/>
              <a:cs typeface="Arial"/>
            </a:endParaRPr>
          </a:p>
        </p:txBody>
      </p:sp>
      <p:sp>
        <p:nvSpPr>
          <p:cNvPr id="7" name="Oval 6"/>
          <p:cNvSpPr/>
          <p:nvPr/>
        </p:nvSpPr>
        <p:spPr>
          <a:xfrm>
            <a:off x="862872" y="3127367"/>
            <a:ext cx="166258" cy="166258"/>
          </a:xfrm>
          <a:prstGeom prst="ellipse">
            <a:avLst/>
          </a:prstGeom>
          <a:solidFill>
            <a:srgbClr val="1D98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915454" y="3134620"/>
            <a:ext cx="166258" cy="166258"/>
          </a:xfrm>
          <a:prstGeom prst="ellipse">
            <a:avLst/>
          </a:prstGeom>
          <a:solidFill>
            <a:srgbClr val="EA90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5107845" y="3127367"/>
            <a:ext cx="166258" cy="166258"/>
          </a:xfrm>
          <a:prstGeom prst="ellipse">
            <a:avLst/>
          </a:prstGeom>
          <a:solidFill>
            <a:srgbClr val="0D4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929612" y="3127367"/>
            <a:ext cx="166258" cy="166258"/>
          </a:xfrm>
          <a:prstGeom prst="ellipse">
            <a:avLst/>
          </a:prstGeom>
          <a:solidFill>
            <a:srgbClr val="1768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/>
              <a:cs typeface="Arial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16226" y="1483781"/>
            <a:ext cx="1259550" cy="1259550"/>
            <a:chOff x="569487" y="2043501"/>
            <a:chExt cx="1346792" cy="1346792"/>
          </a:xfrm>
        </p:grpSpPr>
        <p:sp>
          <p:nvSpPr>
            <p:cNvPr id="11" name="Teardrop 10"/>
            <p:cNvSpPr/>
            <p:nvPr/>
          </p:nvSpPr>
          <p:spPr>
            <a:xfrm rot="8100000">
              <a:off x="569487" y="2043501"/>
              <a:ext cx="1346792" cy="1346792"/>
            </a:xfrm>
            <a:prstGeom prst="teardrop">
              <a:avLst>
                <a:gd name="adj" fmla="val 96125"/>
              </a:avLst>
            </a:prstGeom>
            <a:solidFill>
              <a:srgbClr val="2599D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/>
                <a:cs typeface="Arial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4800" y="2386020"/>
              <a:ext cx="1273358" cy="691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prstClr val="white"/>
                  </a:solidFill>
                  <a:latin typeface="Arial"/>
                  <a:cs typeface="Arial"/>
                </a:rPr>
                <a:t>Dec</a:t>
              </a:r>
            </a:p>
            <a:p>
              <a:pPr algn="ctr"/>
              <a:r>
                <a:rPr lang="en-US" dirty="0" smtClean="0">
                  <a:solidFill>
                    <a:prstClr val="white"/>
                  </a:solidFill>
                  <a:latin typeface="Arial"/>
                  <a:cs typeface="Arial"/>
                </a:rPr>
                <a:t>2015</a:t>
              </a:r>
              <a:endParaRPr lang="en-US" dirty="0">
                <a:solidFill>
                  <a:prstClr val="white"/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358325" y="1483781"/>
            <a:ext cx="1259550" cy="1259550"/>
            <a:chOff x="569487" y="2043501"/>
            <a:chExt cx="1346792" cy="1346792"/>
          </a:xfrm>
        </p:grpSpPr>
        <p:sp>
          <p:nvSpPr>
            <p:cNvPr id="26" name="Teardrop 25"/>
            <p:cNvSpPr/>
            <p:nvPr/>
          </p:nvSpPr>
          <p:spPr>
            <a:xfrm rot="8100000">
              <a:off x="569487" y="2043501"/>
              <a:ext cx="1346792" cy="1346792"/>
            </a:xfrm>
            <a:prstGeom prst="teardrop">
              <a:avLst>
                <a:gd name="adj" fmla="val 96125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/>
                <a:cs typeface="Arial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94800" y="2386020"/>
              <a:ext cx="1273358" cy="691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prstClr val="white"/>
                  </a:solidFill>
                  <a:latin typeface="Arial"/>
                  <a:cs typeface="Arial"/>
                </a:rPr>
                <a:t>Oct</a:t>
              </a:r>
            </a:p>
            <a:p>
              <a:pPr algn="ctr"/>
              <a:r>
                <a:rPr lang="en-US" dirty="0" smtClean="0">
                  <a:solidFill>
                    <a:prstClr val="white"/>
                  </a:solidFill>
                  <a:latin typeface="Arial"/>
                  <a:cs typeface="Arial"/>
                </a:rPr>
                <a:t>2016</a:t>
              </a:r>
              <a:endParaRPr lang="en-US" dirty="0">
                <a:solidFill>
                  <a:prstClr val="white"/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548559" y="1483781"/>
            <a:ext cx="1259550" cy="1259550"/>
            <a:chOff x="569487" y="2043501"/>
            <a:chExt cx="1346792" cy="1346792"/>
          </a:xfrm>
        </p:grpSpPr>
        <p:sp>
          <p:nvSpPr>
            <p:cNvPr id="44" name="Teardrop 43"/>
            <p:cNvSpPr/>
            <p:nvPr/>
          </p:nvSpPr>
          <p:spPr>
            <a:xfrm rot="8100000">
              <a:off x="569487" y="2043501"/>
              <a:ext cx="1346792" cy="1346792"/>
            </a:xfrm>
            <a:prstGeom prst="teardrop">
              <a:avLst>
                <a:gd name="adj" fmla="val 96125"/>
              </a:avLst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/>
                <a:cs typeface="Arial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94800" y="2386020"/>
              <a:ext cx="1273358" cy="691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prstClr val="white"/>
                  </a:solidFill>
                  <a:latin typeface="Arial"/>
                  <a:cs typeface="Arial"/>
                </a:rPr>
                <a:t>Mar</a:t>
              </a:r>
            </a:p>
            <a:p>
              <a:pPr algn="ctr"/>
              <a:r>
                <a:rPr lang="en-US" dirty="0" smtClean="0">
                  <a:solidFill>
                    <a:prstClr val="white"/>
                  </a:solidFill>
                  <a:latin typeface="Arial"/>
                  <a:cs typeface="Arial"/>
                </a:rPr>
                <a:t>2017</a:t>
              </a:r>
              <a:endParaRPr lang="en-US" dirty="0">
                <a:solidFill>
                  <a:prstClr val="white"/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393632" y="1483781"/>
            <a:ext cx="1259550" cy="1259550"/>
            <a:chOff x="569487" y="2043501"/>
            <a:chExt cx="1346792" cy="1346792"/>
          </a:xfrm>
        </p:grpSpPr>
        <p:sp>
          <p:nvSpPr>
            <p:cNvPr id="36" name="Teardrop 35"/>
            <p:cNvSpPr/>
            <p:nvPr/>
          </p:nvSpPr>
          <p:spPr>
            <a:xfrm rot="8100000">
              <a:off x="569487" y="2043501"/>
              <a:ext cx="1346792" cy="1346792"/>
            </a:xfrm>
            <a:prstGeom prst="teardrop">
              <a:avLst>
                <a:gd name="adj" fmla="val 96125"/>
              </a:avLst>
            </a:prstGeom>
            <a:solidFill>
              <a:srgbClr val="1768B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/>
                <a:cs typeface="Arial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94800" y="2386020"/>
              <a:ext cx="1273358" cy="691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prstClr val="white"/>
                  </a:solidFill>
                  <a:latin typeface="Arial"/>
                  <a:cs typeface="Arial"/>
                </a:rPr>
                <a:t>Jun</a:t>
              </a:r>
            </a:p>
            <a:p>
              <a:pPr algn="ctr"/>
              <a:r>
                <a:rPr lang="en-US" dirty="0" smtClean="0">
                  <a:solidFill>
                    <a:prstClr val="white"/>
                  </a:solidFill>
                  <a:latin typeface="Arial"/>
                  <a:cs typeface="Arial"/>
                </a:rPr>
                <a:t>2017</a:t>
              </a:r>
              <a:endParaRPr lang="en-US" dirty="0">
                <a:solidFill>
                  <a:prstClr val="white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7593575" y="2774845"/>
            <a:ext cx="128684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smtClean="0">
                <a:solidFill>
                  <a:srgbClr val="154A78"/>
                </a:solidFill>
                <a:latin typeface="Arial"/>
                <a:cs typeface="Arial"/>
              </a:rPr>
              <a:t>or a bit later…</a:t>
            </a:r>
            <a:endParaRPr lang="en-US" sz="2300" dirty="0">
              <a:solidFill>
                <a:srgbClr val="154A78"/>
              </a:solidFill>
              <a:latin typeface="Arial"/>
              <a:cs typeface="Arial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02964" y="3451284"/>
            <a:ext cx="1486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A1F24"/>
                </a:solidFill>
                <a:latin typeface="Arial"/>
                <a:cs typeface="Arial"/>
              </a:rPr>
              <a:t>Inaugural Meeting of the Greek Generation Panel</a:t>
            </a:r>
            <a:endParaRPr lang="en-US" sz="1200" dirty="0">
              <a:solidFill>
                <a:srgbClr val="0A1F24"/>
              </a:solidFill>
              <a:latin typeface="Arial"/>
              <a:cs typeface="Arial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260787" y="3451285"/>
            <a:ext cx="1475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A1F24"/>
                </a:solidFill>
                <a:latin typeface="Arial"/>
                <a:cs typeface="Arial"/>
              </a:rPr>
              <a:t>Official Formation of the Greek Generation Panel</a:t>
            </a:r>
            <a:endParaRPr lang="en-US" sz="1200" dirty="0">
              <a:solidFill>
                <a:srgbClr val="0A1F24"/>
              </a:solidFill>
              <a:latin typeface="Arial"/>
              <a:cs typeface="Arial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596866" y="3457102"/>
            <a:ext cx="11908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A1F24"/>
                </a:solidFill>
                <a:latin typeface="Arial"/>
                <a:cs typeface="Arial"/>
              </a:rPr>
              <a:t>ICANN 58</a:t>
            </a:r>
            <a:endParaRPr lang="en-US" sz="1200" dirty="0">
              <a:solidFill>
                <a:srgbClr val="0A1F24"/>
              </a:solidFill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60003" y="4943856"/>
            <a:ext cx="8103993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80"/>
              </a:lnSpc>
            </a:pPr>
            <a:r>
              <a:rPr lang="en-US" sz="1300" dirty="0" smtClean="0">
                <a:solidFill>
                  <a:srgbClr val="154A78"/>
                </a:solidFill>
                <a:latin typeface="Arial"/>
                <a:cs typeface="Arial"/>
              </a:rPr>
              <a:t>The Greek Generation </a:t>
            </a:r>
            <a:r>
              <a:rPr lang="en-US" sz="1300" dirty="0">
                <a:solidFill>
                  <a:srgbClr val="154A78"/>
                </a:solidFill>
                <a:latin typeface="Arial"/>
                <a:cs typeface="Arial"/>
              </a:rPr>
              <a:t>Panel was officially formed with the Decision 54020/1088/25 Nov 2015 of the Minister of Infrastructure, Transport and Networks of the Hellenic </a:t>
            </a:r>
            <a:r>
              <a:rPr lang="en-US" sz="1300" dirty="0" smtClean="0">
                <a:solidFill>
                  <a:srgbClr val="154A78"/>
                </a:solidFill>
                <a:latin typeface="Arial"/>
                <a:cs typeface="Arial"/>
              </a:rPr>
              <a:t>Republic.</a:t>
            </a:r>
            <a:endParaRPr lang="en-US" sz="1300" dirty="0">
              <a:solidFill>
                <a:srgbClr val="154A78"/>
              </a:solidFill>
              <a:latin typeface="Arial"/>
              <a:cs typeface="Arial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60004" y="4593760"/>
            <a:ext cx="7175410" cy="350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80"/>
              </a:lnSpc>
            </a:pPr>
            <a:r>
              <a:rPr lang="en-US" sz="1700" b="1" dirty="0" smtClean="0">
                <a:solidFill>
                  <a:srgbClr val="154A78"/>
                </a:solidFill>
                <a:latin typeface="Arial"/>
                <a:cs typeface="Arial"/>
              </a:rPr>
              <a:t>Moreover…</a:t>
            </a:r>
            <a:endParaRPr lang="en-US" sz="1700" b="1" dirty="0">
              <a:solidFill>
                <a:srgbClr val="154A78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>
                <a:latin typeface="Arial"/>
                <a:cs typeface="Arial"/>
              </a:rPr>
              <a:t>Timeline</a:t>
            </a:r>
            <a:endParaRPr lang="en-US" sz="3000" dirty="0">
              <a:latin typeface="Arial"/>
              <a:cs typeface="Arial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323527" y="3458602"/>
            <a:ext cx="1399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A1F24"/>
                </a:solidFill>
                <a:latin typeface="Arial"/>
                <a:cs typeface="Arial"/>
              </a:rPr>
              <a:t>Scheduled completeness of the Proposal </a:t>
            </a:r>
            <a:endParaRPr lang="en-US" sz="1200" dirty="0">
              <a:solidFill>
                <a:srgbClr val="0A1F24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366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000" dirty="0" smtClean="0">
                <a:latin typeface="Arial"/>
                <a:cs typeface="Arial"/>
              </a:rPr>
              <a:t>Structure of the Proposal</a:t>
            </a:r>
            <a:endParaRPr lang="en-US" sz="3000" dirty="0">
              <a:latin typeface="Arial"/>
              <a:cs typeface="Arial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399245" y="1065282"/>
            <a:ext cx="8293994" cy="5686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0A1F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on script</a:t>
            </a:r>
          </a:p>
          <a:p>
            <a:pPr marL="914400" lvl="1" indent="-457200" algn="just"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rgbClr val="0A1F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Greek Language Question</a:t>
            </a:r>
          </a:p>
          <a:p>
            <a:pPr marL="914400" lvl="1" indent="-457200" algn="just"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rgbClr val="0A1F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Greek Orthography</a:t>
            </a:r>
          </a:p>
          <a:p>
            <a:pPr marL="457200" indent="-457200" algn="just"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0A1F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Development Process and Methodology</a:t>
            </a:r>
          </a:p>
          <a:p>
            <a:pPr marL="457200" indent="-457200" algn="just"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0A1F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Repertoire</a:t>
            </a:r>
          </a:p>
          <a:p>
            <a:pPr marL="457200" indent="-457200" algn="just"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0A1F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Variants</a:t>
            </a:r>
          </a:p>
          <a:p>
            <a:pPr marL="914400" lvl="1" indent="-457200" algn="just"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rgbClr val="0A1F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Within Script Variants</a:t>
            </a:r>
          </a:p>
          <a:p>
            <a:pPr marL="914400" lvl="1" indent="-457200" algn="just"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rgbClr val="0A1F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Cross Script Variants</a:t>
            </a:r>
          </a:p>
          <a:p>
            <a:pPr marL="457200" indent="-457200" algn="just"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0A1F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 Label Evaluation Rules</a:t>
            </a:r>
          </a:p>
          <a:p>
            <a:pPr marL="457200" indent="-457200" algn="just"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0A1F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Contributors</a:t>
            </a:r>
          </a:p>
          <a:p>
            <a:pPr marL="457200" indent="-457200" algn="just"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0A1F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marL="457200" indent="-45720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A1F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82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Useful Key Points</a:t>
            </a:r>
            <a:endParaRPr lang="en-US" sz="3000" dirty="0">
              <a:latin typeface="Arial"/>
              <a:cs typeface="Arial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399245" y="1245586"/>
            <a:ext cx="8293994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altLang="en-US" sz="2800" b="1" dirty="0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The Greek Language Question</a:t>
            </a:r>
          </a:p>
          <a:p>
            <a:pPr marL="911225" lvl="2" indent="-4572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prstClr val="black"/>
                </a:solidFill>
                <a:latin typeface="Trebuchet MS" pitchFamily="34" charset="0"/>
                <a:ea typeface="ＭＳ Ｐゴシック" pitchFamily="34" charset="-128"/>
              </a:rPr>
              <a:t>	</a:t>
            </a:r>
            <a:r>
              <a:rPr lang="en-US" alt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Diglossia</a:t>
            </a: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: </a:t>
            </a:r>
            <a:r>
              <a:rPr lang="en-US" alt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Katharevousa</a:t>
            </a: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vs. </a:t>
            </a:r>
            <a:r>
              <a:rPr lang="en-US" alt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Dimotiki</a:t>
            </a:r>
            <a:endParaRPr lang="en-US" altLang="en-US" sz="2400" dirty="0">
              <a:solidFill>
                <a:prstClr val="black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  <a:p>
            <a:pPr marL="911225" lvl="2" indent="-457200" eaLnBrk="0" fontAlgn="base" hangingPunct="0">
              <a:spcBef>
                <a:spcPct val="20000"/>
              </a:spcBef>
              <a:spcAft>
                <a:spcPts val="1200"/>
              </a:spcAft>
            </a:pP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					</a:t>
            </a:r>
            <a:r>
              <a:rPr lang="el-GR" altLang="en-US" sz="2400" dirty="0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(</a:t>
            </a: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e.g. </a:t>
            </a:r>
            <a:r>
              <a:rPr lang="el-GR" altLang="en-US" sz="2400" dirty="0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Πειραιεύς </a:t>
            </a: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- </a:t>
            </a:r>
            <a:r>
              <a:rPr lang="el-GR" altLang="en-US" sz="2400" dirty="0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Πειραιάς</a:t>
            </a: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)</a:t>
            </a:r>
            <a:r>
              <a:rPr lang="el-GR" altLang="en-US" sz="2400" dirty="0">
                <a:solidFill>
                  <a:prstClr val="black"/>
                </a:solidFill>
                <a:latin typeface="Trebuchet MS" pitchFamily="34" charset="0"/>
                <a:ea typeface="ＭＳ Ｐゴシック" pitchFamily="34" charset="-128"/>
              </a:rPr>
              <a:t>	</a:t>
            </a:r>
            <a:endParaRPr lang="en-US" altLang="en-US" sz="2400" dirty="0">
              <a:solidFill>
                <a:prstClr val="black"/>
              </a:solidFill>
              <a:latin typeface="Trebuchet MS" pitchFamily="34" charset="0"/>
              <a:ea typeface="ＭＳ Ｐゴシック" pitchFamily="34" charset="-128"/>
            </a:endParaRPr>
          </a:p>
          <a:p>
            <a:pPr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altLang="en-US" sz="2800" b="1" dirty="0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The Greek Orthography</a:t>
            </a:r>
          </a:p>
          <a:p>
            <a:pPr marL="911225" lvl="2" indent="-457200" eaLnBrk="0" fontAlgn="base" hangingPunct="0">
              <a:spcBef>
                <a:spcPct val="20000"/>
              </a:spcBef>
              <a:spcAft>
                <a:spcPts val="1200"/>
              </a:spcAft>
            </a:pP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	</a:t>
            </a:r>
            <a:r>
              <a:rPr lang="en-US" alt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Polytonic</a:t>
            </a: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vs. Monotonic (e.g. the Lord’s Prayer)</a:t>
            </a:r>
            <a:endParaRPr lang="el-GR" altLang="en-US" sz="2400" dirty="0">
              <a:solidFill>
                <a:prstClr val="black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  <a:p>
            <a:pPr marL="911225" lvl="2" indent="-457200" eaLnBrk="0" fontAlgn="base" hangingPunct="0">
              <a:spcBef>
                <a:spcPct val="20000"/>
              </a:spcBef>
              <a:spcAft>
                <a:spcPts val="1200"/>
              </a:spcAft>
            </a:pPr>
            <a:r>
              <a:rPr lang="en-US" altLang="en-US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     - </a:t>
            </a:r>
            <a:r>
              <a:rPr lang="el-GR" altLang="en-US" dirty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Πάτερ </a:t>
            </a:r>
            <a:r>
              <a:rPr lang="el-GR" altLang="en-US" dirty="0" err="1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ἡμῶν</a:t>
            </a:r>
            <a:r>
              <a:rPr lang="el-GR" altLang="en-US" dirty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 ὁ </a:t>
            </a:r>
            <a:r>
              <a:rPr lang="el-GR" altLang="en-US" dirty="0" err="1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ἐν</a:t>
            </a:r>
            <a:r>
              <a:rPr lang="el-GR" altLang="en-US" dirty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 </a:t>
            </a:r>
            <a:r>
              <a:rPr lang="el-GR" altLang="en-US" dirty="0" err="1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τοῖς</a:t>
            </a:r>
            <a:r>
              <a:rPr lang="el-GR" altLang="en-US" dirty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 </a:t>
            </a:r>
            <a:r>
              <a:rPr lang="el-GR" altLang="en-US" dirty="0" err="1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οὐρανοῖς</a:t>
            </a:r>
            <a:r>
              <a:rPr lang="el-GR" altLang="en-US" dirty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, </a:t>
            </a:r>
            <a:r>
              <a:rPr lang="el-GR" altLang="en-US" dirty="0" err="1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ἁγιασθήτω</a:t>
            </a:r>
            <a:r>
              <a:rPr lang="el-GR" altLang="en-US" dirty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 </a:t>
            </a:r>
            <a:r>
              <a:rPr lang="el-GR" altLang="en-US" dirty="0" err="1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τὸ</a:t>
            </a:r>
            <a:r>
              <a:rPr lang="el-GR" altLang="en-US" dirty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 </a:t>
            </a:r>
            <a:r>
              <a:rPr lang="el-GR" altLang="en-US" dirty="0" err="1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ὄνομά</a:t>
            </a:r>
            <a:r>
              <a:rPr lang="el-GR" altLang="en-US" dirty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 σου, </a:t>
            </a:r>
            <a:r>
              <a:rPr lang="el-GR" altLang="en-US" dirty="0" err="1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ἐλθέτω</a:t>
            </a:r>
            <a:r>
              <a:rPr lang="el-GR" altLang="en-US" dirty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 ἡ βασιλεία  σου, </a:t>
            </a:r>
            <a:r>
              <a:rPr lang="el-GR" altLang="en-US" dirty="0" err="1" smtClean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γεννηθήτω</a:t>
            </a:r>
            <a:r>
              <a:rPr lang="el-GR" altLang="en-US" dirty="0" smtClean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 </a:t>
            </a:r>
            <a:r>
              <a:rPr lang="el-GR" altLang="en-US" dirty="0" err="1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τὸ</a:t>
            </a:r>
            <a:r>
              <a:rPr lang="el-GR" altLang="en-US" dirty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 θέλημά σου, </a:t>
            </a:r>
            <a:r>
              <a:rPr lang="el-GR" altLang="en-US" dirty="0" err="1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ὡς</a:t>
            </a:r>
            <a:r>
              <a:rPr lang="el-GR" altLang="en-US" dirty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 </a:t>
            </a:r>
            <a:r>
              <a:rPr lang="el-GR" altLang="en-US" dirty="0" err="1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ἐν</a:t>
            </a:r>
            <a:r>
              <a:rPr lang="el-GR" altLang="en-US" dirty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 </a:t>
            </a:r>
            <a:r>
              <a:rPr lang="el-GR" altLang="en-US" dirty="0" err="1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οὐρανῷ</a:t>
            </a:r>
            <a:r>
              <a:rPr lang="el-GR" altLang="en-US" dirty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 </a:t>
            </a:r>
            <a:r>
              <a:rPr lang="el-GR" altLang="en-US" dirty="0" err="1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καὶ</a:t>
            </a:r>
            <a:r>
              <a:rPr lang="el-GR" altLang="en-US" dirty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 </a:t>
            </a:r>
            <a:r>
              <a:rPr lang="el-GR" altLang="en-US" dirty="0" err="1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ἐπὶ</a:t>
            </a:r>
            <a:r>
              <a:rPr lang="el-GR" altLang="en-US" dirty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 </a:t>
            </a:r>
            <a:r>
              <a:rPr lang="el-GR" altLang="en-US" dirty="0" err="1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τῆς</a:t>
            </a:r>
            <a:r>
              <a:rPr lang="el-GR" altLang="en-US" dirty="0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 </a:t>
            </a:r>
            <a:r>
              <a:rPr lang="el-GR" altLang="en-US" dirty="0" err="1">
                <a:solidFill>
                  <a:prstClr val="black"/>
                </a:solidFill>
                <a:latin typeface="Arial Unicode MS" pitchFamily="34" charset="-128"/>
                <a:ea typeface="ＭＳ Ｐゴシック" pitchFamily="34" charset="-128"/>
              </a:rPr>
              <a:t>γῆς</a:t>
            </a:r>
            <a:endParaRPr lang="el-GR" altLang="en-US" dirty="0">
              <a:solidFill>
                <a:prstClr val="black"/>
              </a:solidFill>
              <a:latin typeface="Arial Unicode MS" pitchFamily="34" charset="-128"/>
              <a:ea typeface="ＭＳ Ｐゴシック" pitchFamily="34" charset="-128"/>
            </a:endParaRPr>
          </a:p>
          <a:p>
            <a:pPr marL="911225" lvl="2" indent="-4572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en-US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     - </a:t>
            </a:r>
            <a:r>
              <a:rPr lang="el-GR" altLang="en-US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Πάτερ ημών ο εν τοις </a:t>
            </a:r>
            <a:r>
              <a:rPr lang="el-GR" altLang="en-US" dirty="0" err="1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ουρανοίς</a:t>
            </a:r>
            <a:r>
              <a:rPr lang="el-GR" altLang="en-US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, </a:t>
            </a:r>
            <a:r>
              <a:rPr lang="el-GR" altLang="en-US" dirty="0" err="1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αγιασθήτω</a:t>
            </a:r>
            <a:r>
              <a:rPr lang="el-GR" altLang="en-US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 το όνομά σου, </a:t>
            </a:r>
            <a:r>
              <a:rPr lang="el-GR" altLang="en-US" dirty="0" err="1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ελθέτω</a:t>
            </a:r>
            <a:r>
              <a:rPr lang="el-GR" altLang="en-US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 η βασιλεία σου, </a:t>
            </a:r>
            <a:r>
              <a:rPr lang="el-GR" altLang="en-US" dirty="0" err="1" smtClean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γεννηθήτω</a:t>
            </a:r>
            <a:r>
              <a:rPr lang="el-GR" altLang="en-US" dirty="0" smtClean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r>
              <a:rPr lang="el-GR" altLang="en-US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το θέλημά σου, ως εν </a:t>
            </a:r>
            <a:r>
              <a:rPr lang="el-GR" altLang="en-US" dirty="0" err="1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ουρανώ</a:t>
            </a:r>
            <a:r>
              <a:rPr lang="el-GR" altLang="en-US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 και επί της γης</a:t>
            </a:r>
            <a:endParaRPr lang="en-US" altLang="en-US" sz="2400" dirty="0">
              <a:solidFill>
                <a:prstClr val="black"/>
              </a:solidFill>
              <a:latin typeface="Trebuchet MS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936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Proposed Characters for Registrations</a:t>
            </a:r>
            <a:endParaRPr lang="en-US" sz="3000" dirty="0">
              <a:latin typeface="Arial"/>
              <a:cs typeface="Arial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399245" y="1245586"/>
            <a:ext cx="8293994" cy="395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spcAft>
                <a:spcPts val="1800"/>
              </a:spcAft>
            </a:pPr>
            <a:r>
              <a:rPr lang="en-US" altLang="en-US" sz="2400" b="1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Only Monotonic characters are </a:t>
            </a:r>
            <a:r>
              <a:rPr lang="en-US" altLang="en-US" sz="2400" b="1" dirty="0" smtClean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to be allowed</a:t>
            </a:r>
            <a:r>
              <a:rPr lang="en-US" altLang="en-US" sz="2400" b="1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!</a:t>
            </a:r>
          </a:p>
          <a:p>
            <a:pPr lvl="1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Monotonic characters are used today in the spelling of Greek words.</a:t>
            </a:r>
            <a:endParaRPr lang="el-GR" altLang="en-US" sz="2400" dirty="0"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  <a:p>
            <a:pPr lvl="1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en-US" sz="2400" dirty="0" err="1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Polytonic</a:t>
            </a: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characters for TLD registration offer no significant advantage for the average user.</a:t>
            </a:r>
          </a:p>
          <a:p>
            <a:pPr lvl="1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This recommendation stands only for the Greek TLDs; registries are encouraged to decide upon the use of the </a:t>
            </a:r>
            <a:r>
              <a:rPr lang="en-US" altLang="en-US" sz="2400" dirty="0" err="1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polytonic</a:t>
            </a: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characters in their policy for the lower levels.</a:t>
            </a:r>
          </a:p>
          <a:p>
            <a:pPr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altLang="en-US" sz="2400" dirty="0">
              <a:solidFill>
                <a:prstClr val="black"/>
              </a:solidFill>
              <a:latin typeface="Trebuchet MS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299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Issues to be concerned: The sigma and final sigma</a:t>
            </a:r>
            <a:endParaRPr lang="en-US" sz="3000" dirty="0">
              <a:latin typeface="Arial"/>
              <a:cs typeface="Arial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399245" y="1078160"/>
            <a:ext cx="8293994" cy="500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spcAft>
                <a:spcPts val="1800"/>
              </a:spcAft>
            </a:pPr>
            <a:r>
              <a:rPr lang="en-US" altLang="en-US" sz="2400" b="1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The sigma and final sigma</a:t>
            </a:r>
          </a:p>
          <a:p>
            <a:pPr marL="911225" lvl="2" indent="-457200">
              <a:spcAft>
                <a:spcPts val="600"/>
              </a:spcAft>
            </a:pPr>
            <a:r>
              <a:rPr lang="el-GR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σ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(small, U+03C3) e.g. 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α</a:t>
            </a:r>
            <a:r>
              <a:rPr lang="el-GR" altLang="en-US" sz="2400" b="1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σ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πίδα (</a:t>
            </a: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shield)</a:t>
            </a:r>
          </a:p>
          <a:p>
            <a:pPr marL="911225" lvl="2" indent="-457200">
              <a:spcAft>
                <a:spcPts val="600"/>
              </a:spcAft>
            </a:pPr>
            <a:r>
              <a:rPr lang="el-GR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Σ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(</a:t>
            </a: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capital, U+03A3) e.g. </a:t>
            </a:r>
            <a:r>
              <a:rPr lang="el-GR" altLang="en-US" sz="2400" b="1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Σ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οφία (</a:t>
            </a: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female name)</a:t>
            </a:r>
          </a:p>
          <a:p>
            <a:pPr marL="911225" lvl="2" indent="-457200">
              <a:spcAft>
                <a:spcPts val="600"/>
              </a:spcAft>
            </a:pPr>
            <a:r>
              <a:rPr lang="el-GR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ς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(</a:t>
            </a: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small final, U+03C2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) </a:t>
            </a: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e.g. 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τέλο</a:t>
            </a:r>
            <a:r>
              <a:rPr lang="el-GR" altLang="en-US" sz="2400" b="1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ς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(</a:t>
            </a: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end)</a:t>
            </a:r>
          </a:p>
          <a:p>
            <a:pPr marL="911225" lvl="2" indent="-457200">
              <a:spcBef>
                <a:spcPts val="600"/>
              </a:spcBef>
              <a:spcAft>
                <a:spcPts val="1200"/>
              </a:spcAft>
              <a:buFont typeface="Arial" pitchFamily="34" charset="0"/>
              <a:buNone/>
            </a:pP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but…</a:t>
            </a:r>
          </a:p>
          <a:p>
            <a:pPr marL="911225" lvl="2" indent="-457200">
              <a:spcAft>
                <a:spcPts val="600"/>
              </a:spcAft>
            </a:pP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IDNA2003: </a:t>
            </a:r>
            <a:r>
              <a:rPr lang="el-GR" altLang="en-US" sz="2400" b="1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σ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&lt;-&gt; </a:t>
            </a:r>
            <a:r>
              <a:rPr lang="el-GR" altLang="en-US" sz="2400" b="1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Σ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&lt;-&gt; </a:t>
            </a:r>
            <a:r>
              <a:rPr lang="el-GR" altLang="en-US" sz="2400" b="1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ς </a:t>
            </a: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(e.g. 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θησαυρός – </a:t>
            </a: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treasure)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</a:t>
            </a:r>
            <a:endParaRPr lang="el-GR" altLang="en-US" sz="2400" b="1" dirty="0"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  <a:p>
            <a:pPr marL="911225" lvl="2" indent="-457200">
              <a:spcAft>
                <a:spcPts val="600"/>
              </a:spcAft>
              <a:buFont typeface="Arial" pitchFamily="34" charset="0"/>
              <a:buNone/>
            </a:pPr>
            <a:r>
              <a:rPr lang="el-GR" altLang="en-US" sz="2400" dirty="0" smtClean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θησαυρός 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→ ΘΗΣΑΥΡΟΣ → </a:t>
            </a:r>
            <a:r>
              <a:rPr lang="el-GR" altLang="en-US" sz="2400" dirty="0" err="1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θησαυροσ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</a:t>
            </a:r>
            <a:r>
              <a:rPr lang="el-GR" alt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→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</a:t>
            </a:r>
            <a:r>
              <a:rPr lang="en-US" alt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not correct </a:t>
            </a:r>
            <a:r>
              <a:rPr lang="en-US" altLang="en-US" sz="2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												    Greek</a:t>
            </a:r>
            <a:r>
              <a:rPr lang="en-US" alt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!</a:t>
            </a:r>
            <a:r>
              <a:rPr lang="el-GR" altLang="en-US" sz="20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</a:t>
            </a:r>
            <a:r>
              <a:rPr lang="el-GR" altLang="en-US" sz="2000" dirty="0">
                <a:solidFill>
                  <a:schemeClr val="accent2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	</a:t>
            </a:r>
            <a:endParaRPr lang="el-GR" altLang="en-US" sz="2000" dirty="0"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  <a:p>
            <a:pPr marL="911225" lvl="2" indent="-457200">
              <a:spcAft>
                <a:spcPts val="600"/>
              </a:spcAft>
            </a:pP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IDNA2008: </a:t>
            </a:r>
            <a:r>
              <a:rPr lang="el-GR" altLang="en-US" sz="2400" b="1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σ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and </a:t>
            </a:r>
            <a:r>
              <a:rPr lang="el-GR" altLang="en-US" sz="2400" b="1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ς</a:t>
            </a:r>
            <a:r>
              <a:rPr lang="el-GR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are different accepted characters,</a:t>
            </a:r>
            <a:b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</a:b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            </a:t>
            </a:r>
            <a:r>
              <a:rPr lang="en-US" altLang="en-US" sz="2400" dirty="0" smtClean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treated </a:t>
            </a: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separately – reverse mapping no </a:t>
            </a:r>
            <a:r>
              <a:rPr lang="en-US" altLang="en-US" sz="2400" dirty="0" smtClean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				  possible</a:t>
            </a:r>
            <a:r>
              <a:rPr lang="en-US" altLang="en-US" sz="24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!</a:t>
            </a:r>
            <a:endParaRPr lang="el-GR" altLang="en-US" sz="2400" dirty="0"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49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Issues to be concerned, cont.</a:t>
            </a:r>
            <a:endParaRPr lang="en-US" sz="3000" dirty="0">
              <a:latin typeface="Arial"/>
              <a:cs typeface="Arial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1043188" y="1116796"/>
            <a:ext cx="6658378" cy="404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spcAft>
                <a:spcPts val="2400"/>
              </a:spcAft>
            </a:pPr>
            <a:r>
              <a:rPr lang="en-US" altLang="en-US" sz="2400" b="1" dirty="0" smtClean="0">
                <a:solidFill>
                  <a:srgbClr val="0A1F24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Status: under process</a:t>
            </a:r>
            <a:endParaRPr lang="en-US" altLang="en-US" sz="2400" b="1" dirty="0">
              <a:solidFill>
                <a:srgbClr val="0A1F24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  <a:p>
            <a:pPr lvl="1" indent="-457200">
              <a:spcAft>
                <a:spcPts val="1800"/>
              </a:spcAft>
              <a:buFont typeface="+mj-lt"/>
              <a:buAutoNum type="arabicPeriod"/>
            </a:pPr>
            <a:r>
              <a:rPr lang="en-US" altLang="en-US" sz="2400" dirty="0" smtClean="0">
                <a:solidFill>
                  <a:srgbClr val="0A1F24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Other “Within Script Variants” cases</a:t>
            </a:r>
            <a:br>
              <a:rPr lang="en-US" altLang="en-US" sz="2400" dirty="0" smtClean="0">
                <a:solidFill>
                  <a:srgbClr val="0A1F24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</a:br>
            <a:r>
              <a:rPr lang="en-US" altLang="en-US" sz="2400" dirty="0" smtClean="0">
                <a:solidFill>
                  <a:srgbClr val="0A1F24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(e.g. vowels with/without diacritics)</a:t>
            </a:r>
          </a:p>
          <a:p>
            <a:pPr lvl="1" indent="-457200">
              <a:spcAft>
                <a:spcPts val="600"/>
              </a:spcAft>
              <a:buFont typeface="+mj-lt"/>
              <a:buAutoNum type="arabicPeriod"/>
            </a:pPr>
            <a:r>
              <a:rPr lang="en-US" altLang="en-US" sz="2400" dirty="0" smtClean="0">
                <a:solidFill>
                  <a:srgbClr val="0A1F24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Cross Script Variants</a:t>
            </a:r>
          </a:p>
          <a:p>
            <a:pPr lvl="2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0A1F24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Greek and Latin</a:t>
            </a:r>
          </a:p>
          <a:p>
            <a:pPr lvl="2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0A1F24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Greek and Cyrillic</a:t>
            </a:r>
          </a:p>
          <a:p>
            <a:pPr lvl="2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0A1F24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Greek and other scripts</a:t>
            </a:r>
          </a:p>
          <a:p>
            <a:pPr lvl="1" indent="-457200">
              <a:spcAft>
                <a:spcPts val="1800"/>
              </a:spcAft>
              <a:buFont typeface="+mj-lt"/>
              <a:buAutoNum type="arabicPeriod"/>
            </a:pPr>
            <a:r>
              <a:rPr lang="en-US" altLang="en-US" sz="2400" dirty="0" smtClean="0">
                <a:solidFill>
                  <a:srgbClr val="0A1F24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Whole Label Evaluation Rules</a:t>
            </a:r>
            <a:endParaRPr lang="el-GR" altLang="en-US" sz="2400" dirty="0">
              <a:solidFill>
                <a:srgbClr val="0A1F24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85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8149</TotalTime>
  <Words>566</Words>
  <Application>Microsoft Office PowerPoint</Application>
  <PresentationFormat>Προβολή στην οθόνη (4:3)</PresentationFormat>
  <Paragraphs>97</Paragraphs>
  <Slides>10</Slides>
  <Notes>10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Office Theme</vt:lpstr>
      <vt:lpstr>Παρουσίαση του PowerPoint</vt:lpstr>
      <vt:lpstr>Script for which the LGR will be proposed</vt:lpstr>
      <vt:lpstr>Composition of the Greek Generation Panel</vt:lpstr>
      <vt:lpstr>Timeline</vt:lpstr>
      <vt:lpstr>Structure of the Proposal</vt:lpstr>
      <vt:lpstr>Useful Key Points</vt:lpstr>
      <vt:lpstr>Proposed Characters for Registrations</vt:lpstr>
      <vt:lpstr>Issues to be concerned: The sigma and final sigma</vt:lpstr>
      <vt:lpstr>Issues to be concerned, cont.</vt:lpstr>
      <vt:lpstr>Engage with the Greek Generation Panel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diko_moy@yahoo.gr</cp:lastModifiedBy>
  <cp:revision>262</cp:revision>
  <cp:lastPrinted>2015-04-13T15:10:57Z</cp:lastPrinted>
  <dcterms:created xsi:type="dcterms:W3CDTF">2015-01-07T16:11:05Z</dcterms:created>
  <dcterms:modified xsi:type="dcterms:W3CDTF">2017-03-07T05:21:28Z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ffisync_UniqueId">
    <vt:lpwstr>14430</vt:lpwstr>
  </property>
  <property fmtid="{D5CDD505-2E9C-101B-9397-08002B2CF9AE}" pid="3" name="Offisync_ProviderInitializationData">
    <vt:lpwstr>https://wecann.icann.org</vt:lpwstr>
  </property>
  <property fmtid="{D5CDD505-2E9C-101B-9397-08002B2CF9AE}" pid="4" name="Offisync_UpdateToken">
    <vt:lpwstr>1</vt:lpwstr>
  </property>
  <property fmtid="{D5CDD505-2E9C-101B-9397-08002B2CF9AE}" pid="5" name="Jive_VersionGuid">
    <vt:lpwstr>3e7f5455-1311-473d-b985-a30fbe052102</vt:lpwstr>
  </property>
  <property fmtid="{D5CDD505-2E9C-101B-9397-08002B2CF9AE}" pid="6" name="Offisync_ServerID">
    <vt:lpwstr>f1a3e59a-4990-4d5e-9ace-4d146556dde0</vt:lpwstr>
  </property>
  <property fmtid="{D5CDD505-2E9C-101B-9397-08002B2CF9AE}" pid="7" name="Jive_LatestUserAccountName">
    <vt:lpwstr>sarmad.hussain@icann.org</vt:lpwstr>
  </property>
</Properties>
</file>