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6" r:id="rId2"/>
    <p:sldId id="277" r:id="rId3"/>
    <p:sldId id="257" r:id="rId4"/>
    <p:sldId id="265" r:id="rId5"/>
    <p:sldId id="297" r:id="rId6"/>
    <p:sldId id="296" r:id="rId7"/>
    <p:sldId id="279" r:id="rId8"/>
    <p:sldId id="304" r:id="rId9"/>
    <p:sldId id="275" r:id="rId10"/>
    <p:sldId id="269" r:id="rId11"/>
    <p:sldId id="263" r:id="rId12"/>
    <p:sldId id="308" r:id="rId13"/>
    <p:sldId id="291" r:id="rId14"/>
    <p:sldId id="293" r:id="rId15"/>
    <p:sldId id="274" r:id="rId16"/>
    <p:sldId id="309" r:id="rId17"/>
    <p:sldId id="302" r:id="rId18"/>
    <p:sldId id="303" r:id="rId1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p:restoredTop sz="93617"/>
  </p:normalViewPr>
  <p:slideViewPr>
    <p:cSldViewPr>
      <p:cViewPr varScale="1">
        <p:scale>
          <a:sx n="64" d="100"/>
          <a:sy n="64" d="100"/>
        </p:scale>
        <p:origin x="660" y="52"/>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05"/>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C072D61D-643C-7241-BFC3-BF1B776A3F35}" type="datetimeFigureOut">
              <a:rPr lang="en-US" smtClean="0"/>
              <a:t>2/8/2019</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11"/>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11"/>
            <a:ext cx="3037840" cy="462769"/>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11</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15</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84329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132799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63699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8</a:t>
            </a:fld>
            <a:endParaRPr lang="en-US"/>
          </a:p>
        </p:txBody>
      </p:sp>
    </p:spTree>
    <p:extLst>
      <p:ext uri="{BB962C8B-B14F-4D97-AF65-F5344CB8AC3E}">
        <p14:creationId xmlns:p14="http://schemas.microsoft.com/office/powerpoint/2010/main" val="296996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9</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311D6-8E0A-4B92-8F20-516DFA47C053}" type="datetimeFigureOut">
              <a:rPr lang="en-CA" smtClean="0"/>
              <a:t>2019-02-08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2019-02-08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a:latin typeface="Verdana"/>
                <a:cs typeface="Verdana"/>
              </a:rPr>
              <a:t>CSC Overview and Current Issues</a:t>
            </a: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a:latin typeface="Verdana"/>
                <a:cs typeface="Verdana"/>
              </a:rPr>
              <a:t>March 2019</a:t>
            </a: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Consulting and Informing</a:t>
            </a:r>
          </a:p>
        </p:txBody>
      </p:sp>
      <p:sp>
        <p:nvSpPr>
          <p:cNvPr id="3" name="Content Placeholder 2"/>
          <p:cNvSpPr>
            <a:spLocks noGrp="1"/>
          </p:cNvSpPr>
          <p:nvPr>
            <p:ph idx="1"/>
          </p:nvPr>
        </p:nvSpPr>
        <p:spPr>
          <a:xfrm>
            <a:off x="611560" y="1556792"/>
            <a:ext cx="7886700" cy="4567362"/>
          </a:xfrm>
        </p:spPr>
        <p:txBody>
          <a:bodyPr>
            <a:normAutofit fontScale="92500" lnSpcReduction="20000"/>
          </a:bodyPr>
          <a:lstStyle/>
          <a:p>
            <a:r>
              <a:rPr lang="en-US" sz="2400" dirty="0"/>
              <a:t>Informing community</a:t>
            </a:r>
          </a:p>
          <a:p>
            <a:pPr lvl="1"/>
            <a:r>
              <a:rPr lang="en-US" sz="2000" dirty="0"/>
              <a:t>Monthly reports are produced and reviewed by CSC which produces its own reports</a:t>
            </a:r>
          </a:p>
          <a:p>
            <a:pPr lvl="1"/>
            <a:r>
              <a:rPr lang="en-US" sz="2000" dirty="0"/>
              <a:t>Presentations to ICANN community</a:t>
            </a:r>
          </a:p>
          <a:p>
            <a:pPr lvl="1"/>
            <a:r>
              <a:rPr lang="en-US" sz="2000" dirty="0"/>
              <a:t>Open, monthly meetings CSC &amp; two public F2F meetings at the ICANN Community Forums and AGM’s</a:t>
            </a:r>
          </a:p>
          <a:p>
            <a:pPr lvl="1"/>
            <a:r>
              <a:rPr lang="en-US" sz="2000" dirty="0"/>
              <a:t>Meetings with ICANN and PTI Boards</a:t>
            </a:r>
          </a:p>
          <a:p>
            <a:pPr lvl="1"/>
            <a:r>
              <a:rPr lang="en-US" sz="2000" dirty="0"/>
              <a:t>PTI also has a dashboard which provides up to the minute stats on activity</a:t>
            </a:r>
          </a:p>
          <a:p>
            <a:pPr lvl="1"/>
            <a:endParaRPr lang="en-US" sz="2000" dirty="0"/>
          </a:p>
          <a:p>
            <a:endParaRPr lang="en-US" sz="2400" dirty="0"/>
          </a:p>
          <a:p>
            <a:r>
              <a:rPr lang="en-US" sz="2400" dirty="0"/>
              <a:t>PTI customer surveys</a:t>
            </a:r>
          </a:p>
          <a:p>
            <a:pPr lvl="1"/>
            <a:r>
              <a:rPr lang="en-US" sz="2000" dirty="0"/>
              <a:t>PTI contracts for an annual customer survey as well as (need term for immediate feedback) surveys</a:t>
            </a:r>
          </a:p>
          <a:p>
            <a:pPr lvl="1"/>
            <a:r>
              <a:rPr lang="en-US" sz="2000" dirty="0"/>
              <a:t>Overall, there is a high rate of satisfaction with approval growing</a:t>
            </a:r>
          </a:p>
          <a:p>
            <a:pPr lvl="1"/>
            <a:r>
              <a:rPr lang="en-US" sz="2000" dirty="0"/>
              <a:t>CSC regularly reviews the survey results with PTI </a:t>
            </a:r>
          </a:p>
          <a:p>
            <a:pPr marL="342900" lvl="1" indent="0">
              <a:buNone/>
            </a:pPr>
            <a:endParaRPr lang="en-US" sz="2000" dirty="0"/>
          </a:p>
          <a:p>
            <a:pPr lvl="1"/>
            <a:endParaRPr lang="en-US" sz="2000" dirty="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CSC related Reviews</a:t>
            </a:r>
          </a:p>
        </p:txBody>
      </p:sp>
      <p:sp>
        <p:nvSpPr>
          <p:cNvPr id="3" name="Content Placeholder 2"/>
          <p:cNvSpPr>
            <a:spLocks noGrp="1"/>
          </p:cNvSpPr>
          <p:nvPr>
            <p:ph idx="1"/>
          </p:nvPr>
        </p:nvSpPr>
        <p:spPr>
          <a:xfrm>
            <a:off x="484634" y="1484784"/>
            <a:ext cx="8695878" cy="4692179"/>
          </a:xfrm>
        </p:spPr>
        <p:txBody>
          <a:bodyPr>
            <a:noAutofit/>
          </a:bodyPr>
          <a:lstStyle/>
          <a:p>
            <a:r>
              <a:rPr lang="en-US" sz="2400" dirty="0"/>
              <a:t>First CSC Charter review (October 2017-June 2018)</a:t>
            </a:r>
          </a:p>
          <a:p>
            <a:pPr lvl="1"/>
            <a:r>
              <a:rPr lang="en-US" sz="2000" dirty="0"/>
              <a:t>Completed in June 2018; recommended changes </a:t>
            </a:r>
          </a:p>
          <a:p>
            <a:pPr lvl="2"/>
            <a:r>
              <a:rPr lang="en-US" sz="2000" dirty="0"/>
              <a:t>to the CSC Charter which were approved by the GNSO and ccNSO; </a:t>
            </a:r>
          </a:p>
          <a:p>
            <a:pPr lvl="2"/>
            <a:r>
              <a:rPr lang="en-US" sz="2000" dirty="0"/>
              <a:t>small changes to the RAPs were approved by CSC</a:t>
            </a:r>
          </a:p>
          <a:p>
            <a:pPr lvl="2"/>
            <a:r>
              <a:rPr lang="en-US" sz="2000" dirty="0"/>
              <a:t>travel funding for CSC members to be provided</a:t>
            </a:r>
          </a:p>
          <a:p>
            <a:pPr>
              <a:buFont typeface="Arial" charset="0"/>
              <a:buChar char="•"/>
            </a:pPr>
            <a:r>
              <a:rPr lang="en-CA" sz="2400" dirty="0"/>
              <a:t>Review of CSC Effectiveness</a:t>
            </a:r>
          </a:p>
          <a:p>
            <a:pPr lvl="1">
              <a:buFont typeface="Arial" charset="0"/>
              <a:buChar char="•"/>
            </a:pPr>
            <a:r>
              <a:rPr lang="en-CA" sz="2000" dirty="0"/>
              <a:t>initiated in October 2018</a:t>
            </a:r>
          </a:p>
          <a:p>
            <a:pPr lvl="1"/>
            <a:r>
              <a:rPr lang="en-CA" sz="2000" dirty="0"/>
              <a:t>Initial report public comment closed in February 2019</a:t>
            </a:r>
          </a:p>
          <a:p>
            <a:r>
              <a:rPr lang="en-CA" sz="2400" dirty="0"/>
              <a:t>Periodic IANA Function Review (IFR) </a:t>
            </a:r>
          </a:p>
          <a:p>
            <a:pPr lvl="1"/>
            <a:r>
              <a:rPr lang="en-CA" sz="2000" dirty="0"/>
              <a:t>First IFR ‘initiated’ in Oct. 2018</a:t>
            </a:r>
          </a:p>
          <a:p>
            <a:pPr lvl="1"/>
            <a:r>
              <a:rPr lang="en-CA" sz="2000" dirty="0"/>
              <a:t>Status pending</a:t>
            </a:r>
          </a:p>
          <a:p>
            <a:pPr lvl="1"/>
            <a:r>
              <a:rPr lang="en-CA" sz="2000" dirty="0"/>
              <a:t>One element is performance of CSC in providing PTI oversight (18.3 (j) of ICANN bylaws)</a:t>
            </a:r>
          </a:p>
          <a:p>
            <a:pPr lvl="1"/>
            <a:endParaRPr lang="en-CA" sz="2400" dirty="0"/>
          </a:p>
          <a:p>
            <a:pPr marL="0" indent="0">
              <a:buNone/>
            </a:pPr>
            <a:endParaRPr lang="en-CA" sz="2400" dirty="0"/>
          </a:p>
          <a:p>
            <a:endParaRPr lang="en-US" sz="2400" dirty="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normAutofit/>
          </a:bodyPr>
          <a:lstStyle/>
          <a:p>
            <a:r>
              <a:rPr lang="en-US" sz="2400" dirty="0">
                <a:solidFill>
                  <a:schemeClr val="tx1"/>
                </a:solidFill>
              </a:rPr>
              <a:t>Travel Funding for PTI Members</a:t>
            </a:r>
          </a:p>
        </p:txBody>
      </p:sp>
      <p:sp>
        <p:nvSpPr>
          <p:cNvPr id="3" name="Content Placeholder 2"/>
          <p:cNvSpPr>
            <a:spLocks noGrp="1"/>
          </p:cNvSpPr>
          <p:nvPr>
            <p:ph idx="1"/>
          </p:nvPr>
        </p:nvSpPr>
        <p:spPr>
          <a:xfrm>
            <a:off x="628650" y="1340768"/>
            <a:ext cx="7886700" cy="5472608"/>
          </a:xfrm>
        </p:spPr>
        <p:txBody>
          <a:bodyPr>
            <a:normAutofit/>
          </a:bodyPr>
          <a:lstStyle/>
          <a:p>
            <a:r>
              <a:rPr lang="en-US" sz="2200" dirty="0"/>
              <a:t>Changes in </a:t>
            </a:r>
            <a:r>
              <a:rPr lang="en-US" sz="2200" dirty="0" smtClean="0"/>
              <a:t>CSC </a:t>
            </a:r>
            <a:r>
              <a:rPr lang="en-US" sz="2200" dirty="0"/>
              <a:t>membership have compromised </a:t>
            </a:r>
            <a:r>
              <a:rPr lang="en-US" sz="2200" dirty="0" smtClean="0"/>
              <a:t>its ability to meet face to face – it gets no travel funds </a:t>
            </a:r>
          </a:p>
          <a:p>
            <a:pPr lvl="1"/>
            <a:r>
              <a:rPr lang="en-US" sz="2200" dirty="0" smtClean="0"/>
              <a:t>the </a:t>
            </a:r>
            <a:r>
              <a:rPr lang="en-US" sz="2200" dirty="0"/>
              <a:t>future functioning and success of the CSC cannot be dependent on the </a:t>
            </a:r>
            <a:r>
              <a:rPr lang="en-US" sz="2200" dirty="0" smtClean="0"/>
              <a:t>members’ employers who </a:t>
            </a:r>
            <a:r>
              <a:rPr lang="en-US" sz="2200" dirty="0"/>
              <a:t>have been providing funding</a:t>
            </a:r>
          </a:p>
          <a:p>
            <a:pPr marL="0" indent="0">
              <a:buNone/>
            </a:pPr>
            <a:endParaRPr lang="en-US" sz="2200" dirty="0"/>
          </a:p>
          <a:p>
            <a:r>
              <a:rPr lang="en-US" sz="2200" dirty="0" smtClean="0"/>
              <a:t>The </a:t>
            </a:r>
            <a:r>
              <a:rPr lang="en-US" sz="2200" dirty="0"/>
              <a:t>CSC charter </a:t>
            </a:r>
            <a:r>
              <a:rPr lang="en-US" sz="2200" dirty="0" smtClean="0"/>
              <a:t>RT</a:t>
            </a:r>
          </a:p>
          <a:p>
            <a:pPr lvl="1"/>
            <a:r>
              <a:rPr lang="en-US" sz="2200" dirty="0" smtClean="0"/>
              <a:t>recommended that the </a:t>
            </a:r>
            <a:r>
              <a:rPr lang="en-US" sz="2200" dirty="0"/>
              <a:t>CSC meet </a:t>
            </a:r>
            <a:r>
              <a:rPr lang="en-US" sz="2200" dirty="0" smtClean="0"/>
              <a:t>continue to meet the </a:t>
            </a:r>
            <a:r>
              <a:rPr lang="en-US" sz="2200" dirty="0"/>
              <a:t>ccNSO and RySG at least twice annually </a:t>
            </a:r>
            <a:r>
              <a:rPr lang="en-US" sz="2200" dirty="0" smtClean="0"/>
              <a:t>that </a:t>
            </a:r>
            <a:r>
              <a:rPr lang="en-US" sz="2200" dirty="0"/>
              <a:t>it also meet with the ICANN and PTI Boards, </a:t>
            </a:r>
          </a:p>
          <a:p>
            <a:pPr lvl="1"/>
            <a:r>
              <a:rPr lang="en-US" sz="2200" dirty="0"/>
              <a:t>the CSC be eligible to seek </a:t>
            </a:r>
            <a:r>
              <a:rPr lang="en-US" sz="2200" dirty="0" smtClean="0"/>
              <a:t>travel funding </a:t>
            </a:r>
            <a:r>
              <a:rPr lang="en-US" sz="2200" dirty="0"/>
              <a:t>for travel support in accordance with ICANN’s budget and travel policy requirements. </a:t>
            </a:r>
            <a:endParaRPr lang="en-US" sz="2200" dirty="0" smtClean="0"/>
          </a:p>
          <a:p>
            <a:r>
              <a:rPr lang="en-US" sz="2200" dirty="0" smtClean="0"/>
              <a:t>Support for ‘8 seats’ (4 members x 2 ICANN meetings) is being sought in ICANN FY20 budget</a:t>
            </a:r>
            <a:endParaRPr lang="en-US" sz="2200" dirty="0"/>
          </a:p>
          <a:p>
            <a:endParaRPr lang="en-US" dirty="0"/>
          </a:p>
          <a:p>
            <a:endParaRPr lang="en-US" dirty="0"/>
          </a:p>
          <a:p>
            <a:endParaRPr lang="en-US" dirty="0"/>
          </a:p>
        </p:txBody>
      </p:sp>
    </p:spTree>
    <p:extLst>
      <p:ext uri="{BB962C8B-B14F-4D97-AF65-F5344CB8AC3E}">
        <p14:creationId xmlns:p14="http://schemas.microsoft.com/office/powerpoint/2010/main" val="60181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a:solidFill>
                  <a:schemeClr val="tx1"/>
                </a:solidFill>
              </a:rPr>
              <a:t>Revision of SLAs</a:t>
            </a:r>
          </a:p>
        </p:txBody>
      </p:sp>
      <p:sp>
        <p:nvSpPr>
          <p:cNvPr id="3" name="Content Placeholder 2"/>
          <p:cNvSpPr>
            <a:spLocks noGrp="1"/>
          </p:cNvSpPr>
          <p:nvPr>
            <p:ph idx="1"/>
          </p:nvPr>
        </p:nvSpPr>
        <p:spPr>
          <a:xfrm>
            <a:off x="628650" y="1556792"/>
            <a:ext cx="7886700" cy="4824536"/>
          </a:xfrm>
        </p:spPr>
        <p:txBody>
          <a:bodyPr>
            <a:normAutofit fontScale="92500" lnSpcReduction="20000"/>
          </a:bodyPr>
          <a:lstStyle/>
          <a:p>
            <a:r>
              <a:rPr lang="en-US" sz="2200" dirty="0"/>
              <a:t>PTI and CSC have previously identified the need for changes to the IANA Service Level Agreement (SLA) metrics:</a:t>
            </a:r>
          </a:p>
          <a:p>
            <a:endParaRPr lang="en-US" sz="2200" dirty="0"/>
          </a:p>
          <a:p>
            <a:pPr lvl="1"/>
            <a:r>
              <a:rPr lang="en-US" sz="2200" dirty="0"/>
              <a:t>Three that need revision to the metric only</a:t>
            </a:r>
          </a:p>
          <a:p>
            <a:pPr lvl="2"/>
            <a:r>
              <a:rPr lang="en-US" sz="2200" dirty="0"/>
              <a:t>Technical Check Retest,</a:t>
            </a:r>
          </a:p>
          <a:p>
            <a:pPr lvl="2"/>
            <a:r>
              <a:rPr lang="en-US" sz="2200" dirty="0"/>
              <a:t>Technical Check Supplemental</a:t>
            </a:r>
          </a:p>
          <a:p>
            <a:pPr lvl="2"/>
            <a:r>
              <a:rPr lang="en-US" sz="2200" dirty="0" err="1"/>
              <a:t>ccTLD</a:t>
            </a:r>
            <a:r>
              <a:rPr lang="en-US" sz="2200" dirty="0"/>
              <a:t> creation/transfer</a:t>
            </a:r>
          </a:p>
          <a:p>
            <a:pPr lvl="1"/>
            <a:endParaRPr lang="en-US" sz="2200" dirty="0"/>
          </a:p>
          <a:p>
            <a:pPr lvl="1"/>
            <a:r>
              <a:rPr lang="en-US" sz="2200" dirty="0"/>
              <a:t>One new SLA, for IDN tables</a:t>
            </a:r>
          </a:p>
          <a:p>
            <a:r>
              <a:rPr lang="en-US" sz="2200" dirty="0"/>
              <a:t>Currently SLA’s are part of the actual IANA Naming Functions Contract (INFC): changing a SLA proved to be a complex undertaking</a:t>
            </a:r>
          </a:p>
          <a:p>
            <a:r>
              <a:rPr lang="en-US" sz="2200" dirty="0"/>
              <a:t>To avoid having to amend the INFC every time changes are needed - even for trivial changes – mechanism is being amended to provide for a differentiated change procedures.   </a:t>
            </a:r>
            <a:endParaRPr lang="en-US" sz="2200" i="1" dirty="0"/>
          </a:p>
          <a:p>
            <a:endParaRPr lang="en-US" dirty="0"/>
          </a:p>
          <a:p>
            <a:endParaRPr lang="en-US" dirty="0"/>
          </a:p>
          <a:p>
            <a:endParaRPr lang="en-US" dirty="0"/>
          </a:p>
        </p:txBody>
      </p:sp>
    </p:spTree>
    <p:extLst>
      <p:ext uri="{BB962C8B-B14F-4D97-AF65-F5344CB8AC3E}">
        <p14:creationId xmlns:p14="http://schemas.microsoft.com/office/powerpoint/2010/main" val="4128993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normAutofit/>
          </a:bodyPr>
          <a:lstStyle/>
          <a:p>
            <a:r>
              <a:rPr lang="en-US" dirty="0">
                <a:solidFill>
                  <a:schemeClr val="tx1"/>
                </a:solidFill>
              </a:rPr>
              <a:t>Status of SLA Changes </a:t>
            </a:r>
          </a:p>
        </p:txBody>
      </p:sp>
      <p:sp>
        <p:nvSpPr>
          <p:cNvPr id="3" name="Content Placeholder 2"/>
          <p:cNvSpPr>
            <a:spLocks noGrp="1"/>
          </p:cNvSpPr>
          <p:nvPr>
            <p:ph idx="1"/>
          </p:nvPr>
        </p:nvSpPr>
        <p:spPr>
          <a:xfrm>
            <a:off x="628650" y="1412776"/>
            <a:ext cx="7886700" cy="5184576"/>
          </a:xfrm>
        </p:spPr>
        <p:txBody>
          <a:bodyPr>
            <a:normAutofit fontScale="70000" lnSpcReduction="20000"/>
          </a:bodyPr>
          <a:lstStyle/>
          <a:p>
            <a:r>
              <a:rPr lang="en-US" sz="2600" dirty="0"/>
              <a:t>In December 2018, the CSC approved</a:t>
            </a:r>
            <a:r>
              <a:rPr lang="en-US" sz="2200" dirty="0"/>
              <a:t>:</a:t>
            </a:r>
          </a:p>
          <a:p>
            <a:endParaRPr lang="en-US" sz="2200" dirty="0"/>
          </a:p>
          <a:p>
            <a:pPr lvl="1"/>
            <a:r>
              <a:rPr lang="en-US" sz="2200" dirty="0"/>
              <a:t>a "Process for amending the IANA Naming Function Service Level agreements" and</a:t>
            </a:r>
          </a:p>
          <a:p>
            <a:pPr lvl="1"/>
            <a:r>
              <a:rPr lang="en-US" sz="2200" dirty="0"/>
              <a:t>a "Procedure for Modifying the process for amending the IANA Naming Function Service Level agreements". </a:t>
            </a:r>
          </a:p>
          <a:p>
            <a:pPr lvl="1"/>
            <a:endParaRPr lang="en-US" sz="2200" dirty="0"/>
          </a:p>
          <a:p>
            <a:r>
              <a:rPr lang="en-US" sz="2600" dirty="0"/>
              <a:t>ICANN org and PTI management were involved in the conversations and agreed to the processes as well. The processes are not in force until such time as the IANA Naming Function Contract is amended. </a:t>
            </a:r>
          </a:p>
          <a:p>
            <a:endParaRPr lang="en-US" sz="2200" dirty="0"/>
          </a:p>
          <a:p>
            <a:r>
              <a:rPr lang="en-US" sz="2600" dirty="0"/>
              <a:t>Draft changes to the contract were published for comment on January 7.</a:t>
            </a:r>
          </a:p>
          <a:p>
            <a:endParaRPr lang="en-US" sz="2600" dirty="0"/>
          </a:p>
          <a:p>
            <a:r>
              <a:rPr lang="en-US" sz="2600" dirty="0"/>
              <a:t>The timing of actual approval not yet determined as approval of both the ICANN and PTI Boards is required.</a:t>
            </a:r>
          </a:p>
          <a:p>
            <a:endParaRPr lang="en-US" sz="2600" dirty="0"/>
          </a:p>
          <a:p>
            <a:r>
              <a:rPr lang="en-US" sz="2600" dirty="0"/>
              <a:t>CSC has begun the preparatory work for the actual changes, with the intention of proceeding upon approval of the contract changes.</a:t>
            </a:r>
          </a:p>
          <a:p>
            <a:endParaRPr lang="en-US" dirty="0"/>
          </a:p>
          <a:p>
            <a:endParaRPr lang="en-US" dirty="0"/>
          </a:p>
          <a:p>
            <a:endParaRPr lang="en-US" dirty="0"/>
          </a:p>
        </p:txBody>
      </p:sp>
    </p:spTree>
    <p:extLst>
      <p:ext uri="{BB962C8B-B14F-4D97-AF65-F5344CB8AC3E}">
        <p14:creationId xmlns:p14="http://schemas.microsoft.com/office/powerpoint/2010/main" val="405982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a:t>PTI performance is extremely good - some minor metrics missed, no customer service impact nor operational problems</a:t>
            </a:r>
          </a:p>
          <a:p>
            <a:r>
              <a:rPr lang="en-CA" sz="2400" dirty="0"/>
              <a:t>CSC has come together as a committee having completed all of its start-up tasks</a:t>
            </a:r>
          </a:p>
          <a:p>
            <a:r>
              <a:rPr lang="en-CA" sz="2400" dirty="0"/>
              <a:t>The whole process is working very well</a:t>
            </a:r>
          </a:p>
          <a:p>
            <a:pPr lvl="1"/>
            <a:r>
              <a:rPr lang="en-CA" sz="2000" dirty="0"/>
              <a:t>problem areas are being identified immediately and corrective measures being developed cooperatively</a:t>
            </a:r>
          </a:p>
          <a:p>
            <a:pPr lvl="1"/>
            <a:r>
              <a:rPr lang="en-CA" sz="2000" dirty="0"/>
              <a:t>areas where SLAs need changing are being actioned</a:t>
            </a:r>
            <a:endParaRPr lang="en-CA" sz="2400" dirty="0"/>
          </a:p>
          <a:p>
            <a:r>
              <a:rPr lang="en-CA" sz="2400" dirty="0"/>
              <a:t>Only major challenge to the CSC’s continued success is the absence travel funding. </a:t>
            </a:r>
          </a:p>
        </p:txBody>
      </p:sp>
      <p:sp>
        <p:nvSpPr>
          <p:cNvPr id="4" name="Title 3"/>
          <p:cNvSpPr>
            <a:spLocks noGrp="1"/>
          </p:cNvSpPr>
          <p:nvPr>
            <p:ph type="title"/>
          </p:nvPr>
        </p:nvSpPr>
        <p:spPr/>
        <p:txBody>
          <a:bodyPr/>
          <a:lstStyle/>
          <a:p>
            <a:r>
              <a:rPr lang="en-CA" dirty="0"/>
              <a:t>Summary</a:t>
            </a:r>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dirty="0"/>
              <a:t>ADDITIONAL SLIDES</a:t>
            </a:r>
          </a:p>
        </p:txBody>
      </p:sp>
    </p:spTree>
    <p:extLst>
      <p:ext uri="{BB962C8B-B14F-4D97-AF65-F5344CB8AC3E}">
        <p14:creationId xmlns:p14="http://schemas.microsoft.com/office/powerpoint/2010/main" val="3845809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CSC in Context</a:t>
            </a:r>
          </a:p>
        </p:txBody>
      </p:sp>
      <p:pic>
        <p:nvPicPr>
          <p:cNvPr id="4" name="Content Placeholder 3" descr="ICANN_1505c_CWG_Stewardship_Handouts_06_PPT_no_txt-08.png"/>
          <p:cNvPicPr>
            <a:picLocks noGrp="1"/>
          </p:cNvPicPr>
          <p:nvPr>
            <p:ph idx="1"/>
          </p:nvPr>
        </p:nvPicPr>
        <p:blipFill rotWithShape="1">
          <a:blip r:embed="rId3">
            <a:extLst>
              <a:ext uri="{28A0092B-C50C-407E-A947-70E740481C1C}">
                <a14:useLocalDpi xmlns:a14="http://schemas.microsoft.com/office/drawing/2010/main" val="0"/>
              </a:ext>
            </a:extLst>
          </a:blip>
          <a:srcRect l="42813" t="16530"/>
          <a:stretch/>
        </p:blipFill>
        <p:spPr>
          <a:xfrm>
            <a:off x="1259632" y="1124744"/>
            <a:ext cx="6696744" cy="5832647"/>
          </a:xfrm>
          <a:prstGeom prst="rect">
            <a:avLst/>
          </a:prstGeom>
        </p:spPr>
      </p:pic>
    </p:spTree>
    <p:extLst>
      <p:ext uri="{BB962C8B-B14F-4D97-AF65-F5344CB8AC3E}">
        <p14:creationId xmlns:p14="http://schemas.microsoft.com/office/powerpoint/2010/main" val="3873727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2461260" y="5855863"/>
            <a:ext cx="62712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Path of Escalation if Terms of Corrective Action Plan Not Respected</a:t>
            </a:r>
          </a:p>
        </p:txBody>
      </p:sp>
      <p:sp>
        <p:nvSpPr>
          <p:cNvPr id="55" name="TextBox 54"/>
          <p:cNvSpPr txBox="1"/>
          <p:nvPr/>
        </p:nvSpPr>
        <p:spPr>
          <a:xfrm>
            <a:off x="484523" y="1361272"/>
            <a:ext cx="3960957" cy="830997"/>
          </a:xfrm>
          <a:prstGeom prst="rect">
            <a:avLst/>
          </a:prstGeom>
          <a:noFill/>
        </p:spPr>
        <p:txBody>
          <a:bodyPr wrap="square" rtlCol="0">
            <a:spAutoFit/>
          </a:bodyPr>
          <a:lstStyle/>
          <a:p>
            <a:r>
              <a:rPr lang="en-CA" sz="2400" b="1" dirty="0">
                <a:solidFill>
                  <a:schemeClr val="accent1"/>
                </a:solidFill>
              </a:rPr>
              <a:t>Overview of Remedial Action Procedures</a:t>
            </a:r>
          </a:p>
        </p:txBody>
      </p:sp>
      <p:sp>
        <p:nvSpPr>
          <p:cNvPr id="46" name="Rectangle 45"/>
          <p:cNvSpPr/>
          <p:nvPr/>
        </p:nvSpPr>
        <p:spPr>
          <a:xfrm>
            <a:off x="479967" y="2300579"/>
            <a:ext cx="1040341" cy="8480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CSC Finds Performance Issue Exists</a:t>
            </a:r>
          </a:p>
        </p:txBody>
      </p:sp>
      <p:sp>
        <p:nvSpPr>
          <p:cNvPr id="50" name="Rectangle 49"/>
          <p:cNvSpPr/>
          <p:nvPr/>
        </p:nvSpPr>
        <p:spPr>
          <a:xfrm>
            <a:off x="1667644" y="2300579"/>
            <a:ext cx="854619" cy="8480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CSC Seeks Resolution with PTI</a:t>
            </a:r>
          </a:p>
        </p:txBody>
      </p:sp>
      <p:cxnSp>
        <p:nvCxnSpPr>
          <p:cNvPr id="53" name="Straight Arrow Connector 52"/>
          <p:cNvCxnSpPr>
            <a:stCxn id="46" idx="3"/>
            <a:endCxn id="50" idx="1"/>
          </p:cNvCxnSpPr>
          <p:nvPr/>
        </p:nvCxnSpPr>
        <p:spPr>
          <a:xfrm>
            <a:off x="1520308" y="2724608"/>
            <a:ext cx="147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51667" y="2300578"/>
            <a:ext cx="906780" cy="8480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a:t>Remedial Action Procedures Invoked</a:t>
            </a:r>
          </a:p>
        </p:txBody>
      </p:sp>
      <p:sp>
        <p:nvSpPr>
          <p:cNvPr id="64" name="Flowchart: Decision 63"/>
          <p:cNvSpPr/>
          <p:nvPr/>
        </p:nvSpPr>
        <p:spPr>
          <a:xfrm>
            <a:off x="543648" y="3676531"/>
            <a:ext cx="1501717" cy="104720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t>Resolved</a:t>
            </a:r>
          </a:p>
        </p:txBody>
      </p:sp>
      <p:cxnSp>
        <p:nvCxnSpPr>
          <p:cNvPr id="84" name="Straight Arrow Connector 83"/>
          <p:cNvCxnSpPr>
            <a:stCxn id="50" idx="3"/>
            <a:endCxn id="56" idx="1"/>
          </p:cNvCxnSpPr>
          <p:nvPr/>
        </p:nvCxnSpPr>
        <p:spPr>
          <a:xfrm>
            <a:off x="2522263" y="2724608"/>
            <a:ext cx="1294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41327" y="2300579"/>
            <a:ext cx="1287780" cy="848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200" dirty="0"/>
              <a:t>Corrective Action Plan Agreed to by CSC, PTI President</a:t>
            </a:r>
          </a:p>
        </p:txBody>
      </p:sp>
      <p:sp>
        <p:nvSpPr>
          <p:cNvPr id="32" name="Rectangle 31"/>
          <p:cNvSpPr/>
          <p:nvPr/>
        </p:nvSpPr>
        <p:spPr>
          <a:xfrm>
            <a:off x="5227227" y="2300578"/>
            <a:ext cx="978835" cy="848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a:t>PTI Board</a:t>
            </a:r>
          </a:p>
        </p:txBody>
      </p:sp>
      <p:sp>
        <p:nvSpPr>
          <p:cNvPr id="35" name="Rectangle 34"/>
          <p:cNvSpPr/>
          <p:nvPr/>
        </p:nvSpPr>
        <p:spPr>
          <a:xfrm>
            <a:off x="7573098" y="2300578"/>
            <a:ext cx="1105989" cy="8480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a:t>ICANN Board</a:t>
            </a:r>
          </a:p>
        </p:txBody>
      </p:sp>
      <p:cxnSp>
        <p:nvCxnSpPr>
          <p:cNvPr id="59" name="Straight Connector 58"/>
          <p:cNvCxnSpPr>
            <a:endCxn id="50" idx="2"/>
          </p:cNvCxnSpPr>
          <p:nvPr/>
        </p:nvCxnSpPr>
        <p:spPr>
          <a:xfrm flipV="1">
            <a:off x="2040776" y="3148637"/>
            <a:ext cx="54178" cy="6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35" idx="2"/>
            <a:endCxn id="64" idx="3"/>
          </p:cNvCxnSpPr>
          <p:nvPr/>
        </p:nvCxnSpPr>
        <p:spPr>
          <a:xfrm rot="5400000">
            <a:off x="4559982" y="634022"/>
            <a:ext cx="1051495" cy="608072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124629" y="1403484"/>
            <a:ext cx="1625300" cy="369332"/>
          </a:xfrm>
          <a:prstGeom prst="rect">
            <a:avLst/>
          </a:prstGeom>
          <a:noFill/>
        </p:spPr>
        <p:txBody>
          <a:bodyPr wrap="square" rtlCol="0">
            <a:spAutoFit/>
          </a:bodyPr>
          <a:lstStyle/>
          <a:p>
            <a:pPr algn="ctr"/>
            <a:r>
              <a:rPr lang="en-CA" dirty="0"/>
              <a:t>Escalations</a:t>
            </a:r>
          </a:p>
        </p:txBody>
      </p:sp>
      <p:sp>
        <p:nvSpPr>
          <p:cNvPr id="9" name="Rectangle 8"/>
          <p:cNvSpPr/>
          <p:nvPr/>
        </p:nvSpPr>
        <p:spPr>
          <a:xfrm>
            <a:off x="853348" y="5165698"/>
            <a:ext cx="944880" cy="86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PTI &amp; ICANN Remedial Action Plan</a:t>
            </a:r>
          </a:p>
        </p:txBody>
      </p:sp>
      <p:cxnSp>
        <p:nvCxnSpPr>
          <p:cNvPr id="11" name="Straight Arrow Connector 10"/>
          <p:cNvCxnSpPr>
            <a:endCxn id="9" idx="1"/>
          </p:cNvCxnSpPr>
          <p:nvPr/>
        </p:nvCxnSpPr>
        <p:spPr>
          <a:xfrm>
            <a:off x="604881" y="5596773"/>
            <a:ext cx="2484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endCxn id="64" idx="0"/>
          </p:cNvCxnSpPr>
          <p:nvPr/>
        </p:nvCxnSpPr>
        <p:spPr>
          <a:xfrm rot="10800000" flipV="1">
            <a:off x="1294508" y="3215439"/>
            <a:ext cx="746275" cy="4610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3"/>
            <a:endCxn id="17" idx="2"/>
          </p:cNvCxnSpPr>
          <p:nvPr/>
        </p:nvCxnSpPr>
        <p:spPr>
          <a:xfrm flipV="1">
            <a:off x="1798228" y="3148639"/>
            <a:ext cx="2586989" cy="244813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6" idx="3"/>
            <a:endCxn id="17" idx="1"/>
          </p:cNvCxnSpPr>
          <p:nvPr/>
        </p:nvCxnSpPr>
        <p:spPr>
          <a:xfrm>
            <a:off x="3558447" y="2724608"/>
            <a:ext cx="1828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a:off x="3189325" y="1712156"/>
            <a:ext cx="1293158" cy="415896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35147" y="4769457"/>
            <a:ext cx="10287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dirty="0">
                <a:solidFill>
                  <a:prstClr val="white"/>
                </a:solidFill>
              </a:rPr>
              <a:t>Special IANA Function Review (IFR)</a:t>
            </a:r>
          </a:p>
        </p:txBody>
      </p:sp>
      <p:cxnSp>
        <p:nvCxnSpPr>
          <p:cNvPr id="5" name="Straight Arrow Connector 4"/>
          <p:cNvCxnSpPr/>
          <p:nvPr/>
        </p:nvCxnSpPr>
        <p:spPr>
          <a:xfrm>
            <a:off x="8663847" y="3148636"/>
            <a:ext cx="0" cy="1620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07991" y="2300582"/>
            <a:ext cx="975696" cy="84805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ICANN CEO</a:t>
            </a:r>
          </a:p>
        </p:txBody>
      </p:sp>
      <p:cxnSp>
        <p:nvCxnSpPr>
          <p:cNvPr id="36" name="Straight Arrow Connector 35"/>
          <p:cNvCxnSpPr/>
          <p:nvPr/>
        </p:nvCxnSpPr>
        <p:spPr>
          <a:xfrm flipH="1">
            <a:off x="4932040" y="1613569"/>
            <a:ext cx="13792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7524472" y="1613569"/>
            <a:ext cx="12335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1520309" y="3182039"/>
            <a:ext cx="5375531" cy="1435018"/>
          </a:xfrm>
          <a:prstGeom prst="bentConnector3">
            <a:avLst>
              <a:gd name="adj1" fmla="val -3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7" idx="3"/>
            <a:endCxn id="32" idx="1"/>
          </p:cNvCxnSpPr>
          <p:nvPr/>
        </p:nvCxnSpPr>
        <p:spPr>
          <a:xfrm flipV="1">
            <a:off x="5029107" y="2724608"/>
            <a:ext cx="1981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3"/>
            <a:endCxn id="26" idx="1"/>
          </p:cNvCxnSpPr>
          <p:nvPr/>
        </p:nvCxnSpPr>
        <p:spPr>
          <a:xfrm>
            <a:off x="6206062" y="2724608"/>
            <a:ext cx="201929"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6" idx="3"/>
            <a:endCxn id="35" idx="1"/>
          </p:cNvCxnSpPr>
          <p:nvPr/>
        </p:nvCxnSpPr>
        <p:spPr>
          <a:xfrm flipV="1">
            <a:off x="7383687" y="2724609"/>
            <a:ext cx="18941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E90747A4-0A46-754A-B062-0E0A9D6C2B38}"/>
              </a:ext>
            </a:extLst>
          </p:cNvPr>
          <p:cNvSpPr>
            <a:spLocks noGrp="1"/>
          </p:cNvSpPr>
          <p:nvPr>
            <p:ph type="title"/>
          </p:nvPr>
        </p:nvSpPr>
        <p:spPr>
          <a:xfrm>
            <a:off x="479967" y="317076"/>
            <a:ext cx="7886700" cy="1086406"/>
          </a:xfrm>
        </p:spPr>
        <p:txBody>
          <a:bodyPr>
            <a:noAutofit/>
          </a:bodyPr>
          <a:lstStyle/>
          <a:p>
            <a:pPr lvl="1" algn="l" defTabSz="685800" rtl="0">
              <a:lnSpc>
                <a:spcPct val="90000"/>
              </a:lnSpc>
              <a:spcBef>
                <a:spcPct val="0"/>
              </a:spcBef>
            </a:pPr>
            <a:r>
              <a:rPr lang="en-CA" sz="2500" kern="1200" dirty="0">
                <a:solidFill>
                  <a:prstClr val="black"/>
                </a:solidFill>
                <a:latin typeface="Verdana"/>
                <a:cs typeface="Verdana"/>
              </a:rPr>
              <a:t>Complaints &amp; Performance</a:t>
            </a:r>
            <a:br>
              <a:rPr lang="en-CA" sz="2500" kern="1200" dirty="0">
                <a:solidFill>
                  <a:prstClr val="black"/>
                </a:solidFill>
                <a:latin typeface="Verdana"/>
                <a:cs typeface="Verdana"/>
              </a:rPr>
            </a:br>
            <a:r>
              <a:rPr lang="en-CA" sz="2500" kern="1200" dirty="0">
                <a:solidFill>
                  <a:prstClr val="black"/>
                </a:solidFill>
                <a:latin typeface="Verdana"/>
                <a:cs typeface="Verdana"/>
              </a:rPr>
              <a:t>Issue Remediation</a:t>
            </a:r>
            <a:r>
              <a:rPr lang="en-US" sz="2800" dirty="0">
                <a:solidFill>
                  <a:schemeClr val="tx1"/>
                </a:solidFill>
                <a:latin typeface="+mj-lt"/>
              </a:rPr>
              <a:t/>
            </a:r>
            <a:br>
              <a:rPr lang="en-US" sz="2800" dirty="0">
                <a:solidFill>
                  <a:schemeClr val="tx1"/>
                </a:solidFill>
                <a:latin typeface="+mj-lt"/>
              </a:rPr>
            </a:br>
            <a:endParaRPr lang="en-US" sz="2800" b="1" dirty="0">
              <a:solidFill>
                <a:schemeClr val="tx1"/>
              </a:solidFill>
            </a:endParaRPr>
          </a:p>
        </p:txBody>
      </p:sp>
      <p:sp>
        <p:nvSpPr>
          <p:cNvPr id="14" name="TextBox 13">
            <a:extLst>
              <a:ext uri="{FF2B5EF4-FFF2-40B4-BE49-F238E27FC236}">
                <a16:creationId xmlns:a16="http://schemas.microsoft.com/office/drawing/2014/main" id="{23CEF498-0AD9-E24B-850E-DA5F80D032EF}"/>
              </a:ext>
            </a:extLst>
          </p:cNvPr>
          <p:cNvSpPr txBox="1"/>
          <p:nvPr/>
        </p:nvSpPr>
        <p:spPr>
          <a:xfrm>
            <a:off x="5424801" y="1911343"/>
            <a:ext cx="583686" cy="369332"/>
          </a:xfrm>
          <a:prstGeom prst="rect">
            <a:avLst/>
          </a:prstGeom>
          <a:noFill/>
        </p:spPr>
        <p:txBody>
          <a:bodyPr wrap="none" rtlCol="0">
            <a:spAutoFit/>
          </a:bodyPr>
          <a:lstStyle/>
          <a:p>
            <a:r>
              <a:rPr lang="en-US" dirty="0"/>
              <a:t>First</a:t>
            </a:r>
          </a:p>
        </p:txBody>
      </p:sp>
      <p:sp>
        <p:nvSpPr>
          <p:cNvPr id="39" name="TextBox 38">
            <a:extLst>
              <a:ext uri="{FF2B5EF4-FFF2-40B4-BE49-F238E27FC236}">
                <a16:creationId xmlns:a16="http://schemas.microsoft.com/office/drawing/2014/main" id="{639BC5C3-9365-0447-A8DC-103040069BC5}"/>
              </a:ext>
            </a:extLst>
          </p:cNvPr>
          <p:cNvSpPr txBox="1"/>
          <p:nvPr/>
        </p:nvSpPr>
        <p:spPr>
          <a:xfrm>
            <a:off x="6495046" y="1911343"/>
            <a:ext cx="867225" cy="369332"/>
          </a:xfrm>
          <a:prstGeom prst="rect">
            <a:avLst/>
          </a:prstGeom>
          <a:noFill/>
        </p:spPr>
        <p:txBody>
          <a:bodyPr wrap="none" rtlCol="0">
            <a:spAutoFit/>
          </a:bodyPr>
          <a:lstStyle/>
          <a:p>
            <a:r>
              <a:rPr lang="en-US" dirty="0"/>
              <a:t>Second</a:t>
            </a:r>
          </a:p>
        </p:txBody>
      </p:sp>
      <p:sp>
        <p:nvSpPr>
          <p:cNvPr id="40" name="TextBox 39">
            <a:extLst>
              <a:ext uri="{FF2B5EF4-FFF2-40B4-BE49-F238E27FC236}">
                <a16:creationId xmlns:a16="http://schemas.microsoft.com/office/drawing/2014/main" id="{AAC5A2C8-A9E3-7640-B684-8C580DF0F856}"/>
              </a:ext>
            </a:extLst>
          </p:cNvPr>
          <p:cNvSpPr txBox="1"/>
          <p:nvPr/>
        </p:nvSpPr>
        <p:spPr>
          <a:xfrm>
            <a:off x="7790872" y="1916066"/>
            <a:ext cx="670440" cy="369332"/>
          </a:xfrm>
          <a:prstGeom prst="rect">
            <a:avLst/>
          </a:prstGeom>
          <a:noFill/>
        </p:spPr>
        <p:txBody>
          <a:bodyPr wrap="none" rtlCol="0">
            <a:spAutoFit/>
          </a:bodyPr>
          <a:lstStyle/>
          <a:p>
            <a:r>
              <a:rPr lang="en-US" dirty="0"/>
              <a:t>Third</a:t>
            </a:r>
          </a:p>
        </p:txBody>
      </p:sp>
    </p:spTree>
    <p:extLst>
      <p:ext uri="{BB962C8B-B14F-4D97-AF65-F5344CB8AC3E}">
        <p14:creationId xmlns:p14="http://schemas.microsoft.com/office/powerpoint/2010/main" val="864499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 from IANA </a:t>
            </a:r>
            <a:br>
              <a:rPr lang="en-CA" dirty="0"/>
            </a:br>
            <a:r>
              <a:rPr lang="en-CA" dirty="0"/>
              <a:t>Transition Proposal</a:t>
            </a:r>
          </a:p>
        </p:txBody>
      </p:sp>
      <p:sp>
        <p:nvSpPr>
          <p:cNvPr id="3" name="Content Placeholder 2"/>
          <p:cNvSpPr>
            <a:spLocks noGrp="1"/>
          </p:cNvSpPr>
          <p:nvPr>
            <p:ph idx="1"/>
          </p:nvPr>
        </p:nvSpPr>
        <p:spPr>
          <a:xfrm>
            <a:off x="628650" y="1484784"/>
            <a:ext cx="7886700" cy="5040560"/>
          </a:xfrm>
        </p:spPr>
        <p:txBody>
          <a:bodyPr>
            <a:normAutofit lnSpcReduction="10000"/>
          </a:bodyPr>
          <a:lstStyle/>
          <a:p>
            <a:r>
              <a:rPr lang="en-US" sz="2000" dirty="0"/>
              <a:t>“The Customer Standing Committee (CSC) has been established to perform the operational oversight previously performed by the U.S. Department of Commerce’s National Telecommunications and Information Administration as it relates to the monitoring of performance of the IANA naming function. This transfer of responsibilities took effect on [October 1, 2016].</a:t>
            </a:r>
          </a:p>
          <a:p>
            <a:r>
              <a:rPr lang="en-US" sz="2000" dirty="0"/>
              <a:t>The mission of the CSC is to ensure continued satisfactory performance of the IANA function for the direct customers of the naming services. The primary customers of the naming services are TLD registry operators, but also include root server operators and other non-root zone functions.</a:t>
            </a:r>
          </a:p>
          <a:p>
            <a:r>
              <a:rPr lang="en-US" sz="2000" dirty="0"/>
              <a:t>The mission will be achieved through regular monitoring by the CSC of the performance of the IANA naming function against agreed service level targets and through mechanisms to engage with the IANA Functions Operator to remedy identified areas of concern.” </a:t>
            </a:r>
            <a:endParaRPr lang="en-CA" dirty="0"/>
          </a:p>
        </p:txBody>
      </p:sp>
    </p:spTree>
    <p:extLst>
      <p:ext uri="{BB962C8B-B14F-4D97-AF65-F5344CB8AC3E}">
        <p14:creationId xmlns:p14="http://schemas.microsoft.com/office/powerpoint/2010/main" val="333576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a:t>2 </a:t>
            </a:r>
            <a:r>
              <a:rPr lang="en-CA" sz="2800" dirty="0" err="1"/>
              <a:t>gTLD</a:t>
            </a:r>
            <a:r>
              <a:rPr lang="en-CA" sz="2800" dirty="0"/>
              <a:t> members, appointed by </a:t>
            </a:r>
            <a:r>
              <a:rPr lang="en-CA" sz="2800" dirty="0" err="1"/>
              <a:t>RySG</a:t>
            </a:r>
            <a:endParaRPr lang="en-CA" sz="2800" dirty="0"/>
          </a:p>
          <a:p>
            <a:pPr lvl="1">
              <a:lnSpc>
                <a:spcPct val="120000"/>
              </a:lnSpc>
            </a:pPr>
            <a:r>
              <a:rPr lang="en-CA" sz="2400" dirty="0"/>
              <a:t>Currently Gaurav </a:t>
            </a:r>
            <a:r>
              <a:rPr lang="en-CA" sz="2400" dirty="0" err="1"/>
              <a:t>Vedi</a:t>
            </a:r>
            <a:r>
              <a:rPr lang="en-CA" sz="2400" dirty="0"/>
              <a:t> and Elaine Pruis</a:t>
            </a:r>
          </a:p>
          <a:p>
            <a:pPr marL="0" indent="0">
              <a:lnSpc>
                <a:spcPct val="120000"/>
              </a:lnSpc>
              <a:buNone/>
            </a:pPr>
            <a:r>
              <a:rPr lang="en-CA" sz="2800" dirty="0"/>
              <a:t>2 </a:t>
            </a:r>
            <a:r>
              <a:rPr lang="en-CA" sz="2800" dirty="0" err="1"/>
              <a:t>ccTLD</a:t>
            </a:r>
            <a:r>
              <a:rPr lang="en-CA" sz="2800" dirty="0"/>
              <a:t> members, appointed by ccNSO</a:t>
            </a:r>
          </a:p>
          <a:p>
            <a:pPr lvl="1">
              <a:lnSpc>
                <a:spcPct val="120000"/>
              </a:lnSpc>
            </a:pPr>
            <a:r>
              <a:rPr lang="en-CA" sz="2400" dirty="0"/>
              <a:t>Currently Brett </a:t>
            </a:r>
            <a:r>
              <a:rPr lang="en-CA" sz="2400" dirty="0" err="1"/>
              <a:t>Carr</a:t>
            </a:r>
            <a:r>
              <a:rPr lang="en-CA" sz="2400" dirty="0"/>
              <a:t> and Byron Holland (chair)</a:t>
            </a:r>
          </a:p>
          <a:p>
            <a:pPr marL="0" indent="0">
              <a:lnSpc>
                <a:spcPct val="120000"/>
              </a:lnSpc>
              <a:buNone/>
            </a:pPr>
            <a:r>
              <a:rPr lang="en-CA" sz="2800" dirty="0"/>
              <a:t>1 member non-</a:t>
            </a:r>
            <a:r>
              <a:rPr lang="en-CA" sz="2800" dirty="0" err="1"/>
              <a:t>ccTLD</a:t>
            </a:r>
            <a:r>
              <a:rPr lang="en-CA" sz="2800" dirty="0"/>
              <a:t> or </a:t>
            </a:r>
            <a:r>
              <a:rPr lang="en-CA" sz="2800" dirty="0" err="1"/>
              <a:t>gTLD</a:t>
            </a:r>
            <a:r>
              <a:rPr lang="en-CA" sz="2800" dirty="0"/>
              <a:t> – none appointed</a:t>
            </a:r>
          </a:p>
          <a:p>
            <a:pPr marL="0" indent="0">
              <a:lnSpc>
                <a:spcPct val="120000"/>
              </a:lnSpc>
              <a:buNone/>
            </a:pPr>
            <a:r>
              <a:rPr lang="en-CA" sz="2800" dirty="0"/>
              <a:t>6 Liaisons, appointed by their organizations:</a:t>
            </a:r>
          </a:p>
          <a:p>
            <a:pPr lvl="1">
              <a:lnSpc>
                <a:spcPct val="120000"/>
              </a:lnSpc>
            </a:pPr>
            <a:r>
              <a:rPr lang="en-CA" sz="2400" dirty="0"/>
              <a:t>Mohamed El Bashir (ALAC), Jeff </a:t>
            </a:r>
            <a:r>
              <a:rPr lang="en-CA" sz="2400" dirty="0" err="1"/>
              <a:t>Bedser</a:t>
            </a:r>
            <a:r>
              <a:rPr lang="en-CA" sz="2400" dirty="0"/>
              <a:t> (SSAC), James Gannon (GNSO - Non-Registry), </a:t>
            </a:r>
            <a:r>
              <a:rPr lang="en-CA" sz="2400" dirty="0">
                <a:solidFill>
                  <a:prstClr val="black"/>
                </a:solidFill>
              </a:rPr>
              <a:t>Nigel </a:t>
            </a:r>
            <a:r>
              <a:rPr lang="en-CA" sz="2400" dirty="0" err="1">
                <a:solidFill>
                  <a:prstClr val="black"/>
                </a:solidFill>
              </a:rPr>
              <a:t>Cassimire</a:t>
            </a:r>
            <a:r>
              <a:rPr lang="en-CA" sz="2400" dirty="0">
                <a:solidFill>
                  <a:prstClr val="black"/>
                </a:solidFill>
              </a:rPr>
              <a:t>, (GAC), Lars-Johan Liman (RSSAC)</a:t>
            </a:r>
          </a:p>
          <a:p>
            <a:pPr lvl="1">
              <a:lnSpc>
                <a:spcPct val="120000"/>
              </a:lnSpc>
            </a:pPr>
            <a:r>
              <a:rPr lang="en-CA" sz="2400" dirty="0"/>
              <a:t>Naela Sarras (PTI)</a:t>
            </a:r>
          </a:p>
          <a:p>
            <a:pPr lvl="1">
              <a:lnSpc>
                <a:spcPct val="120000"/>
              </a:lnSpc>
            </a:pPr>
            <a:endParaRPr lang="en-CA" dirty="0"/>
          </a:p>
        </p:txBody>
      </p:sp>
      <p:sp>
        <p:nvSpPr>
          <p:cNvPr id="5" name="Title 4"/>
          <p:cNvSpPr>
            <a:spLocks noGrp="1"/>
          </p:cNvSpPr>
          <p:nvPr>
            <p:ph type="title"/>
          </p:nvPr>
        </p:nvSpPr>
        <p:spPr/>
        <p:txBody>
          <a:bodyPr/>
          <a:lstStyle/>
          <a:p>
            <a:r>
              <a:rPr lang="en-CA" dirty="0"/>
              <a:t>Membership</a:t>
            </a:r>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Monitoring – </a:t>
            </a:r>
            <a:br>
              <a:rPr lang="en-CA" sz="3000" dirty="0"/>
            </a:br>
            <a:r>
              <a:rPr lang="en-CA" sz="3000" dirty="0"/>
              <a:t>Core Responsibility</a:t>
            </a:r>
          </a:p>
        </p:txBody>
      </p:sp>
      <p:sp>
        <p:nvSpPr>
          <p:cNvPr id="3" name="Content Placeholder 2"/>
          <p:cNvSpPr>
            <a:spLocks noGrp="1"/>
          </p:cNvSpPr>
          <p:nvPr>
            <p:ph idx="1"/>
          </p:nvPr>
        </p:nvSpPr>
        <p:spPr/>
        <p:txBody>
          <a:bodyPr>
            <a:normAutofit/>
          </a:bodyPr>
          <a:lstStyle/>
          <a:p>
            <a:r>
              <a:rPr lang="en-CA" sz="2400" dirty="0"/>
              <a:t>CSC monitors and reports on PTI compliance with the Naming Function Agreement including ‘Service Level Agreement’ (SLA) metrics</a:t>
            </a:r>
          </a:p>
          <a:p>
            <a:r>
              <a:rPr lang="en-CA" sz="2400" dirty="0"/>
              <a:t>There are 62 individual metrics within 7 groups e.g. technical checks, staff processing time for gTLD creation </a:t>
            </a:r>
          </a:p>
          <a:p>
            <a:r>
              <a:rPr lang="en-CA" sz="2400" dirty="0"/>
              <a:t>The SLA’s were </a:t>
            </a:r>
            <a:r>
              <a:rPr lang="en-US" sz="2400" dirty="0"/>
              <a:t>developed by one of the CWG ‘Design Teams’ – DT-A, based on date collection done at that time</a:t>
            </a:r>
          </a:p>
          <a:p>
            <a:r>
              <a:rPr lang="en-CA" sz="2400" dirty="0"/>
              <a:t>The SLAs are part of the IANA Naming Function Contract but it is being amended to move these onto the PTI website.</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886700" cy="1037531"/>
          </a:xfrm>
        </p:spPr>
        <p:txBody>
          <a:bodyPr>
            <a:normAutofit fontScale="90000"/>
          </a:bodyPr>
          <a:lstStyle/>
          <a:p>
            <a:r>
              <a:rPr lang="en-CA" sz="3000" dirty="0"/>
              <a:t/>
            </a:r>
            <a:br>
              <a:rPr lang="en-CA" sz="3000" dirty="0"/>
            </a:br>
            <a:r>
              <a:rPr lang="en-CA" sz="3000" dirty="0"/>
              <a:t>Extract from PTI Monthly</a:t>
            </a:r>
            <a:br>
              <a:rPr lang="en-CA" sz="3000" dirty="0"/>
            </a:br>
            <a:r>
              <a:rPr lang="en-CA" sz="3000" dirty="0"/>
              <a:t>Report for Nov. 2018</a:t>
            </a:r>
            <a:br>
              <a:rPr lang="en-CA" sz="3000" dirty="0"/>
            </a:br>
            <a:endParaRPr lang="en-CA" sz="3000" dirty="0"/>
          </a:p>
        </p:txBody>
      </p:sp>
      <p:sp>
        <p:nvSpPr>
          <p:cNvPr id="3" name="Content Placeholder 2"/>
          <p:cNvSpPr>
            <a:spLocks noGrp="1"/>
          </p:cNvSpPr>
          <p:nvPr>
            <p:ph idx="1"/>
          </p:nvPr>
        </p:nvSpPr>
        <p:spPr/>
        <p:txBody>
          <a:bodyPr>
            <a:normAutofit/>
          </a:bodyPr>
          <a:lstStyle/>
          <a:p>
            <a:endParaRPr lang="en-CA" sz="2400" dirty="0"/>
          </a:p>
          <a:p>
            <a:endParaRPr lang="en-CA" sz="2400" dirty="0"/>
          </a:p>
          <a:p>
            <a:endParaRPr lang="en-CA" sz="2400" dirty="0"/>
          </a:p>
          <a:p>
            <a:endParaRPr lang="en-CA" sz="2400" dirty="0"/>
          </a:p>
          <a:p>
            <a:endParaRPr lang="en-CA" sz="2400" dirty="0"/>
          </a:p>
        </p:txBody>
      </p:sp>
      <p:pic>
        <p:nvPicPr>
          <p:cNvPr id="7" name="Picture 6"/>
          <p:cNvPicPr>
            <a:picLocks noChangeAspect="1"/>
          </p:cNvPicPr>
          <p:nvPr/>
        </p:nvPicPr>
        <p:blipFill>
          <a:blip r:embed="rId3"/>
          <a:stretch>
            <a:fillRect/>
          </a:stretch>
        </p:blipFill>
        <p:spPr>
          <a:xfrm>
            <a:off x="-34205" y="1340768"/>
            <a:ext cx="8900402" cy="5184576"/>
          </a:xfrm>
          <a:prstGeom prst="rect">
            <a:avLst/>
          </a:prstGeom>
        </p:spPr>
      </p:pic>
    </p:spTree>
    <p:extLst>
      <p:ext uri="{BB962C8B-B14F-4D97-AF65-F5344CB8AC3E}">
        <p14:creationId xmlns:p14="http://schemas.microsoft.com/office/powerpoint/2010/main" val="83297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a:t>Monitoring – </a:t>
            </a:r>
            <a:br>
              <a:rPr lang="en-CA" sz="3000" dirty="0"/>
            </a:br>
            <a:r>
              <a:rPr lang="en-CA" sz="3000" dirty="0"/>
              <a:t>Monthly Reporting</a:t>
            </a:r>
          </a:p>
        </p:txBody>
      </p:sp>
      <p:sp>
        <p:nvSpPr>
          <p:cNvPr id="3" name="Content Placeholder 2"/>
          <p:cNvSpPr>
            <a:spLocks noGrp="1"/>
          </p:cNvSpPr>
          <p:nvPr>
            <p:ph idx="1"/>
          </p:nvPr>
        </p:nvSpPr>
        <p:spPr>
          <a:xfrm>
            <a:off x="628650" y="1484784"/>
            <a:ext cx="7886700" cy="4692179"/>
          </a:xfrm>
        </p:spPr>
        <p:txBody>
          <a:bodyPr>
            <a:noAutofit/>
          </a:bodyPr>
          <a:lstStyle/>
          <a:p>
            <a:r>
              <a:rPr lang="en-US" sz="2000" dirty="0"/>
              <a:t>The PTI monthly report summarizes their performance based on a percentage – the rating for November was 98.4%, as 61 of 62 SLEs were met</a:t>
            </a:r>
            <a:endParaRPr lang="en-US" sz="2000" b="1" dirty="0"/>
          </a:p>
          <a:p>
            <a:r>
              <a:rPr lang="en-US" sz="2000" dirty="0"/>
              <a:t>Based on this, the CSC produces a monthly report based on the following rankings:</a:t>
            </a:r>
            <a:endParaRPr lang="en-US" sz="2000" b="1" dirty="0"/>
          </a:p>
          <a:p>
            <a:pPr lvl="1"/>
            <a:r>
              <a:rPr lang="en-US" u="sng" dirty="0"/>
              <a:t>Excellent</a:t>
            </a:r>
            <a:r>
              <a:rPr lang="en-US" dirty="0"/>
              <a:t> - PTI met all service level agreements (100 %) for the month.</a:t>
            </a:r>
          </a:p>
          <a:p>
            <a:pPr lvl="1"/>
            <a:r>
              <a:rPr lang="en-US" u="sng" dirty="0"/>
              <a:t>Satisfactory</a:t>
            </a:r>
            <a:r>
              <a:rPr lang="en-US" dirty="0"/>
              <a:t> - PTI met the service level agreement for [less than 100%] of defined metrics. Missed service level agreements were satisfactorily explained and the CSC has determined that these exceptions were no cause for concern. No persistent problems were identified and no further action is needed.</a:t>
            </a:r>
          </a:p>
          <a:p>
            <a:pPr lvl="1"/>
            <a:r>
              <a:rPr lang="en-US" u="sng" dirty="0"/>
              <a:t>Needs Improvement </a:t>
            </a:r>
            <a:r>
              <a:rPr lang="en-US" dirty="0"/>
              <a:t>- Performance needs improvement due to a) severe degradation in meeting SLAs from previous months, b) a trend in complaints that indicate a persistent issue to be resolved, and c) a negative trend in compliance to SLAs over several months.</a:t>
            </a:r>
          </a:p>
          <a:p>
            <a:pPr marL="342900" lvl="1" indent="0">
              <a:buNone/>
            </a:pPr>
            <a:endParaRPr lang="en-US" sz="2000" dirty="0"/>
          </a:p>
        </p:txBody>
      </p:sp>
    </p:spTree>
    <p:extLst>
      <p:ext uri="{BB962C8B-B14F-4D97-AF65-F5344CB8AC3E}">
        <p14:creationId xmlns:p14="http://schemas.microsoft.com/office/powerpoint/2010/main" val="2369280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a:t/>
            </a:r>
            <a:br>
              <a:rPr lang="en-CA" sz="3000" dirty="0"/>
            </a:br>
            <a:r>
              <a:rPr lang="en-CA" sz="3000" dirty="0"/>
              <a:t>PTI Monitoring </a:t>
            </a:r>
            <a:br>
              <a:rPr lang="en-CA" sz="3000" dirty="0"/>
            </a:br>
            <a:endParaRPr lang="en-CA" sz="3000" dirty="0"/>
          </a:p>
        </p:txBody>
      </p:sp>
      <p:sp>
        <p:nvSpPr>
          <p:cNvPr id="3" name="Content Placeholder 2"/>
          <p:cNvSpPr>
            <a:spLocks noGrp="1"/>
          </p:cNvSpPr>
          <p:nvPr>
            <p:ph idx="1"/>
          </p:nvPr>
        </p:nvSpPr>
        <p:spPr>
          <a:xfrm>
            <a:off x="628650" y="1628800"/>
            <a:ext cx="7886700" cy="4896544"/>
          </a:xfrm>
        </p:spPr>
        <p:txBody>
          <a:bodyPr>
            <a:normAutofit/>
          </a:bodyPr>
          <a:lstStyle/>
          <a:p>
            <a:endParaRPr lang="en-CA" sz="2400" dirty="0"/>
          </a:p>
          <a:p>
            <a:endParaRPr lang="en-CA" sz="2400" dirty="0"/>
          </a:p>
          <a:p>
            <a:endParaRPr lang="en-CA" sz="2400" dirty="0"/>
          </a:p>
          <a:p>
            <a:endParaRPr lang="en-CA" sz="2400" dirty="0"/>
          </a:p>
          <a:p>
            <a:endParaRPr lang="en-CA" sz="2400" dirty="0"/>
          </a:p>
          <a:p>
            <a:endParaRPr lang="en-CA" sz="2400" dirty="0"/>
          </a:p>
          <a:p>
            <a:pPr lvl="1"/>
            <a:endParaRPr lang="en-CA" sz="2000" dirty="0"/>
          </a:p>
          <a:p>
            <a:pPr lvl="1"/>
            <a:endParaRPr lang="en-CA" sz="2000" dirty="0"/>
          </a:p>
          <a:p>
            <a:pPr lvl="1"/>
            <a:endParaRPr lang="en-CA" sz="2000" dirty="0"/>
          </a:p>
          <a:p>
            <a:pPr lvl="1"/>
            <a:endParaRPr lang="en-CA" sz="2000" dirty="0"/>
          </a:p>
          <a:p>
            <a:pPr lvl="1"/>
            <a:endParaRPr lang="en-CA" sz="2000" dirty="0"/>
          </a:p>
          <a:p>
            <a:pPr lvl="1"/>
            <a:r>
              <a:rPr lang="en-CA" sz="2000" dirty="0"/>
              <a:t>Many of the ‘metric misses’ resulted from SLA metrics that the CSC and PTI propose to change</a:t>
            </a:r>
          </a:p>
          <a:p>
            <a:endParaRPr lang="en-CA" sz="2400" dirty="0"/>
          </a:p>
          <a:p>
            <a:endParaRPr lang="en-CA" sz="2400" dirty="0"/>
          </a:p>
          <a:p>
            <a:endParaRPr lang="en-CA" sz="2400" dirty="0"/>
          </a:p>
          <a:p>
            <a:endParaRPr lang="en-CA" sz="2400" dirty="0"/>
          </a:p>
        </p:txBody>
      </p:sp>
      <p:graphicFrame>
        <p:nvGraphicFramePr>
          <p:cNvPr id="5" name="Table 4"/>
          <p:cNvGraphicFramePr>
            <a:graphicFrameLocks noGrp="1"/>
          </p:cNvGraphicFramePr>
          <p:nvPr>
            <p:extLst>
              <p:ext uri="{D42A27DB-BD31-4B8C-83A1-F6EECF244321}">
                <p14:modId xmlns:p14="http://schemas.microsoft.com/office/powerpoint/2010/main" val="1687157791"/>
              </p:ext>
            </p:extLst>
          </p:nvPr>
        </p:nvGraphicFramePr>
        <p:xfrm>
          <a:off x="1691679" y="1340773"/>
          <a:ext cx="5472606" cy="4287019"/>
        </p:xfrm>
        <a:graphic>
          <a:graphicData uri="http://schemas.openxmlformats.org/drawingml/2006/table">
            <a:tbl>
              <a:tblPr firstRow="1" firstCol="1" bandRow="1"/>
              <a:tblGrid>
                <a:gridCol w="1366899">
                  <a:extLst>
                    <a:ext uri="{9D8B030D-6E8A-4147-A177-3AD203B41FA5}">
                      <a16:colId xmlns:a16="http://schemas.microsoft.com/office/drawing/2014/main" val="135368528"/>
                    </a:ext>
                  </a:extLst>
                </a:gridCol>
                <a:gridCol w="1368569">
                  <a:extLst>
                    <a:ext uri="{9D8B030D-6E8A-4147-A177-3AD203B41FA5}">
                      <a16:colId xmlns:a16="http://schemas.microsoft.com/office/drawing/2014/main" val="3945675099"/>
                    </a:ext>
                  </a:extLst>
                </a:gridCol>
                <a:gridCol w="1368569">
                  <a:extLst>
                    <a:ext uri="{9D8B030D-6E8A-4147-A177-3AD203B41FA5}">
                      <a16:colId xmlns:a16="http://schemas.microsoft.com/office/drawing/2014/main" val="2145606441"/>
                    </a:ext>
                  </a:extLst>
                </a:gridCol>
                <a:gridCol w="1368569">
                  <a:extLst>
                    <a:ext uri="{9D8B030D-6E8A-4147-A177-3AD203B41FA5}">
                      <a16:colId xmlns:a16="http://schemas.microsoft.com/office/drawing/2014/main" val="4094532564"/>
                    </a:ext>
                  </a:extLst>
                </a:gridCol>
              </a:tblGrid>
              <a:tr h="471558">
                <a:tc gridSpan="4">
                  <a:txBody>
                    <a:bodyPr/>
                    <a:lstStyle/>
                    <a:p>
                      <a:pPr marL="0" marR="0" algn="ctr">
                        <a:lnSpc>
                          <a:spcPct val="107000"/>
                        </a:lnSpc>
                        <a:spcBef>
                          <a:spcPts val="0"/>
                        </a:spcBef>
                        <a:spcAft>
                          <a:spcPts val="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PTI Performance to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105289"/>
                  </a:ext>
                </a:extLst>
              </a:tr>
              <a:tr h="254993">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933591"/>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127360"/>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72457"/>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797629"/>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278099"/>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43707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318145"/>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09825"/>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648263"/>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518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5890"/>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569496"/>
                  </a:ext>
                </a:extLst>
              </a:tr>
              <a:tr h="26949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99.4%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849947"/>
                  </a:ext>
                </a:extLst>
              </a:tr>
            </a:tbl>
          </a:graphicData>
        </a:graphic>
      </p:graphicFrame>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a:latin typeface="Verdana"/>
                <a:cs typeface="Verdana"/>
              </a:rPr>
              <a:t>Complaints &amp; Performance</a:t>
            </a:r>
            <a:br>
              <a:rPr lang="en-CA" sz="2800" dirty="0">
                <a:latin typeface="Verdana"/>
                <a:cs typeface="Verdana"/>
              </a:rPr>
            </a:br>
            <a:r>
              <a:rPr lang="en-CA" sz="2800" dirty="0">
                <a:latin typeface="Verdana"/>
                <a:cs typeface="Verdana"/>
              </a:rPr>
              <a:t>Issue Remediation</a:t>
            </a:r>
            <a:r>
              <a:rPr lang="en-US" sz="2800" dirty="0">
                <a:latin typeface="Verdana"/>
                <a:cs typeface="Verdana"/>
              </a:rPr>
              <a:t/>
            </a:r>
            <a:br>
              <a:rPr lang="en-US" sz="2800" dirty="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342900" lvl="1" indent="-342900">
              <a:lnSpc>
                <a:spcPct val="100000"/>
              </a:lnSpc>
              <a:spcBef>
                <a:spcPts val="580"/>
              </a:spcBef>
            </a:pPr>
            <a:r>
              <a:rPr lang="en-CA" sz="2400" dirty="0"/>
              <a:t>CSC’s Charter prevents it from becoming involved in individual complaints. 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a:t>being informed of the status of individual complaints</a:t>
            </a:r>
          </a:p>
          <a:p>
            <a:pPr marL="388620" lvl="1" indent="-457200">
              <a:spcBef>
                <a:spcPts val="580"/>
              </a:spcBef>
              <a:buFont typeface="Arial" charset="0"/>
              <a:buChar char="•"/>
            </a:pPr>
            <a:r>
              <a:rPr lang="en-CA" sz="2400" dirty="0"/>
              <a:t>Unresolved complaints become ‘escalations’;  PTI had x names related ‘escalations’ in 2017 and y in 2018; all have been closed.</a:t>
            </a:r>
            <a:endParaRPr lang="en-US" sz="2400" dirty="0"/>
          </a:p>
          <a:p>
            <a:pPr marL="388620" lvl="1" indent="-457200">
              <a:spcBef>
                <a:spcPts val="580"/>
              </a:spcBef>
              <a:buFont typeface="Arial" charset="0"/>
              <a:buChar char="•"/>
            </a:pPr>
            <a:r>
              <a:rPr lang="en-CA" sz="2400" dirty="0"/>
              <a:t>Where CSC believes that individual problems represent ‘systemic or persistent’ issues it can invoke ‘remedial action procedures’ (RAP)</a:t>
            </a:r>
          </a:p>
        </p:txBody>
      </p:sp>
    </p:spTree>
    <p:extLst>
      <p:ext uri="{BB962C8B-B14F-4D97-AF65-F5344CB8AC3E}">
        <p14:creationId xmlns:p14="http://schemas.microsoft.com/office/powerpoint/2010/main" val="240881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a:t/>
            </a:r>
            <a:br>
              <a:rPr lang="en-US" sz="2800" b="1" dirty="0"/>
            </a:br>
            <a:r>
              <a:rPr lang="en-US" sz="2800" b="1" dirty="0"/>
              <a:t/>
            </a:r>
            <a:br>
              <a:rPr lang="en-US" sz="2800" b="1" dirty="0"/>
            </a:br>
            <a:r>
              <a:rPr kumimoji="0" lang="en-CA" sz="2800" b="0" i="0" u="none" strike="noStrike" kern="1200" cap="none" spc="0" normalizeH="0" baseline="0" noProof="0" dirty="0">
                <a:ln>
                  <a:noFill/>
                </a:ln>
                <a:solidFill>
                  <a:prstClr val="black"/>
                </a:solidFill>
                <a:effectLst/>
                <a:uLnTx/>
                <a:uFillTx/>
                <a:latin typeface="Verdana"/>
                <a:ea typeface="+mj-ea"/>
                <a:cs typeface="Verdana"/>
              </a:rPr>
              <a:t>Remedial Action Procedures</a:t>
            </a:r>
            <a:br>
              <a:rPr kumimoji="0" lang="en-CA" sz="2800" b="0" i="0" u="none" strike="noStrike" kern="1200" cap="none" spc="0" normalizeH="0" baseline="0" noProof="0" dirty="0">
                <a:ln>
                  <a:noFill/>
                </a:ln>
                <a:solidFill>
                  <a:prstClr val="black"/>
                </a:solidFill>
                <a:effectLst/>
                <a:uLnTx/>
                <a:uFillTx/>
                <a:latin typeface="Verdana"/>
                <a:ea typeface="+mj-ea"/>
                <a:cs typeface="Verdana"/>
              </a:rPr>
            </a:br>
            <a:r>
              <a:rPr lang="en-US" sz="2800" dirty="0">
                <a:solidFill>
                  <a:schemeClr val="tx1"/>
                </a:solidFill>
                <a:latin typeface="+mj-lt"/>
              </a:rPr>
              <a:t/>
            </a:r>
            <a:br>
              <a:rPr lang="en-US" sz="2800" dirty="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a:bodyPr>
          <a:lstStyle/>
          <a:p>
            <a:pPr marL="342900" lvl="1" indent="-342900">
              <a:spcBef>
                <a:spcPts val="580"/>
              </a:spcBef>
            </a:pPr>
            <a:r>
              <a:rPr lang="en-CA" sz="2400" dirty="0"/>
              <a:t>If the CSC determines that a ‘systemic problem’ exists, PTI is obligated to prepare and follow a ‘Remedial Action Plan’</a:t>
            </a:r>
          </a:p>
          <a:p>
            <a:pPr marL="342900" lvl="1" indent="-342900">
              <a:spcBef>
                <a:spcPts val="580"/>
              </a:spcBef>
            </a:pPr>
            <a:endParaRPr lang="en-CA" sz="2400" dirty="0"/>
          </a:p>
          <a:p>
            <a:pPr marL="342900" lvl="1" indent="-342900">
              <a:spcBef>
                <a:spcPts val="580"/>
              </a:spcBef>
            </a:pPr>
            <a:r>
              <a:rPr lang="en-CA" sz="2400" dirty="0"/>
              <a:t>Failure to follow the plan can result in a three level escalation procedure being invoked: </a:t>
            </a:r>
          </a:p>
          <a:p>
            <a:pPr marL="685800" lvl="2" indent="-342900">
              <a:spcBef>
                <a:spcPts val="580"/>
              </a:spcBef>
            </a:pPr>
            <a:r>
              <a:rPr lang="en-CA" sz="2400" dirty="0"/>
              <a:t>PTI board, then</a:t>
            </a:r>
          </a:p>
          <a:p>
            <a:pPr marL="685800" lvl="2" indent="-342900">
              <a:spcBef>
                <a:spcPts val="580"/>
              </a:spcBef>
            </a:pPr>
            <a:r>
              <a:rPr lang="en-CA" sz="2400" dirty="0"/>
              <a:t>ICANN CEO, then</a:t>
            </a:r>
          </a:p>
          <a:p>
            <a:pPr marL="685800" lvl="2" indent="-342900">
              <a:spcBef>
                <a:spcPts val="580"/>
              </a:spcBef>
            </a:pPr>
            <a:r>
              <a:rPr lang="en-CA" sz="2400" dirty="0"/>
              <a:t>ICANN Board</a:t>
            </a:r>
          </a:p>
          <a:p>
            <a:pPr marL="685800" lvl="2" indent="-342900">
              <a:spcBef>
                <a:spcPts val="580"/>
              </a:spcBef>
            </a:pPr>
            <a:endParaRPr lang="en-CA" sz="2400" dirty="0"/>
          </a:p>
          <a:p>
            <a:pPr marL="342900" lvl="1" indent="-342900">
              <a:spcBef>
                <a:spcPts val="580"/>
              </a:spcBef>
            </a:pPr>
            <a:r>
              <a:rPr lang="en-CA" sz="2400" dirty="0"/>
              <a:t>The RAPs were approved in March 2018 while small changes were approved in January 2019. </a:t>
            </a:r>
          </a:p>
          <a:p>
            <a:endParaRPr lang="en-US" sz="2400" dirty="0"/>
          </a:p>
          <a:p>
            <a:endParaRPr lang="en-US" sz="2400" dirty="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3380</TotalTime>
  <Words>1445</Words>
  <Application>Microsoft Office PowerPoint</Application>
  <PresentationFormat>On-screen Show (4:3)</PresentationFormat>
  <Paragraphs>223</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Verdana</vt:lpstr>
      <vt:lpstr>Office Theme</vt:lpstr>
      <vt:lpstr>CSC Overview and Current Issues</vt:lpstr>
      <vt:lpstr>Background from IANA  Transition Proposal</vt:lpstr>
      <vt:lpstr>Membership</vt:lpstr>
      <vt:lpstr>Monitoring –  Core Responsibility</vt:lpstr>
      <vt:lpstr> Extract from PTI Monthly Report for Nov. 2018 </vt:lpstr>
      <vt:lpstr>Monitoring –  Monthly Reporting</vt:lpstr>
      <vt:lpstr> PTI Monitoring  </vt:lpstr>
      <vt:lpstr>Complaints &amp; Performance Issue Remediation </vt:lpstr>
      <vt:lpstr>  Remedial Action Procedures  </vt:lpstr>
      <vt:lpstr>Consulting and Informing</vt:lpstr>
      <vt:lpstr>CSC related Reviews</vt:lpstr>
      <vt:lpstr>Travel Funding for PTI Members</vt:lpstr>
      <vt:lpstr>Revision of SLAs</vt:lpstr>
      <vt:lpstr>Status of SLA Changes </vt:lpstr>
      <vt:lpstr>Summary</vt:lpstr>
      <vt:lpstr>PowerPoint Presentation</vt:lpstr>
      <vt:lpstr>CSC in Context</vt:lpstr>
      <vt:lpstr>Complaints &amp; Performance Issue Remediation </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145</cp:revision>
  <cp:lastPrinted>2019-02-05T16:01:57Z</cp:lastPrinted>
  <dcterms:created xsi:type="dcterms:W3CDTF">2017-01-30T16:09:03Z</dcterms:created>
  <dcterms:modified xsi:type="dcterms:W3CDTF">2019-02-08T14:29:34Z</dcterms:modified>
</cp:coreProperties>
</file>