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handoutMasterIdLst>
    <p:handoutMasterId r:id="rId13"/>
  </p:handoutMasterIdLst>
  <p:sldIdLst>
    <p:sldId id="578" r:id="rId2"/>
    <p:sldId id="385" r:id="rId3"/>
    <p:sldId id="381" r:id="rId4"/>
    <p:sldId id="579" r:id="rId5"/>
    <p:sldId id="580" r:id="rId6"/>
    <p:sldId id="581" r:id="rId7"/>
    <p:sldId id="380" r:id="rId8"/>
    <p:sldId id="582" r:id="rId9"/>
    <p:sldId id="583" r:id="rId10"/>
    <p:sldId id="57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EDEDE"/>
    <a:srgbClr val="002B49"/>
    <a:srgbClr val="9C240F"/>
    <a:srgbClr val="CB460F"/>
    <a:srgbClr val="FA5B36"/>
    <a:srgbClr val="0E4B91"/>
    <a:srgbClr val="18548A"/>
    <a:srgbClr val="15538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70" autoAdjust="0"/>
    <p:restoredTop sz="93856" autoAdjust="0"/>
  </p:normalViewPr>
  <p:slideViewPr>
    <p:cSldViewPr snapToGrid="0" snapToObjects="1">
      <p:cViewPr varScale="1">
        <p:scale>
          <a:sx n="108" d="100"/>
          <a:sy n="108" d="100"/>
        </p:scale>
        <p:origin x="648" y="192"/>
      </p:cViewPr>
      <p:guideLst>
        <p:guide orient="horz" pos="1416"/>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68"/>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9/17/18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9/17/18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B5F04D-BF2D-6646-8CEC-5A0675CEAC5E}" type="slidenum">
              <a:rPr lang="en-US" smtClean="0"/>
              <a:t>1</a:t>
            </a:fld>
            <a:endParaRPr lang="en-US"/>
          </a:p>
        </p:txBody>
      </p:sp>
    </p:spTree>
    <p:extLst>
      <p:ext uri="{BB962C8B-B14F-4D97-AF65-F5344CB8AC3E}">
        <p14:creationId xmlns:p14="http://schemas.microsoft.com/office/powerpoint/2010/main" val="1422512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a:t>
            </a:fld>
            <a:endParaRPr lang="en-US"/>
          </a:p>
        </p:txBody>
      </p:sp>
    </p:spTree>
    <p:extLst>
      <p:ext uri="{BB962C8B-B14F-4D97-AF65-F5344CB8AC3E}">
        <p14:creationId xmlns:p14="http://schemas.microsoft.com/office/powerpoint/2010/main" val="2958550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s://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s://www.facebook.com/icannorg" TargetMode="External"/><Relationship Id="rId17" Type="http://schemas.openxmlformats.org/officeDocument/2006/relationships/hyperlink" Target="https://www.youtube.com/user/ICANNnews" TargetMode="External"/><Relationship Id="rId2" Type="http://schemas.openxmlformats.org/officeDocument/2006/relationships/image" Target="../media/image18.emf"/><Relationship Id="rId16" Type="http://schemas.openxmlformats.org/officeDocument/2006/relationships/image" Target="../media/image23.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1.png"/><Relationship Id="rId5" Type="http://schemas.openxmlformats.org/officeDocument/2006/relationships/image" Target="../media/image19.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4.png"/><Relationship Id="rId4" Type="http://schemas.openxmlformats.org/officeDocument/2006/relationships/hyperlink" Target="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420624" y="46180"/>
            <a:ext cx="10805055" cy="450663"/>
          </a:xfrm>
          <a:prstGeom prst="rect">
            <a:avLst/>
          </a:prstGeom>
        </p:spPr>
        <p:txBody>
          <a:bodyPr lIns="91440" tIns="45720" rIns="91440" bIns="45720"/>
          <a:lstStyle>
            <a:lvl1pPr>
              <a:defRPr>
                <a:solidFill>
                  <a:schemeClr val="accent6">
                    <a:lumMod val="50000"/>
                  </a:schemeClr>
                </a:solidFill>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812800" y="1470213"/>
            <a:ext cx="10543117"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marL="1371600" indent="0">
              <a:buNone/>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t="10075" b="8780"/>
          <a:stretch/>
        </p:blipFill>
        <p:spPr>
          <a:xfrm>
            <a:off x="0" y="683491"/>
            <a:ext cx="12192000" cy="5564909"/>
          </a:xfrm>
          <a:prstGeom prst="rect">
            <a:avLst/>
          </a:prstGeom>
        </p:spPr>
      </p:pic>
      <p:sp>
        <p:nvSpPr>
          <p:cNvPr id="15" name="Rectangle 14"/>
          <p:cNvSpPr/>
          <p:nvPr userDrawn="1"/>
        </p:nvSpPr>
        <p:spPr>
          <a:xfrm>
            <a:off x="0" y="790814"/>
            <a:ext cx="12192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Title 19"/>
          <p:cNvSpPr>
            <a:spLocks noGrp="1"/>
          </p:cNvSpPr>
          <p:nvPr userDrawn="1">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t="8972" b="7826"/>
          <a:stretch/>
        </p:blipFill>
        <p:spPr>
          <a:xfrm>
            <a:off x="0" y="654425"/>
            <a:ext cx="12192000" cy="5620869"/>
          </a:xfrm>
          <a:prstGeom prst="rect">
            <a:avLst/>
          </a:prstGeom>
        </p:spPr>
      </p:pic>
      <p:sp>
        <p:nvSpPr>
          <p:cNvPr id="28"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613037"/>
            <a:ext cx="12192000" cy="5696861"/>
          </a:xfrm>
          <a:prstGeom prst="rect">
            <a:avLst/>
          </a:prstGeom>
        </p:spPr>
      </p:pic>
      <p:cxnSp>
        <p:nvCxnSpPr>
          <p:cNvPr id="22" name="Straight Connector 21"/>
          <p:cNvCxnSpPr/>
          <p:nvPr userDrawn="1"/>
        </p:nvCxnSpPr>
        <p:spPr>
          <a:xfrm flipH="1">
            <a:off x="0" y="608083"/>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Title 19"/>
          <p:cNvSpPr>
            <a:spLocks noGrp="1"/>
          </p:cNvSpPr>
          <p:nvPr>
            <p:ph type="title" hasCustomPrompt="1"/>
          </p:nvPr>
        </p:nvSpPr>
        <p:spPr>
          <a:xfrm>
            <a:off x="420624" y="48278"/>
            <a:ext cx="10208224"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1"/>
            <a:ext cx="12192002" cy="6858000"/>
          </a:xfrm>
          <a:prstGeom prst="rect">
            <a:avLst/>
          </a:prstGeom>
        </p:spPr>
      </p:pic>
      <p:sp>
        <p:nvSpPr>
          <p:cNvPr id="2"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4808"/>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0" name="Oval 29"/>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6" name="Straight Connector 3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Oval 38"/>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0" name="Straight Connector 39"/>
          <p:cNvCxnSpPr>
            <a:endCxn id="41"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Arc 40"/>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2" name="Straight Connector 41"/>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48" name="Oval 4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216385" cy="6858000"/>
          </a:xfrm>
          <a:prstGeom prst="rect">
            <a:avLst/>
          </a:prstGeom>
        </p:spPr>
      </p:pic>
      <p:pic>
        <p:nvPicPr>
          <p:cNvPr id="28" name="Picture 2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6"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cxnSp>
        <p:nvCxnSpPr>
          <p:cNvPr id="32" name="Straight Connector 31"/>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8" name="Oval 17"/>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Oval 18"/>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0" name="Oval 19"/>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0" y="0"/>
            <a:ext cx="12192000" cy="6857999"/>
          </a:xfrm>
          <a:prstGeom prst="rect">
            <a:avLst/>
          </a:prstGeom>
        </p:spPr>
      </p:pic>
      <p:pic>
        <p:nvPicPr>
          <p:cNvPr id="25" name="Picture 2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4" y="0"/>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pic>
        <p:nvPicPr>
          <p:cNvPr id="10" name="Picture 9"/>
          <p:cNvPicPr>
            <a:picLocks noChangeAspect="1"/>
          </p:cNvPicPr>
          <p:nvPr userDrawn="1"/>
        </p:nvPicPr>
        <p:blipFill>
          <a:blip r:embed="rId3"/>
          <a:stretch>
            <a:fillRect/>
          </a:stretch>
        </p:blipFill>
        <p:spPr>
          <a:xfrm>
            <a:off x="365760" y="6464808"/>
            <a:ext cx="390801" cy="312641"/>
          </a:xfrm>
          <a:prstGeom prst="rect">
            <a:avLst/>
          </a:prstGeom>
        </p:spPr>
      </p:pic>
      <p:sp>
        <p:nvSpPr>
          <p:cNvPr id="1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553082" y="0"/>
            <a:ext cx="10788321"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566928" y="3553576"/>
            <a:ext cx="10788321"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566928" y="4279392"/>
            <a:ext cx="10788321"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566928" y="4553712"/>
            <a:ext cx="10788321"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567596" y="5193792"/>
            <a:ext cx="1189829" cy="951863"/>
          </a:xfrm>
          <a:prstGeom prst="rect">
            <a:avLst/>
          </a:prstGeom>
        </p:spPr>
      </p:pic>
      <p:sp>
        <p:nvSpPr>
          <p:cNvPr id="15" name="Text Placeholder 4"/>
          <p:cNvSpPr>
            <a:spLocks noGrp="1"/>
          </p:cNvSpPr>
          <p:nvPr>
            <p:ph type="body" sz="quarter" idx="13" hasCustomPrompt="1"/>
          </p:nvPr>
        </p:nvSpPr>
        <p:spPr>
          <a:xfrm>
            <a:off x="548639" y="2837138"/>
            <a:ext cx="10808208"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
        <p:nvSpPr>
          <p:cNvPr id="13"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7257"/>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
        <p:nvSpPr>
          <p:cNvPr id="13"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483281"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4"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9" name="Oval 38"/>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0" name="Straight Connector 39"/>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3" name="Straight Connector 42"/>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5" name="Oval 44"/>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6" name="Straight Connector 4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4"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5"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6"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7"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78"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9"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80"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81"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82"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414"/>
            <a:ext cx="12216385" cy="6858000"/>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a:stretch>
            <a:fillRect/>
          </a:stretch>
        </p:blipFill>
        <p:spPr>
          <a:xfrm>
            <a:off x="0" y="1"/>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3"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4"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5"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6"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7"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8"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9"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0"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71"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Title 2"/>
          <p:cNvSpPr>
            <a:spLocks noGrp="1"/>
          </p:cNvSpPr>
          <p:nvPr>
            <p:ph type="title" hasCustomPrompt="1"/>
          </p:nvPr>
        </p:nvSpPr>
        <p:spPr>
          <a:xfrm>
            <a:off x="550863" y="1"/>
            <a:ext cx="10805054"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550863" y="3553574"/>
            <a:ext cx="10805054"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550863" y="4279392"/>
            <a:ext cx="10805054"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550863" y="4553415"/>
            <a:ext cx="10805054"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567217" y="5193792"/>
            <a:ext cx="1193800" cy="952500"/>
          </a:xfrm>
          <a:prstGeom prst="rect">
            <a:avLst/>
          </a:prstGeom>
        </p:spPr>
      </p:pic>
      <p:sp>
        <p:nvSpPr>
          <p:cNvPr id="13" name="Text Placeholder 4"/>
          <p:cNvSpPr>
            <a:spLocks noGrp="1"/>
          </p:cNvSpPr>
          <p:nvPr>
            <p:ph type="body" sz="quarter" idx="14" hasCustomPrompt="1"/>
          </p:nvPr>
        </p:nvSpPr>
        <p:spPr>
          <a:xfrm>
            <a:off x="548640" y="2837138"/>
            <a:ext cx="10808208"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1"/>
            <a:ext cx="12192000" cy="6857999"/>
          </a:xfrm>
          <a:prstGeom prst="rect">
            <a:avLst/>
          </a:prstGeom>
        </p:spPr>
      </p:pic>
      <p:sp>
        <p:nvSpPr>
          <p:cNvPr id="56" name="Arc 55"/>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57" name="Straight Connector 56"/>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pic>
        <p:nvPicPr>
          <p:cNvPr id="38" name="Picture 3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cxnSp>
        <p:nvCxnSpPr>
          <p:cNvPr id="55" name="Straight Connector 54"/>
          <p:cNvCxnSpPr>
            <a:endCxn id="56" idx="0"/>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9" name="Oval 28"/>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31" name="Oval 30"/>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32" name="Oval 31"/>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Tree>
    <p:extLst>
      <p:ext uri="{BB962C8B-B14F-4D97-AF65-F5344CB8AC3E}">
        <p14:creationId xmlns:p14="http://schemas.microsoft.com/office/powerpoint/2010/main" val="4159617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413"/>
            <a:ext cx="12216385" cy="6858000"/>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0366"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8" name="Arc 37"/>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43" name="Straight Connector 42"/>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6"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1"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2"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53"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54"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5"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6"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59" name="Straight Connector 5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94087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29043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57411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82115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9" name="Picture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30"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7" name="Oval 26"/>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800979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Tree>
    <p:extLst>
      <p:ext uri="{BB962C8B-B14F-4D97-AF65-F5344CB8AC3E}">
        <p14:creationId xmlns:p14="http://schemas.microsoft.com/office/powerpoint/2010/main" val="6281103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3" y="-1"/>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016679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5"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Oval 2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8" name="Straight Connector 27"/>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1" name="Oval 30"/>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2" name="Straight Connector 31"/>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874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414"/>
            <a:ext cx="12216385" cy="6858000"/>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747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22" name="Title 2"/>
          <p:cNvSpPr>
            <a:spLocks noGrp="1"/>
          </p:cNvSpPr>
          <p:nvPr>
            <p:ph type="title" hasCustomPrompt="1"/>
          </p:nvPr>
        </p:nvSpPr>
        <p:spPr>
          <a:xfrm>
            <a:off x="2228479" y="2020824"/>
            <a:ext cx="9299448" cy="1325880"/>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 </a:t>
            </a:r>
            <a:br>
              <a:rPr lang="en-US" dirty="0"/>
            </a:br>
            <a:r>
              <a:rPr lang="en-US" dirty="0"/>
              <a:t>(75 characters maximum)</a:t>
            </a:r>
          </a:p>
        </p:txBody>
      </p:sp>
      <p:sp>
        <p:nvSpPr>
          <p:cNvPr id="32" name="Text Placeholder 4"/>
          <p:cNvSpPr>
            <a:spLocks noGrp="1"/>
          </p:cNvSpPr>
          <p:nvPr>
            <p:ph type="body" sz="quarter" idx="10" hasCustomPrompt="1"/>
          </p:nvPr>
        </p:nvSpPr>
        <p:spPr>
          <a:xfrm>
            <a:off x="2228479" y="4617720"/>
            <a:ext cx="9299448" cy="578412"/>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33" name="Text Placeholder 4"/>
          <p:cNvSpPr>
            <a:spLocks noGrp="1"/>
          </p:cNvSpPr>
          <p:nvPr>
            <p:ph type="body" sz="quarter" idx="11" hasCustomPrompt="1"/>
          </p:nvPr>
        </p:nvSpPr>
        <p:spPr>
          <a:xfrm>
            <a:off x="2228479" y="5199656"/>
            <a:ext cx="9299448" cy="390521"/>
          </a:xfrm>
          <a:prstGeom prst="rect">
            <a:avLst/>
          </a:prstGeom>
        </p:spPr>
        <p:txBody>
          <a:bodyPr lIns="0" tIns="0" rIns="0" bIns="0" anchor="b" anchorCtr="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34" name="Text Placeholder 4"/>
          <p:cNvSpPr>
            <a:spLocks noGrp="1"/>
          </p:cNvSpPr>
          <p:nvPr>
            <p:ph type="body" sz="quarter" idx="12" hasCustomPrompt="1"/>
          </p:nvPr>
        </p:nvSpPr>
        <p:spPr>
          <a:xfrm>
            <a:off x="2228479" y="5602567"/>
            <a:ext cx="9299448"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35" name="Picture 34"/>
          <p:cNvPicPr>
            <a:picLocks noChangeAspect="1"/>
          </p:cNvPicPr>
          <p:nvPr userDrawn="1"/>
        </p:nvPicPr>
        <p:blipFill>
          <a:blip r:embed="rId2"/>
          <a:stretch>
            <a:fillRect/>
          </a:stretch>
        </p:blipFill>
        <p:spPr>
          <a:xfrm>
            <a:off x="326395" y="4874480"/>
            <a:ext cx="1189829" cy="951863"/>
          </a:xfrm>
          <a:prstGeom prst="rect">
            <a:avLst/>
          </a:prstGeom>
        </p:spPr>
      </p:pic>
      <p:sp>
        <p:nvSpPr>
          <p:cNvPr id="48" name="Oval 47"/>
          <p:cNvSpPr/>
          <p:nvPr userDrawn="1"/>
        </p:nvSpPr>
        <p:spPr>
          <a:xfrm>
            <a:off x="1825043"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49" name="Straight Connector 48"/>
          <p:cNvCxnSpPr/>
          <p:nvPr userDrawn="1"/>
        </p:nvCxnSpPr>
        <p:spPr>
          <a:xfrm flipH="1">
            <a:off x="0" y="6124669"/>
            <a:ext cx="1793872"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a:xfrm flipH="1">
            <a:off x="1892734" y="6124511"/>
            <a:ext cx="972078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Oval 50"/>
          <p:cNvSpPr/>
          <p:nvPr userDrawn="1"/>
        </p:nvSpPr>
        <p:spPr>
          <a:xfrm flipH="1">
            <a:off x="11642081"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52" name="Oval 51"/>
          <p:cNvSpPr/>
          <p:nvPr userDrawn="1"/>
        </p:nvSpPr>
        <p:spPr>
          <a:xfrm flipH="1">
            <a:off x="11642081"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53" name="Straight Connector 52"/>
          <p:cNvCxnSpPr/>
          <p:nvPr userDrawn="1"/>
        </p:nvCxnSpPr>
        <p:spPr>
          <a:xfrm flipV="1">
            <a:off x="1849172" y="3552825"/>
            <a:ext cx="0" cy="2529959"/>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4" name="Arc 53"/>
          <p:cNvSpPr/>
          <p:nvPr userDrawn="1"/>
        </p:nvSpPr>
        <p:spPr>
          <a:xfrm rot="16200000">
            <a:off x="1847726" y="3495590"/>
            <a:ext cx="121764" cy="118872"/>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55" name="Straight Connector 54"/>
          <p:cNvCxnSpPr/>
          <p:nvPr userDrawn="1"/>
        </p:nvCxnSpPr>
        <p:spPr>
          <a:xfrm flipH="1">
            <a:off x="1899083" y="3494144"/>
            <a:ext cx="9714432"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Text Placeholder 4"/>
          <p:cNvSpPr>
            <a:spLocks noGrp="1"/>
          </p:cNvSpPr>
          <p:nvPr>
            <p:ph type="body" sz="quarter" idx="14" hasCustomPrompt="1"/>
          </p:nvPr>
        </p:nvSpPr>
        <p:spPr>
          <a:xfrm>
            <a:off x="2228478" y="3666744"/>
            <a:ext cx="9299448" cy="576072"/>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17843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1399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7388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5020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4312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3" y="-1"/>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8687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gage with ICANN White">
    <p:spTree>
      <p:nvGrpSpPr>
        <p:cNvPr id="1" name=""/>
        <p:cNvGrpSpPr/>
        <p:nvPr/>
      </p:nvGrpSpPr>
      <p:grpSpPr>
        <a:xfrm>
          <a:off x="0" y="0"/>
          <a:ext cx="0" cy="0"/>
          <a:chOff x="0" y="0"/>
          <a:chExt cx="0" cy="0"/>
        </a:xfrm>
      </p:grpSpPr>
      <p:sp>
        <p:nvSpPr>
          <p:cNvPr id="3" name="Rectangle 2"/>
          <p:cNvSpPr/>
          <p:nvPr userDrawn="1"/>
        </p:nvSpPr>
        <p:spPr>
          <a:xfrm>
            <a:off x="3084875" y="685225"/>
            <a:ext cx="9107124"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3391319" y="1552703"/>
            <a:ext cx="8800679" cy="329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3391319" y="1049145"/>
            <a:ext cx="6974253" cy="325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2" y="685225"/>
            <a:ext cx="2977273"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sp>
        <p:nvSpPr>
          <p:cNvPr id="30" name="Text Placeholder 29"/>
          <p:cNvSpPr>
            <a:spLocks noGrp="1"/>
          </p:cNvSpPr>
          <p:nvPr>
            <p:ph type="body" sz="quarter" idx="10" hasCustomPrompt="1"/>
          </p:nvPr>
        </p:nvSpPr>
        <p:spPr>
          <a:xfrm>
            <a:off x="3391319" y="1865312"/>
            <a:ext cx="796459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420624" y="42394"/>
            <a:ext cx="10547350" cy="531346"/>
          </a:xfrm>
          <a:prstGeom prst="rect">
            <a:avLst/>
          </a:prstGeom>
          <a:noFill/>
        </p:spPr>
        <p:txBody>
          <a:bodyPr lIns="91440" tIns="45720" rIns="91440" bIns="45720"/>
          <a:lstStyle>
            <a:lvl1pPr>
              <a:defRPr>
                <a:solidFill>
                  <a:schemeClr val="accent6">
                    <a:lumMod val="50000"/>
                  </a:schemeClr>
                </a:solidFill>
              </a:defRPr>
            </a:lvl1pPr>
          </a:lstStyle>
          <a:p>
            <a:r>
              <a:rPr lang="en-US" dirty="0"/>
              <a:t>Engage with ICANN</a:t>
            </a:r>
          </a:p>
        </p:txBody>
      </p:sp>
      <p:pic>
        <p:nvPicPr>
          <p:cNvPr id="32" name="Picture 31"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7392" y="856105"/>
            <a:ext cx="1962493" cy="1523172"/>
          </a:xfrm>
          <a:prstGeom prst="rect">
            <a:avLst/>
          </a:prstGeom>
        </p:spPr>
      </p:pic>
      <p:grpSp>
        <p:nvGrpSpPr>
          <p:cNvPr id="54" name="Group 53"/>
          <p:cNvGrpSpPr/>
          <p:nvPr userDrawn="1"/>
        </p:nvGrpSpPr>
        <p:grpSpPr>
          <a:xfrm>
            <a:off x="3402135" y="4228306"/>
            <a:ext cx="3416667" cy="365760"/>
            <a:chOff x="5325979" y="4715893"/>
            <a:chExt cx="3416667" cy="365760"/>
          </a:xfrm>
        </p:grpSpPr>
        <p:sp>
          <p:nvSpPr>
            <p:cNvPr id="55"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56" name="Picture 55"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57" name="Group 56"/>
          <p:cNvGrpSpPr/>
          <p:nvPr userDrawn="1"/>
        </p:nvGrpSpPr>
        <p:grpSpPr>
          <a:xfrm>
            <a:off x="3402135" y="4726326"/>
            <a:ext cx="3636602" cy="365760"/>
            <a:chOff x="1235726" y="5571713"/>
            <a:chExt cx="3636602" cy="365760"/>
          </a:xfrm>
        </p:grpSpPr>
        <p:sp>
          <p:nvSpPr>
            <p:cNvPr id="58"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59" name="Picture 58"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60" name="Group 59"/>
          <p:cNvGrpSpPr/>
          <p:nvPr userDrawn="1"/>
        </p:nvGrpSpPr>
        <p:grpSpPr>
          <a:xfrm>
            <a:off x="3402135" y="2734246"/>
            <a:ext cx="2809587" cy="365760"/>
            <a:chOff x="1235726" y="3073176"/>
            <a:chExt cx="2809587" cy="365760"/>
          </a:xfrm>
        </p:grpSpPr>
        <p:sp>
          <p:nvSpPr>
            <p:cNvPr id="61"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62" name="Picture 61"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63" name="Group 62"/>
          <p:cNvGrpSpPr/>
          <p:nvPr userDrawn="1"/>
        </p:nvGrpSpPr>
        <p:grpSpPr>
          <a:xfrm>
            <a:off x="3402135" y="3232266"/>
            <a:ext cx="3730320" cy="365760"/>
            <a:chOff x="1235727" y="3892739"/>
            <a:chExt cx="3730320" cy="365760"/>
          </a:xfrm>
        </p:grpSpPr>
        <p:sp>
          <p:nvSpPr>
            <p:cNvPr id="64"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65" name="Picture 64"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66" name="Group 65"/>
          <p:cNvGrpSpPr/>
          <p:nvPr userDrawn="1"/>
        </p:nvGrpSpPr>
        <p:grpSpPr>
          <a:xfrm>
            <a:off x="3402135" y="3730286"/>
            <a:ext cx="3636602" cy="365760"/>
            <a:chOff x="1235726" y="4721075"/>
            <a:chExt cx="3636602" cy="365760"/>
          </a:xfrm>
        </p:grpSpPr>
        <p:pic>
          <p:nvPicPr>
            <p:cNvPr id="67" name="Picture 66"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68"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69" name="Group 68"/>
          <p:cNvGrpSpPr/>
          <p:nvPr userDrawn="1"/>
        </p:nvGrpSpPr>
        <p:grpSpPr>
          <a:xfrm>
            <a:off x="3402135" y="5722367"/>
            <a:ext cx="2586167" cy="365760"/>
            <a:chOff x="5325979" y="3073176"/>
            <a:chExt cx="2586167" cy="365760"/>
          </a:xfrm>
        </p:grpSpPr>
        <p:sp>
          <p:nvSpPr>
            <p:cNvPr id="70"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71" name="Picture 70"/>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72" name="Group 71"/>
          <p:cNvGrpSpPr/>
          <p:nvPr userDrawn="1"/>
        </p:nvGrpSpPr>
        <p:grpSpPr>
          <a:xfrm>
            <a:off x="3402135" y="5224346"/>
            <a:ext cx="3416667" cy="365760"/>
            <a:chOff x="5325979" y="5571713"/>
            <a:chExt cx="3416667" cy="365760"/>
          </a:xfrm>
        </p:grpSpPr>
        <p:sp>
          <p:nvSpPr>
            <p:cNvPr id="73"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74" name="Picture 73"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5972573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0" name="Text Placeholder 32"/>
          <p:cNvSpPr txBox="1">
            <a:spLocks/>
          </p:cNvSpPr>
          <p:nvPr userDrawn="1"/>
        </p:nvSpPr>
        <p:spPr bwMode="auto">
          <a:xfrm>
            <a:off x="2921748" y="2425013"/>
            <a:ext cx="8440953" cy="347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498950" y="862602"/>
            <a:ext cx="9870957" cy="39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52732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mn-lt"/>
            </a:endParaRPr>
          </a:p>
        </p:txBody>
      </p:sp>
      <p:cxnSp>
        <p:nvCxnSpPr>
          <p:cNvPr id="34" name="Straight Connector 33"/>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2421943"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flipH="1">
            <a:off x="1" y="6320453"/>
            <a:ext cx="23872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2504929" y="6320453"/>
            <a:ext cx="90658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15191"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42" name="Straight Connector 41"/>
          <p:cNvCxnSpPr>
            <a:endCxn id="43" idx="0"/>
          </p:cNvCxnSpPr>
          <p:nvPr userDrawn="1"/>
        </p:nvCxnSpPr>
        <p:spPr>
          <a:xfrm flipV="1">
            <a:off x="2446072" y="2281331"/>
            <a:ext cx="0" cy="3976594"/>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2444626" y="2221895"/>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mn-lt"/>
            </a:endParaRPr>
          </a:p>
        </p:txBody>
      </p:sp>
      <p:cxnSp>
        <p:nvCxnSpPr>
          <p:cNvPr id="44" name="Straight Connector 43"/>
          <p:cNvCxnSpPr/>
          <p:nvPr userDrawn="1"/>
        </p:nvCxnSpPr>
        <p:spPr>
          <a:xfrm flipH="1">
            <a:off x="2504929" y="2220449"/>
            <a:ext cx="90658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11700996" y="6320453"/>
            <a:ext cx="4941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itle 4"/>
          <p:cNvSpPr>
            <a:spLocks noGrp="1"/>
          </p:cNvSpPr>
          <p:nvPr>
            <p:ph type="title" hasCustomPrompt="1"/>
          </p:nvPr>
        </p:nvSpPr>
        <p:spPr>
          <a:xfrm>
            <a:off x="420624" y="42394"/>
            <a:ext cx="11808013" cy="531346"/>
          </a:xfrm>
          <a:prstGeom prst="rect">
            <a:avLst/>
          </a:prstGeom>
        </p:spPr>
        <p:txBody>
          <a:bodyPr lIns="91440" tIns="45720" rIns="91440" bIns="4572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pic>
        <p:nvPicPr>
          <p:cNvPr id="22" name="Picture 21"/>
          <p:cNvPicPr>
            <a:picLocks noChangeAspect="1"/>
          </p:cNvPicPr>
          <p:nvPr userDrawn="1"/>
        </p:nvPicPr>
        <p:blipFill>
          <a:blip r:embed="rId2"/>
          <a:stretch>
            <a:fillRect/>
          </a:stretch>
        </p:blipFill>
        <p:spPr>
          <a:xfrm>
            <a:off x="2826932" y="1039938"/>
            <a:ext cx="4287549" cy="760694"/>
          </a:xfrm>
          <a:prstGeom prst="rect">
            <a:avLst/>
          </a:prstGeom>
        </p:spPr>
      </p:pic>
      <p:pic>
        <p:nvPicPr>
          <p:cNvPr id="23" name="Picture 22"/>
          <p:cNvPicPr>
            <a:picLocks noChangeAspect="1"/>
          </p:cNvPicPr>
          <p:nvPr userDrawn="1"/>
        </p:nvPicPr>
        <p:blipFill>
          <a:blip r:embed="rId3"/>
          <a:stretch>
            <a:fillRect/>
          </a:stretch>
        </p:blipFill>
        <p:spPr>
          <a:xfrm>
            <a:off x="2919709" y="2853692"/>
            <a:ext cx="3149229" cy="3236708"/>
          </a:xfrm>
          <a:prstGeom prst="rect">
            <a:avLst/>
          </a:prstGeom>
        </p:spPr>
      </p:pic>
      <p:sp>
        <p:nvSpPr>
          <p:cNvPr id="24"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51" name="Oval 50"/>
          <p:cNvSpPr/>
          <p:nvPr userDrawn="1"/>
        </p:nvSpPr>
        <p:spPr>
          <a:xfrm flipH="1">
            <a:off x="11615191"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52" name="Straight Connector 51"/>
          <p:cNvCxnSpPr/>
          <p:nvPr userDrawn="1"/>
        </p:nvCxnSpPr>
        <p:spPr>
          <a:xfrm flipH="1">
            <a:off x="11700996" y="2219538"/>
            <a:ext cx="4941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502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6764" y="616645"/>
            <a:ext cx="12225528" cy="5696712"/>
          </a:xfrm>
          <a:prstGeom prst="rect">
            <a:avLst/>
          </a:prstGeom>
          <a:ln w="19050">
            <a:solidFill>
              <a:schemeClr val="accent6">
                <a:lumMod val="50000"/>
              </a:schemeClr>
            </a:solidFill>
          </a:ln>
        </p:spPr>
        <p:txBody>
          <a:bodyPr/>
          <a:lstStyle>
            <a:lvl1pPr marL="0" indent="0">
              <a:buFontTx/>
              <a:buNone/>
              <a:defRPr/>
            </a:lvl1pPr>
          </a:lstStyle>
          <a:p>
            <a:r>
              <a:rPr lang="en-US"/>
              <a:t>Click icon to add picture</a:t>
            </a:r>
            <a:endParaRPr lang="en-US" dirty="0"/>
          </a:p>
        </p:txBody>
      </p:sp>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8736017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Engage with ICANN White">
    <p:spTree>
      <p:nvGrpSpPr>
        <p:cNvPr id="1" name=""/>
        <p:cNvGrpSpPr/>
        <p:nvPr/>
      </p:nvGrpSpPr>
      <p:grpSpPr>
        <a:xfrm>
          <a:off x="0" y="0"/>
          <a:ext cx="0" cy="0"/>
          <a:chOff x="0" y="0"/>
          <a:chExt cx="0" cy="0"/>
        </a:xfrm>
      </p:grpSpPr>
      <p:sp>
        <p:nvSpPr>
          <p:cNvPr id="3" name="Rectangle 2"/>
          <p:cNvSpPr/>
          <p:nvPr userDrawn="1"/>
        </p:nvSpPr>
        <p:spPr>
          <a:xfrm>
            <a:off x="3084875" y="685225"/>
            <a:ext cx="9107124"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6" name="Rectangle 5"/>
          <p:cNvSpPr/>
          <p:nvPr userDrawn="1"/>
        </p:nvSpPr>
        <p:spPr>
          <a:xfrm>
            <a:off x="2" y="685225"/>
            <a:ext cx="2977273"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sp>
        <p:nvSpPr>
          <p:cNvPr id="31" name="Title 4"/>
          <p:cNvSpPr>
            <a:spLocks noGrp="1"/>
          </p:cNvSpPr>
          <p:nvPr>
            <p:ph type="title" hasCustomPrompt="1"/>
          </p:nvPr>
        </p:nvSpPr>
        <p:spPr>
          <a:xfrm>
            <a:off x="420624" y="42394"/>
            <a:ext cx="10547350" cy="531346"/>
          </a:xfrm>
          <a:prstGeom prst="rect">
            <a:avLst/>
          </a:prstGeom>
          <a:noFill/>
        </p:spPr>
        <p:txBody>
          <a:bodyPr lIns="91440" tIns="45720" rIns="91440" bIns="45720"/>
          <a:lstStyle>
            <a:lvl1pPr>
              <a:defRPr>
                <a:solidFill>
                  <a:schemeClr val="accent6">
                    <a:lumMod val="50000"/>
                  </a:schemeClr>
                </a:solidFill>
              </a:defRPr>
            </a:lvl1pPr>
          </a:lstStyle>
          <a:p>
            <a:r>
              <a:rPr lang="en-US" dirty="0"/>
              <a:t>Engage with ICANN</a:t>
            </a:r>
          </a:p>
        </p:txBody>
      </p:sp>
      <p:pic>
        <p:nvPicPr>
          <p:cNvPr id="32" name="Picture 31"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7392" y="856105"/>
            <a:ext cx="1962493" cy="1523172"/>
          </a:xfrm>
          <a:prstGeom prst="rect">
            <a:avLst/>
          </a:prstGeom>
        </p:spPr>
      </p:pic>
    </p:spTree>
    <p:extLst>
      <p:ext uri="{BB962C8B-B14F-4D97-AF65-F5344CB8AC3E}">
        <p14:creationId xmlns:p14="http://schemas.microsoft.com/office/powerpoint/2010/main" val="2524462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4"/>
          <p:cNvSpPr>
            <a:spLocks noGrp="1"/>
          </p:cNvSpPr>
          <p:nvPr>
            <p:ph type="body" sz="quarter" idx="10" hasCustomPrompt="1"/>
          </p:nvPr>
        </p:nvSpPr>
        <p:spPr>
          <a:xfrm>
            <a:off x="2228479" y="4617720"/>
            <a:ext cx="9295500" cy="575112"/>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11" name="Text Placeholder 4"/>
          <p:cNvSpPr>
            <a:spLocks noGrp="1"/>
          </p:cNvSpPr>
          <p:nvPr>
            <p:ph type="body" sz="quarter" idx="11" hasCustomPrompt="1"/>
          </p:nvPr>
        </p:nvSpPr>
        <p:spPr>
          <a:xfrm>
            <a:off x="2228479" y="5199656"/>
            <a:ext cx="9295500" cy="390521"/>
          </a:xfrm>
          <a:prstGeom prst="rect">
            <a:avLst/>
          </a:prstGeom>
        </p:spPr>
        <p:txBody>
          <a:bodyPr lIns="0" tIns="0" rIns="0" bIns="0" anchor="b" anchorCtr="0">
            <a:normAutofit/>
          </a:bodyPr>
          <a:lstStyle>
            <a:lvl1pPr marL="0" indent="0" algn="l">
              <a:spcBef>
                <a:spcPts val="0"/>
              </a:spcBef>
              <a:buNone/>
              <a:defRPr sz="1800">
                <a:solidFill>
                  <a:schemeClr val="bg1"/>
                </a:solidFill>
              </a:defRPr>
            </a:lvl1pPr>
          </a:lstStyle>
          <a:p>
            <a:pPr lvl="0"/>
            <a:r>
              <a:rPr lang="en-US" dirty="0"/>
              <a:t>Event Name</a:t>
            </a:r>
          </a:p>
        </p:txBody>
      </p:sp>
      <p:sp>
        <p:nvSpPr>
          <p:cNvPr id="12" name="Text Placeholder 4"/>
          <p:cNvSpPr>
            <a:spLocks noGrp="1"/>
          </p:cNvSpPr>
          <p:nvPr>
            <p:ph type="body" sz="quarter" idx="12" hasCustomPrompt="1"/>
          </p:nvPr>
        </p:nvSpPr>
        <p:spPr>
          <a:xfrm>
            <a:off x="2228479" y="5602567"/>
            <a:ext cx="9299448"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9" name="Picture 8"/>
          <p:cNvPicPr>
            <a:picLocks noChangeAspect="1"/>
          </p:cNvPicPr>
          <p:nvPr userDrawn="1"/>
        </p:nvPicPr>
        <p:blipFill>
          <a:blip r:embed="rId3"/>
          <a:stretch>
            <a:fillRect/>
          </a:stretch>
        </p:blipFill>
        <p:spPr>
          <a:xfrm>
            <a:off x="326044" y="4878445"/>
            <a:ext cx="1193800" cy="952500"/>
          </a:xfrm>
          <a:prstGeom prst="rect">
            <a:avLst/>
          </a:prstGeom>
        </p:spPr>
      </p:pic>
      <p:sp>
        <p:nvSpPr>
          <p:cNvPr id="13" name="Oval 12"/>
          <p:cNvSpPr/>
          <p:nvPr userDrawn="1"/>
        </p:nvSpPr>
        <p:spPr>
          <a:xfrm>
            <a:off x="1825043"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14" name="Straight Connector 13"/>
          <p:cNvCxnSpPr/>
          <p:nvPr userDrawn="1"/>
        </p:nvCxnSpPr>
        <p:spPr>
          <a:xfrm flipH="1">
            <a:off x="0" y="6124669"/>
            <a:ext cx="179387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1892734" y="6124511"/>
            <a:ext cx="972078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Oval 15"/>
          <p:cNvSpPr/>
          <p:nvPr userDrawn="1"/>
        </p:nvSpPr>
        <p:spPr>
          <a:xfrm flipH="1">
            <a:off x="11642081"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sp>
        <p:nvSpPr>
          <p:cNvPr id="17" name="Oval 16"/>
          <p:cNvSpPr/>
          <p:nvPr userDrawn="1"/>
        </p:nvSpPr>
        <p:spPr>
          <a:xfrm flipH="1">
            <a:off x="11642081"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a:p>
        </p:txBody>
      </p:sp>
      <p:cxnSp>
        <p:nvCxnSpPr>
          <p:cNvPr id="18" name="Straight Connector 17"/>
          <p:cNvCxnSpPr/>
          <p:nvPr userDrawn="1"/>
        </p:nvCxnSpPr>
        <p:spPr>
          <a:xfrm flipV="1">
            <a:off x="1849172" y="3552825"/>
            <a:ext cx="0" cy="2529959"/>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Arc 18"/>
          <p:cNvSpPr/>
          <p:nvPr userDrawn="1"/>
        </p:nvSpPr>
        <p:spPr>
          <a:xfrm rot="16200000">
            <a:off x="1847726" y="3495590"/>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a:p>
        </p:txBody>
      </p:sp>
      <p:cxnSp>
        <p:nvCxnSpPr>
          <p:cNvPr id="20" name="Straight Connector 19"/>
          <p:cNvCxnSpPr/>
          <p:nvPr userDrawn="1"/>
        </p:nvCxnSpPr>
        <p:spPr>
          <a:xfrm flipH="1">
            <a:off x="1899083" y="3494144"/>
            <a:ext cx="971443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Title 2"/>
          <p:cNvSpPr>
            <a:spLocks noGrp="1"/>
          </p:cNvSpPr>
          <p:nvPr>
            <p:ph type="title" hasCustomPrompt="1"/>
          </p:nvPr>
        </p:nvSpPr>
        <p:spPr>
          <a:xfrm>
            <a:off x="2228479" y="2020824"/>
            <a:ext cx="9295500" cy="1325563"/>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 </a:t>
            </a:r>
          </a:p>
        </p:txBody>
      </p:sp>
      <p:sp>
        <p:nvSpPr>
          <p:cNvPr id="21" name="Text Placeholder 4"/>
          <p:cNvSpPr>
            <a:spLocks noGrp="1"/>
          </p:cNvSpPr>
          <p:nvPr>
            <p:ph type="body" sz="quarter" idx="14" hasCustomPrompt="1"/>
          </p:nvPr>
        </p:nvSpPr>
        <p:spPr>
          <a:xfrm>
            <a:off x="2228478" y="3666744"/>
            <a:ext cx="9299448" cy="576072"/>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F02A38-9571-8943-B1EC-5DD787849B1C}" type="datetimeFigureOut">
              <a:rPr lang="en-US" smtClean="0"/>
              <a:t>9/17/18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F4635-328A-4942-B933-9316327A6A92}" type="slidenum">
              <a:rPr lang="en-US" smtClean="0"/>
              <a:t>‹#›</a:t>
            </a:fld>
            <a:endParaRPr lang="en-US"/>
          </a:p>
        </p:txBody>
      </p:sp>
    </p:spTree>
    <p:extLst>
      <p:ext uri="{BB962C8B-B14F-4D97-AF65-F5344CB8AC3E}">
        <p14:creationId xmlns:p14="http://schemas.microsoft.com/office/powerpoint/2010/main" val="391182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420624" y="46180"/>
            <a:ext cx="10847122" cy="450663"/>
          </a:xfrm>
          <a:prstGeom prst="rect">
            <a:avLst/>
          </a:prstGeom>
        </p:spPr>
        <p:txBody>
          <a:bodyPr lIns="91440" tIns="45720" rIns="9144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616645"/>
            <a:ext cx="12192000" cy="5696712"/>
          </a:xfrm>
          <a:prstGeom prst="rect">
            <a:avLst/>
          </a:prstGeom>
        </p:spPr>
        <p:txBody>
          <a:bodyPr/>
          <a:lstStyle>
            <a:lvl1pPr marL="0" indent="0">
              <a:buFontTx/>
              <a:buNone/>
              <a:defRPr/>
            </a:lvl1pPr>
          </a:lstStyle>
          <a:p>
            <a:r>
              <a:rPr lang="en-US"/>
              <a:t>Click icon to add picture</a:t>
            </a:r>
            <a:endParaRPr lang="en-US" dirty="0"/>
          </a:p>
        </p:txBody>
      </p:sp>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cxnSp>
        <p:nvCxnSpPr>
          <p:cNvPr id="22" name="Straight Connector 21"/>
          <p:cNvCxnSpPr/>
          <p:nvPr userDrawn="1"/>
        </p:nvCxnSpPr>
        <p:spPr>
          <a:xfrm flipH="1">
            <a:off x="0" y="608083"/>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7762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4058077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12192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22" name="Straight Connector 21"/>
          <p:cNvCxnSpPr/>
          <p:nvPr userDrawn="1"/>
        </p:nvCxnSpPr>
        <p:spPr>
          <a:xfrm flipH="1">
            <a:off x="0" y="608083"/>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8965" y="614512"/>
            <a:ext cx="4655184" cy="5696712"/>
          </a:xfrm>
          <a:prstGeom prst="rect">
            <a:avLst/>
          </a:prstGeom>
        </p:spPr>
        <p:txBody>
          <a:bodyPr/>
          <a:lstStyle>
            <a:lvl1pPr marL="0" indent="0">
              <a:buFont typeface="Arial" panose="020B0604020202020204" pitchFamily="34" charset="0"/>
              <a:buNone/>
              <a:defRPr/>
            </a:lvl1pPr>
          </a:lstStyle>
          <a:p>
            <a:r>
              <a:rPr lang="en-US"/>
              <a:t>Click icon to add picture</a:t>
            </a:r>
            <a:endParaRPr lang="en-US" dirty="0"/>
          </a:p>
        </p:txBody>
      </p:sp>
      <p:pic>
        <p:nvPicPr>
          <p:cNvPr id="9" name="Picture 8"/>
          <p:cNvPicPr>
            <a:picLocks noChangeAspect="1"/>
          </p:cNvPicPr>
          <p:nvPr userDrawn="1"/>
        </p:nvPicPr>
        <p:blipFill>
          <a:blip r:embed="rId2"/>
          <a:stretch>
            <a:fillRect/>
          </a:stretch>
        </p:blipFill>
        <p:spPr>
          <a:xfrm>
            <a:off x="365760" y="6464808"/>
            <a:ext cx="390801" cy="312641"/>
          </a:xfrm>
          <a:prstGeom prst="rect">
            <a:avLst/>
          </a:prstGeom>
        </p:spPr>
      </p:pic>
      <p:sp>
        <p:nvSpPr>
          <p:cNvPr id="12"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cxnSp>
        <p:nvCxnSpPr>
          <p:cNvPr id="23" name="Straight Connector 22"/>
          <p:cNvCxnSpPr/>
          <p:nvPr userDrawn="1"/>
        </p:nvCxnSpPr>
        <p:spPr>
          <a:xfrm flipH="1">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21" name="Picture 20"/>
          <p:cNvPicPr>
            <a:picLocks noChangeAspect="1"/>
          </p:cNvPicPr>
          <p:nvPr userDrawn="1"/>
        </p:nvPicPr>
        <p:blipFill>
          <a:blip r:embed="rId52"/>
          <a:stretch>
            <a:fillRect/>
          </a:stretch>
        </p:blipFill>
        <p:spPr>
          <a:xfrm>
            <a:off x="365760" y="6464808"/>
            <a:ext cx="390801" cy="312641"/>
          </a:xfrm>
          <a:prstGeom prst="rect">
            <a:avLst/>
          </a:prstGeom>
        </p:spPr>
      </p:pic>
      <p:sp>
        <p:nvSpPr>
          <p:cNvPr id="31" name="Oval 30"/>
          <p:cNvSpPr/>
          <p:nvPr userDrawn="1"/>
        </p:nvSpPr>
        <p:spPr>
          <a:xfrm>
            <a:off x="53367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2" name="Straight Connector 31"/>
          <p:cNvCxnSpPr/>
          <p:nvPr userDrawn="1"/>
        </p:nvCxnSpPr>
        <p:spPr>
          <a:xfrm flipH="1">
            <a:off x="3230" y="608083"/>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6" y="608083"/>
            <a:ext cx="11575344"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a:off x="53367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5" name="Straight Connector 34"/>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5" y="6320547"/>
            <a:ext cx="1095727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flipH="1">
            <a:off x="11606949"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38" name="Straight Connector 37"/>
          <p:cNvCxnSpPr/>
          <p:nvPr userDrawn="1"/>
        </p:nvCxnSpPr>
        <p:spPr>
          <a:xfrm>
            <a:off x="11696282"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14"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679" r:id="rId22"/>
    <p:sldLayoutId id="2147483727" r:id="rId23"/>
    <p:sldLayoutId id="2147483728" r:id="rId24"/>
    <p:sldLayoutId id="2147483730" r:id="rId25"/>
    <p:sldLayoutId id="2147483731" r:id="rId26"/>
    <p:sldLayoutId id="2147483732" r:id="rId27"/>
    <p:sldLayoutId id="2147483729" r:id="rId28"/>
    <p:sldLayoutId id="2147483734" r:id="rId29"/>
    <p:sldLayoutId id="2147483688" r:id="rId30"/>
    <p:sldLayoutId id="2147483743" r:id="rId31"/>
    <p:sldLayoutId id="2147483744" r:id="rId32"/>
    <p:sldLayoutId id="2147483745" r:id="rId33"/>
    <p:sldLayoutId id="2147483746" r:id="rId34"/>
    <p:sldLayoutId id="2147483747" r:id="rId35"/>
    <p:sldLayoutId id="2147483748" r:id="rId36"/>
    <p:sldLayoutId id="2147483750" r:id="rId37"/>
    <p:sldLayoutId id="2147483687" r:id="rId38"/>
    <p:sldLayoutId id="2147483735" r:id="rId39"/>
    <p:sldLayoutId id="2147483736" r:id="rId40"/>
    <p:sldLayoutId id="2147483737" r:id="rId41"/>
    <p:sldLayoutId id="2147483738" r:id="rId42"/>
    <p:sldLayoutId id="2147483739" r:id="rId43"/>
    <p:sldLayoutId id="2147483740" r:id="rId44"/>
    <p:sldLayoutId id="2147483742" r:id="rId45"/>
    <p:sldLayoutId id="2147483716" r:id="rId46"/>
    <p:sldLayoutId id="2147483717" r:id="rId47"/>
    <p:sldLayoutId id="2147483751" r:id="rId48"/>
    <p:sldLayoutId id="2147483753" r:id="rId49"/>
    <p:sldLayoutId id="2147483754" r:id="rId50"/>
  </p:sldLayoutIdLst>
  <p:hf hdr="0" ftr="0" dt="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153" userDrawn="1">
          <p15:clr>
            <a:srgbClr val="F26B43"/>
          </p15:clr>
        </p15:guide>
        <p15:guide id="4" pos="512" userDrawn="1">
          <p15:clr>
            <a:srgbClr val="F26B43"/>
          </p15:clr>
        </p15:guide>
        <p15:guide id="5" pos="347" userDrawn="1">
          <p15:clr>
            <a:srgbClr val="F26B43"/>
          </p15:clr>
        </p15:guide>
        <p15:guide id="6" pos="7324" userDrawn="1">
          <p15:clr>
            <a:srgbClr val="F26B43"/>
          </p15:clr>
        </p15:guide>
        <p15:guide id="7" orient="horz" pos="4105" userDrawn="1">
          <p15:clr>
            <a:srgbClr val="F26B43"/>
          </p15:clr>
        </p15:guide>
        <p15:guide id="8" orient="horz" pos="384" userDrawn="1">
          <p15:clr>
            <a:srgbClr val="F26B43"/>
          </p15:clr>
        </p15:guide>
        <p15:guide id="9"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1.xml"/><Relationship Id="rId1" Type="http://schemas.openxmlformats.org/officeDocument/2006/relationships/slideLayout" Target="../slideLayouts/slideLayout50.xml"/><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8" Type="http://schemas.openxmlformats.org/officeDocument/2006/relationships/hyperlink" Target="https://www.twitter.com/icann" TargetMode="External"/><Relationship Id="rId13" Type="http://schemas.openxmlformats.org/officeDocument/2006/relationships/image" Target="../media/image22.png"/><Relationship Id="rId18" Type="http://schemas.openxmlformats.org/officeDocument/2006/relationships/image" Target="../media/image24.png"/><Relationship Id="rId3" Type="http://schemas.openxmlformats.org/officeDocument/2006/relationships/hyperlink" Target="flickr.com/photos/icann" TargetMode="External"/><Relationship Id="rId7" Type="http://schemas.openxmlformats.org/officeDocument/2006/relationships/image" Target="../media/image20.png"/><Relationship Id="rId12" Type="http://schemas.openxmlformats.org/officeDocument/2006/relationships/hyperlink" Target="facebook.com/icannorg" TargetMode="External"/><Relationship Id="rId17" Type="http://schemas.openxmlformats.org/officeDocument/2006/relationships/hyperlink" Target="https://soundcloud.com/icann" TargetMode="External"/><Relationship Id="rId2" Type="http://schemas.openxmlformats.org/officeDocument/2006/relationships/hyperlink" Target="https://www.flickr.com/photos/icann" TargetMode="External"/><Relationship Id="rId16" Type="http://schemas.openxmlformats.org/officeDocument/2006/relationships/hyperlink" Target="https://www.youtube.com/user/ICANNnews" TargetMode="External"/><Relationship Id="rId1" Type="http://schemas.openxmlformats.org/officeDocument/2006/relationships/slideLayout" Target="../slideLayouts/slideLayout49.xml"/><Relationship Id="rId6" Type="http://schemas.openxmlformats.org/officeDocument/2006/relationships/hyperlink" Target="linkedin.com/company/icann" TargetMode="External"/><Relationship Id="rId11" Type="http://schemas.openxmlformats.org/officeDocument/2006/relationships/hyperlink" Target="https://www.facebook.com/icannorg" TargetMode="External"/><Relationship Id="rId5" Type="http://schemas.openxmlformats.org/officeDocument/2006/relationships/hyperlink" Target="https://www.linkedin.com/company/icann" TargetMode="External"/><Relationship Id="rId15" Type="http://schemas.openxmlformats.org/officeDocument/2006/relationships/image" Target="../media/image23.png"/><Relationship Id="rId10" Type="http://schemas.openxmlformats.org/officeDocument/2006/relationships/image" Target="../media/image21.png"/><Relationship Id="rId19" Type="http://schemas.openxmlformats.org/officeDocument/2006/relationships/hyperlink" Target="https://www.slideshare.net/icannpresentations" TargetMode="External"/><Relationship Id="rId4" Type="http://schemas.openxmlformats.org/officeDocument/2006/relationships/image" Target="../media/image19.png"/><Relationship Id="rId9" Type="http://schemas.openxmlformats.org/officeDocument/2006/relationships/hyperlink" Target="twitter.com/icann" TargetMode="External"/><Relationship Id="rId14" Type="http://schemas.openxmlformats.org/officeDocument/2006/relationships/hyperlink" Target="youtube.com/user/ICANNnew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13192" y="-21051"/>
            <a:ext cx="5001384" cy="2984385"/>
          </a:xfrm>
          <a:prstGeom prst="rect">
            <a:avLst/>
          </a:prstGeom>
        </p:spPr>
      </p:pic>
    </p:spTree>
    <p:extLst>
      <p:ext uri="{BB962C8B-B14F-4D97-AF65-F5344CB8AC3E}">
        <p14:creationId xmlns:p14="http://schemas.microsoft.com/office/powerpoint/2010/main" val="345340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Engage with ICANN</a:t>
            </a:r>
            <a:endParaRPr lang="en-US" dirty="0"/>
          </a:p>
        </p:txBody>
      </p:sp>
      <p:sp>
        <p:nvSpPr>
          <p:cNvPr id="29" name="Text Placeholder 32"/>
          <p:cNvSpPr txBox="1">
            <a:spLocks/>
          </p:cNvSpPr>
          <p:nvPr/>
        </p:nvSpPr>
        <p:spPr bwMode="auto">
          <a:xfrm>
            <a:off x="3391319" y="1552703"/>
            <a:ext cx="8800679" cy="329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30" name="Text Placeholder 33"/>
          <p:cNvSpPr txBox="1">
            <a:spLocks/>
          </p:cNvSpPr>
          <p:nvPr/>
        </p:nvSpPr>
        <p:spPr bwMode="auto">
          <a:xfrm>
            <a:off x="3391319" y="1049145"/>
            <a:ext cx="6974253" cy="325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31" name="Text Placeholder 29"/>
          <p:cNvSpPr txBox="1">
            <a:spLocks/>
          </p:cNvSpPr>
          <p:nvPr/>
        </p:nvSpPr>
        <p:spPr>
          <a:xfrm>
            <a:off x="3391319" y="1865312"/>
            <a:ext cx="7964599" cy="346541"/>
          </a:xfrm>
          <a:prstGeom prst="rect">
            <a:avLst/>
          </a:prstGeom>
        </p:spPr>
        <p:txBody>
          <a:bodyPr lIns="0" tIns="0" rIns="0" bIns="0"/>
          <a:lstStyle>
            <a:lvl1pPr marL="0" indent="0" algn="l" defTabSz="457200" rtl="0" eaLnBrk="1" latinLnBrk="0" hangingPunct="1">
              <a:spcBef>
                <a:spcPct val="20000"/>
              </a:spcBef>
              <a:buFontTx/>
              <a:buNone/>
              <a:defRPr lang="en-US" sz="2000" kern="1200" dirty="0" smtClean="0">
                <a:solidFill>
                  <a:schemeClr val="bg1"/>
                </a:solidFill>
                <a:latin typeface="+mn-lt"/>
                <a:ea typeface="ＭＳ Ｐゴシック" charset="0"/>
                <a:cs typeface="Arial"/>
              </a:defRPr>
            </a:lvl1pPr>
            <a:lvl2pPr marL="457200" indent="0" algn="l" defTabSz="457200" rtl="0" eaLnBrk="1" latinLnBrk="0" hangingPunct="1">
              <a:spcBef>
                <a:spcPct val="20000"/>
              </a:spcBef>
              <a:buFontTx/>
              <a:buNone/>
              <a:defRPr lang="en-US" sz="2000" kern="1200" dirty="0" smtClean="0">
                <a:solidFill>
                  <a:schemeClr val="bg1"/>
                </a:solidFill>
                <a:latin typeface="+mn-lt"/>
                <a:ea typeface="ＭＳ Ｐゴシック" charset="0"/>
                <a:cs typeface="Arial"/>
              </a:defRPr>
            </a:lvl2pPr>
            <a:lvl3pPr marL="914400" indent="0" algn="l" defTabSz="457200" rtl="0" eaLnBrk="1" latinLnBrk="0" hangingPunct="1">
              <a:spcBef>
                <a:spcPct val="20000"/>
              </a:spcBef>
              <a:buFontTx/>
              <a:buNone/>
              <a:defRPr lang="en-US" sz="2000" kern="1200" dirty="0" smtClean="0">
                <a:solidFill>
                  <a:schemeClr val="bg1"/>
                </a:solidFill>
                <a:latin typeface="+mn-lt"/>
                <a:ea typeface="ＭＳ Ｐゴシック" charset="0"/>
                <a:cs typeface="Arial"/>
              </a:defRPr>
            </a:lvl3pPr>
            <a:lvl4pPr marL="1371600" indent="0" algn="l" defTabSz="457200" rtl="0" eaLnBrk="1" latinLnBrk="0" hangingPunct="1">
              <a:spcBef>
                <a:spcPct val="20000"/>
              </a:spcBef>
              <a:buFontTx/>
              <a:buNone/>
              <a:defRPr lang="en-US" sz="2000" kern="1200" dirty="0" smtClean="0">
                <a:solidFill>
                  <a:schemeClr val="bg1"/>
                </a:solidFill>
                <a:latin typeface="+mn-lt"/>
                <a:ea typeface="ＭＳ Ｐゴシック" charset="0"/>
                <a:cs typeface="Arial"/>
              </a:defRPr>
            </a:lvl4pPr>
            <a:lvl5pPr marL="1828800" indent="0" algn="l" defTabSz="457200" rtl="0" eaLnBrk="1" latinLnBrk="0" hangingPunct="1">
              <a:spcBef>
                <a:spcPct val="20000"/>
              </a:spcBef>
              <a:buFontTx/>
              <a:buNone/>
              <a:defRPr lang="en-US" sz="2000" kern="1200" dirty="0">
                <a:solidFill>
                  <a:schemeClr val="bg1"/>
                </a:solidFill>
                <a:latin typeface="+mn-lt"/>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Email: </a:t>
            </a:r>
            <a:r>
              <a:rPr lang="en-US" dirty="0" err="1"/>
              <a:t>email@icann.org</a:t>
            </a:r>
            <a:endParaRPr lang="en-US" dirty="0"/>
          </a:p>
        </p:txBody>
      </p:sp>
      <p:grpSp>
        <p:nvGrpSpPr>
          <p:cNvPr id="32" name="Group 31"/>
          <p:cNvGrpSpPr/>
          <p:nvPr/>
        </p:nvGrpSpPr>
        <p:grpSpPr>
          <a:xfrm>
            <a:off x="3402135"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
                </a:rPr>
                <a:t>flickr.com</a:t>
              </a:r>
              <a:r>
                <a:rPr lang="en-US" sz="1400" dirty="0">
                  <a:solidFill>
                    <a:srgbClr val="0A304B"/>
                  </a:solidFill>
                  <a:latin typeface="+mn-lt"/>
                  <a:ea typeface="Segoe UI" panose="020B0502040204020203" pitchFamily="34" charset="0"/>
                  <a:cs typeface="Arial"/>
                  <a:hlinkClick r:id="rId2"/>
                </a:rPr>
                <a:t>/</a:t>
              </a:r>
              <a:r>
                <a:rPr lang="en-US" sz="1400" dirty="0" err="1">
                  <a:solidFill>
                    <a:srgbClr val="0A304B"/>
                  </a:solidFill>
                  <a:latin typeface="+mn-lt"/>
                  <a:ea typeface="Segoe UI" panose="020B0502040204020203" pitchFamily="34" charset="0"/>
                  <a:cs typeface="Arial"/>
                  <a:hlinkClick r:id="rId2"/>
                </a:rPr>
                <a:t>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3" action="ppaction://hlinkfile"/>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p:nvGrpSpPr>
        <p:grpSpPr>
          <a:xfrm>
            <a:off x="3402135"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5"/>
                </a:rPr>
                <a:t>linkedin</a:t>
              </a:r>
              <a:r>
                <a:rPr lang="en-US" sz="1400" dirty="0">
                  <a:solidFill>
                    <a:srgbClr val="0A304B"/>
                  </a:solidFill>
                  <a:latin typeface="+mn-lt"/>
                  <a:ea typeface="Segoe UI" panose="020B0502040204020203" pitchFamily="34" charset="0"/>
                  <a:cs typeface="Arial"/>
                  <a:hlinkClick r:id="rId5"/>
                </a:rPr>
                <a:t>/company/</a:t>
              </a:r>
              <a:r>
                <a:rPr lang="en-US" sz="1400" dirty="0" err="1">
                  <a:solidFill>
                    <a:srgbClr val="0A304B"/>
                  </a:solidFill>
                  <a:latin typeface="+mn-lt"/>
                  <a:ea typeface="Segoe UI" panose="020B0502040204020203" pitchFamily="34" charset="0"/>
                  <a:cs typeface="Arial"/>
                  <a:hlinkClick r:id="rId5"/>
                </a:rPr>
                <a:t>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6" action="ppaction://hlinkfile"/>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p:nvGrpSpPr>
        <p:grpSpPr>
          <a:xfrm>
            <a:off x="3402135"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8"/>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9" action="ppaction://hlinkfile"/>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p:nvGrpSpPr>
        <p:grpSpPr>
          <a:xfrm>
            <a:off x="3402135"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1"/>
                </a:rPr>
                <a:t>facebook.com/</a:t>
              </a:r>
              <a:r>
                <a:rPr lang="en-US" sz="1400" dirty="0" err="1">
                  <a:solidFill>
                    <a:srgbClr val="0A304B"/>
                  </a:solidFill>
                  <a:latin typeface="+mn-lt"/>
                  <a:ea typeface="Segoe UI" panose="020B0502040204020203" pitchFamily="34" charset="0"/>
                  <a:cs typeface="Arial"/>
                  <a:hlinkClick r:id="rId11"/>
                </a:rPr>
                <a:t>icannorg</a:t>
              </a:r>
              <a:r>
                <a:rPr lang="en-US" sz="1400" dirty="0">
                  <a:solidFill>
                    <a:srgbClr val="0A304B"/>
                  </a:solidFill>
                  <a:latin typeface="+mn-lt"/>
                  <a:ea typeface="Segoe UI" panose="020B0502040204020203" pitchFamily="34" charset="0"/>
                  <a:cs typeface="Arial"/>
                  <a:hlinkClick r:id="rId11"/>
                </a:rPr>
                <a:t>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2" action="ppaction://hlinkfile"/>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p:nvGrpSpPr>
        <p:grpSpPr>
          <a:xfrm>
            <a:off x="3402135" y="3730286"/>
            <a:ext cx="3636602" cy="365760"/>
            <a:chOff x="1235726" y="4721075"/>
            <a:chExt cx="3636602" cy="365760"/>
          </a:xfrm>
        </p:grpSpPr>
        <p:pic>
          <p:nvPicPr>
            <p:cNvPr id="45" name="Picture 44" descr="1420948149_social_style_3_youtube-128.png">
              <a:hlinkClick r:id="rId14" action="ppaction://hlinkfile"/>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6"/>
                </a:rPr>
                <a:t>youtube.com/</a:t>
              </a:r>
              <a:r>
                <a:rPr lang="en-US" sz="1400" dirty="0" err="1">
                  <a:solidFill>
                    <a:srgbClr val="0A304B"/>
                  </a:solidFill>
                  <a:latin typeface="+mn-lt"/>
                  <a:ea typeface="Segoe UI" panose="020B0502040204020203" pitchFamily="34" charset="0"/>
                  <a:cs typeface="Arial"/>
                  <a:hlinkClick r:id="rId16"/>
                </a:rPr>
                <a:t>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p:nvGrpSpPr>
        <p:grpSpPr>
          <a:xfrm>
            <a:off x="3402135"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7"/>
                </a:rPr>
                <a:t>soundcloud</a:t>
              </a:r>
              <a:r>
                <a:rPr lang="en-US" sz="1400" dirty="0">
                  <a:solidFill>
                    <a:srgbClr val="0A304B"/>
                  </a:solidFill>
                  <a:latin typeface="+mn-lt"/>
                  <a:ea typeface="Segoe UI" panose="020B0502040204020203" pitchFamily="34" charset="0"/>
                  <a:cs typeface="Arial"/>
                  <a:hlinkClick r:id="rId17"/>
                </a:rPr>
                <a:t>/</a:t>
              </a:r>
              <a:r>
                <a:rPr lang="en-US" sz="1400" dirty="0" err="1">
                  <a:solidFill>
                    <a:srgbClr val="0A304B"/>
                  </a:solidFill>
                  <a:latin typeface="+mn-lt"/>
                  <a:ea typeface="Segoe UI" panose="020B0502040204020203" pitchFamily="34" charset="0"/>
                  <a:cs typeface="Arial"/>
                  <a:hlinkClick r:id="rId17"/>
                </a:rPr>
                <a:t>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p:nvGrpSpPr>
        <p:grpSpPr>
          <a:xfrm>
            <a:off x="3402135"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9"/>
                </a:rPr>
                <a:t>slideshare</a:t>
              </a:r>
              <a:r>
                <a:rPr lang="en-US" sz="1400" dirty="0">
                  <a:solidFill>
                    <a:srgbClr val="0A304B"/>
                  </a:solidFill>
                  <a:latin typeface="+mn-lt"/>
                  <a:ea typeface="Segoe UI" panose="020B0502040204020203" pitchFamily="34" charset="0"/>
                  <a:cs typeface="Arial"/>
                  <a:hlinkClick r:id="rId19"/>
                </a:rPr>
                <a:t>/</a:t>
              </a:r>
              <a:r>
                <a:rPr lang="en-US" sz="1400" dirty="0" err="1">
                  <a:solidFill>
                    <a:srgbClr val="0A304B"/>
                  </a:solidFill>
                  <a:latin typeface="+mn-lt"/>
                  <a:ea typeface="Segoe UI" panose="020B0502040204020203" pitchFamily="34" charset="0"/>
                  <a:cs typeface="Arial"/>
                  <a:hlinkClick r:id="rId19"/>
                </a:rPr>
                <a:t>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6" action="ppaction://hlinkfile"/>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1234612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33"/>
          <p:cNvSpPr>
            <a:spLocks noGrp="1"/>
          </p:cNvSpPr>
          <p:nvPr>
            <p:ph type="body" sz="quarter" idx="10"/>
          </p:nvPr>
        </p:nvSpPr>
        <p:spPr/>
        <p:txBody>
          <a:bodyPr/>
          <a:lstStyle/>
          <a:p>
            <a:r>
              <a:rPr lang="en-US" dirty="0"/>
              <a:t>Trang Nguyen</a:t>
            </a:r>
          </a:p>
          <a:p>
            <a:r>
              <a:rPr lang="en-US" dirty="0"/>
              <a:t>Vice President, GDD Strategic Programs</a:t>
            </a:r>
          </a:p>
        </p:txBody>
      </p:sp>
      <p:sp>
        <p:nvSpPr>
          <p:cNvPr id="36" name="Text Placeholder 35"/>
          <p:cNvSpPr>
            <a:spLocks noGrp="1"/>
          </p:cNvSpPr>
          <p:nvPr>
            <p:ph type="body" sz="quarter" idx="12"/>
          </p:nvPr>
        </p:nvSpPr>
        <p:spPr/>
        <p:txBody>
          <a:bodyPr/>
          <a:lstStyle/>
          <a:p>
            <a:r>
              <a:rPr lang="en-US" dirty="0"/>
              <a:t>June 2018</a:t>
            </a:r>
          </a:p>
        </p:txBody>
      </p:sp>
      <p:sp>
        <p:nvSpPr>
          <p:cNvPr id="33" name="Title 32"/>
          <p:cNvSpPr>
            <a:spLocks noGrp="1"/>
          </p:cNvSpPr>
          <p:nvPr>
            <p:ph type="title"/>
          </p:nvPr>
        </p:nvSpPr>
        <p:spPr/>
        <p:txBody>
          <a:bodyPr/>
          <a:lstStyle/>
          <a:p>
            <a:r>
              <a:rPr lang="en-US" dirty="0"/>
              <a:t>IANA Naming Function Review (IFR)</a:t>
            </a:r>
          </a:p>
        </p:txBody>
      </p:sp>
    </p:spTree>
    <p:extLst>
      <p:ext uri="{BB962C8B-B14F-4D97-AF65-F5344CB8AC3E}">
        <p14:creationId xmlns:p14="http://schemas.microsoft.com/office/powerpoint/2010/main" val="775495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IANA Naming Function Review</a:t>
            </a:r>
          </a:p>
        </p:txBody>
      </p:sp>
      <p:sp>
        <p:nvSpPr>
          <p:cNvPr id="3" name="Content Placeholder 2"/>
          <p:cNvSpPr>
            <a:spLocks noGrp="1"/>
          </p:cNvSpPr>
          <p:nvPr>
            <p:ph sz="quarter" idx="10"/>
          </p:nvPr>
        </p:nvSpPr>
        <p:spPr>
          <a:xfrm>
            <a:off x="812800" y="1076513"/>
            <a:ext cx="10543117" cy="4571813"/>
          </a:xfrm>
        </p:spPr>
        <p:txBody>
          <a:bodyPr/>
          <a:lstStyle/>
          <a:p>
            <a:pPr marL="0" indent="0">
              <a:buNone/>
            </a:pPr>
            <a:r>
              <a:rPr lang="en-US" b="1" dirty="0">
                <a:solidFill>
                  <a:schemeClr val="accent2"/>
                </a:solidFill>
              </a:rPr>
              <a:t>What It Is</a:t>
            </a:r>
          </a:p>
          <a:p>
            <a:r>
              <a:rPr lang="en-US" sz="2000" dirty="0"/>
              <a:t>New accountability mechanism created as part of the IANA stewardship transition to ensure that PTI meets the needs and expectations of its naming customers</a:t>
            </a:r>
          </a:p>
          <a:p>
            <a:r>
              <a:rPr lang="en-US" sz="2000" dirty="0"/>
              <a:t>Review of PTI’s performance of the IANA naming function against the contractual requirements set forth in the IANA Naming Function Contract and the IANA Naming Function SOW</a:t>
            </a:r>
          </a:p>
          <a:p>
            <a:pPr marL="0" indent="0">
              <a:buNone/>
            </a:pPr>
            <a:r>
              <a:rPr lang="en-US" b="1" dirty="0">
                <a:solidFill>
                  <a:schemeClr val="accent2"/>
                </a:solidFill>
              </a:rPr>
              <a:t>What It Is Not</a:t>
            </a:r>
          </a:p>
          <a:p>
            <a:r>
              <a:rPr lang="en-US" sz="2000" dirty="0"/>
              <a:t>Organizational or Specific Review</a:t>
            </a:r>
          </a:p>
          <a:p>
            <a:r>
              <a:rPr lang="en-US" sz="2000" dirty="0"/>
              <a:t>Replacement for the work of the Customer Standing Committee (“CSC”)</a:t>
            </a:r>
          </a:p>
        </p:txBody>
      </p:sp>
    </p:spTree>
    <p:extLst>
      <p:ext uri="{BB962C8B-B14F-4D97-AF65-F5344CB8AC3E}">
        <p14:creationId xmlns:p14="http://schemas.microsoft.com/office/powerpoint/2010/main" val="928687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Scope</a:t>
            </a:r>
          </a:p>
        </p:txBody>
      </p:sp>
      <p:sp>
        <p:nvSpPr>
          <p:cNvPr id="3" name="Content Placeholder 2"/>
          <p:cNvSpPr>
            <a:spLocks noGrp="1"/>
          </p:cNvSpPr>
          <p:nvPr>
            <p:ph sz="quarter" idx="10"/>
          </p:nvPr>
        </p:nvSpPr>
        <p:spPr>
          <a:xfrm>
            <a:off x="812800" y="771713"/>
            <a:ext cx="10543117" cy="5590987"/>
          </a:xfrm>
        </p:spPr>
        <p:txBody>
          <a:bodyPr/>
          <a:lstStyle/>
          <a:p>
            <a:r>
              <a:rPr lang="en-US" sz="2000" dirty="0"/>
              <a:t>Review and evaluate PTI’s performance of the IANA naming function against the contractual requirements in the IANA Naming Function Contract and determine whether to recommend any changes to account for the needs of the naming customers and/or community at large</a:t>
            </a:r>
          </a:p>
          <a:p>
            <a:r>
              <a:rPr lang="en-US" sz="2000" dirty="0"/>
              <a:t>Review and evaluate PTI’s openness and transparency procedures and oversight structures PTI’s performance, including reporting requirements and budget transparency</a:t>
            </a:r>
          </a:p>
          <a:p>
            <a:r>
              <a:rPr lang="en-US" sz="2000" dirty="0"/>
              <a:t>Review and evaluate performance and effectiveness of the EC </a:t>
            </a:r>
            <a:r>
              <a:rPr lang="en-US" dirty="0"/>
              <a:t>powers on areas related to PTI/the IANA naming functions</a:t>
            </a:r>
            <a:endParaRPr lang="en-US" sz="2000" dirty="0"/>
          </a:p>
          <a:p>
            <a:r>
              <a:rPr lang="en-US" sz="2000" dirty="0"/>
              <a:t>Review and evaluate whether there are any systemic issues that are impacting PTI’s performance</a:t>
            </a:r>
          </a:p>
          <a:p>
            <a:r>
              <a:rPr lang="en-US" sz="2000" dirty="0"/>
              <a:t>Initiate public comment and other processes for community input on PTI’s performance, including the CSC’s</a:t>
            </a:r>
          </a:p>
          <a:p>
            <a:r>
              <a:rPr lang="en-US" sz="2000" dirty="0"/>
              <a:t>Identify process or other areas for improvement in the performance of the IANA naming function, and of the CSC and EC as it relates to oversight of PTI</a:t>
            </a:r>
          </a:p>
        </p:txBody>
      </p:sp>
    </p:spTree>
    <p:extLst>
      <p:ext uri="{BB962C8B-B14F-4D97-AF65-F5344CB8AC3E}">
        <p14:creationId xmlns:p14="http://schemas.microsoft.com/office/powerpoint/2010/main" val="530483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Linkage to CSC Effectiveness Review</a:t>
            </a:r>
          </a:p>
        </p:txBody>
      </p:sp>
      <p:sp>
        <p:nvSpPr>
          <p:cNvPr id="3" name="Content Placeholder 2"/>
          <p:cNvSpPr>
            <a:spLocks noGrp="1"/>
          </p:cNvSpPr>
          <p:nvPr>
            <p:ph sz="quarter" idx="10"/>
          </p:nvPr>
        </p:nvSpPr>
        <p:spPr>
          <a:xfrm>
            <a:off x="812800" y="949513"/>
            <a:ext cx="10543117" cy="4571813"/>
          </a:xfrm>
        </p:spPr>
        <p:txBody>
          <a:bodyPr/>
          <a:lstStyle/>
          <a:p>
            <a:r>
              <a:rPr lang="en-US" sz="2000" dirty="0"/>
              <a:t>There is a separate Bylaws requirement for a CSC Effectiveness Review</a:t>
            </a:r>
          </a:p>
          <a:p>
            <a:r>
              <a:rPr lang="en-US" sz="2000" dirty="0"/>
              <a:t>Timing of the CSC Effectiveness Review coincides with the IFR</a:t>
            </a:r>
          </a:p>
          <a:p>
            <a:r>
              <a:rPr lang="en-US" sz="2000" dirty="0" err="1"/>
              <a:t>ccNSO</a:t>
            </a:r>
            <a:r>
              <a:rPr lang="en-US" sz="2000" dirty="0"/>
              <a:t> and GNSO to define methodology for CSC Effectiveness Review</a:t>
            </a:r>
          </a:p>
          <a:p>
            <a:r>
              <a:rPr lang="en-US" sz="2000" dirty="0"/>
              <a:t>Scope of IFR also touches on CSC</a:t>
            </a:r>
          </a:p>
          <a:p>
            <a:r>
              <a:rPr lang="en-US" sz="2000" dirty="0" err="1"/>
              <a:t>ccNSO</a:t>
            </a:r>
            <a:r>
              <a:rPr lang="en-US" sz="2000" dirty="0"/>
              <a:t> and GNSO coordination team working on proposal of what the CSC Effectiveness Review is expected to cover</a:t>
            </a:r>
          </a:p>
        </p:txBody>
      </p:sp>
    </p:spTree>
    <p:extLst>
      <p:ext uri="{BB962C8B-B14F-4D97-AF65-F5344CB8AC3E}">
        <p14:creationId xmlns:p14="http://schemas.microsoft.com/office/powerpoint/2010/main" val="1625357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Frequency</a:t>
            </a:r>
          </a:p>
        </p:txBody>
      </p:sp>
      <p:sp>
        <p:nvSpPr>
          <p:cNvPr id="3" name="Content Placeholder 2"/>
          <p:cNvSpPr>
            <a:spLocks noGrp="1"/>
          </p:cNvSpPr>
          <p:nvPr>
            <p:ph sz="quarter" idx="10"/>
          </p:nvPr>
        </p:nvSpPr>
        <p:spPr>
          <a:xfrm>
            <a:off x="812800" y="1076513"/>
            <a:ext cx="10543117" cy="4571813"/>
          </a:xfrm>
        </p:spPr>
        <p:txBody>
          <a:bodyPr/>
          <a:lstStyle/>
          <a:p>
            <a:pPr marL="0" indent="0">
              <a:buNone/>
            </a:pPr>
            <a:r>
              <a:rPr lang="en-US" b="1" dirty="0">
                <a:solidFill>
                  <a:schemeClr val="accent2"/>
                </a:solidFill>
              </a:rPr>
              <a:t>IANA Naming Function Review</a:t>
            </a:r>
          </a:p>
          <a:p>
            <a:r>
              <a:rPr lang="en-US" sz="2000" dirty="0"/>
              <a:t>First review to convene no later than 1 October 2018</a:t>
            </a:r>
          </a:p>
          <a:p>
            <a:r>
              <a:rPr lang="en-US" sz="2000" dirty="0"/>
              <a:t>Subsequent reviews shall be convened no less frequently than every five (5) years, measured from the date the previous review was convened</a:t>
            </a:r>
          </a:p>
          <a:p>
            <a:pPr marL="0" indent="0">
              <a:buNone/>
            </a:pPr>
            <a:r>
              <a:rPr lang="en-US" b="1" dirty="0">
                <a:solidFill>
                  <a:schemeClr val="accent2"/>
                </a:solidFill>
              </a:rPr>
              <a:t>CSC Effectiveness Review</a:t>
            </a:r>
          </a:p>
          <a:p>
            <a:r>
              <a:rPr lang="en-US" sz="2000" dirty="0"/>
              <a:t>First review shall take place two (2) years after the first meeting of the CSC</a:t>
            </a:r>
          </a:p>
          <a:p>
            <a:r>
              <a:rPr lang="en-US" sz="2000" dirty="0"/>
              <a:t>Subsequent reviews shall take place every three years thereafter</a:t>
            </a:r>
          </a:p>
        </p:txBody>
      </p:sp>
    </p:spTree>
    <p:extLst>
      <p:ext uri="{BB962C8B-B14F-4D97-AF65-F5344CB8AC3E}">
        <p14:creationId xmlns:p14="http://schemas.microsoft.com/office/powerpoint/2010/main" val="1914019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Activities and Dates</a:t>
            </a:r>
          </a:p>
        </p:txBody>
      </p:sp>
      <p:graphicFrame>
        <p:nvGraphicFramePr>
          <p:cNvPr id="3" name="Table 2">
            <a:extLst>
              <a:ext uri="{FF2B5EF4-FFF2-40B4-BE49-F238E27FC236}">
                <a16:creationId xmlns:a16="http://schemas.microsoft.com/office/drawing/2014/main" id="{5540379F-DC56-C644-9CC9-47FB8DB965E7}"/>
              </a:ext>
            </a:extLst>
          </p:cNvPr>
          <p:cNvGraphicFramePr>
            <a:graphicFrameLocks noGrp="1"/>
          </p:cNvGraphicFramePr>
          <p:nvPr>
            <p:extLst>
              <p:ext uri="{D42A27DB-BD31-4B8C-83A1-F6EECF244321}">
                <p14:modId xmlns:p14="http://schemas.microsoft.com/office/powerpoint/2010/main" val="3018805540"/>
              </p:ext>
            </p:extLst>
          </p:nvPr>
        </p:nvGraphicFramePr>
        <p:xfrm>
          <a:off x="673100" y="772885"/>
          <a:ext cx="10913849" cy="5191760"/>
        </p:xfrm>
        <a:graphic>
          <a:graphicData uri="http://schemas.openxmlformats.org/drawingml/2006/table">
            <a:tbl>
              <a:tblPr firstRow="1" bandRow="1">
                <a:tableStyleId>{5C22544A-7EE6-4342-B048-85BDC9FD1C3A}</a:tableStyleId>
              </a:tblPr>
              <a:tblGrid>
                <a:gridCol w="8470900">
                  <a:extLst>
                    <a:ext uri="{9D8B030D-6E8A-4147-A177-3AD203B41FA5}">
                      <a16:colId xmlns:a16="http://schemas.microsoft.com/office/drawing/2014/main" val="3043944290"/>
                    </a:ext>
                  </a:extLst>
                </a:gridCol>
                <a:gridCol w="2442949">
                  <a:extLst>
                    <a:ext uri="{9D8B030D-6E8A-4147-A177-3AD203B41FA5}">
                      <a16:colId xmlns:a16="http://schemas.microsoft.com/office/drawing/2014/main" val="1833063293"/>
                    </a:ext>
                  </a:extLst>
                </a:gridCol>
              </a:tblGrid>
              <a:tr h="370840">
                <a:tc>
                  <a:txBody>
                    <a:bodyPr/>
                    <a:lstStyle/>
                    <a:p>
                      <a:r>
                        <a:rPr lang="en-US" dirty="0"/>
                        <a:t>Activity</a:t>
                      </a:r>
                    </a:p>
                  </a:txBody>
                  <a:tcPr/>
                </a:tc>
                <a:tc>
                  <a:txBody>
                    <a:bodyPr/>
                    <a:lstStyle/>
                    <a:p>
                      <a:r>
                        <a:rPr lang="en-US" dirty="0"/>
                        <a:t>Date</a:t>
                      </a:r>
                    </a:p>
                  </a:txBody>
                  <a:tcPr/>
                </a:tc>
                <a:extLst>
                  <a:ext uri="{0D108BD9-81ED-4DB2-BD59-A6C34878D82A}">
                    <a16:rowId xmlns:a16="http://schemas.microsoft.com/office/drawing/2014/main" val="2456107883"/>
                  </a:ext>
                </a:extLst>
              </a:tr>
              <a:tr h="370840">
                <a:tc>
                  <a:txBody>
                    <a:bodyPr/>
                    <a:lstStyle/>
                    <a:p>
                      <a:r>
                        <a:rPr lang="en-US" dirty="0"/>
                        <a:t>ICANN org sends request for appointment to appointing organizations</a:t>
                      </a:r>
                    </a:p>
                  </a:txBody>
                  <a:tcPr/>
                </a:tc>
                <a:tc>
                  <a:txBody>
                    <a:bodyPr/>
                    <a:lstStyle/>
                    <a:p>
                      <a:r>
                        <a:rPr lang="en-US" dirty="0"/>
                        <a:t>02 July 2018</a:t>
                      </a:r>
                    </a:p>
                  </a:txBody>
                  <a:tcPr/>
                </a:tc>
                <a:extLst>
                  <a:ext uri="{0D108BD9-81ED-4DB2-BD59-A6C34878D82A}">
                    <a16:rowId xmlns:a16="http://schemas.microsoft.com/office/drawing/2014/main" val="816123343"/>
                  </a:ext>
                </a:extLst>
              </a:tr>
              <a:tr h="370840">
                <a:tc>
                  <a:txBody>
                    <a:bodyPr/>
                    <a:lstStyle/>
                    <a:p>
                      <a:r>
                        <a:rPr lang="en-US" dirty="0"/>
                        <a:t>Appointing organizations select member or liaisons in accordance with own internal processes</a:t>
                      </a:r>
                    </a:p>
                    <a:p>
                      <a: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pPr>
                      <a:r>
                        <a:rPr lang="en-US" sz="1800" kern="1200" dirty="0" err="1">
                          <a:solidFill>
                            <a:srgbClr val="000000"/>
                          </a:solidFill>
                          <a:latin typeface="+mn-lt"/>
                          <a:ea typeface="+mn-ea"/>
                          <a:cs typeface="+mn-cs"/>
                        </a:rPr>
                        <a:t>ccNSO</a:t>
                      </a:r>
                      <a:r>
                        <a:rPr lang="en-US" sz="1800" kern="1200" dirty="0">
                          <a:solidFill>
                            <a:srgbClr val="000000"/>
                          </a:solidFill>
                          <a:latin typeface="+mn-lt"/>
                          <a:ea typeface="+mn-ea"/>
                          <a:cs typeface="+mn-cs"/>
                        </a:rPr>
                        <a:t> and </a:t>
                      </a:r>
                      <a:r>
                        <a:rPr lang="en-US" sz="1800" kern="1200" dirty="0" err="1">
                          <a:solidFill>
                            <a:srgbClr val="000000"/>
                          </a:solidFill>
                          <a:latin typeface="+mn-lt"/>
                          <a:ea typeface="+mn-ea"/>
                          <a:cs typeface="+mn-cs"/>
                        </a:rPr>
                        <a:t>RySG</a:t>
                      </a:r>
                      <a:r>
                        <a:rPr lang="en-US" sz="1800" kern="1200" dirty="0">
                          <a:solidFill>
                            <a:srgbClr val="000000"/>
                          </a:solidFill>
                          <a:latin typeface="+mn-lt"/>
                          <a:ea typeface="+mn-ea"/>
                          <a:cs typeface="+mn-cs"/>
                        </a:rPr>
                        <a:t> shall not appoint multiple members from the same ICANN geographic region</a:t>
                      </a:r>
                    </a:p>
                    <a:p>
                      <a:pPr marL="342900" marR="0" indent="-342900" algn="l" defTabSz="457200" rtl="0" eaLnBrk="1" fontAlgn="auto" latinLnBrk="0" hangingPunct="1">
                        <a:lnSpc>
                          <a:spcPct val="100000"/>
                        </a:lnSpc>
                        <a:spcBef>
                          <a:spcPts val="2000"/>
                        </a:spcBef>
                        <a:spcAft>
                          <a:spcPts val="0"/>
                        </a:spcAft>
                        <a:buClr>
                          <a:srgbClr val="000000"/>
                        </a:buClr>
                        <a:buSzPct val="75000"/>
                        <a:buFont typeface="Wingdings" panose="05000000000000000000" pitchFamily="2" charset="2"/>
                        <a:buChar char=""/>
                        <a:tabLst/>
                        <a:defRPr/>
                      </a:pPr>
                      <a:r>
                        <a:rPr lang="en-US" sz="1800" kern="1200" dirty="0">
                          <a:solidFill>
                            <a:srgbClr val="000000"/>
                          </a:solidFill>
                          <a:latin typeface="+mn-lt"/>
                          <a:ea typeface="+mn-ea"/>
                          <a:cs typeface="+mn-cs"/>
                        </a:rPr>
                        <a:t>To the extent reasonably possible, the appointing organizations shall work together to achieve an IFRT that is balanced for diversity (including functional, geographic and cultural) and skill, and should seek to broaden the number of individuals participating across the various reviews </a:t>
                      </a:r>
                    </a:p>
                  </a:txBody>
                  <a:tcPr/>
                </a:tc>
                <a:tc>
                  <a:txBody>
                    <a:bodyPr/>
                    <a:lstStyle/>
                    <a:p>
                      <a:r>
                        <a:rPr lang="en-US" dirty="0"/>
                        <a:t>02 July 2018 through 28 August 2018</a:t>
                      </a:r>
                    </a:p>
                  </a:txBody>
                  <a:tcPr/>
                </a:tc>
                <a:extLst>
                  <a:ext uri="{0D108BD9-81ED-4DB2-BD59-A6C34878D82A}">
                    <a16:rowId xmlns:a16="http://schemas.microsoft.com/office/drawing/2014/main" val="1786420766"/>
                  </a:ext>
                </a:extLst>
              </a:tr>
              <a:tr h="370840">
                <a:tc>
                  <a:txBody>
                    <a:bodyPr/>
                    <a:lstStyle/>
                    <a:p>
                      <a:r>
                        <a:rPr lang="en-US" dirty="0"/>
                        <a:t>Appointing organizations notify ICANN org of appointments</a:t>
                      </a:r>
                    </a:p>
                  </a:txBody>
                  <a:tcPr/>
                </a:tc>
                <a:tc>
                  <a:txBody>
                    <a:bodyPr/>
                    <a:lstStyle/>
                    <a:p>
                      <a:r>
                        <a:rPr lang="en-US" dirty="0"/>
                        <a:t>28 August 2018</a:t>
                      </a:r>
                    </a:p>
                  </a:txBody>
                  <a:tcPr/>
                </a:tc>
                <a:extLst>
                  <a:ext uri="{0D108BD9-81ED-4DB2-BD59-A6C34878D82A}">
                    <a16:rowId xmlns:a16="http://schemas.microsoft.com/office/drawing/2014/main" val="47278769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Optional Step: If the full slate of members and liaisons does not meet geographic diversity requirement, ICANN org convenes meeting for appointing organizations to coordinate</a:t>
                      </a:r>
                    </a:p>
                  </a:txBody>
                  <a:tcPr/>
                </a:tc>
                <a:tc>
                  <a:txBody>
                    <a:bodyPr/>
                    <a:lstStyle/>
                    <a:p>
                      <a:endParaRPr lang="en-US" sz="1400" dirty="0"/>
                    </a:p>
                  </a:txBody>
                  <a:tcPr/>
                </a:tc>
                <a:extLst>
                  <a:ext uri="{0D108BD9-81ED-4DB2-BD59-A6C34878D82A}">
                    <a16:rowId xmlns:a16="http://schemas.microsoft.com/office/drawing/2014/main" val="3236472721"/>
                  </a:ext>
                </a:extLst>
              </a:tr>
              <a:tr h="370840">
                <a:tc>
                  <a:txBody>
                    <a:bodyPr/>
                    <a:lstStyle/>
                    <a:p>
                      <a:r>
                        <a:rPr lang="en-US" dirty="0"/>
                        <a:t>ICANN Board affirms IFRT and triggers review</a:t>
                      </a:r>
                    </a:p>
                  </a:txBody>
                  <a:tcPr/>
                </a:tc>
                <a:tc>
                  <a:txBody>
                    <a:bodyPr/>
                    <a:lstStyle/>
                    <a:p>
                      <a:r>
                        <a:rPr lang="en-US" dirty="0"/>
                        <a:t>16 September 2018*</a:t>
                      </a:r>
                    </a:p>
                  </a:txBody>
                  <a:tcPr/>
                </a:tc>
                <a:extLst>
                  <a:ext uri="{0D108BD9-81ED-4DB2-BD59-A6C34878D82A}">
                    <a16:rowId xmlns:a16="http://schemas.microsoft.com/office/drawing/2014/main" val="3489923878"/>
                  </a:ext>
                </a:extLst>
              </a:tr>
            </a:tbl>
          </a:graphicData>
        </a:graphic>
      </p:graphicFrame>
      <p:sp>
        <p:nvSpPr>
          <p:cNvPr id="4" name="TextBox 3">
            <a:extLst>
              <a:ext uri="{FF2B5EF4-FFF2-40B4-BE49-F238E27FC236}">
                <a16:creationId xmlns:a16="http://schemas.microsoft.com/office/drawing/2014/main" id="{EC54A87E-236F-084F-B7AE-3A6352B24321}"/>
              </a:ext>
            </a:extLst>
          </p:cNvPr>
          <p:cNvSpPr txBox="1"/>
          <p:nvPr/>
        </p:nvSpPr>
        <p:spPr>
          <a:xfrm>
            <a:off x="1269241" y="6056021"/>
            <a:ext cx="2362826" cy="184666"/>
          </a:xfrm>
          <a:prstGeom prst="rect">
            <a:avLst/>
          </a:prstGeom>
          <a:noFill/>
        </p:spPr>
        <p:txBody>
          <a:bodyPr wrap="none" lIns="0" tIns="0" rIns="0" bIns="0" rtlCol="0">
            <a:spAutoFit/>
          </a:bodyPr>
          <a:lstStyle/>
          <a:p>
            <a:r>
              <a:rPr lang="en-US" sz="1200" dirty="0"/>
              <a:t>*date of September Board meeting</a:t>
            </a:r>
          </a:p>
        </p:txBody>
      </p:sp>
    </p:spTree>
    <p:extLst>
      <p:ext uri="{BB962C8B-B14F-4D97-AF65-F5344CB8AC3E}">
        <p14:creationId xmlns:p14="http://schemas.microsoft.com/office/powerpoint/2010/main" val="626482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IFRT Composition</a:t>
            </a:r>
          </a:p>
        </p:txBody>
      </p:sp>
      <p:graphicFrame>
        <p:nvGraphicFramePr>
          <p:cNvPr id="4" name="Table 3">
            <a:extLst>
              <a:ext uri="{FF2B5EF4-FFF2-40B4-BE49-F238E27FC236}">
                <a16:creationId xmlns:a16="http://schemas.microsoft.com/office/drawing/2014/main" id="{35F84324-7076-D94D-A316-1BCB3980B1A6}"/>
              </a:ext>
            </a:extLst>
          </p:cNvPr>
          <p:cNvGraphicFramePr>
            <a:graphicFrameLocks noGrp="1"/>
          </p:cNvGraphicFramePr>
          <p:nvPr>
            <p:extLst>
              <p:ext uri="{D42A27DB-BD31-4B8C-83A1-F6EECF244321}">
                <p14:modId xmlns:p14="http://schemas.microsoft.com/office/powerpoint/2010/main" val="2241008736"/>
              </p:ext>
            </p:extLst>
          </p:nvPr>
        </p:nvGraphicFramePr>
        <p:xfrm>
          <a:off x="768604" y="1321125"/>
          <a:ext cx="4908295" cy="3901656"/>
        </p:xfrm>
        <a:graphic>
          <a:graphicData uri="http://schemas.openxmlformats.org/drawingml/2006/table">
            <a:tbl>
              <a:tblPr firstRow="1" bandRow="1">
                <a:tableStyleId>{2D5ABB26-0587-4C30-8999-92F81FD0307C}</a:tableStyleId>
              </a:tblPr>
              <a:tblGrid>
                <a:gridCol w="1758696">
                  <a:extLst>
                    <a:ext uri="{9D8B030D-6E8A-4147-A177-3AD203B41FA5}">
                      <a16:colId xmlns:a16="http://schemas.microsoft.com/office/drawing/2014/main" val="1281798080"/>
                    </a:ext>
                  </a:extLst>
                </a:gridCol>
                <a:gridCol w="3149599">
                  <a:extLst>
                    <a:ext uri="{9D8B030D-6E8A-4147-A177-3AD203B41FA5}">
                      <a16:colId xmlns:a16="http://schemas.microsoft.com/office/drawing/2014/main" val="147845573"/>
                    </a:ext>
                  </a:extLst>
                </a:gridCol>
              </a:tblGrid>
              <a:tr h="822748">
                <a:tc>
                  <a:txBody>
                    <a:bodyPr/>
                    <a:lstStyle/>
                    <a:p>
                      <a:r>
                        <a:rPr lang="en-US" sz="1600" dirty="0" err="1"/>
                        <a:t>ccNSO</a:t>
                      </a:r>
                      <a:endParaRPr lang="en-US" sz="16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two (2) </a:t>
                      </a:r>
                      <a:r>
                        <a:rPr lang="en-US" sz="1600" dirty="0" err="1"/>
                        <a:t>ccNSO</a:t>
                      </a:r>
                      <a:r>
                        <a:rPr lang="en-US" sz="1600" dirty="0"/>
                        <a:t> </a:t>
                      </a:r>
                      <a:r>
                        <a:rPr lang="en-US" sz="1600" dirty="0" err="1"/>
                        <a:t>ccTLD</a:t>
                      </a:r>
                      <a:r>
                        <a:rPr lang="en-US" sz="1600" dirty="0"/>
                        <a:t> representatives; AND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one (1) non-</a:t>
                      </a:r>
                      <a:r>
                        <a:rPr lang="en-US" sz="1600" dirty="0" err="1"/>
                        <a:t>ccNSO</a:t>
                      </a:r>
                      <a:r>
                        <a:rPr lang="en-US" sz="1600" dirty="0"/>
                        <a:t> </a:t>
                      </a:r>
                      <a:r>
                        <a:rPr lang="en-US" sz="1600" dirty="0" err="1"/>
                        <a:t>ccTLD</a:t>
                      </a:r>
                      <a:r>
                        <a:rPr lang="en-US" sz="1600" dirty="0"/>
                        <a:t> representative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91535569"/>
                  </a:ext>
                </a:extLst>
              </a:tr>
              <a:tr h="354357">
                <a:tc>
                  <a:txBody>
                    <a:bodyPr/>
                    <a:lstStyle/>
                    <a:p>
                      <a:r>
                        <a:rPr lang="en-US" sz="1600" dirty="0" err="1"/>
                        <a:t>RySG</a:t>
                      </a:r>
                      <a:endParaRPr lang="en-US" sz="1600" dirty="0"/>
                    </a:p>
                  </a:txBody>
                  <a:tcPr>
                    <a:lnL w="12700" cap="flat" cmpd="sng" algn="ctr">
                      <a:solidFill>
                        <a:schemeClr val="tx1"/>
                      </a:solidFill>
                      <a:prstDash val="solid"/>
                      <a:round/>
                      <a:headEnd type="none" w="med" len="med"/>
                      <a:tailEnd type="none" w="med" len="med"/>
                    </a:lnL>
                  </a:tcPr>
                </a:tc>
                <a:tc>
                  <a:txBody>
                    <a:bodyPr/>
                    <a:lstStyle/>
                    <a:p>
                      <a:r>
                        <a:rPr lang="en-US" sz="1600" dirty="0"/>
                        <a:t>two (2) representatives</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6145852"/>
                  </a:ext>
                </a:extLst>
              </a:tr>
              <a:tr h="354357">
                <a:tc>
                  <a:txBody>
                    <a:bodyPr/>
                    <a:lstStyle/>
                    <a:p>
                      <a:r>
                        <a:rPr lang="en-US" sz="1600" dirty="0" err="1"/>
                        <a:t>RrSG</a:t>
                      </a:r>
                      <a:endParaRPr lang="en-US" sz="1600" dirty="0"/>
                    </a:p>
                  </a:txBody>
                  <a:tcPr>
                    <a:lnL w="12700" cap="flat" cmpd="sng" algn="ctr">
                      <a:solidFill>
                        <a:schemeClr val="tx1"/>
                      </a:solidFill>
                      <a:prstDash val="solid"/>
                      <a:round/>
                      <a:headEnd type="none" w="med" len="med"/>
                      <a:tailEnd type="none" w="med" len="med"/>
                    </a:lnL>
                  </a:tcPr>
                </a:tc>
                <a:tc>
                  <a:txBody>
                    <a:bodyPr/>
                    <a:lstStyle/>
                    <a:p>
                      <a:r>
                        <a:rPr lang="en-US" sz="1600" dirty="0"/>
                        <a:t>one (1) representative</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76133184"/>
                  </a:ext>
                </a:extLst>
              </a:tr>
              <a:tr h="354357">
                <a:tc>
                  <a:txBody>
                    <a:bodyPr/>
                    <a:lstStyle/>
                    <a:p>
                      <a:r>
                        <a:rPr lang="en-US" sz="1600" dirty="0"/>
                        <a:t>GNSO CSG</a:t>
                      </a:r>
                    </a:p>
                  </a:txBody>
                  <a:tcPr>
                    <a:lnL w="12700" cap="flat" cmpd="sng" algn="ctr">
                      <a:solidFill>
                        <a:schemeClr val="tx1"/>
                      </a:solidFill>
                      <a:prstDash val="solid"/>
                      <a:round/>
                      <a:headEnd type="none" w="med" len="med"/>
                      <a:tailEnd type="none" w="med" len="med"/>
                    </a:lnL>
                  </a:tcPr>
                </a:tc>
                <a:tc>
                  <a:txBody>
                    <a:bodyPr/>
                    <a:lstStyle/>
                    <a:p>
                      <a:r>
                        <a:rPr lang="en-US" sz="1600" dirty="0"/>
                        <a:t>one (1) representative</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19172207"/>
                  </a:ext>
                </a:extLst>
              </a:tr>
              <a:tr h="354357">
                <a:tc>
                  <a:txBody>
                    <a:bodyPr/>
                    <a:lstStyle/>
                    <a:p>
                      <a:r>
                        <a:rPr lang="en-US" sz="1600" dirty="0"/>
                        <a:t>GNSO NCSG</a:t>
                      </a:r>
                    </a:p>
                  </a:txBody>
                  <a:tcPr>
                    <a:lnL w="12700" cap="flat" cmpd="sng" algn="ctr">
                      <a:solidFill>
                        <a:schemeClr val="tx1"/>
                      </a:solidFill>
                      <a:prstDash val="solid"/>
                      <a:round/>
                      <a:headEnd type="none" w="med" len="med"/>
                      <a:tailEnd type="none" w="med" len="med"/>
                    </a:lnL>
                  </a:tcPr>
                </a:tc>
                <a:tc>
                  <a:txBody>
                    <a:bodyPr/>
                    <a:lstStyle/>
                    <a:p>
                      <a:r>
                        <a:rPr lang="en-US" sz="1600" dirty="0"/>
                        <a:t>one (1) representative</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52886617"/>
                  </a:ext>
                </a:extLst>
              </a:tr>
              <a:tr h="354357">
                <a:tc>
                  <a:txBody>
                    <a:bodyPr/>
                    <a:lstStyle/>
                    <a:p>
                      <a:r>
                        <a:rPr lang="en-US" sz="1600" dirty="0"/>
                        <a:t>GAC</a:t>
                      </a:r>
                    </a:p>
                  </a:txBody>
                  <a:tcPr>
                    <a:lnL w="12700" cap="flat" cmpd="sng" algn="ctr">
                      <a:solidFill>
                        <a:schemeClr val="tx1"/>
                      </a:solidFill>
                      <a:prstDash val="solid"/>
                      <a:round/>
                      <a:headEnd type="none" w="med" len="med"/>
                      <a:tailEnd type="none" w="med" len="med"/>
                    </a:lnL>
                  </a:tcPr>
                </a:tc>
                <a:tc>
                  <a:txBody>
                    <a:bodyPr/>
                    <a:lstStyle/>
                    <a:p>
                      <a:r>
                        <a:rPr lang="en-US" sz="1600" dirty="0"/>
                        <a:t>one (1) representative</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84107308"/>
                  </a:ext>
                </a:extLst>
              </a:tr>
              <a:tr h="354357">
                <a:tc>
                  <a:txBody>
                    <a:bodyPr/>
                    <a:lstStyle/>
                    <a:p>
                      <a:r>
                        <a:rPr lang="en-US" sz="1600" dirty="0"/>
                        <a:t>SSAC</a:t>
                      </a:r>
                    </a:p>
                  </a:txBody>
                  <a:tcPr>
                    <a:lnL w="12700" cap="flat" cmpd="sng" algn="ctr">
                      <a:solidFill>
                        <a:schemeClr val="tx1"/>
                      </a:solidFill>
                      <a:prstDash val="solid"/>
                      <a:round/>
                      <a:headEnd type="none" w="med" len="med"/>
                      <a:tailEnd type="none" w="med" len="med"/>
                    </a:lnL>
                  </a:tcPr>
                </a:tc>
                <a:tc>
                  <a:txBody>
                    <a:bodyPr/>
                    <a:lstStyle/>
                    <a:p>
                      <a:r>
                        <a:rPr lang="en-US" sz="1600" dirty="0"/>
                        <a:t>one (1) representative</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37089869"/>
                  </a:ext>
                </a:extLst>
              </a:tr>
              <a:tr h="354357">
                <a:tc>
                  <a:txBody>
                    <a:bodyPr/>
                    <a:lstStyle/>
                    <a:p>
                      <a:r>
                        <a:rPr lang="en-US" sz="1600" dirty="0"/>
                        <a:t>RSSAC</a:t>
                      </a:r>
                    </a:p>
                  </a:txBody>
                  <a:tcPr>
                    <a:lnL w="12700" cap="flat" cmpd="sng" algn="ctr">
                      <a:solidFill>
                        <a:schemeClr val="tx1"/>
                      </a:solidFill>
                      <a:prstDash val="solid"/>
                      <a:round/>
                      <a:headEnd type="none" w="med" len="med"/>
                      <a:tailEnd type="none" w="med" len="med"/>
                    </a:lnL>
                  </a:tcPr>
                </a:tc>
                <a:tc>
                  <a:txBody>
                    <a:bodyPr/>
                    <a:lstStyle/>
                    <a:p>
                      <a:r>
                        <a:rPr lang="en-US" sz="1600" dirty="0"/>
                        <a:t>one (1) representative</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67327126"/>
                  </a:ext>
                </a:extLst>
              </a:tr>
              <a:tr h="354357">
                <a:tc>
                  <a:txBody>
                    <a:bodyPr/>
                    <a:lstStyle/>
                    <a:p>
                      <a:r>
                        <a:rPr lang="en-US" sz="1600" dirty="0"/>
                        <a:t>ALAC</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dirty="0"/>
                        <a:t>one (1) representative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2125717"/>
                  </a:ext>
                </a:extLst>
              </a:tr>
            </a:tbl>
          </a:graphicData>
        </a:graphic>
      </p:graphicFrame>
      <p:sp>
        <p:nvSpPr>
          <p:cNvPr id="5" name="TextBox 4">
            <a:extLst>
              <a:ext uri="{FF2B5EF4-FFF2-40B4-BE49-F238E27FC236}">
                <a16:creationId xmlns:a16="http://schemas.microsoft.com/office/drawing/2014/main" id="{36E93312-9855-8D4E-BBB0-2F3157A0C5F6}"/>
              </a:ext>
            </a:extLst>
          </p:cNvPr>
          <p:cNvSpPr txBox="1"/>
          <p:nvPr/>
        </p:nvSpPr>
        <p:spPr>
          <a:xfrm>
            <a:off x="838200" y="952163"/>
            <a:ext cx="1013098" cy="276999"/>
          </a:xfrm>
          <a:prstGeom prst="rect">
            <a:avLst/>
          </a:prstGeom>
          <a:noFill/>
        </p:spPr>
        <p:txBody>
          <a:bodyPr wrap="none" lIns="0" tIns="0" rIns="0" bIns="0" rtlCol="0">
            <a:spAutoFit/>
          </a:bodyPr>
          <a:lstStyle/>
          <a:p>
            <a:r>
              <a:rPr lang="en-US" b="1" dirty="0">
                <a:solidFill>
                  <a:schemeClr val="accent2"/>
                </a:solidFill>
                <a:cs typeface="Source Sans Pro"/>
              </a:rPr>
              <a:t>Members</a:t>
            </a:r>
          </a:p>
        </p:txBody>
      </p:sp>
      <p:graphicFrame>
        <p:nvGraphicFramePr>
          <p:cNvPr id="6" name="Table 5">
            <a:extLst>
              <a:ext uri="{FF2B5EF4-FFF2-40B4-BE49-F238E27FC236}">
                <a16:creationId xmlns:a16="http://schemas.microsoft.com/office/drawing/2014/main" id="{B618EE80-6B45-5247-A69A-B0ADCEEBD5F0}"/>
              </a:ext>
            </a:extLst>
          </p:cNvPr>
          <p:cNvGraphicFramePr>
            <a:graphicFrameLocks noGrp="1"/>
          </p:cNvGraphicFramePr>
          <p:nvPr>
            <p:extLst>
              <p:ext uri="{D42A27DB-BD31-4B8C-83A1-F6EECF244321}">
                <p14:modId xmlns:p14="http://schemas.microsoft.com/office/powerpoint/2010/main" val="4040666676"/>
              </p:ext>
            </p:extLst>
          </p:nvPr>
        </p:nvGraphicFramePr>
        <p:xfrm>
          <a:off x="6032500" y="1321125"/>
          <a:ext cx="5235246" cy="1005840"/>
        </p:xfrm>
        <a:graphic>
          <a:graphicData uri="http://schemas.openxmlformats.org/drawingml/2006/table">
            <a:tbl>
              <a:tblPr firstRow="1" bandRow="1">
                <a:tableStyleId>{2D5ABB26-0587-4C30-8999-92F81FD0307C}</a:tableStyleId>
              </a:tblPr>
              <a:tblGrid>
                <a:gridCol w="1094383">
                  <a:extLst>
                    <a:ext uri="{9D8B030D-6E8A-4147-A177-3AD203B41FA5}">
                      <a16:colId xmlns:a16="http://schemas.microsoft.com/office/drawing/2014/main" val="1281798080"/>
                    </a:ext>
                  </a:extLst>
                </a:gridCol>
                <a:gridCol w="4140863">
                  <a:extLst>
                    <a:ext uri="{9D8B030D-6E8A-4147-A177-3AD203B41FA5}">
                      <a16:colId xmlns:a16="http://schemas.microsoft.com/office/drawing/2014/main" val="147845573"/>
                    </a:ext>
                  </a:extLst>
                </a:gridCol>
              </a:tblGrid>
              <a:tr h="304800">
                <a:tc>
                  <a:txBody>
                    <a:bodyPr/>
                    <a:lstStyle/>
                    <a:p>
                      <a:r>
                        <a:rPr lang="en-US" sz="1600" dirty="0"/>
                        <a:t>CSC</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one (1) representative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91535569"/>
                  </a:ext>
                </a:extLst>
              </a:tr>
              <a:tr h="304800">
                <a:tc>
                  <a:txBody>
                    <a:bodyPr/>
                    <a:lstStyle/>
                    <a:p>
                      <a:r>
                        <a:rPr lang="en-US" sz="1600" dirty="0"/>
                        <a:t>ASO</a:t>
                      </a:r>
                    </a:p>
                  </a:txBody>
                  <a:tcPr>
                    <a:lnL w="12700" cap="flat" cmpd="sng" algn="ctr">
                      <a:solidFill>
                        <a:schemeClr val="tx1"/>
                      </a:solidFill>
                      <a:prstDash val="solid"/>
                      <a:round/>
                      <a:headEnd type="none" w="med" len="med"/>
                      <a:tailEnd type="none" w="med" len="med"/>
                    </a:lnL>
                  </a:tcPr>
                </a:tc>
                <a:tc>
                  <a:txBody>
                    <a:bodyPr/>
                    <a:lstStyle/>
                    <a:p>
                      <a:r>
                        <a:rPr lang="en-US" sz="1600" dirty="0"/>
                        <a:t>one (1) representatives (optional)</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6145852"/>
                  </a:ext>
                </a:extLst>
              </a:tr>
              <a:tr h="304800">
                <a:tc>
                  <a:txBody>
                    <a:bodyPr/>
                    <a:lstStyle/>
                    <a:p>
                      <a:r>
                        <a:rPr lang="en-US" sz="1600" dirty="0"/>
                        <a:t>IAB</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dirty="0"/>
                        <a:t>one (1) representative (optional)</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6133184"/>
                  </a:ext>
                </a:extLst>
              </a:tr>
            </a:tbl>
          </a:graphicData>
        </a:graphic>
      </p:graphicFrame>
      <p:sp>
        <p:nvSpPr>
          <p:cNvPr id="7" name="TextBox 6">
            <a:extLst>
              <a:ext uri="{FF2B5EF4-FFF2-40B4-BE49-F238E27FC236}">
                <a16:creationId xmlns:a16="http://schemas.microsoft.com/office/drawing/2014/main" id="{8A13A8A2-2CBA-1E43-AB49-93DD6C0C34D9}"/>
              </a:ext>
            </a:extLst>
          </p:cNvPr>
          <p:cNvSpPr txBox="1"/>
          <p:nvPr/>
        </p:nvSpPr>
        <p:spPr>
          <a:xfrm>
            <a:off x="6103940" y="952162"/>
            <a:ext cx="936154" cy="276999"/>
          </a:xfrm>
          <a:prstGeom prst="rect">
            <a:avLst/>
          </a:prstGeom>
          <a:noFill/>
        </p:spPr>
        <p:txBody>
          <a:bodyPr wrap="none" lIns="0" tIns="0" rIns="0" bIns="0" rtlCol="0">
            <a:spAutoFit/>
          </a:bodyPr>
          <a:lstStyle/>
          <a:p>
            <a:r>
              <a:rPr lang="en-US" b="1" dirty="0">
                <a:solidFill>
                  <a:schemeClr val="accent2"/>
                </a:solidFill>
                <a:cs typeface="Source Sans Pro"/>
              </a:rPr>
              <a:t>Liaisons</a:t>
            </a:r>
          </a:p>
        </p:txBody>
      </p:sp>
      <p:sp>
        <p:nvSpPr>
          <p:cNvPr id="8" name="TextBox 7">
            <a:extLst>
              <a:ext uri="{FF2B5EF4-FFF2-40B4-BE49-F238E27FC236}">
                <a16:creationId xmlns:a16="http://schemas.microsoft.com/office/drawing/2014/main" id="{698FF293-7BC0-144C-98ED-6827C173DDBC}"/>
              </a:ext>
            </a:extLst>
          </p:cNvPr>
          <p:cNvSpPr txBox="1"/>
          <p:nvPr/>
        </p:nvSpPr>
        <p:spPr>
          <a:xfrm>
            <a:off x="6103940" y="2675739"/>
            <a:ext cx="2859757" cy="276999"/>
          </a:xfrm>
          <a:prstGeom prst="rect">
            <a:avLst/>
          </a:prstGeom>
          <a:noFill/>
        </p:spPr>
        <p:txBody>
          <a:bodyPr wrap="none" lIns="0" tIns="0" rIns="0" bIns="0" rtlCol="0">
            <a:spAutoFit/>
          </a:bodyPr>
          <a:lstStyle/>
          <a:p>
            <a:r>
              <a:rPr lang="en-US" b="1" dirty="0">
                <a:solidFill>
                  <a:schemeClr val="accent2"/>
                </a:solidFill>
                <a:cs typeface="Source Sans Pro"/>
              </a:rPr>
              <a:t>Points of Contact for IFRT</a:t>
            </a:r>
          </a:p>
        </p:txBody>
      </p:sp>
      <p:graphicFrame>
        <p:nvGraphicFramePr>
          <p:cNvPr id="9" name="Table 8">
            <a:extLst>
              <a:ext uri="{FF2B5EF4-FFF2-40B4-BE49-F238E27FC236}">
                <a16:creationId xmlns:a16="http://schemas.microsoft.com/office/drawing/2014/main" id="{09FB13F6-9FE3-6F4F-A279-3E07E492C42C}"/>
              </a:ext>
            </a:extLst>
          </p:cNvPr>
          <p:cNvGraphicFramePr>
            <a:graphicFrameLocks noGrp="1"/>
          </p:cNvGraphicFramePr>
          <p:nvPr>
            <p:extLst>
              <p:ext uri="{D42A27DB-BD31-4B8C-83A1-F6EECF244321}">
                <p14:modId xmlns:p14="http://schemas.microsoft.com/office/powerpoint/2010/main" val="2755472141"/>
              </p:ext>
            </p:extLst>
          </p:nvPr>
        </p:nvGraphicFramePr>
        <p:xfrm>
          <a:off x="6032500" y="3058203"/>
          <a:ext cx="5235246" cy="1158240"/>
        </p:xfrm>
        <a:graphic>
          <a:graphicData uri="http://schemas.openxmlformats.org/drawingml/2006/table">
            <a:tbl>
              <a:tblPr firstRow="1" bandRow="1">
                <a:tableStyleId>{2D5ABB26-0587-4C30-8999-92F81FD0307C}</a:tableStyleId>
              </a:tblPr>
              <a:tblGrid>
                <a:gridCol w="1094383">
                  <a:extLst>
                    <a:ext uri="{9D8B030D-6E8A-4147-A177-3AD203B41FA5}">
                      <a16:colId xmlns:a16="http://schemas.microsoft.com/office/drawing/2014/main" val="1281798080"/>
                    </a:ext>
                  </a:extLst>
                </a:gridCol>
                <a:gridCol w="4140863">
                  <a:extLst>
                    <a:ext uri="{9D8B030D-6E8A-4147-A177-3AD203B41FA5}">
                      <a16:colId xmlns:a16="http://schemas.microsoft.com/office/drawing/2014/main" val="147845573"/>
                    </a:ext>
                  </a:extLst>
                </a:gridCol>
              </a:tblGrid>
              <a:tr h="304800">
                <a:tc>
                  <a:txBody>
                    <a:bodyPr/>
                    <a:lstStyle/>
                    <a:p>
                      <a:r>
                        <a:rPr lang="en-US" sz="1600" dirty="0"/>
                        <a:t>PTI</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one (1) staff member appointed by PTI Board</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91535569"/>
                  </a:ext>
                </a:extLst>
              </a:tr>
              <a:tr h="304800">
                <a:tc>
                  <a:txBody>
                    <a:bodyPr/>
                    <a:lstStyle/>
                    <a:p>
                      <a:r>
                        <a:rPr lang="en-US" sz="1600" dirty="0"/>
                        <a:t>ICANN</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dirty="0"/>
                        <a:t>one (1) staff member appointed by ICANN Board</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145852"/>
                  </a:ext>
                </a:extLst>
              </a:tr>
            </a:tbl>
          </a:graphicData>
        </a:graphic>
      </p:graphicFrame>
      <p:sp>
        <p:nvSpPr>
          <p:cNvPr id="10" name="TextBox 9">
            <a:extLst>
              <a:ext uri="{FF2B5EF4-FFF2-40B4-BE49-F238E27FC236}">
                <a16:creationId xmlns:a16="http://schemas.microsoft.com/office/drawing/2014/main" id="{36199BDE-A2F8-6E48-B694-453DEAC37575}"/>
              </a:ext>
            </a:extLst>
          </p:cNvPr>
          <p:cNvSpPr txBox="1"/>
          <p:nvPr/>
        </p:nvSpPr>
        <p:spPr>
          <a:xfrm>
            <a:off x="6032499" y="4898671"/>
            <a:ext cx="5235247" cy="677108"/>
          </a:xfrm>
          <a:prstGeom prst="rect">
            <a:avLst/>
          </a:prstGeom>
          <a:noFill/>
          <a:ln w="19050">
            <a:solidFill>
              <a:schemeClr val="bg1">
                <a:lumMod val="50000"/>
              </a:schemeClr>
            </a:solidFill>
          </a:ln>
        </p:spPr>
        <p:txBody>
          <a:bodyPr wrap="square" lIns="91440" tIns="91440" rIns="0" bIns="91440" rtlCol="0">
            <a:spAutoFit/>
          </a:bodyPr>
          <a:lstStyle/>
          <a:p>
            <a:r>
              <a:rPr lang="en-US" sz="1600" dirty="0" err="1">
                <a:cs typeface="Source Sans Pro"/>
              </a:rPr>
              <a:t>ccNSO</a:t>
            </a:r>
            <a:r>
              <a:rPr lang="en-US" sz="1600" dirty="0">
                <a:cs typeface="Source Sans Pro"/>
              </a:rPr>
              <a:t> and GNSO shall each select one representative from its appointments to serve as co-chairs of the IFRT</a:t>
            </a:r>
          </a:p>
        </p:txBody>
      </p:sp>
      <p:sp>
        <p:nvSpPr>
          <p:cNvPr id="11" name="Rectangle 10">
            <a:extLst>
              <a:ext uri="{FF2B5EF4-FFF2-40B4-BE49-F238E27FC236}">
                <a16:creationId xmlns:a16="http://schemas.microsoft.com/office/drawing/2014/main" id="{4466AD4B-969B-B346-B700-485CB2FEBF55}"/>
              </a:ext>
            </a:extLst>
          </p:cNvPr>
          <p:cNvSpPr/>
          <p:nvPr/>
        </p:nvSpPr>
        <p:spPr>
          <a:xfrm>
            <a:off x="6032499" y="4455417"/>
            <a:ext cx="1428596" cy="369332"/>
          </a:xfrm>
          <a:prstGeom prst="rect">
            <a:avLst/>
          </a:prstGeom>
        </p:spPr>
        <p:txBody>
          <a:bodyPr wrap="none">
            <a:spAutoFit/>
          </a:bodyPr>
          <a:lstStyle/>
          <a:p>
            <a:r>
              <a:rPr lang="en-US" b="1" dirty="0">
                <a:solidFill>
                  <a:schemeClr val="accent2"/>
                </a:solidFill>
                <a:cs typeface="Source Sans Pro"/>
              </a:rPr>
              <a:t>Co-Chairs: </a:t>
            </a:r>
            <a:endParaRPr lang="en-US" dirty="0"/>
          </a:p>
        </p:txBody>
      </p:sp>
    </p:spTree>
    <p:extLst>
      <p:ext uri="{BB962C8B-B14F-4D97-AF65-F5344CB8AC3E}">
        <p14:creationId xmlns:p14="http://schemas.microsoft.com/office/powerpoint/2010/main" val="106180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Candidate Requirements</a:t>
            </a:r>
          </a:p>
        </p:txBody>
      </p:sp>
      <p:sp>
        <p:nvSpPr>
          <p:cNvPr id="3" name="Content Placeholder 2"/>
          <p:cNvSpPr>
            <a:spLocks noGrp="1"/>
          </p:cNvSpPr>
          <p:nvPr>
            <p:ph sz="quarter" idx="10"/>
          </p:nvPr>
        </p:nvSpPr>
        <p:spPr>
          <a:xfrm>
            <a:off x="812800" y="949513"/>
            <a:ext cx="10543117" cy="4571813"/>
          </a:xfrm>
        </p:spPr>
        <p:txBody>
          <a:bodyPr/>
          <a:lstStyle/>
          <a:p>
            <a:pPr marL="0" indent="0">
              <a:buNone/>
            </a:pPr>
            <a:r>
              <a:rPr lang="en-US" sz="2000" dirty="0"/>
              <a:t>All candidates for a member or liaison position must submit to their appointing organization an expression of interest that states:</a:t>
            </a:r>
          </a:p>
          <a:p>
            <a:r>
              <a:rPr lang="en-US" sz="2000" dirty="0"/>
              <a:t>Why they are interested</a:t>
            </a:r>
          </a:p>
          <a:p>
            <a:r>
              <a:rPr lang="en-US" sz="2000" dirty="0"/>
              <a:t>Their relevant skills</a:t>
            </a:r>
          </a:p>
          <a:p>
            <a:r>
              <a:rPr lang="en-US" sz="2000" dirty="0"/>
              <a:t>Their knowledge of the IANA naming function</a:t>
            </a:r>
          </a:p>
          <a:p>
            <a:r>
              <a:rPr lang="en-US" sz="2000" dirty="0"/>
              <a:t>Their understanding of the IFR purpose</a:t>
            </a:r>
          </a:p>
          <a:p>
            <a:r>
              <a:rPr lang="en-US" sz="2000" dirty="0"/>
              <a:t>Their commitment to required time and responsibilities</a:t>
            </a:r>
          </a:p>
          <a:p>
            <a:r>
              <a:rPr lang="en-US" sz="2000" dirty="0"/>
              <a:t>Disclosure of conflicts of interest</a:t>
            </a:r>
          </a:p>
        </p:txBody>
      </p:sp>
    </p:spTree>
    <p:extLst>
      <p:ext uri="{BB962C8B-B14F-4D97-AF65-F5344CB8AC3E}">
        <p14:creationId xmlns:p14="http://schemas.microsoft.com/office/powerpoint/2010/main" val="413500157"/>
      </p:ext>
    </p:extLst>
  </p:cSld>
  <p:clrMapOvr>
    <a:masterClrMapping/>
  </p:clrMapOvr>
</p:sld>
</file>

<file path=ppt/theme/theme1.xml><?xml version="1.0" encoding="utf-8"?>
<a:theme xmlns:a="http://schemas.openxmlformats.org/drawingml/2006/main" name="ICANN PPT_Arial_16x9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_16x9 20170601.potx" id="{6DCE996D-886D-4310-B448-1ACF06EC9706}" vid="{B8D7A136-CA80-4520-9EC3-55CACFEC00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 PPT_Arial_16x9_June 2017_potx</Template>
  <TotalTime>62</TotalTime>
  <Words>590</Words>
  <Application>Microsoft Macintosh PowerPoint</Application>
  <PresentationFormat>Widescreen</PresentationFormat>
  <Paragraphs>102</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ＭＳ Ｐゴシック</vt:lpstr>
      <vt:lpstr>Arial</vt:lpstr>
      <vt:lpstr>Calibri</vt:lpstr>
      <vt:lpstr>Segoe UI</vt:lpstr>
      <vt:lpstr>Source Sans Pro</vt:lpstr>
      <vt:lpstr>Wingdings</vt:lpstr>
      <vt:lpstr>ICANN PPT_Arial_16x9_June 2017_potx</vt:lpstr>
      <vt:lpstr>PowerPoint Presentation</vt:lpstr>
      <vt:lpstr>IANA Naming Function Review (IFR)</vt:lpstr>
      <vt:lpstr>IANA Naming Function Review</vt:lpstr>
      <vt:lpstr>Scope</vt:lpstr>
      <vt:lpstr>Linkage to CSC Effectiveness Review</vt:lpstr>
      <vt:lpstr>Frequency</vt:lpstr>
      <vt:lpstr>Key Activities and Dates</vt:lpstr>
      <vt:lpstr>IFRT Composition</vt:lpstr>
      <vt:lpstr>Candidate Requirements</vt:lpstr>
      <vt:lpstr>Engage with ICANN</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 Nguyen</dc:creator>
  <cp:lastModifiedBy>Trang Nguyen</cp:lastModifiedBy>
  <cp:revision>7</cp:revision>
  <cp:lastPrinted>2017-01-26T19:29:02Z</cp:lastPrinted>
  <dcterms:created xsi:type="dcterms:W3CDTF">2018-06-20T19:41:00Z</dcterms:created>
  <dcterms:modified xsi:type="dcterms:W3CDTF">2018-09-17T22:24:48Z</dcterms:modified>
</cp:coreProperties>
</file>